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9" r:id="rId2"/>
    <p:sldId id="256" r:id="rId3"/>
    <p:sldId id="260" r:id="rId4"/>
    <p:sldId id="258" r:id="rId5"/>
    <p:sldId id="261" r:id="rId6"/>
    <p:sldId id="263" r:id="rId7"/>
    <p:sldId id="262" r:id="rId8"/>
  </p:sldIdLst>
  <p:sldSz cx="12192000" cy="6858000"/>
  <p:notesSz cx="6799263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9F013-8E06-4A0D-941C-D2D697287D38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40363" cy="3910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1275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ACF48-E960-4110-89C3-3CE00B144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90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ACF48-E960-4110-89C3-3CE00B1449E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95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B795-1B9E-4EBE-92ED-FD209AC7FAD5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B3B9-6CC3-486C-BBF9-FCD33D363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488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B795-1B9E-4EBE-92ED-FD209AC7FAD5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B3B9-6CC3-486C-BBF9-FCD33D363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02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B795-1B9E-4EBE-92ED-FD209AC7FAD5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B3B9-6CC3-486C-BBF9-FCD33D363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8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B795-1B9E-4EBE-92ED-FD209AC7FAD5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B3B9-6CC3-486C-BBF9-FCD33D363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1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B795-1B9E-4EBE-92ED-FD209AC7FAD5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B3B9-6CC3-486C-BBF9-FCD33D363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5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B795-1B9E-4EBE-92ED-FD209AC7FAD5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B3B9-6CC3-486C-BBF9-FCD33D363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1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B795-1B9E-4EBE-92ED-FD209AC7FAD5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B3B9-6CC3-486C-BBF9-FCD33D363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44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B795-1B9E-4EBE-92ED-FD209AC7FAD5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B3B9-6CC3-486C-BBF9-FCD33D363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4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B795-1B9E-4EBE-92ED-FD209AC7FAD5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B3B9-6CC3-486C-BBF9-FCD33D363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22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B795-1B9E-4EBE-92ED-FD209AC7FAD5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B3B9-6CC3-486C-BBF9-FCD33D363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4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B795-1B9E-4EBE-92ED-FD209AC7FAD5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B3B9-6CC3-486C-BBF9-FCD33D363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76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EB795-1B9E-4EBE-92ED-FD209AC7FAD5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7B3B9-6CC3-486C-BBF9-FCD33D363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58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hutbaram.com:2225/test_auth" TargetMode="External"/><Relationship Id="rId2" Type="http://schemas.openxmlformats.org/officeDocument/2006/relationships/hyperlink" Target="https://api.hutbaram.com:2225/test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41BE785-66D8-1A60-42B3-0DABEFC733F4}"/>
              </a:ext>
            </a:extLst>
          </p:cNvPr>
          <p:cNvSpPr/>
          <p:nvPr/>
        </p:nvSpPr>
        <p:spPr>
          <a:xfrm>
            <a:off x="159391" y="92280"/>
            <a:ext cx="11877290" cy="32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자연광 데이터 서비스 플랫폼 개발 일정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46C6BC1-B41B-12B8-BC0D-3B25C6D84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678574"/>
              </p:ext>
            </p:extLst>
          </p:nvPr>
        </p:nvGraphicFramePr>
        <p:xfrm>
          <a:off x="159391" y="562934"/>
          <a:ext cx="11877289" cy="539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130">
                  <a:extLst>
                    <a:ext uri="{9D8B030D-6E8A-4147-A177-3AD203B41FA5}">
                      <a16:colId xmlns:a16="http://schemas.microsoft.com/office/drawing/2014/main" val="2192729644"/>
                    </a:ext>
                  </a:extLst>
                </a:gridCol>
                <a:gridCol w="4504035">
                  <a:extLst>
                    <a:ext uri="{9D8B030D-6E8A-4147-A177-3AD203B41FA5}">
                      <a16:colId xmlns:a16="http://schemas.microsoft.com/office/drawing/2014/main" val="1554719314"/>
                    </a:ext>
                  </a:extLst>
                </a:gridCol>
                <a:gridCol w="1172156">
                  <a:extLst>
                    <a:ext uri="{9D8B030D-6E8A-4147-A177-3AD203B41FA5}">
                      <a16:colId xmlns:a16="http://schemas.microsoft.com/office/drawing/2014/main" val="3138636102"/>
                    </a:ext>
                  </a:extLst>
                </a:gridCol>
                <a:gridCol w="760851">
                  <a:extLst>
                    <a:ext uri="{9D8B030D-6E8A-4147-A177-3AD203B41FA5}">
                      <a16:colId xmlns:a16="http://schemas.microsoft.com/office/drawing/2014/main" val="112084528"/>
                    </a:ext>
                  </a:extLst>
                </a:gridCol>
                <a:gridCol w="747346">
                  <a:extLst>
                    <a:ext uri="{9D8B030D-6E8A-4147-A177-3AD203B41FA5}">
                      <a16:colId xmlns:a16="http://schemas.microsoft.com/office/drawing/2014/main" val="2067122751"/>
                    </a:ext>
                  </a:extLst>
                </a:gridCol>
                <a:gridCol w="668215">
                  <a:extLst>
                    <a:ext uri="{9D8B030D-6E8A-4147-A177-3AD203B41FA5}">
                      <a16:colId xmlns:a16="http://schemas.microsoft.com/office/drawing/2014/main" val="2211349782"/>
                    </a:ext>
                  </a:extLst>
                </a:gridCol>
                <a:gridCol w="3490556">
                  <a:extLst>
                    <a:ext uri="{9D8B030D-6E8A-4147-A177-3AD203B41FA5}">
                      <a16:colId xmlns:a16="http://schemas.microsoft.com/office/drawing/2014/main" val="1565256270"/>
                    </a:ext>
                  </a:extLst>
                </a:gridCol>
              </a:tblGrid>
              <a:tr h="265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작업 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작업 소유자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시작일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종료일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진행율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791863"/>
                  </a:ext>
                </a:extLst>
              </a:tr>
              <a:tr h="2659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차 데이터 구축 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자연광 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인공광 기초 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구축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344923"/>
                  </a:ext>
                </a:extLst>
              </a:tr>
              <a:tr h="2659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>
                          <a:solidFill>
                            <a:srgbClr val="0070C0"/>
                          </a:solidFill>
                        </a:rPr>
                        <a:t>1.1</a:t>
                      </a:r>
                      <a:endParaRPr lang="ko-KR" altLang="en-US" sz="7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solidFill>
                            <a:srgbClr val="0070C0"/>
                          </a:solidFill>
                        </a:rPr>
                        <a:t>자연광 </a:t>
                      </a:r>
                      <a:r>
                        <a:rPr lang="en-US" altLang="ko-KR" sz="700">
                          <a:solidFill>
                            <a:srgbClr val="0070C0"/>
                          </a:solidFill>
                        </a:rPr>
                        <a:t>DataSet </a:t>
                      </a:r>
                      <a:r>
                        <a:rPr lang="ko-KR" altLang="en-US" sz="700">
                          <a:solidFill>
                            <a:srgbClr val="0070C0"/>
                          </a:solidFill>
                        </a:rPr>
                        <a:t>구축 </a:t>
                      </a:r>
                      <a:r>
                        <a:rPr lang="en-US" altLang="ko-KR" sz="700">
                          <a:solidFill>
                            <a:srgbClr val="0070C0"/>
                          </a:solidFill>
                        </a:rPr>
                        <a:t>(DB </a:t>
                      </a:r>
                      <a:r>
                        <a:rPr lang="ko-KR" altLang="en-US" sz="700">
                          <a:solidFill>
                            <a:srgbClr val="0070C0"/>
                          </a:solidFill>
                        </a:rPr>
                        <a:t>설계</a:t>
                      </a:r>
                      <a:r>
                        <a:rPr lang="en-US" altLang="ko-KR" sz="7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700">
                          <a:solidFill>
                            <a:srgbClr val="0070C0"/>
                          </a:solidFill>
                        </a:rPr>
                        <a:t>및 구축</a:t>
                      </a:r>
                      <a:r>
                        <a:rPr lang="en-US" altLang="ko-KR" sz="7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ko-KR" altLang="en-US" sz="700">
                          <a:solidFill>
                            <a:srgbClr val="0070C0"/>
                          </a:solidFill>
                        </a:rPr>
                        <a:t>데이터 필터링</a:t>
                      </a:r>
                      <a:r>
                        <a:rPr lang="en-US" altLang="ko-KR" sz="70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ko-KR" altLang="en-US" sz="7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>
                          <a:solidFill>
                            <a:srgbClr val="0070C0"/>
                          </a:solidFill>
                        </a:rPr>
                        <a:t>김양수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rgbClr val="0070C0"/>
                          </a:solidFill>
                        </a:rPr>
                        <a:t>2022-05-01</a:t>
                      </a:r>
                      <a:endParaRPr lang="ko-KR" altLang="en-US" sz="7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rgbClr val="0070C0"/>
                          </a:solidFill>
                        </a:rPr>
                        <a:t>2022-06-31</a:t>
                      </a:r>
                      <a:endParaRPr lang="ko-KR" altLang="en-US" sz="7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rgbClr val="0070C0"/>
                          </a:solidFill>
                        </a:rPr>
                        <a:t>100%</a:t>
                      </a:r>
                      <a:endParaRPr lang="ko-KR" altLang="en-US" sz="7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ko-KR" altLang="en-US" sz="700">
                          <a:solidFill>
                            <a:srgbClr val="0070C0"/>
                          </a:solidFill>
                        </a:rPr>
                        <a:t>색온도 저점 기반</a:t>
                      </a:r>
                      <a:r>
                        <a:rPr lang="en-US" altLang="ko-KR" sz="700">
                          <a:solidFill>
                            <a:srgbClr val="0070C0"/>
                          </a:solidFill>
                        </a:rPr>
                        <a:t>) </a:t>
                      </a:r>
                      <a:r>
                        <a:rPr lang="ko-KR" altLang="en-US" sz="700">
                          <a:solidFill>
                            <a:srgbClr val="0070C0"/>
                          </a:solidFill>
                        </a:rPr>
                        <a:t>생체박명 시간 적용</a:t>
                      </a:r>
                      <a:r>
                        <a:rPr lang="en-US" altLang="ko-KR" sz="7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ko-KR" altLang="en-US" sz="700">
                          <a:solidFill>
                            <a:srgbClr val="0070C0"/>
                          </a:solidFill>
                        </a:rPr>
                        <a:t>색온도 차분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9311"/>
                  </a:ext>
                </a:extLst>
              </a:tr>
              <a:tr h="3066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1.2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인공광 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DataSet 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구축 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조명 타입 별 백데이터 구축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김양수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정승현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2022-07-01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2022-09-30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60%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rgbClr val="FF0000"/>
                          </a:solidFill>
                        </a:rPr>
                        <a:t>Spectral Interpolation : </a:t>
                      </a:r>
                      <a:r>
                        <a:rPr lang="ko-KR" altLang="en-US" sz="700">
                          <a:solidFill>
                            <a:srgbClr val="FF0000"/>
                          </a:solidFill>
                        </a:rPr>
                        <a:t>독립 채널 부분 데이터 </a:t>
                      </a:r>
                      <a:r>
                        <a:rPr lang="en-US" altLang="ko-KR" sz="700">
                          <a:solidFill>
                            <a:srgbClr val="FF0000"/>
                          </a:solidFill>
                        </a:rPr>
                        <a:t>=&gt; </a:t>
                      </a:r>
                      <a:r>
                        <a:rPr lang="ko-KR" altLang="en-US" sz="700">
                          <a:solidFill>
                            <a:srgbClr val="FF0000"/>
                          </a:solidFill>
                        </a:rPr>
                        <a:t>독립 채널 풀 데이터</a:t>
                      </a:r>
                      <a:endParaRPr lang="en-US" altLang="ko-KR" sz="70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rgbClr val="FF0000"/>
                          </a:solidFill>
                        </a:rPr>
                        <a:t>Spectral Combination : </a:t>
                      </a:r>
                      <a:r>
                        <a:rPr lang="ko-KR" altLang="en-US" sz="700">
                          <a:solidFill>
                            <a:srgbClr val="FF0000"/>
                          </a:solidFill>
                        </a:rPr>
                        <a:t>독립 채널 풀 데이터 </a:t>
                      </a:r>
                      <a:r>
                        <a:rPr lang="en-US" altLang="ko-KR" sz="700">
                          <a:solidFill>
                            <a:srgbClr val="FF0000"/>
                          </a:solidFill>
                        </a:rPr>
                        <a:t>=&gt; </a:t>
                      </a:r>
                      <a:r>
                        <a:rPr lang="ko-KR" altLang="en-US" sz="700">
                          <a:solidFill>
                            <a:srgbClr val="FF0000"/>
                          </a:solidFill>
                        </a:rPr>
                        <a:t>조합 채널 풀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81782"/>
                  </a:ext>
                </a:extLst>
              </a:tr>
              <a:tr h="265932"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128455"/>
                  </a:ext>
                </a:extLst>
              </a:tr>
              <a:tr h="2659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차 데이터 구축 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서비스 별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 DB 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구축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522699"/>
                  </a:ext>
                </a:extLst>
              </a:tr>
              <a:tr h="2659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2.1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(Health) Circadian Lighting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김양수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2022-08-01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2022-09-30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Viewer 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개발에 맞춰 진행 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524906"/>
                  </a:ext>
                </a:extLst>
              </a:tr>
              <a:tr h="3066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2.2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(Emotion) CRI Lighting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김양수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2022-10-01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Circadian Lighting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와 비슷한 형태로 서비스될 것으로 예상되어</a:t>
                      </a:r>
                      <a:endParaRPr lang="en-US" altLang="ko-KR" sz="70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Circadian Lighting 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개발 완료 시 수월하게 진행될 것으로 판단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045820"/>
                  </a:ext>
                </a:extLst>
              </a:tr>
              <a:tr h="2659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2.3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(Performance) Context Lighting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김양수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5485596"/>
                  </a:ext>
                </a:extLst>
              </a:tr>
              <a:tr h="2659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2.4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(Energy) Energy Save Lighting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김양수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146535"/>
                  </a:ext>
                </a:extLst>
              </a:tr>
              <a:tr h="265932"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894325"/>
                  </a:ext>
                </a:extLst>
              </a:tr>
              <a:tr h="2659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API Server 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85126"/>
                  </a:ext>
                </a:extLst>
              </a:tr>
              <a:tr h="2659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>
                          <a:solidFill>
                            <a:srgbClr val="0070C0"/>
                          </a:solidFill>
                        </a:rPr>
                        <a:t>3.1</a:t>
                      </a:r>
                      <a:endParaRPr lang="ko-KR" altLang="en-US" sz="7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ko-KR" altLang="en-US" sz="700">
                          <a:solidFill>
                            <a:srgbClr val="0070C0"/>
                          </a:solidFill>
                        </a:rPr>
                        <a:t>차 데이터 조회용 </a:t>
                      </a:r>
                      <a:r>
                        <a:rPr lang="en-US" altLang="ko-KR" sz="700">
                          <a:solidFill>
                            <a:srgbClr val="0070C0"/>
                          </a:solidFill>
                        </a:rPr>
                        <a:t>API </a:t>
                      </a:r>
                      <a:r>
                        <a:rPr lang="ko-KR" altLang="en-US" sz="700">
                          <a:solidFill>
                            <a:srgbClr val="0070C0"/>
                          </a:solidFill>
                        </a:rPr>
                        <a:t>개발 </a:t>
                      </a:r>
                      <a:r>
                        <a:rPr lang="en-US" altLang="ko-KR" sz="700">
                          <a:solidFill>
                            <a:srgbClr val="0070C0"/>
                          </a:solidFill>
                        </a:rPr>
                        <a:t>(Viewer </a:t>
                      </a:r>
                      <a:r>
                        <a:rPr lang="ko-KR" altLang="en-US" sz="700">
                          <a:solidFill>
                            <a:srgbClr val="0070C0"/>
                          </a:solidFill>
                        </a:rPr>
                        <a:t>개발과 병행</a:t>
                      </a:r>
                      <a:r>
                        <a:rPr lang="en-US" altLang="ko-KR" sz="70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ko-KR" altLang="en-US" sz="7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solidFill>
                            <a:srgbClr val="0070C0"/>
                          </a:solidFill>
                        </a:rPr>
                        <a:t>김양수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rgbClr val="0070C0"/>
                          </a:solidFill>
                        </a:rPr>
                        <a:t>2022-07-01</a:t>
                      </a:r>
                      <a:endParaRPr lang="ko-KR" altLang="en-US" sz="7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rgbClr val="0070C0"/>
                          </a:solidFill>
                        </a:rPr>
                        <a:t>2022-09-30</a:t>
                      </a:r>
                      <a:endParaRPr lang="ko-KR" altLang="en-US" sz="7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rgbClr val="0070C0"/>
                          </a:solidFill>
                        </a:rPr>
                        <a:t>80%</a:t>
                      </a:r>
                      <a:endParaRPr lang="ko-KR" altLang="en-US" sz="7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>
                          <a:solidFill>
                            <a:srgbClr val="0070C0"/>
                          </a:solidFill>
                        </a:rPr>
                        <a:t>Judgment </a:t>
                      </a:r>
                      <a:r>
                        <a:rPr lang="ko-KR" altLang="en-US" sz="700">
                          <a:solidFill>
                            <a:srgbClr val="0070C0"/>
                          </a:solidFill>
                        </a:rPr>
                        <a:t>기능 추가 </a:t>
                      </a:r>
                      <a:r>
                        <a:rPr lang="en-US" altLang="ko-KR" sz="70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ko-KR" altLang="en-US" sz="700">
                          <a:solidFill>
                            <a:srgbClr val="0070C0"/>
                          </a:solidFill>
                        </a:rPr>
                        <a:t>관리자가 데이터를 제외할 때 사용</a:t>
                      </a:r>
                      <a:r>
                        <a:rPr lang="en-US" altLang="ko-KR" sz="70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ko-KR" altLang="en-US" sz="7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906319"/>
                  </a:ext>
                </a:extLst>
              </a:tr>
              <a:tr h="2659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3.2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차 데이터 조회용 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API 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김양수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2022-08-01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2022-10-31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25%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Viewer 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개발에 맞춰 진행 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61773"/>
                  </a:ext>
                </a:extLst>
              </a:tr>
              <a:tr h="2659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3.3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데이터 별 일반 사용자 권한 구조 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김양수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추후 진행 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041339"/>
                  </a:ext>
                </a:extLst>
              </a:tr>
              <a:tr h="265932"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967345"/>
                  </a:ext>
                </a:extLst>
              </a:tr>
              <a:tr h="2659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Viewer 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개발 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연구실 내부용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, API Server 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개발과 병행하여 개발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498165"/>
                  </a:ext>
                </a:extLst>
              </a:tr>
              <a:tr h="2659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>
                          <a:solidFill>
                            <a:srgbClr val="0070C0"/>
                          </a:solidFill>
                        </a:rPr>
                        <a:t>4.1</a:t>
                      </a:r>
                      <a:endParaRPr lang="ko-KR" altLang="en-US" sz="7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>
                          <a:solidFill>
                            <a:srgbClr val="0070C0"/>
                          </a:solidFill>
                        </a:rPr>
                        <a:t>Lux, CCT, CRI, SWR, UVI, UVA, UVB, Wavelength, Plankian Locus (with CIE1931)</a:t>
                      </a:r>
                      <a:endParaRPr lang="ko-KR" altLang="en-US" sz="7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solidFill>
                            <a:srgbClr val="0070C0"/>
                          </a:solidFill>
                        </a:rPr>
                        <a:t>김양수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rgbClr val="0070C0"/>
                          </a:solidFill>
                        </a:rPr>
                        <a:t>2022-07-01</a:t>
                      </a:r>
                      <a:endParaRPr lang="ko-KR" altLang="en-US" sz="7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rgbClr val="0070C0"/>
                          </a:solidFill>
                        </a:rPr>
                        <a:t>2022-07-31</a:t>
                      </a:r>
                      <a:endParaRPr lang="ko-KR" altLang="en-US" sz="7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rgbClr val="0070C0"/>
                          </a:solidFill>
                        </a:rPr>
                        <a:t>100%</a:t>
                      </a:r>
                      <a:endParaRPr lang="ko-KR" altLang="en-US" sz="7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solidFill>
                            <a:srgbClr val="0070C0"/>
                          </a:solidFill>
                        </a:rPr>
                        <a:t>데이터 뷰어용 기능들 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058127"/>
                  </a:ext>
                </a:extLst>
              </a:tr>
              <a:tr h="2659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4.2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Circadian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Lighting Service 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시연 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(Chart 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표현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김양수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2022-08-01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2022-08-31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서비스 데이터 시각화 기능 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395597"/>
                  </a:ext>
                </a:extLst>
              </a:tr>
              <a:tr h="265932"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273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27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39DCAD-5653-B0D7-FD69-A44FF150EDD5}"/>
              </a:ext>
            </a:extLst>
          </p:cNvPr>
          <p:cNvSpPr/>
          <p:nvPr/>
        </p:nvSpPr>
        <p:spPr>
          <a:xfrm>
            <a:off x="159391" y="92280"/>
            <a:ext cx="11877290" cy="32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자연광 데이터 서비스 플랫폼 전체 구성도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CB643F-C878-AC00-4FCA-4EBE1BC0FA34}"/>
              </a:ext>
            </a:extLst>
          </p:cNvPr>
          <p:cNvSpPr/>
          <p:nvPr/>
        </p:nvSpPr>
        <p:spPr>
          <a:xfrm>
            <a:off x="5015380" y="3232727"/>
            <a:ext cx="2160000" cy="160304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(</a:t>
            </a:r>
            <a:r>
              <a:rPr lang="ko-KR" altLang="en-US" sz="900">
                <a:solidFill>
                  <a:schemeClr val="tx1"/>
                </a:solidFill>
              </a:rPr>
              <a:t>서비스 데이터</a:t>
            </a:r>
            <a:r>
              <a:rPr lang="en-US" altLang="ko-KR" sz="900">
                <a:solidFill>
                  <a:schemeClr val="tx1"/>
                </a:solidFill>
              </a:rPr>
              <a:t>) Database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313194-DB17-BA5F-5069-300824FBF6EC}"/>
              </a:ext>
            </a:extLst>
          </p:cNvPr>
          <p:cNvSpPr/>
          <p:nvPr/>
        </p:nvSpPr>
        <p:spPr>
          <a:xfrm>
            <a:off x="4833222" y="2659111"/>
            <a:ext cx="2520000" cy="231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(</a:t>
            </a:r>
            <a:r>
              <a:rPr lang="ko-KR" altLang="en-US" sz="900">
                <a:solidFill>
                  <a:schemeClr val="tx1"/>
                </a:solidFill>
              </a:rPr>
              <a:t>데이터 가공</a:t>
            </a:r>
            <a:r>
              <a:rPr lang="en-US" altLang="ko-KR" sz="900">
                <a:solidFill>
                  <a:schemeClr val="tx1"/>
                </a:solidFill>
              </a:rPr>
              <a:t>) Data Processor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174F2F-58FA-6B57-7020-C7F3F1AB8647}"/>
              </a:ext>
            </a:extLst>
          </p:cNvPr>
          <p:cNvSpPr/>
          <p:nvPr/>
        </p:nvSpPr>
        <p:spPr>
          <a:xfrm>
            <a:off x="4651160" y="2408033"/>
            <a:ext cx="2880000" cy="270909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(</a:t>
            </a:r>
            <a:r>
              <a:rPr lang="ko-KR" altLang="en-US" sz="900">
                <a:solidFill>
                  <a:schemeClr val="tx1"/>
                </a:solidFill>
              </a:rPr>
              <a:t>인증</a:t>
            </a:r>
            <a:r>
              <a:rPr lang="en-US" altLang="ko-KR" sz="900">
                <a:solidFill>
                  <a:schemeClr val="tx1"/>
                </a:solidFill>
              </a:rPr>
              <a:t>) Authentication (HMAC)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9A1116-7545-2141-194E-42A8575A766A}"/>
              </a:ext>
            </a:extLst>
          </p:cNvPr>
          <p:cNvSpPr/>
          <p:nvPr/>
        </p:nvSpPr>
        <p:spPr>
          <a:xfrm>
            <a:off x="4471160" y="2152728"/>
            <a:ext cx="3240000" cy="30980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(</a:t>
            </a:r>
            <a:r>
              <a:rPr lang="ko-KR" altLang="en-US" sz="900">
                <a:solidFill>
                  <a:schemeClr val="tx1"/>
                </a:solidFill>
              </a:rPr>
              <a:t>기능</a:t>
            </a:r>
            <a:r>
              <a:rPr lang="en-US" altLang="ko-KR" sz="900">
                <a:solidFill>
                  <a:schemeClr val="tx1"/>
                </a:solidFill>
              </a:rPr>
              <a:t>) </a:t>
            </a:r>
            <a:r>
              <a:rPr lang="en-US" altLang="ko-KR" sz="900" err="1">
                <a:solidFill>
                  <a:schemeClr val="tx1"/>
                </a:solidFill>
              </a:rPr>
              <a:t>RestAPI</a:t>
            </a:r>
            <a:r>
              <a:rPr lang="en-US" altLang="ko-KR" sz="900">
                <a:solidFill>
                  <a:schemeClr val="tx1"/>
                </a:solidFill>
              </a:rPr>
              <a:t> (ASP.NET)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3DF894-56F1-71B6-8BB8-FFEAD88324D1}"/>
              </a:ext>
            </a:extLst>
          </p:cNvPr>
          <p:cNvSpPr/>
          <p:nvPr/>
        </p:nvSpPr>
        <p:spPr>
          <a:xfrm>
            <a:off x="4298036" y="1892768"/>
            <a:ext cx="3600000" cy="350571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(</a:t>
            </a:r>
            <a:r>
              <a:rPr lang="ko-KR" altLang="en-US" sz="900">
                <a:solidFill>
                  <a:schemeClr val="tx1"/>
                </a:solidFill>
              </a:rPr>
              <a:t>보안</a:t>
            </a:r>
            <a:r>
              <a:rPr lang="en-US" altLang="ko-KR" sz="900">
                <a:solidFill>
                  <a:schemeClr val="tx1"/>
                </a:solidFill>
              </a:rPr>
              <a:t>) Security (https)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63CD04-CF01-4585-9DC0-722D3F35B7AD}"/>
              </a:ext>
            </a:extLst>
          </p:cNvPr>
          <p:cNvSpPr/>
          <p:nvPr/>
        </p:nvSpPr>
        <p:spPr>
          <a:xfrm>
            <a:off x="4111160" y="1607266"/>
            <a:ext cx="3960000" cy="3949473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Natural Light Service Server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DCF335-4482-F3AF-82EF-4B199F581822}"/>
              </a:ext>
            </a:extLst>
          </p:cNvPr>
          <p:cNvSpPr/>
          <p:nvPr/>
        </p:nvSpPr>
        <p:spPr>
          <a:xfrm>
            <a:off x="5124847" y="3482855"/>
            <a:ext cx="1944168" cy="2141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>
                <a:solidFill>
                  <a:srgbClr val="0070C0"/>
                </a:solidFill>
              </a:rPr>
              <a:t>(1</a:t>
            </a:r>
            <a:r>
              <a:rPr lang="ko-KR" altLang="en-US" sz="800">
                <a:solidFill>
                  <a:srgbClr val="0070C0"/>
                </a:solidFill>
              </a:rPr>
              <a:t>차</a:t>
            </a:r>
            <a:r>
              <a:rPr lang="en-US" altLang="ko-KR" sz="800">
                <a:solidFill>
                  <a:srgbClr val="0070C0"/>
                </a:solidFill>
              </a:rPr>
              <a:t>)</a:t>
            </a:r>
            <a:r>
              <a:rPr lang="ko-KR" altLang="en-US" sz="800">
                <a:solidFill>
                  <a:srgbClr val="0070C0"/>
                </a:solidFill>
              </a:rPr>
              <a:t> 자연광</a:t>
            </a:r>
            <a:r>
              <a:rPr lang="en-US" altLang="ko-KR" sz="800">
                <a:solidFill>
                  <a:srgbClr val="0070C0"/>
                </a:solidFill>
              </a:rPr>
              <a:t>/</a:t>
            </a:r>
            <a:r>
              <a:rPr lang="ko-KR" altLang="en-US" sz="800">
                <a:solidFill>
                  <a:srgbClr val="0070C0"/>
                </a:solidFill>
              </a:rPr>
              <a:t>인공광 데이터</a:t>
            </a:r>
            <a:endParaRPr lang="en-US" altLang="ko-KR" sz="800">
              <a:solidFill>
                <a:srgbClr val="0070C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E06728-6BA3-6BBF-1A98-E27EC33B45F3}"/>
              </a:ext>
            </a:extLst>
          </p:cNvPr>
          <p:cNvSpPr/>
          <p:nvPr/>
        </p:nvSpPr>
        <p:spPr>
          <a:xfrm>
            <a:off x="4989705" y="2913919"/>
            <a:ext cx="1080000" cy="2141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Pre-processor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0AF443-2290-332B-7C48-0BDD93DC15A3}"/>
              </a:ext>
            </a:extLst>
          </p:cNvPr>
          <p:cNvSpPr/>
          <p:nvPr/>
        </p:nvSpPr>
        <p:spPr>
          <a:xfrm>
            <a:off x="5124847" y="3736607"/>
            <a:ext cx="1944168" cy="2141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>
                <a:solidFill>
                  <a:srgbClr val="0070C0"/>
                </a:solidFill>
              </a:rPr>
              <a:t>(2</a:t>
            </a:r>
            <a:r>
              <a:rPr lang="ko-KR" altLang="en-US" sz="800">
                <a:solidFill>
                  <a:srgbClr val="0070C0"/>
                </a:solidFill>
              </a:rPr>
              <a:t>차</a:t>
            </a:r>
            <a:r>
              <a:rPr lang="en-US" altLang="ko-KR" sz="800">
                <a:solidFill>
                  <a:srgbClr val="0070C0"/>
                </a:solidFill>
              </a:rPr>
              <a:t>)</a:t>
            </a:r>
            <a:r>
              <a:rPr lang="ko-KR" altLang="en-US" sz="800">
                <a:solidFill>
                  <a:srgbClr val="0070C0"/>
                </a:solidFill>
              </a:rPr>
              <a:t> </a:t>
            </a:r>
            <a:r>
              <a:rPr lang="en-US" altLang="ko-KR" sz="800">
                <a:solidFill>
                  <a:srgbClr val="0070C0"/>
                </a:solidFill>
                <a:latin typeface="우리새봄" panose="02020603020101020101" pitchFamily="18" charset="-127"/>
                <a:ea typeface="우리새봄" panose="02020603020101020101" pitchFamily="18" charset="-127"/>
              </a:rPr>
              <a:t>Circadian Service</a:t>
            </a:r>
            <a:r>
              <a:rPr lang="ko-KR" altLang="en-US" sz="800">
                <a:solidFill>
                  <a:srgbClr val="0070C0"/>
                </a:solidFill>
                <a:latin typeface="우리새봄" panose="02020603020101020101" pitchFamily="18" charset="-127"/>
                <a:ea typeface="우리새봄" panose="02020603020101020101" pitchFamily="18" charset="-127"/>
              </a:rPr>
              <a:t> 데이터</a:t>
            </a:r>
            <a:endParaRPr lang="en-US" altLang="ko-KR" sz="800">
              <a:solidFill>
                <a:srgbClr val="0070C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6705BF4-BAEA-39C9-8005-7A61FB90230E}"/>
              </a:ext>
            </a:extLst>
          </p:cNvPr>
          <p:cNvSpPr/>
          <p:nvPr/>
        </p:nvSpPr>
        <p:spPr>
          <a:xfrm>
            <a:off x="5124847" y="3990359"/>
            <a:ext cx="1944168" cy="2141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>
                <a:solidFill>
                  <a:schemeClr val="tx1"/>
                </a:solidFill>
              </a:rPr>
              <a:t>(2</a:t>
            </a:r>
            <a:r>
              <a:rPr lang="ko-KR" altLang="en-US" sz="800">
                <a:solidFill>
                  <a:schemeClr val="tx1"/>
                </a:solidFill>
              </a:rPr>
              <a:t>차</a:t>
            </a:r>
            <a:r>
              <a:rPr lang="en-US" altLang="ko-KR" sz="800">
                <a:solidFill>
                  <a:schemeClr val="tx1"/>
                </a:solidFill>
              </a:rPr>
              <a:t>)</a:t>
            </a:r>
            <a:r>
              <a:rPr lang="ko-KR" altLang="en-US" sz="800">
                <a:solidFill>
                  <a:schemeClr val="tx1"/>
                </a:solidFill>
              </a:rPr>
              <a:t> </a:t>
            </a:r>
            <a:r>
              <a:rPr lang="en-US" altLang="ko-KR" sz="800">
                <a:solidFill>
                  <a:schemeClr val="tx1"/>
                </a:solidFill>
                <a:latin typeface="우리새봄" panose="02020603020101020101" pitchFamily="18" charset="-127"/>
                <a:ea typeface="우리새봄" panose="02020603020101020101" pitchFamily="18" charset="-127"/>
              </a:rPr>
              <a:t>CRI Service</a:t>
            </a:r>
            <a:r>
              <a:rPr lang="ko-KR" altLang="en-US" sz="800">
                <a:solidFill>
                  <a:schemeClr val="tx1"/>
                </a:solidFill>
                <a:latin typeface="우리새봄" panose="02020603020101020101" pitchFamily="18" charset="-127"/>
                <a:ea typeface="우리새봄" panose="02020603020101020101" pitchFamily="18" charset="-127"/>
              </a:rPr>
              <a:t> 데이터</a:t>
            </a:r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E32A60-22B4-955E-318C-147D9436CDAC}"/>
              </a:ext>
            </a:extLst>
          </p:cNvPr>
          <p:cNvSpPr/>
          <p:nvPr/>
        </p:nvSpPr>
        <p:spPr>
          <a:xfrm>
            <a:off x="5124847" y="4244111"/>
            <a:ext cx="1944168" cy="2141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>
                <a:solidFill>
                  <a:schemeClr val="tx1"/>
                </a:solidFill>
              </a:rPr>
              <a:t>(2</a:t>
            </a:r>
            <a:r>
              <a:rPr lang="ko-KR" altLang="en-US" sz="800">
                <a:solidFill>
                  <a:schemeClr val="tx1"/>
                </a:solidFill>
              </a:rPr>
              <a:t>차</a:t>
            </a:r>
            <a:r>
              <a:rPr lang="en-US" altLang="ko-KR" sz="800">
                <a:solidFill>
                  <a:schemeClr val="tx1"/>
                </a:solidFill>
              </a:rPr>
              <a:t>)</a:t>
            </a:r>
            <a:r>
              <a:rPr lang="ko-KR" altLang="en-US" sz="800">
                <a:solidFill>
                  <a:schemeClr val="tx1"/>
                </a:solidFill>
              </a:rPr>
              <a:t> </a:t>
            </a:r>
            <a:r>
              <a:rPr lang="en-US" altLang="ko-KR" sz="800">
                <a:solidFill>
                  <a:schemeClr val="tx1"/>
                </a:solidFill>
              </a:rPr>
              <a:t>Context Service</a:t>
            </a:r>
            <a:r>
              <a:rPr lang="ko-KR" altLang="en-US" sz="800">
                <a:solidFill>
                  <a:schemeClr val="tx1"/>
                </a:solidFill>
              </a:rPr>
              <a:t> 데이터</a:t>
            </a:r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CD0F93-1AD4-7EEC-41F2-FB78410665E4}"/>
              </a:ext>
            </a:extLst>
          </p:cNvPr>
          <p:cNvSpPr/>
          <p:nvPr/>
        </p:nvSpPr>
        <p:spPr>
          <a:xfrm>
            <a:off x="5124847" y="4497863"/>
            <a:ext cx="1944168" cy="2141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>
                <a:solidFill>
                  <a:schemeClr val="tx1"/>
                </a:solidFill>
              </a:rPr>
              <a:t>(2</a:t>
            </a:r>
            <a:r>
              <a:rPr lang="ko-KR" altLang="en-US" sz="800">
                <a:solidFill>
                  <a:schemeClr val="tx1"/>
                </a:solidFill>
              </a:rPr>
              <a:t>차</a:t>
            </a:r>
            <a:r>
              <a:rPr lang="en-US" altLang="ko-KR" sz="800">
                <a:solidFill>
                  <a:schemeClr val="tx1"/>
                </a:solidFill>
              </a:rPr>
              <a:t>)</a:t>
            </a:r>
            <a:r>
              <a:rPr lang="ko-KR" altLang="en-US" sz="800">
                <a:solidFill>
                  <a:schemeClr val="tx1"/>
                </a:solidFill>
              </a:rPr>
              <a:t> </a:t>
            </a:r>
            <a:r>
              <a:rPr lang="en-US" altLang="ko-KR" sz="800">
                <a:solidFill>
                  <a:schemeClr val="tx1"/>
                </a:solidFill>
              </a:rPr>
              <a:t>Energy Service</a:t>
            </a:r>
            <a:r>
              <a:rPr lang="ko-KR" altLang="en-US" sz="800">
                <a:solidFill>
                  <a:schemeClr val="tx1"/>
                </a:solidFill>
              </a:rPr>
              <a:t> 데이터</a:t>
            </a:r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219116E-F4CC-F426-2671-38E6465BCCCA}"/>
              </a:ext>
            </a:extLst>
          </p:cNvPr>
          <p:cNvSpPr/>
          <p:nvPr/>
        </p:nvSpPr>
        <p:spPr>
          <a:xfrm>
            <a:off x="622676" y="3069963"/>
            <a:ext cx="1716081" cy="825787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(</a:t>
            </a:r>
            <a:r>
              <a:rPr lang="ko-KR" altLang="en-US" sz="900">
                <a:solidFill>
                  <a:schemeClr val="tx1"/>
                </a:solidFill>
              </a:rPr>
              <a:t>기존 </a:t>
            </a:r>
            <a:r>
              <a:rPr lang="en-US" altLang="ko-KR" sz="900">
                <a:solidFill>
                  <a:schemeClr val="tx1"/>
                </a:solidFill>
              </a:rPr>
              <a:t>DB) Raw Database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2A99B78-6242-24D8-E869-A583B302B6AE}"/>
              </a:ext>
            </a:extLst>
          </p:cNvPr>
          <p:cNvSpPr/>
          <p:nvPr/>
        </p:nvSpPr>
        <p:spPr>
          <a:xfrm>
            <a:off x="719578" y="3320958"/>
            <a:ext cx="1531255" cy="2141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CAS </a:t>
            </a:r>
            <a:r>
              <a:rPr lang="ko-KR" altLang="en-US" sz="800" err="1">
                <a:solidFill>
                  <a:schemeClr val="tx1"/>
                </a:solidFill>
              </a:rPr>
              <a:t>광특성</a:t>
            </a:r>
            <a:r>
              <a:rPr lang="ko-KR" altLang="en-US" sz="800">
                <a:solidFill>
                  <a:schemeClr val="tx1"/>
                </a:solidFill>
              </a:rPr>
              <a:t> 데이터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E142B3-2699-3901-B6B1-CFFB471D5F3A}"/>
              </a:ext>
            </a:extLst>
          </p:cNvPr>
          <p:cNvSpPr/>
          <p:nvPr/>
        </p:nvSpPr>
        <p:spPr>
          <a:xfrm>
            <a:off x="719578" y="3571788"/>
            <a:ext cx="1531255" cy="2141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err="1">
                <a:solidFill>
                  <a:schemeClr val="tx1"/>
                </a:solidFill>
              </a:rPr>
              <a:t>WeatherStation</a:t>
            </a:r>
            <a:r>
              <a:rPr lang="en-US" altLang="ko-KR" sz="800">
                <a:solidFill>
                  <a:schemeClr val="tx1"/>
                </a:solidFill>
              </a:rPr>
              <a:t> </a:t>
            </a:r>
            <a:r>
              <a:rPr lang="ko-KR" altLang="en-US" sz="800">
                <a:solidFill>
                  <a:schemeClr val="tx1"/>
                </a:solidFill>
              </a:rPr>
              <a:t>데이터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47839B-9016-323A-7B19-E08A5F679508}"/>
              </a:ext>
            </a:extLst>
          </p:cNvPr>
          <p:cNvSpPr/>
          <p:nvPr/>
        </p:nvSpPr>
        <p:spPr>
          <a:xfrm>
            <a:off x="622676" y="4137316"/>
            <a:ext cx="1716081" cy="825787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(</a:t>
            </a:r>
            <a:r>
              <a:rPr lang="ko-KR" altLang="en-US" sz="900">
                <a:solidFill>
                  <a:schemeClr val="tx1"/>
                </a:solidFill>
              </a:rPr>
              <a:t>공공데이터</a:t>
            </a:r>
            <a:r>
              <a:rPr lang="en-US" altLang="ko-KR" sz="900">
                <a:solidFill>
                  <a:schemeClr val="tx1"/>
                </a:solidFill>
              </a:rPr>
              <a:t>) </a:t>
            </a:r>
            <a:r>
              <a:rPr lang="ko-KR" altLang="en-US" sz="900">
                <a:solidFill>
                  <a:schemeClr val="tx1"/>
                </a:solidFill>
              </a:rPr>
              <a:t>한국천문연구원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302D8B4-8AF8-EF03-3A27-FA8030D4B554}"/>
              </a:ext>
            </a:extLst>
          </p:cNvPr>
          <p:cNvSpPr/>
          <p:nvPr/>
        </p:nvSpPr>
        <p:spPr>
          <a:xfrm>
            <a:off x="719578" y="4388311"/>
            <a:ext cx="1531255" cy="2141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24</a:t>
            </a:r>
            <a:r>
              <a:rPr lang="ko-KR" altLang="en-US" sz="800">
                <a:solidFill>
                  <a:schemeClr val="tx1"/>
                </a:solidFill>
              </a:rPr>
              <a:t>절기 데이터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1DEA27A-FC48-9DBC-FFBD-692BEFABB7F3}"/>
              </a:ext>
            </a:extLst>
          </p:cNvPr>
          <p:cNvSpPr/>
          <p:nvPr/>
        </p:nvSpPr>
        <p:spPr>
          <a:xfrm>
            <a:off x="719578" y="4639141"/>
            <a:ext cx="1531255" cy="2141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일출일몰 데이터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89B1797-FB77-CF64-30B5-F518B1853EC0}"/>
              </a:ext>
            </a:extLst>
          </p:cNvPr>
          <p:cNvSpPr/>
          <p:nvPr/>
        </p:nvSpPr>
        <p:spPr>
          <a:xfrm>
            <a:off x="6133204" y="2913919"/>
            <a:ext cx="1080000" cy="2141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Post-processor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A76745F-2C46-7A4F-7E2E-3A3D75F08D36}"/>
              </a:ext>
            </a:extLst>
          </p:cNvPr>
          <p:cNvSpPr/>
          <p:nvPr/>
        </p:nvSpPr>
        <p:spPr>
          <a:xfrm>
            <a:off x="622676" y="1066981"/>
            <a:ext cx="1716081" cy="825787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(</a:t>
            </a:r>
            <a:r>
              <a:rPr lang="ko-KR" altLang="en-US" sz="900">
                <a:solidFill>
                  <a:schemeClr val="tx1"/>
                </a:solidFill>
              </a:rPr>
              <a:t>공주대</a:t>
            </a:r>
            <a:r>
              <a:rPr lang="en-US" altLang="ko-KR" sz="900">
                <a:solidFill>
                  <a:schemeClr val="tx1"/>
                </a:solidFill>
              </a:rPr>
              <a:t>) </a:t>
            </a:r>
            <a:r>
              <a:rPr lang="ko-KR" altLang="en-US" sz="900">
                <a:solidFill>
                  <a:schemeClr val="tx1"/>
                </a:solidFill>
              </a:rPr>
              <a:t>측정장비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11C657-EB33-CE09-0A26-FBD5399BE9CE}"/>
              </a:ext>
            </a:extLst>
          </p:cNvPr>
          <p:cNvSpPr/>
          <p:nvPr/>
        </p:nvSpPr>
        <p:spPr>
          <a:xfrm>
            <a:off x="719578" y="1317976"/>
            <a:ext cx="1531255" cy="2141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CAS140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866A93E-916D-1510-4220-C99112D7CE73}"/>
              </a:ext>
            </a:extLst>
          </p:cNvPr>
          <p:cNvSpPr/>
          <p:nvPr/>
        </p:nvSpPr>
        <p:spPr>
          <a:xfrm>
            <a:off x="719578" y="1568806"/>
            <a:ext cx="1531255" cy="2141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WS200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7976DB1-AE8F-32F0-7E4B-FE495059FB9D}"/>
              </a:ext>
            </a:extLst>
          </p:cNvPr>
          <p:cNvCxnSpPr>
            <a:cxnSpLocks/>
          </p:cNvCxnSpPr>
          <p:nvPr/>
        </p:nvCxnSpPr>
        <p:spPr>
          <a:xfrm>
            <a:off x="1498546" y="1899797"/>
            <a:ext cx="0" cy="117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CCD7243-61CA-48B1-1F0F-FB78D93CDDFA}"/>
              </a:ext>
            </a:extLst>
          </p:cNvPr>
          <p:cNvSpPr/>
          <p:nvPr/>
        </p:nvSpPr>
        <p:spPr>
          <a:xfrm>
            <a:off x="1058685" y="2277210"/>
            <a:ext cx="844061" cy="3819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Real-time Gathering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F9EEE699-9765-369F-24D4-F53CEC05F36C}"/>
              </a:ext>
            </a:extLst>
          </p:cNvPr>
          <p:cNvCxnSpPr>
            <a:cxnSpLocks/>
            <a:stCxn id="21" idx="3"/>
            <a:endCxn id="55" idx="1"/>
          </p:cNvCxnSpPr>
          <p:nvPr/>
        </p:nvCxnSpPr>
        <p:spPr>
          <a:xfrm flipV="1">
            <a:off x="2338756" y="3023739"/>
            <a:ext cx="551230" cy="4591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1118BD82-DB7B-DAEE-46BA-CF2F4901777A}"/>
              </a:ext>
            </a:extLst>
          </p:cNvPr>
          <p:cNvCxnSpPr>
            <a:cxnSpLocks/>
            <a:stCxn id="30" idx="3"/>
            <a:endCxn id="55" idx="1"/>
          </p:cNvCxnSpPr>
          <p:nvPr/>
        </p:nvCxnSpPr>
        <p:spPr>
          <a:xfrm flipV="1">
            <a:off x="2338756" y="3023741"/>
            <a:ext cx="551230" cy="15264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1CCB46ED-8D0E-1714-B783-56015719663E}"/>
              </a:ext>
            </a:extLst>
          </p:cNvPr>
          <p:cNvCxnSpPr>
            <a:cxnSpLocks/>
            <a:stCxn id="14" idx="1"/>
            <a:endCxn id="73" idx="0"/>
          </p:cNvCxnSpPr>
          <p:nvPr/>
        </p:nvCxnSpPr>
        <p:spPr>
          <a:xfrm rot="10800000" flipV="1">
            <a:off x="3430047" y="3020988"/>
            <a:ext cx="1559658" cy="6369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EB1B5B8-2D9B-1F27-080C-FBEC0E0881EA}"/>
              </a:ext>
            </a:extLst>
          </p:cNvPr>
          <p:cNvSpPr/>
          <p:nvPr/>
        </p:nvSpPr>
        <p:spPr>
          <a:xfrm>
            <a:off x="2889988" y="2809993"/>
            <a:ext cx="844061" cy="4274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Collection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D75B6D4-C3E4-4B5D-C15E-0CF802D3B668}"/>
              </a:ext>
            </a:extLst>
          </p:cNvPr>
          <p:cNvCxnSpPr>
            <a:cxnSpLocks/>
            <a:stCxn id="55" idx="3"/>
            <a:endCxn id="14" idx="1"/>
          </p:cNvCxnSpPr>
          <p:nvPr/>
        </p:nvCxnSpPr>
        <p:spPr>
          <a:xfrm flipV="1">
            <a:off x="3734047" y="3020990"/>
            <a:ext cx="1255658" cy="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53C23549-00EF-AA37-C727-43A1B6A260F9}"/>
              </a:ext>
            </a:extLst>
          </p:cNvPr>
          <p:cNvSpPr/>
          <p:nvPr/>
        </p:nvSpPr>
        <p:spPr>
          <a:xfrm>
            <a:off x="909530" y="2209752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7290FF2-57B6-2477-285D-3E4C863BE393}"/>
              </a:ext>
            </a:extLst>
          </p:cNvPr>
          <p:cNvSpPr/>
          <p:nvPr/>
        </p:nvSpPr>
        <p:spPr>
          <a:xfrm>
            <a:off x="2771129" y="2683993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5693BE1-3B52-038F-03C1-49FAFF2B38F6}"/>
              </a:ext>
            </a:extLst>
          </p:cNvPr>
          <p:cNvSpPr/>
          <p:nvPr/>
        </p:nvSpPr>
        <p:spPr>
          <a:xfrm>
            <a:off x="2899364" y="3657936"/>
            <a:ext cx="1061365" cy="1282095"/>
          </a:xfrm>
          <a:prstGeom prst="roundRect">
            <a:avLst>
              <a:gd name="adj" fmla="val 1168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Pre-processing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(RawData </a:t>
            </a:r>
            <a:r>
              <a:rPr lang="ko-KR" altLang="en-US" sz="900">
                <a:solidFill>
                  <a:schemeClr val="tx1"/>
                </a:solidFill>
              </a:rPr>
              <a:t>가공</a:t>
            </a:r>
            <a:r>
              <a:rPr lang="en-US" altLang="ko-KR" sz="900">
                <a:solidFill>
                  <a:schemeClr val="tx1"/>
                </a:solidFill>
              </a:rPr>
              <a:t>)</a:t>
            </a:r>
            <a:br>
              <a:rPr lang="en-US" altLang="ko-KR" sz="900">
                <a:solidFill>
                  <a:schemeClr val="tx1"/>
                </a:solidFill>
              </a:rPr>
            </a:br>
            <a:endParaRPr lang="en-US" altLang="ko-KR" sz="90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900">
                <a:solidFill>
                  <a:schemeClr val="tx1"/>
                </a:solidFill>
              </a:rPr>
              <a:t>데이터 개수</a:t>
            </a:r>
            <a:endParaRPr lang="en-US" altLang="ko-KR" sz="90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900">
                <a:solidFill>
                  <a:schemeClr val="tx1"/>
                </a:solidFill>
              </a:rPr>
              <a:t>절기 분류</a:t>
            </a:r>
            <a:endParaRPr lang="en-US" altLang="ko-KR" sz="90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900" err="1">
                <a:solidFill>
                  <a:schemeClr val="tx1"/>
                </a:solidFill>
              </a:rPr>
              <a:t>생체박명</a:t>
            </a:r>
            <a:br>
              <a:rPr lang="en-US" altLang="ko-KR" sz="900">
                <a:solidFill>
                  <a:schemeClr val="tx1"/>
                </a:solidFill>
              </a:rPr>
            </a:br>
            <a:r>
              <a:rPr lang="en-US" altLang="ko-KR" sz="900">
                <a:solidFill>
                  <a:schemeClr val="tx1"/>
                </a:solidFill>
              </a:rPr>
              <a:t>(</a:t>
            </a:r>
            <a:r>
              <a:rPr lang="ko-KR" altLang="en-US" sz="900">
                <a:solidFill>
                  <a:schemeClr val="tx1"/>
                </a:solidFill>
              </a:rPr>
              <a:t>색온도 저점</a:t>
            </a:r>
            <a:r>
              <a:rPr lang="en-US" altLang="ko-KR" sz="90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900">
                <a:solidFill>
                  <a:schemeClr val="tx1"/>
                </a:solidFill>
              </a:rPr>
              <a:t>색온도 차분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85" name="연결선: 구부러짐 84">
            <a:extLst>
              <a:ext uri="{FF2B5EF4-FFF2-40B4-BE49-F238E27FC236}">
                <a16:creationId xmlns:a16="http://schemas.microsoft.com/office/drawing/2014/main" id="{52E1115F-F2CA-8236-8916-096B18975BB9}"/>
              </a:ext>
            </a:extLst>
          </p:cNvPr>
          <p:cNvCxnSpPr>
            <a:cxnSpLocks/>
            <a:stCxn id="73" idx="3"/>
            <a:endCxn id="10" idx="1"/>
          </p:cNvCxnSpPr>
          <p:nvPr/>
        </p:nvCxnSpPr>
        <p:spPr>
          <a:xfrm flipV="1">
            <a:off x="3960729" y="3589924"/>
            <a:ext cx="1164118" cy="7090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>
            <a:extLst>
              <a:ext uri="{FF2B5EF4-FFF2-40B4-BE49-F238E27FC236}">
                <a16:creationId xmlns:a16="http://schemas.microsoft.com/office/drawing/2014/main" id="{221DC256-B97D-DA2A-9C4A-8366EEE8F170}"/>
              </a:ext>
            </a:extLst>
          </p:cNvPr>
          <p:cNvSpPr/>
          <p:nvPr/>
        </p:nvSpPr>
        <p:spPr>
          <a:xfrm>
            <a:off x="2794823" y="3565777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3</a:t>
            </a:r>
            <a:endParaRPr lang="ko-KR" altLang="en-US" sz="1200"/>
          </a:p>
        </p:txBody>
      </p:sp>
      <p:cxnSp>
        <p:nvCxnSpPr>
          <p:cNvPr id="96" name="연결선: 구부러짐 95">
            <a:extLst>
              <a:ext uri="{FF2B5EF4-FFF2-40B4-BE49-F238E27FC236}">
                <a16:creationId xmlns:a16="http://schemas.microsoft.com/office/drawing/2014/main" id="{A2473F6D-DD19-6EAF-FD80-2CA4F8C43FF9}"/>
              </a:ext>
            </a:extLst>
          </p:cNvPr>
          <p:cNvCxnSpPr>
            <a:cxnSpLocks/>
            <a:stCxn id="10" idx="3"/>
            <a:endCxn id="33" idx="3"/>
          </p:cNvCxnSpPr>
          <p:nvPr/>
        </p:nvCxnSpPr>
        <p:spPr>
          <a:xfrm flipV="1">
            <a:off x="7069017" y="3020988"/>
            <a:ext cx="144189" cy="568936"/>
          </a:xfrm>
          <a:prstGeom prst="curvedConnector3">
            <a:avLst>
              <a:gd name="adj1" fmla="val 3317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구부러짐 101">
            <a:extLst>
              <a:ext uri="{FF2B5EF4-FFF2-40B4-BE49-F238E27FC236}">
                <a16:creationId xmlns:a16="http://schemas.microsoft.com/office/drawing/2014/main" id="{7C4D316D-0184-7F86-144C-A49735B039E3}"/>
              </a:ext>
            </a:extLst>
          </p:cNvPr>
          <p:cNvCxnSpPr>
            <a:cxnSpLocks/>
            <a:stCxn id="33" idx="3"/>
            <a:endCxn id="168" idx="0"/>
          </p:cNvCxnSpPr>
          <p:nvPr/>
        </p:nvCxnSpPr>
        <p:spPr>
          <a:xfrm>
            <a:off x="7213204" y="3020988"/>
            <a:ext cx="1862201" cy="7309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29F52213-906C-2D39-D83B-D789B7A162F0}"/>
              </a:ext>
            </a:extLst>
          </p:cNvPr>
          <p:cNvCxnSpPr>
            <a:cxnSpLocks/>
            <a:stCxn id="168" idx="1"/>
            <a:endCxn id="17" idx="3"/>
          </p:cNvCxnSpPr>
          <p:nvPr/>
        </p:nvCxnSpPr>
        <p:spPr>
          <a:xfrm rot="10800000">
            <a:off x="7069015" y="3843677"/>
            <a:ext cx="1426464" cy="4501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구부러짐 109">
            <a:extLst>
              <a:ext uri="{FF2B5EF4-FFF2-40B4-BE49-F238E27FC236}">
                <a16:creationId xmlns:a16="http://schemas.microsoft.com/office/drawing/2014/main" id="{A9FEFF3E-7823-A076-C692-B5E0D6648670}"/>
              </a:ext>
            </a:extLst>
          </p:cNvPr>
          <p:cNvCxnSpPr>
            <a:cxnSpLocks/>
            <a:stCxn id="168" idx="1"/>
            <a:endCxn id="18" idx="3"/>
          </p:cNvCxnSpPr>
          <p:nvPr/>
        </p:nvCxnSpPr>
        <p:spPr>
          <a:xfrm rot="10800000">
            <a:off x="7069015" y="4097429"/>
            <a:ext cx="1426464" cy="1964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구부러짐 112">
            <a:extLst>
              <a:ext uri="{FF2B5EF4-FFF2-40B4-BE49-F238E27FC236}">
                <a16:creationId xmlns:a16="http://schemas.microsoft.com/office/drawing/2014/main" id="{887BF688-1C77-D2B4-A622-1753EE19161C}"/>
              </a:ext>
            </a:extLst>
          </p:cNvPr>
          <p:cNvCxnSpPr>
            <a:cxnSpLocks/>
            <a:stCxn id="168" idx="1"/>
            <a:endCxn id="19" idx="3"/>
          </p:cNvCxnSpPr>
          <p:nvPr/>
        </p:nvCxnSpPr>
        <p:spPr>
          <a:xfrm rot="10800000" flipV="1">
            <a:off x="7069015" y="4293842"/>
            <a:ext cx="1426464" cy="573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연결선: 구부러짐 115">
            <a:extLst>
              <a:ext uri="{FF2B5EF4-FFF2-40B4-BE49-F238E27FC236}">
                <a16:creationId xmlns:a16="http://schemas.microsoft.com/office/drawing/2014/main" id="{6CD823A9-E219-AC9A-2030-DD2B682E066E}"/>
              </a:ext>
            </a:extLst>
          </p:cNvPr>
          <p:cNvCxnSpPr>
            <a:cxnSpLocks/>
            <a:stCxn id="168" idx="1"/>
            <a:endCxn id="20" idx="3"/>
          </p:cNvCxnSpPr>
          <p:nvPr/>
        </p:nvCxnSpPr>
        <p:spPr>
          <a:xfrm rot="10800000" flipV="1">
            <a:off x="7069015" y="4293842"/>
            <a:ext cx="1426464" cy="3110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구부러짐 126">
            <a:extLst>
              <a:ext uri="{FF2B5EF4-FFF2-40B4-BE49-F238E27FC236}">
                <a16:creationId xmlns:a16="http://schemas.microsoft.com/office/drawing/2014/main" id="{C37D8487-0C9B-5789-070C-57EF3EC6A30C}"/>
              </a:ext>
            </a:extLst>
          </p:cNvPr>
          <p:cNvCxnSpPr>
            <a:cxnSpLocks/>
            <a:stCxn id="10" idx="3"/>
            <a:endCxn id="131" idx="1"/>
          </p:cNvCxnSpPr>
          <p:nvPr/>
        </p:nvCxnSpPr>
        <p:spPr>
          <a:xfrm flipV="1">
            <a:off x="7069015" y="2021050"/>
            <a:ext cx="2541866" cy="1568874"/>
          </a:xfrm>
          <a:prstGeom prst="curvedConnector3">
            <a:avLst>
              <a:gd name="adj1" fmla="val 56765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5356CA73-0BCA-FB2E-959D-48E627E104FC}"/>
              </a:ext>
            </a:extLst>
          </p:cNvPr>
          <p:cNvSpPr/>
          <p:nvPr/>
        </p:nvSpPr>
        <p:spPr>
          <a:xfrm>
            <a:off x="9610883" y="1871032"/>
            <a:ext cx="1537765" cy="3000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(Private Data) </a:t>
            </a:r>
            <a:r>
              <a:rPr lang="ko-KR" altLang="en-US" sz="900">
                <a:solidFill>
                  <a:schemeClr val="tx1"/>
                </a:solidFill>
              </a:rPr>
              <a:t>내부용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7C131D0-51E2-7A1F-1D17-FFF2CE995309}"/>
              </a:ext>
            </a:extLst>
          </p:cNvPr>
          <p:cNvSpPr/>
          <p:nvPr/>
        </p:nvSpPr>
        <p:spPr>
          <a:xfrm>
            <a:off x="9610883" y="2274930"/>
            <a:ext cx="1537765" cy="3000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(Public Data) </a:t>
            </a:r>
            <a:r>
              <a:rPr lang="ko-KR" altLang="en-US" sz="900">
                <a:solidFill>
                  <a:schemeClr val="tx1"/>
                </a:solidFill>
              </a:rPr>
              <a:t>외부용</a:t>
            </a:r>
          </a:p>
        </p:txBody>
      </p: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A926740A-9665-0F39-E109-47A94459B06F}"/>
              </a:ext>
            </a:extLst>
          </p:cNvPr>
          <p:cNvCxnSpPr>
            <a:cxnSpLocks/>
            <a:stCxn id="17" idx="3"/>
            <a:endCxn id="133" idx="1"/>
          </p:cNvCxnSpPr>
          <p:nvPr/>
        </p:nvCxnSpPr>
        <p:spPr>
          <a:xfrm flipV="1">
            <a:off x="7069015" y="2424948"/>
            <a:ext cx="2541866" cy="1418728"/>
          </a:xfrm>
          <a:prstGeom prst="curvedConnector3">
            <a:avLst>
              <a:gd name="adj1" fmla="val 5922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구부러짐 139">
            <a:extLst>
              <a:ext uri="{FF2B5EF4-FFF2-40B4-BE49-F238E27FC236}">
                <a16:creationId xmlns:a16="http://schemas.microsoft.com/office/drawing/2014/main" id="{236CCFBC-4791-47FA-45D8-5E5D388003CD}"/>
              </a:ext>
            </a:extLst>
          </p:cNvPr>
          <p:cNvCxnSpPr>
            <a:cxnSpLocks/>
            <a:stCxn id="18" idx="3"/>
            <a:endCxn id="133" idx="1"/>
          </p:cNvCxnSpPr>
          <p:nvPr/>
        </p:nvCxnSpPr>
        <p:spPr>
          <a:xfrm flipV="1">
            <a:off x="7069015" y="2424948"/>
            <a:ext cx="2541866" cy="1672480"/>
          </a:xfrm>
          <a:prstGeom prst="curvedConnector3">
            <a:avLst>
              <a:gd name="adj1" fmla="val 5860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구부러짐 142">
            <a:extLst>
              <a:ext uri="{FF2B5EF4-FFF2-40B4-BE49-F238E27FC236}">
                <a16:creationId xmlns:a16="http://schemas.microsoft.com/office/drawing/2014/main" id="{8719EC82-4A8A-E0F6-5F33-BC2D14998552}"/>
              </a:ext>
            </a:extLst>
          </p:cNvPr>
          <p:cNvCxnSpPr>
            <a:cxnSpLocks/>
            <a:stCxn id="19" idx="3"/>
            <a:endCxn id="133" idx="1"/>
          </p:cNvCxnSpPr>
          <p:nvPr/>
        </p:nvCxnSpPr>
        <p:spPr>
          <a:xfrm flipV="1">
            <a:off x="7069015" y="2424948"/>
            <a:ext cx="2541866" cy="1926232"/>
          </a:xfrm>
          <a:prstGeom prst="curvedConnector3">
            <a:avLst>
              <a:gd name="adj1" fmla="val 57687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연결선: 구부러짐 149">
            <a:extLst>
              <a:ext uri="{FF2B5EF4-FFF2-40B4-BE49-F238E27FC236}">
                <a16:creationId xmlns:a16="http://schemas.microsoft.com/office/drawing/2014/main" id="{F3F4A16F-B793-166F-138E-F621C4CEF9DD}"/>
              </a:ext>
            </a:extLst>
          </p:cNvPr>
          <p:cNvCxnSpPr>
            <a:cxnSpLocks/>
            <a:stCxn id="20" idx="3"/>
            <a:endCxn id="133" idx="1"/>
          </p:cNvCxnSpPr>
          <p:nvPr/>
        </p:nvCxnSpPr>
        <p:spPr>
          <a:xfrm flipV="1">
            <a:off x="7069015" y="2424948"/>
            <a:ext cx="2541866" cy="2179984"/>
          </a:xfrm>
          <a:prstGeom prst="curvedConnector3">
            <a:avLst>
              <a:gd name="adj1" fmla="val 5737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8D6CD47D-182A-0E40-8F20-F6F8AE1D2964}"/>
              </a:ext>
            </a:extLst>
          </p:cNvPr>
          <p:cNvSpPr/>
          <p:nvPr/>
        </p:nvSpPr>
        <p:spPr>
          <a:xfrm>
            <a:off x="8495479" y="3751917"/>
            <a:ext cx="1159851" cy="1083852"/>
          </a:xfrm>
          <a:prstGeom prst="roundRect">
            <a:avLst>
              <a:gd name="adj" fmla="val 129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Post-processing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(</a:t>
            </a:r>
            <a:r>
              <a:rPr lang="ko-KR" altLang="en-US" sz="900">
                <a:solidFill>
                  <a:schemeClr val="tx1"/>
                </a:solidFill>
              </a:rPr>
              <a:t>서비스 데이터 생성</a:t>
            </a:r>
            <a:r>
              <a:rPr lang="en-US" altLang="ko-KR" sz="900">
                <a:solidFill>
                  <a:schemeClr val="tx1"/>
                </a:solidFill>
              </a:rPr>
              <a:t>)</a:t>
            </a:r>
            <a:br>
              <a:rPr lang="en-US" altLang="ko-KR" sz="900">
                <a:solidFill>
                  <a:schemeClr val="tx1"/>
                </a:solidFill>
              </a:rPr>
            </a:br>
            <a:endParaRPr lang="en-US" altLang="ko-KR" sz="90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900">
                <a:solidFill>
                  <a:schemeClr val="tx1"/>
                </a:solidFill>
              </a:rPr>
              <a:t>Circadian</a:t>
            </a:r>
          </a:p>
          <a:p>
            <a:pPr marL="228600" indent="-228600">
              <a:buAutoNum type="arabicPeriod"/>
            </a:pPr>
            <a:r>
              <a:rPr lang="en-US" altLang="ko-KR" sz="900">
                <a:solidFill>
                  <a:schemeClr val="tx1"/>
                </a:solidFill>
              </a:rPr>
              <a:t>CRI</a:t>
            </a:r>
          </a:p>
          <a:p>
            <a:pPr marL="228600" indent="-228600">
              <a:buAutoNum type="arabicPeriod"/>
            </a:pPr>
            <a:r>
              <a:rPr lang="en-US" altLang="ko-KR" sz="900">
                <a:solidFill>
                  <a:schemeClr val="tx1"/>
                </a:solidFill>
              </a:rPr>
              <a:t>Context</a:t>
            </a:r>
          </a:p>
          <a:p>
            <a:pPr marL="228600" indent="-228600">
              <a:buAutoNum type="arabicPeriod"/>
            </a:pPr>
            <a:r>
              <a:rPr lang="en-US" altLang="ko-KR" sz="900">
                <a:solidFill>
                  <a:schemeClr val="tx1"/>
                </a:solidFill>
              </a:rPr>
              <a:t>Energy</a:t>
            </a: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92FFD2E8-B4BE-A50C-AE73-03E2B3D930C5}"/>
              </a:ext>
            </a:extLst>
          </p:cNvPr>
          <p:cNvSpPr/>
          <p:nvPr/>
        </p:nvSpPr>
        <p:spPr>
          <a:xfrm>
            <a:off x="8378700" y="3644044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4</a:t>
            </a:r>
            <a:endParaRPr lang="ko-KR" altLang="en-US" sz="1200"/>
          </a:p>
        </p:txBody>
      </p:sp>
      <p:sp>
        <p:nvSpPr>
          <p:cNvPr id="193" name="양쪽 대괄호 192">
            <a:extLst>
              <a:ext uri="{FF2B5EF4-FFF2-40B4-BE49-F238E27FC236}">
                <a16:creationId xmlns:a16="http://schemas.microsoft.com/office/drawing/2014/main" id="{E91B1BAD-082C-C090-CD13-01E611064C7A}"/>
              </a:ext>
            </a:extLst>
          </p:cNvPr>
          <p:cNvSpPr/>
          <p:nvPr/>
        </p:nvSpPr>
        <p:spPr>
          <a:xfrm>
            <a:off x="9574428" y="1155368"/>
            <a:ext cx="1716081" cy="513717"/>
          </a:xfrm>
          <a:prstGeom prst="bracketPair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(</a:t>
            </a:r>
            <a:r>
              <a:rPr lang="ko-KR" altLang="en-US" sz="900">
                <a:solidFill>
                  <a:schemeClr val="tx1"/>
                </a:solidFill>
              </a:rPr>
              <a:t>내부용</a:t>
            </a:r>
            <a:r>
              <a:rPr lang="en-US" altLang="ko-KR" sz="900">
                <a:solidFill>
                  <a:schemeClr val="tx1"/>
                </a:solidFill>
              </a:rPr>
              <a:t>) </a:t>
            </a:r>
            <a:r>
              <a:rPr lang="ko-KR" altLang="en-US" sz="900">
                <a:solidFill>
                  <a:schemeClr val="tx1"/>
                </a:solidFill>
              </a:rPr>
              <a:t>데이터 뷰어</a:t>
            </a:r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C# </a:t>
            </a:r>
            <a:r>
              <a:rPr lang="ko-KR" altLang="en-US" sz="900">
                <a:solidFill>
                  <a:schemeClr val="tx1"/>
                </a:solidFill>
              </a:rPr>
              <a:t>기반 윈도우 프로그램</a:t>
            </a:r>
          </a:p>
        </p:txBody>
      </p:sp>
      <p:cxnSp>
        <p:nvCxnSpPr>
          <p:cNvPr id="194" name="연결선: 구부러짐 193">
            <a:extLst>
              <a:ext uri="{FF2B5EF4-FFF2-40B4-BE49-F238E27FC236}">
                <a16:creationId xmlns:a16="http://schemas.microsoft.com/office/drawing/2014/main" id="{F8F33ED8-4BA2-6F3A-AB79-6ACB8860E163}"/>
              </a:ext>
            </a:extLst>
          </p:cNvPr>
          <p:cNvCxnSpPr>
            <a:cxnSpLocks/>
          </p:cNvCxnSpPr>
          <p:nvPr/>
        </p:nvCxnSpPr>
        <p:spPr>
          <a:xfrm flipV="1">
            <a:off x="11148649" y="1415635"/>
            <a:ext cx="141861" cy="608825"/>
          </a:xfrm>
          <a:prstGeom prst="curvedConnector3">
            <a:avLst>
              <a:gd name="adj1" fmla="val 26114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양쪽 대괄호 199">
            <a:extLst>
              <a:ext uri="{FF2B5EF4-FFF2-40B4-BE49-F238E27FC236}">
                <a16:creationId xmlns:a16="http://schemas.microsoft.com/office/drawing/2014/main" id="{A310368B-BD64-8588-2EE0-82D0D597DD97}"/>
              </a:ext>
            </a:extLst>
          </p:cNvPr>
          <p:cNvSpPr/>
          <p:nvPr/>
        </p:nvSpPr>
        <p:spPr>
          <a:xfrm>
            <a:off x="9574427" y="2808214"/>
            <a:ext cx="1716081" cy="674643"/>
          </a:xfrm>
          <a:prstGeom prst="bracketPair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(</a:t>
            </a:r>
            <a:r>
              <a:rPr lang="ko-KR" altLang="en-US" sz="900">
                <a:solidFill>
                  <a:schemeClr val="tx1"/>
                </a:solidFill>
              </a:rPr>
              <a:t>외부용</a:t>
            </a:r>
            <a:r>
              <a:rPr lang="en-US" altLang="ko-KR" sz="900">
                <a:solidFill>
                  <a:schemeClr val="tx1"/>
                </a:solidFill>
              </a:rPr>
              <a:t>) </a:t>
            </a:r>
            <a:r>
              <a:rPr lang="ko-KR" altLang="en-US" sz="900">
                <a:solidFill>
                  <a:schemeClr val="tx1"/>
                </a:solidFill>
              </a:rPr>
              <a:t>데이터만 제공</a:t>
            </a:r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r>
              <a:rPr lang="ko-KR" altLang="en-US" sz="900">
                <a:solidFill>
                  <a:schemeClr val="tx1"/>
                </a:solidFill>
              </a:rPr>
              <a:t>데이터 접근 권한 부여</a:t>
            </a:r>
            <a:endParaRPr lang="en-US" altLang="ko-KR" sz="900">
              <a:solidFill>
                <a:schemeClr val="tx1"/>
              </a:solidFill>
            </a:endParaRPr>
          </a:p>
          <a:p>
            <a:pPr algn="ctr"/>
            <a:r>
              <a:rPr lang="ko-KR" altLang="en-US" sz="900">
                <a:solidFill>
                  <a:schemeClr val="tx1"/>
                </a:solidFill>
              </a:rPr>
              <a:t>프로그램 </a:t>
            </a:r>
            <a:r>
              <a:rPr lang="ko-KR" altLang="en-US" sz="900" err="1">
                <a:solidFill>
                  <a:schemeClr val="tx1"/>
                </a:solidFill>
              </a:rPr>
              <a:t>미제공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01" name="연결선: 구부러짐 200">
            <a:extLst>
              <a:ext uri="{FF2B5EF4-FFF2-40B4-BE49-F238E27FC236}">
                <a16:creationId xmlns:a16="http://schemas.microsoft.com/office/drawing/2014/main" id="{FC002441-D66D-58AF-4CBB-EAE2BBDF6877}"/>
              </a:ext>
            </a:extLst>
          </p:cNvPr>
          <p:cNvCxnSpPr>
            <a:cxnSpLocks/>
          </p:cNvCxnSpPr>
          <p:nvPr/>
        </p:nvCxnSpPr>
        <p:spPr>
          <a:xfrm>
            <a:off x="11148648" y="2428356"/>
            <a:ext cx="141860" cy="720586"/>
          </a:xfrm>
          <a:prstGeom prst="curvedConnector3">
            <a:avLst>
              <a:gd name="adj1" fmla="val 261145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FAE70FF-63A2-BE11-EC72-5D1DA4EF4BFC}"/>
              </a:ext>
            </a:extLst>
          </p:cNvPr>
          <p:cNvSpPr txBox="1"/>
          <p:nvPr/>
        </p:nvSpPr>
        <p:spPr>
          <a:xfrm>
            <a:off x="4111160" y="1346654"/>
            <a:ext cx="24080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https://api.hutbaram.com:2225 (</a:t>
            </a:r>
            <a:r>
              <a:rPr lang="ko-KR" altLang="en-US" sz="1100"/>
              <a:t>임시</a:t>
            </a:r>
            <a:r>
              <a:rPr lang="en-US" altLang="ko-KR" sz="1100"/>
              <a:t>)</a:t>
            </a:r>
            <a:endParaRPr lang="ko-KR" altLang="en-US" sz="110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40741EBB-A723-83C5-36E5-EE7B90D9AEF3}"/>
              </a:ext>
            </a:extLst>
          </p:cNvPr>
          <p:cNvSpPr/>
          <p:nvPr/>
        </p:nvSpPr>
        <p:spPr>
          <a:xfrm>
            <a:off x="8274821" y="2648221"/>
            <a:ext cx="898015" cy="3515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User API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E7B33F2B-0339-E225-C636-ED6EAF54E1D8}"/>
              </a:ext>
            </a:extLst>
          </p:cNvPr>
          <p:cNvSpPr/>
          <p:nvPr/>
        </p:nvSpPr>
        <p:spPr>
          <a:xfrm>
            <a:off x="8144303" y="2522219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5</a:t>
            </a:r>
            <a:endParaRPr lang="ko-KR" altLang="en-US" sz="12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E58788-03C6-911D-CB65-D2984D7A5B14}"/>
              </a:ext>
            </a:extLst>
          </p:cNvPr>
          <p:cNvSpPr txBox="1"/>
          <p:nvPr/>
        </p:nvSpPr>
        <p:spPr>
          <a:xfrm>
            <a:off x="77153" y="6058358"/>
            <a:ext cx="3754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/>
              <a:t>도메인 대여 및 인증서 발급 </a:t>
            </a:r>
            <a:r>
              <a:rPr lang="en-US" altLang="ko-KR" sz="1000"/>
              <a:t>: </a:t>
            </a:r>
            <a:r>
              <a:rPr lang="ko-KR" altLang="en-US" sz="1000"/>
              <a:t>가비아</a:t>
            </a:r>
            <a:endParaRPr lang="en-US" altLang="ko-KR" sz="10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/>
              <a:t>TEST API : </a:t>
            </a:r>
            <a:r>
              <a:rPr lang="en-US" altLang="ko-KR" sz="1000">
                <a:hlinkClick r:id="rId2"/>
              </a:rPr>
              <a:t>https://api.hutbaram.com:2225/test</a:t>
            </a:r>
            <a:endParaRPr lang="en-US" altLang="ko-KR" sz="10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/>
              <a:t>TEST API : </a:t>
            </a:r>
            <a:r>
              <a:rPr lang="en-US" altLang="ko-KR" sz="1000">
                <a:hlinkClick r:id="rId3"/>
              </a:rPr>
              <a:t>https://api.hutbaram.com:2225/test_auth</a:t>
            </a:r>
            <a:endParaRPr lang="en-US" altLang="ko-KR" sz="10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/>
              <a:t>(</a:t>
            </a:r>
            <a:r>
              <a:rPr lang="ko-KR" altLang="en-US" sz="1000"/>
              <a:t>확인</a:t>
            </a:r>
            <a:r>
              <a:rPr lang="en-US" altLang="ko-KR" sz="1000"/>
              <a:t>) 2020-05-29</a:t>
            </a:r>
            <a:r>
              <a:rPr lang="ko-KR" altLang="en-US" sz="1000"/>
              <a:t> 부터 </a:t>
            </a:r>
            <a:r>
              <a:rPr lang="en-US" altLang="ko-KR" sz="1000"/>
              <a:t>10</a:t>
            </a:r>
            <a:r>
              <a:rPr lang="ko-KR" altLang="en-US" sz="1000"/>
              <a:t>공학관 측정 </a:t>
            </a:r>
            <a:r>
              <a:rPr lang="en-US" altLang="ko-KR" sz="1000"/>
              <a:t>(2020-05-20</a:t>
            </a:r>
            <a:r>
              <a:rPr lang="ko-KR" altLang="en-US" sz="1000"/>
              <a:t>은 </a:t>
            </a:r>
            <a:r>
              <a:rPr lang="en-US" altLang="ko-KR" sz="1000"/>
              <a:t>9</a:t>
            </a:r>
            <a:r>
              <a:rPr lang="ko-KR" altLang="en-US" sz="1000"/>
              <a:t>공학관</a:t>
            </a:r>
            <a:r>
              <a:rPr lang="en-US" altLang="ko-KR" sz="1000"/>
              <a:t>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F598E38-1055-507A-DE69-B9856F64E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808" y="5889420"/>
            <a:ext cx="15494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1D0F978-463A-D10E-3643-E13E06855ADE}"/>
              </a:ext>
            </a:extLst>
          </p:cNvPr>
          <p:cNvSpPr/>
          <p:nvPr/>
        </p:nvSpPr>
        <p:spPr>
          <a:xfrm>
            <a:off x="159391" y="92279"/>
            <a:ext cx="11877290" cy="25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(GET) Status API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E32763EF-AB9F-F42A-CC0B-6CA9BC292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301080"/>
              </p:ext>
            </p:extLst>
          </p:nvPr>
        </p:nvGraphicFramePr>
        <p:xfrm>
          <a:off x="198120" y="423762"/>
          <a:ext cx="11772000" cy="9698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6650">
                  <a:extLst>
                    <a:ext uri="{9D8B030D-6E8A-4147-A177-3AD203B41FA5}">
                      <a16:colId xmlns:a16="http://schemas.microsoft.com/office/drawing/2014/main" val="2122156212"/>
                    </a:ext>
                  </a:extLst>
                </a:gridCol>
                <a:gridCol w="3064138">
                  <a:extLst>
                    <a:ext uri="{9D8B030D-6E8A-4147-A177-3AD203B41FA5}">
                      <a16:colId xmlns:a16="http://schemas.microsoft.com/office/drawing/2014/main" val="630655049"/>
                    </a:ext>
                  </a:extLst>
                </a:gridCol>
                <a:gridCol w="3851030">
                  <a:extLst>
                    <a:ext uri="{9D8B030D-6E8A-4147-A177-3AD203B41FA5}">
                      <a16:colId xmlns:a16="http://schemas.microsoft.com/office/drawing/2014/main" val="1704388218"/>
                    </a:ext>
                  </a:extLst>
                </a:gridCol>
                <a:gridCol w="3670182">
                  <a:extLst>
                    <a:ext uri="{9D8B030D-6E8A-4147-A177-3AD203B41FA5}">
                      <a16:colId xmlns:a16="http://schemas.microsoft.com/office/drawing/2014/main" val="2372047865"/>
                    </a:ext>
                  </a:extLst>
                </a:gridCol>
              </a:tblGrid>
              <a:tr h="238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(Method) Path</a:t>
                      </a:r>
                      <a:endParaRPr lang="ko-KR" altLang="en-US" sz="7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Description</a:t>
                      </a:r>
                      <a:endParaRPr lang="ko-KR" altLang="en-US" sz="7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Request</a:t>
                      </a:r>
                      <a:endParaRPr lang="ko-KR" altLang="en-US" sz="7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Responce</a:t>
                      </a:r>
                      <a:endParaRPr lang="ko-KR" altLang="en-US" sz="7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189877"/>
                  </a:ext>
                </a:extLst>
              </a:tr>
              <a:tr h="72697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/>
                        <a:t>(GET)</a:t>
                      </a:r>
                    </a:p>
                    <a:p>
                      <a:pPr algn="l" latinLnBrk="1"/>
                      <a:r>
                        <a:rPr lang="en-US" altLang="ko-KR" sz="700"/>
                        <a:t>/status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/>
                        <a:t>서버 상태 및 서버 시간을 체크</a:t>
                      </a:r>
                      <a:endParaRPr lang="en-US" altLang="ko-KR" sz="700"/>
                    </a:p>
                    <a:p>
                      <a:pPr algn="l" latinLnBrk="1"/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code // 0 = </a:t>
                      </a:r>
                      <a:r>
                        <a:rPr lang="ko-KR" altLang="en-US" sz="700"/>
                        <a:t>정상</a:t>
                      </a:r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message // OK = </a:t>
                      </a:r>
                      <a:r>
                        <a:rPr lang="ko-KR" altLang="en-US" sz="700"/>
                        <a:t>정상</a:t>
                      </a:r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timestamp // </a:t>
                      </a:r>
                      <a:r>
                        <a:rPr lang="ko-KR" altLang="en-US" sz="700"/>
                        <a:t>서버 시간 타임스탬프</a:t>
                      </a:r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time // </a:t>
                      </a:r>
                      <a:r>
                        <a:rPr lang="ko-KR" altLang="en-US" sz="700"/>
                        <a:t>서버 시간 </a:t>
                      </a:r>
                      <a:r>
                        <a:rPr lang="en-US" altLang="ko-KR" sz="700"/>
                        <a:t>yyyy-MM-dd HH:mm:ss</a:t>
                      </a:r>
                      <a:endParaRPr lang="ko-KR" altLang="en-US" sz="7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/>
                        <a:t>{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"code":0,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"</a:t>
                      </a:r>
                      <a:r>
                        <a:rPr lang="en-US" altLang="ko-KR" sz="700" dirty="0" err="1"/>
                        <a:t>message":"OK</a:t>
                      </a:r>
                      <a:r>
                        <a:rPr lang="en-US" altLang="ko-KR" sz="700" dirty="0"/>
                        <a:t>",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"timestamp":1657765613602,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"time":"2022-07-14 02:26:53“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}</a:t>
                      </a:r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61189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3C7F34C9-56C2-B570-C11D-192092C1B3C1}"/>
              </a:ext>
            </a:extLst>
          </p:cNvPr>
          <p:cNvSpPr/>
          <p:nvPr/>
        </p:nvSpPr>
        <p:spPr>
          <a:xfrm>
            <a:off x="159391" y="1727765"/>
            <a:ext cx="11877290" cy="25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(GET, HMACSHA256) Season API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1C6BE01B-3E10-75CA-C4C7-0961ACE7C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893096"/>
              </p:ext>
            </p:extLst>
          </p:nvPr>
        </p:nvGraphicFramePr>
        <p:xfrm>
          <a:off x="198120" y="2056151"/>
          <a:ext cx="11772000" cy="1396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6650">
                  <a:extLst>
                    <a:ext uri="{9D8B030D-6E8A-4147-A177-3AD203B41FA5}">
                      <a16:colId xmlns:a16="http://schemas.microsoft.com/office/drawing/2014/main" val="2122156212"/>
                    </a:ext>
                  </a:extLst>
                </a:gridCol>
                <a:gridCol w="3055345">
                  <a:extLst>
                    <a:ext uri="{9D8B030D-6E8A-4147-A177-3AD203B41FA5}">
                      <a16:colId xmlns:a16="http://schemas.microsoft.com/office/drawing/2014/main" val="630655049"/>
                    </a:ext>
                  </a:extLst>
                </a:gridCol>
                <a:gridCol w="3859823">
                  <a:extLst>
                    <a:ext uri="{9D8B030D-6E8A-4147-A177-3AD203B41FA5}">
                      <a16:colId xmlns:a16="http://schemas.microsoft.com/office/drawing/2014/main" val="1704388218"/>
                    </a:ext>
                  </a:extLst>
                </a:gridCol>
                <a:gridCol w="3670182">
                  <a:extLst>
                    <a:ext uri="{9D8B030D-6E8A-4147-A177-3AD203B41FA5}">
                      <a16:colId xmlns:a16="http://schemas.microsoft.com/office/drawing/2014/main" val="2372047865"/>
                    </a:ext>
                  </a:extLst>
                </a:gridCol>
              </a:tblGrid>
              <a:tr h="238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(Method) Path</a:t>
                      </a:r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Description</a:t>
                      </a:r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Request</a:t>
                      </a:r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Responce</a:t>
                      </a:r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189877"/>
                  </a:ext>
                </a:extLst>
              </a:tr>
              <a:tr h="72697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/>
                        <a:t>(GET) (HMACSHA256)</a:t>
                      </a:r>
                    </a:p>
                    <a:p>
                      <a:pPr algn="l" latinLnBrk="1"/>
                      <a:r>
                        <a:rPr lang="en-US" altLang="ko-KR" sz="700"/>
                        <a:t>/find/seasonList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/>
                        <a:t>24</a:t>
                      </a:r>
                      <a:r>
                        <a:rPr lang="ko-KR" altLang="en-US" sz="700"/>
                        <a:t>절기 순서와 이름 정보를 획득</a:t>
                      </a:r>
                      <a:endParaRPr lang="en-US" altLang="ko-KR" sz="700"/>
                    </a:p>
                    <a:p>
                      <a:pPr algn="l" latinLnBrk="1"/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seasonIndex // 24</a:t>
                      </a:r>
                      <a:r>
                        <a:rPr lang="ko-KR" altLang="en-US" sz="700"/>
                        <a:t>절기 순번</a:t>
                      </a:r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seasonName // 24</a:t>
                      </a:r>
                      <a:r>
                        <a:rPr lang="ko-KR" altLang="en-US" sz="700"/>
                        <a:t>절기 이름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(Header) {"</a:t>
                      </a:r>
                      <a:r>
                        <a:rPr lang="fr-FR" altLang="ko-KR" sz="700"/>
                        <a:t>Content-Type</a:t>
                      </a:r>
                      <a:r>
                        <a:rPr lang="en-US" altLang="ko-KR" sz="700"/>
                        <a:t>", "a</a:t>
                      </a:r>
                      <a:r>
                        <a:rPr lang="fr-FR" altLang="ko-KR" sz="700"/>
                        <a:t>pplication/json; charset=utf-8</a:t>
                      </a:r>
                      <a:r>
                        <a:rPr lang="en-US" altLang="ko-KR" sz="700"/>
                        <a:t>"}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(Header) {“timestamp", (Unix timestamp)}</a:t>
                      </a:r>
                    </a:p>
                    <a:p>
                      <a:pPr algn="l" latinLnBrk="1"/>
                      <a:r>
                        <a:rPr lang="en-US" altLang="ko-KR" sz="700"/>
                        <a:t>(Header) {"nonce", "(</a:t>
                      </a:r>
                      <a:r>
                        <a:rPr lang="ko-KR" altLang="en-US" sz="700"/>
                        <a:t>요청키 </a:t>
                      </a:r>
                      <a:r>
                        <a:rPr lang="en-US" altLang="ko-KR" sz="700"/>
                        <a:t>UUID </a:t>
                      </a:r>
                      <a:r>
                        <a:rPr lang="ko-KR" altLang="en-US" sz="700"/>
                        <a:t>사용 권장</a:t>
                      </a:r>
                      <a:r>
                        <a:rPr lang="en-US" altLang="ko-KR" sz="700"/>
                        <a:t>)"}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(Header) {"accessKey", "</a:t>
                      </a:r>
                      <a:r>
                        <a:rPr lang="ko-KR" altLang="en-US" sz="700"/>
                        <a:t>엑세스키</a:t>
                      </a:r>
                      <a:r>
                        <a:rPr lang="en-US" altLang="ko-KR" sz="700"/>
                        <a:t>"}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(Header) {"signature", “(timestamp)&amp;(nonce) </a:t>
                      </a:r>
                      <a:r>
                        <a:rPr lang="ko-KR" altLang="en-US" sz="700"/>
                        <a:t>암호화값</a:t>
                      </a:r>
                      <a:r>
                        <a:rPr lang="en-US" altLang="ko-KR" sz="700"/>
                        <a:t>"}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/>
                        <a:t>[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{"seasonIndex":0,"seasonName":"</a:t>
                      </a:r>
                      <a:r>
                        <a:rPr lang="ko-KR" altLang="en-US" sz="700" dirty="0"/>
                        <a:t>소한</a:t>
                      </a:r>
                      <a:r>
                        <a:rPr lang="en-US" altLang="ko-KR" sz="700" dirty="0"/>
                        <a:t>"},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{"seasonIndex":1,"seasonName":"</a:t>
                      </a:r>
                      <a:r>
                        <a:rPr lang="ko-KR" altLang="en-US" sz="700" dirty="0"/>
                        <a:t>대한</a:t>
                      </a:r>
                      <a:r>
                        <a:rPr lang="en-US" altLang="ko-KR" sz="700" dirty="0"/>
                        <a:t>"},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{"seasonIndex":2,"seasonName":"</a:t>
                      </a:r>
                      <a:r>
                        <a:rPr lang="ko-KR" altLang="en-US" sz="700" dirty="0"/>
                        <a:t>입춘</a:t>
                      </a:r>
                      <a:r>
                        <a:rPr lang="en-US" altLang="ko-KR" sz="700" dirty="0"/>
                        <a:t>"},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{"seasonIndex":3,"seasonName":"</a:t>
                      </a:r>
                      <a:r>
                        <a:rPr lang="ko-KR" altLang="en-US" sz="700" dirty="0"/>
                        <a:t>우수</a:t>
                      </a:r>
                      <a:r>
                        <a:rPr lang="en-US" altLang="ko-KR" sz="700" dirty="0"/>
                        <a:t>"},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...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...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{"seasonIndex":22,"seasonName":"</a:t>
                      </a:r>
                      <a:r>
                        <a:rPr lang="ko-KR" altLang="en-US" sz="700" dirty="0"/>
                        <a:t>대설</a:t>
                      </a:r>
                      <a:r>
                        <a:rPr lang="en-US" altLang="ko-KR" sz="700" dirty="0"/>
                        <a:t>"},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{"seasonIndex":23,"seasonName":"</a:t>
                      </a:r>
                      <a:r>
                        <a:rPr lang="ko-KR" altLang="en-US" sz="700" dirty="0"/>
                        <a:t>동지</a:t>
                      </a:r>
                      <a:r>
                        <a:rPr lang="en-US" altLang="ko-KR" sz="700" dirty="0"/>
                        <a:t>"}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]</a:t>
                      </a:r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611899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55FE7D-284B-41E2-2BAF-E63E59BC84F6}"/>
              </a:ext>
            </a:extLst>
          </p:cNvPr>
          <p:cNvSpPr/>
          <p:nvPr/>
        </p:nvSpPr>
        <p:spPr>
          <a:xfrm>
            <a:off x="145475" y="3829105"/>
            <a:ext cx="11877290" cy="25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(GET, HMACSHA256) Date List API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graphicFrame>
        <p:nvGraphicFramePr>
          <p:cNvPr id="13" name="표 7">
            <a:extLst>
              <a:ext uri="{FF2B5EF4-FFF2-40B4-BE49-F238E27FC236}">
                <a16:creationId xmlns:a16="http://schemas.microsoft.com/office/drawing/2014/main" id="{BE052C4F-01E3-3938-F59C-637C509E6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156546"/>
              </p:ext>
            </p:extLst>
          </p:nvPr>
        </p:nvGraphicFramePr>
        <p:xfrm>
          <a:off x="198120" y="4154052"/>
          <a:ext cx="11772000" cy="2356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6650">
                  <a:extLst>
                    <a:ext uri="{9D8B030D-6E8A-4147-A177-3AD203B41FA5}">
                      <a16:colId xmlns:a16="http://schemas.microsoft.com/office/drawing/2014/main" val="2122156212"/>
                    </a:ext>
                  </a:extLst>
                </a:gridCol>
                <a:gridCol w="3055345">
                  <a:extLst>
                    <a:ext uri="{9D8B030D-6E8A-4147-A177-3AD203B41FA5}">
                      <a16:colId xmlns:a16="http://schemas.microsoft.com/office/drawing/2014/main" val="630655049"/>
                    </a:ext>
                  </a:extLst>
                </a:gridCol>
                <a:gridCol w="3859823">
                  <a:extLst>
                    <a:ext uri="{9D8B030D-6E8A-4147-A177-3AD203B41FA5}">
                      <a16:colId xmlns:a16="http://schemas.microsoft.com/office/drawing/2014/main" val="1704388218"/>
                    </a:ext>
                  </a:extLst>
                </a:gridCol>
                <a:gridCol w="3670182">
                  <a:extLst>
                    <a:ext uri="{9D8B030D-6E8A-4147-A177-3AD203B41FA5}">
                      <a16:colId xmlns:a16="http://schemas.microsoft.com/office/drawing/2014/main" val="2372047865"/>
                    </a:ext>
                  </a:extLst>
                </a:gridCol>
              </a:tblGrid>
              <a:tr h="238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(Method) Path</a:t>
                      </a:r>
                      <a:endParaRPr lang="ko-KR" altLang="en-US" sz="7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Description</a:t>
                      </a:r>
                      <a:endParaRPr lang="ko-KR" altLang="en-US" sz="7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Request</a:t>
                      </a:r>
                      <a:endParaRPr lang="ko-KR" altLang="en-US" sz="7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Responce</a:t>
                      </a:r>
                      <a:endParaRPr lang="ko-KR" altLang="en-US" sz="7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189877"/>
                  </a:ext>
                </a:extLst>
              </a:tr>
              <a:tr h="72697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/>
                        <a:t>(GET) (HMACSHA256)</a:t>
                      </a:r>
                    </a:p>
                    <a:p>
                      <a:pPr algn="l" latinLnBrk="1"/>
                      <a:r>
                        <a:rPr lang="en-US" altLang="ko-KR" sz="700"/>
                        <a:t>/find/dateList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/>
                        <a:t>수집된 자연광의 날짜 리스트를 획득 </a:t>
                      </a:r>
                      <a:r>
                        <a:rPr lang="en-US" altLang="ko-KR" sz="700"/>
                        <a:t>(</a:t>
                      </a:r>
                      <a:r>
                        <a:rPr lang="ko-KR" altLang="en-US" sz="700"/>
                        <a:t>요청 가능한 날짜 리스트</a:t>
                      </a:r>
                      <a:r>
                        <a:rPr lang="en-US" altLang="ko-KR" sz="700"/>
                        <a:t>)</a:t>
                      </a:r>
                    </a:p>
                    <a:p>
                      <a:pPr algn="l" latinLnBrk="1"/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date // </a:t>
                      </a:r>
                      <a:r>
                        <a:rPr lang="ko-KR" altLang="en-US" sz="700"/>
                        <a:t>날짜</a:t>
                      </a:r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timestamp // </a:t>
                      </a:r>
                      <a:r>
                        <a:rPr lang="ko-KR" altLang="en-US" sz="700"/>
                        <a:t>날짜의 타임스탬프</a:t>
                      </a:r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sunrise // </a:t>
                      </a:r>
                      <a:r>
                        <a:rPr lang="ko-KR" altLang="en-US" sz="700"/>
                        <a:t>일출 타임스탬프</a:t>
                      </a:r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sunset // </a:t>
                      </a:r>
                      <a:r>
                        <a:rPr lang="ko-KR" altLang="en-US" sz="700"/>
                        <a:t>일몰 타임스탬프</a:t>
                      </a:r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startLwstCct // </a:t>
                      </a:r>
                      <a:r>
                        <a:rPr lang="ko-KR" altLang="en-US" sz="700"/>
                        <a:t>색온도 저점 일출 타임스탬프</a:t>
                      </a:r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endLwstCct // </a:t>
                      </a:r>
                      <a:r>
                        <a:rPr lang="ko-KR" altLang="en-US" sz="700"/>
                        <a:t>색온도 저점 일몰 타임스탬프</a:t>
                      </a:r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totalCount // </a:t>
                      </a:r>
                      <a:r>
                        <a:rPr lang="ko-KR" altLang="en-US" sz="700"/>
                        <a:t>데이터 총 개수</a:t>
                      </a:r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validCount // </a:t>
                      </a:r>
                      <a:r>
                        <a:rPr lang="ko-KR" altLang="en-US" sz="700"/>
                        <a:t>데이터 유효 개수</a:t>
                      </a:r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judgment // </a:t>
                      </a:r>
                      <a:r>
                        <a:rPr lang="ko-KR" altLang="en-US" sz="700"/>
                        <a:t>데이터 유효 여부</a:t>
                      </a:r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nearSeasonName // </a:t>
                      </a:r>
                      <a:r>
                        <a:rPr lang="ko-KR" altLang="en-US" sz="700"/>
                        <a:t>근처 </a:t>
                      </a:r>
                      <a:r>
                        <a:rPr lang="en-US" altLang="ko-KR" sz="700"/>
                        <a:t>24</a:t>
                      </a:r>
                      <a:r>
                        <a:rPr lang="ko-KR" altLang="en-US" sz="700"/>
                        <a:t>절기 이름</a:t>
                      </a:r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nearSeasonDiffDay // </a:t>
                      </a:r>
                      <a:r>
                        <a:rPr lang="ko-KR" altLang="en-US" sz="700"/>
                        <a:t>근처 </a:t>
                      </a:r>
                      <a:r>
                        <a:rPr lang="en-US" altLang="ko-KR" sz="700"/>
                        <a:t>24</a:t>
                      </a:r>
                      <a:r>
                        <a:rPr lang="ko-KR" altLang="en-US" sz="700"/>
                        <a:t>절기와의 차이일</a:t>
                      </a:r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diffRateCCT50_All // </a:t>
                      </a:r>
                      <a:r>
                        <a:rPr lang="ko-KR" altLang="en-US" sz="700"/>
                        <a:t>색온도 차분</a:t>
                      </a:r>
                      <a:endParaRPr lang="en-US" altLang="ko-KR" sz="70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diffRateCCT50_Part1 // </a:t>
                      </a:r>
                      <a:r>
                        <a:rPr lang="ko-KR" altLang="en-US" sz="700"/>
                        <a:t>색온도 차분 </a:t>
                      </a:r>
                      <a:r>
                        <a:rPr lang="en-US" altLang="ko-KR" sz="700"/>
                        <a:t>Part1</a:t>
                      </a:r>
                      <a:endParaRPr lang="ko-KR" altLang="en-US" sz="70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diffRateCCT50_Part2 // </a:t>
                      </a:r>
                      <a:r>
                        <a:rPr lang="ko-KR" altLang="en-US" sz="700"/>
                        <a:t>색온도 차분 </a:t>
                      </a:r>
                      <a:r>
                        <a:rPr lang="en-US" altLang="ko-KR" sz="700"/>
                        <a:t>Part2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diffRateCCT50_Part3 // </a:t>
                      </a:r>
                      <a:r>
                        <a:rPr lang="ko-KR" altLang="en-US" sz="700"/>
                        <a:t>색온도 차분 </a:t>
                      </a:r>
                      <a:r>
                        <a:rPr lang="en-US" altLang="ko-KR" sz="700"/>
                        <a:t>Part3</a:t>
                      </a:r>
                      <a:endParaRPr lang="ko-KR" altLang="en-US" sz="70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(Header) {"</a:t>
                      </a:r>
                      <a:r>
                        <a:rPr lang="fr-FR" altLang="ko-KR" sz="700"/>
                        <a:t>Content-Type</a:t>
                      </a:r>
                      <a:r>
                        <a:rPr lang="en-US" altLang="ko-KR" sz="700"/>
                        <a:t>", "a</a:t>
                      </a:r>
                      <a:r>
                        <a:rPr lang="fr-FR" altLang="ko-KR" sz="700"/>
                        <a:t>pplication/json; charset=utf-8</a:t>
                      </a:r>
                      <a:r>
                        <a:rPr lang="en-US" altLang="ko-KR" sz="700"/>
                        <a:t>"}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(Header) {“timestamp", (Unix timestamp)}</a:t>
                      </a:r>
                    </a:p>
                    <a:p>
                      <a:pPr algn="l" latinLnBrk="1"/>
                      <a:r>
                        <a:rPr lang="en-US" altLang="ko-KR" sz="700"/>
                        <a:t>(Header) {"nonce", "(</a:t>
                      </a:r>
                      <a:r>
                        <a:rPr lang="ko-KR" altLang="en-US" sz="700"/>
                        <a:t>요청키 </a:t>
                      </a:r>
                      <a:r>
                        <a:rPr lang="en-US" altLang="ko-KR" sz="700"/>
                        <a:t>UUID </a:t>
                      </a:r>
                      <a:r>
                        <a:rPr lang="ko-KR" altLang="en-US" sz="700"/>
                        <a:t>사용 권장</a:t>
                      </a:r>
                      <a:r>
                        <a:rPr lang="en-US" altLang="ko-KR" sz="700"/>
                        <a:t>)"}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(Header) {"accessKey", "</a:t>
                      </a:r>
                      <a:r>
                        <a:rPr lang="ko-KR" altLang="en-US" sz="700"/>
                        <a:t>엑세스키</a:t>
                      </a:r>
                      <a:r>
                        <a:rPr lang="en-US" altLang="ko-KR" sz="700"/>
                        <a:t>"}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(Header) {"signature", “(timestamp)&amp;(nonce) </a:t>
                      </a:r>
                      <a:r>
                        <a:rPr lang="ko-KR" altLang="en-US" sz="700"/>
                        <a:t>암호화값</a:t>
                      </a:r>
                      <a:r>
                        <a:rPr lang="en-US" altLang="ko-KR" sz="700"/>
                        <a:t>"}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/>
                        <a:t>[</a:t>
                      </a:r>
                    </a:p>
                    <a:p>
                      <a:pPr algn="l" latinLnBrk="1"/>
                      <a:r>
                        <a:rPr lang="en-US" altLang="ko-KR" sz="700"/>
                        <a:t>     {</a:t>
                      </a:r>
                    </a:p>
                    <a:p>
                      <a:pPr algn="l" latinLnBrk="1"/>
                      <a:r>
                        <a:rPr lang="en-US" altLang="ko-KR" sz="700"/>
                        <a:t>        "date":"2022-01-01",</a:t>
                      </a:r>
                    </a:p>
                    <a:p>
                      <a:pPr algn="l" latinLnBrk="1"/>
                      <a:r>
                        <a:rPr lang="en-US" altLang="ko-KR" sz="700"/>
                        <a:t>        "timestamp":1657765000000,</a:t>
                      </a:r>
                    </a:p>
                    <a:p>
                      <a:pPr algn="l" latinLnBrk="1"/>
                      <a:r>
                        <a:rPr lang="en-US" altLang="ko-KR" sz="700"/>
                        <a:t>        "sunrise":1657765159000,</a:t>
                      </a:r>
                    </a:p>
                    <a:p>
                      <a:pPr algn="l" latinLnBrk="1"/>
                      <a:r>
                        <a:rPr lang="en-US" altLang="ko-KR" sz="700"/>
                        <a:t>        "sunset":1657765852000,</a:t>
                      </a:r>
                    </a:p>
                    <a:p>
                      <a:pPr algn="l" latinLnBrk="1"/>
                      <a:r>
                        <a:rPr lang="en-US" altLang="ko-KR" sz="700"/>
                        <a:t>        "startLwstCct":1657765234000,</a:t>
                      </a:r>
                    </a:p>
                    <a:p>
                      <a:pPr algn="l" latinLnBrk="1"/>
                      <a:r>
                        <a:rPr lang="en-US" altLang="ko-KR" sz="700"/>
                        <a:t>        "endLwstCct":1657765754000,</a:t>
                      </a:r>
                    </a:p>
                    <a:p>
                      <a:pPr algn="l" latinLnBrk="1"/>
                      <a:r>
                        <a:rPr lang="en-US" altLang="ko-KR" sz="700"/>
                        <a:t>        "totalCount":1439,</a:t>
                      </a:r>
                    </a:p>
                    <a:p>
                      <a:pPr algn="l" latinLnBrk="1"/>
                      <a:r>
                        <a:rPr lang="en-US" altLang="ko-KR" sz="700"/>
                        <a:t>        "validCount":651,</a:t>
                      </a:r>
                    </a:p>
                    <a:p>
                      <a:pPr algn="l" latinLnBrk="1"/>
                      <a:r>
                        <a:rPr lang="en-US" altLang="ko-KR" sz="700"/>
                        <a:t>        “judgment":true,</a:t>
                      </a:r>
                    </a:p>
                    <a:p>
                      <a:pPr algn="l" latinLnBrk="1"/>
                      <a:r>
                        <a:rPr lang="en-US" altLang="ko-KR" sz="700"/>
                        <a:t>        "nearSeasonName":"</a:t>
                      </a:r>
                      <a:r>
                        <a:rPr lang="ko-KR" altLang="en-US" sz="700"/>
                        <a:t>소한</a:t>
                      </a:r>
                      <a:r>
                        <a:rPr lang="en-US" altLang="ko-KR" sz="700"/>
                        <a:t>",</a:t>
                      </a:r>
                    </a:p>
                    <a:p>
                      <a:pPr algn="l" latinLnBrk="1"/>
                      <a:r>
                        <a:rPr lang="en-US" altLang="ko-KR" sz="700"/>
                        <a:t>        "nearSeasonDiffDay":-5.1,</a:t>
                      </a:r>
                    </a:p>
                    <a:p>
                      <a:pPr algn="l" latinLnBrk="1"/>
                      <a:r>
                        <a:rPr lang="en-US" altLang="ko-KR" sz="700"/>
                        <a:t>        "diffRateCCT50_All":0.5,</a:t>
                      </a:r>
                    </a:p>
                    <a:p>
                      <a:pPr algn="l" latinLnBrk="1"/>
                      <a:r>
                        <a:rPr lang="en-US" altLang="ko-KR" sz="700"/>
                        <a:t>        "diffRateCCT50_Part1":0.7,</a:t>
                      </a:r>
                    </a:p>
                    <a:p>
                      <a:pPr algn="l" latinLnBrk="1"/>
                      <a:r>
                        <a:rPr lang="en-US" altLang="ko-KR" sz="700"/>
                        <a:t>        "diffRateCCT50_Part2":0.0,</a:t>
                      </a:r>
                    </a:p>
                    <a:p>
                      <a:pPr algn="l" latinLnBrk="1"/>
                      <a:r>
                        <a:rPr lang="en-US" altLang="ko-KR" sz="700"/>
                        <a:t>        "diffRateCCT50_Part3":0.8</a:t>
                      </a:r>
                    </a:p>
                    <a:p>
                      <a:pPr algn="l" latinLnBrk="1"/>
                      <a:r>
                        <a:rPr lang="en-US" altLang="ko-KR" sz="700"/>
                        <a:t>    }, {.....}, {.....}, ....</a:t>
                      </a:r>
                    </a:p>
                    <a:p>
                      <a:pPr algn="l" latinLnBrk="1"/>
                      <a:r>
                        <a:rPr lang="en-US" altLang="ko-KR" sz="700"/>
                        <a:t>]</a:t>
                      </a:r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611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09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5188C1-0CB9-018E-8112-2C8EDD2A9274}"/>
              </a:ext>
            </a:extLst>
          </p:cNvPr>
          <p:cNvSpPr/>
          <p:nvPr/>
        </p:nvSpPr>
        <p:spPr>
          <a:xfrm>
            <a:off x="159391" y="92280"/>
            <a:ext cx="11877290" cy="25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(GET) Daily API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51EAF0D1-A68D-9D81-475F-04D6EF4F2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982218"/>
              </p:ext>
            </p:extLst>
          </p:nvPr>
        </p:nvGraphicFramePr>
        <p:xfrm>
          <a:off x="198120" y="424180"/>
          <a:ext cx="11772000" cy="5023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6650">
                  <a:extLst>
                    <a:ext uri="{9D8B030D-6E8A-4147-A177-3AD203B41FA5}">
                      <a16:colId xmlns:a16="http://schemas.microsoft.com/office/drawing/2014/main" val="2122156212"/>
                    </a:ext>
                  </a:extLst>
                </a:gridCol>
                <a:gridCol w="3072930">
                  <a:extLst>
                    <a:ext uri="{9D8B030D-6E8A-4147-A177-3AD203B41FA5}">
                      <a16:colId xmlns:a16="http://schemas.microsoft.com/office/drawing/2014/main" val="630655049"/>
                    </a:ext>
                  </a:extLst>
                </a:gridCol>
                <a:gridCol w="3833446">
                  <a:extLst>
                    <a:ext uri="{9D8B030D-6E8A-4147-A177-3AD203B41FA5}">
                      <a16:colId xmlns:a16="http://schemas.microsoft.com/office/drawing/2014/main" val="1704388218"/>
                    </a:ext>
                  </a:extLst>
                </a:gridCol>
                <a:gridCol w="3678974">
                  <a:extLst>
                    <a:ext uri="{9D8B030D-6E8A-4147-A177-3AD203B41FA5}">
                      <a16:colId xmlns:a16="http://schemas.microsoft.com/office/drawing/2014/main" val="2372047865"/>
                    </a:ext>
                  </a:extLst>
                </a:gridCol>
              </a:tblGrid>
              <a:tr h="238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(Method) Path</a:t>
                      </a:r>
                      <a:endParaRPr lang="ko-KR" altLang="en-US" sz="7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Description</a:t>
                      </a:r>
                      <a:endParaRPr lang="ko-KR" altLang="en-US" sz="7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Request</a:t>
                      </a:r>
                      <a:endParaRPr lang="ko-KR" altLang="en-US" sz="7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Responce</a:t>
                      </a:r>
                      <a:endParaRPr lang="ko-KR" altLang="en-US" sz="7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189877"/>
                  </a:ext>
                </a:extLst>
              </a:tr>
              <a:tr h="626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(GET) (HMACSHA256)</a:t>
                      </a:r>
                    </a:p>
                    <a:p>
                      <a:pPr algn="l" latinLnBrk="1"/>
                      <a:r>
                        <a:rPr lang="en-US" altLang="ko-KR" sz="700"/>
                        <a:t>/find/daily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/>
                        <a:t>자연광 하루 데이터를 획득</a:t>
                      </a:r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*</a:t>
                      </a:r>
                      <a:r>
                        <a:rPr lang="ko-KR" altLang="en-US" sz="700"/>
                        <a:t>주요 정보 </a:t>
                      </a:r>
                      <a:r>
                        <a:rPr lang="en-US" altLang="ko-KR" sz="700"/>
                        <a:t>: </a:t>
                      </a:r>
                      <a:r>
                        <a:rPr lang="ko-KR" altLang="en-US" sz="700"/>
                        <a:t>조도</a:t>
                      </a:r>
                      <a:r>
                        <a:rPr lang="en-US" altLang="ko-KR" sz="700"/>
                        <a:t>, </a:t>
                      </a:r>
                      <a:r>
                        <a:rPr lang="ko-KR" altLang="en-US" sz="700"/>
                        <a:t>색온도</a:t>
                      </a:r>
                      <a:r>
                        <a:rPr lang="en-US" altLang="ko-KR" sz="700"/>
                        <a:t>, </a:t>
                      </a:r>
                      <a:r>
                        <a:rPr lang="ko-KR" altLang="en-US" sz="700"/>
                        <a:t>연색성</a:t>
                      </a:r>
                      <a:r>
                        <a:rPr lang="en-US" altLang="ko-KR" sz="700"/>
                        <a:t>, </a:t>
                      </a:r>
                      <a:r>
                        <a:rPr lang="ko-KR" altLang="en-US" sz="700"/>
                        <a:t>삼자극치</a:t>
                      </a:r>
                      <a:r>
                        <a:rPr lang="en-US" altLang="ko-KR" sz="700"/>
                        <a:t>, UVA, UVB, UVI, </a:t>
                      </a:r>
                      <a:r>
                        <a:rPr lang="ko-KR" altLang="en-US" sz="700"/>
                        <a:t>파장 비율</a:t>
                      </a:r>
                      <a:r>
                        <a:rPr lang="en-US" altLang="ko-KR" sz="700"/>
                        <a:t>, </a:t>
                      </a:r>
                      <a:r>
                        <a:rPr lang="ko-KR" altLang="en-US" sz="700"/>
                        <a:t>생체 박명 시간</a:t>
                      </a:r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*</a:t>
                      </a:r>
                      <a:r>
                        <a:rPr lang="ko-KR" altLang="en-US" sz="700"/>
                        <a:t>색좌표는 삼자극치로부터 획득가능하기에 제외함</a:t>
                      </a:r>
                      <a:endParaRPr lang="en-US" altLang="ko-KR" sz="700"/>
                    </a:p>
                    <a:p>
                      <a:pPr algn="l" latinLnBrk="1"/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date // </a:t>
                      </a:r>
                      <a:r>
                        <a:rPr lang="ko-KR" altLang="en-US" sz="700"/>
                        <a:t>날짜</a:t>
                      </a:r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timestamp // </a:t>
                      </a:r>
                      <a:r>
                        <a:rPr lang="ko-KR" altLang="en-US" sz="700"/>
                        <a:t>날짜의 타임스탬프</a:t>
                      </a:r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sunrise // </a:t>
                      </a:r>
                      <a:r>
                        <a:rPr lang="ko-KR" altLang="en-US" sz="700"/>
                        <a:t>일출 타임스탬프</a:t>
                      </a:r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sunset // </a:t>
                      </a:r>
                      <a:r>
                        <a:rPr lang="ko-KR" altLang="en-US" sz="700"/>
                        <a:t>일몰 타임스탬프</a:t>
                      </a:r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startLwstCct // </a:t>
                      </a:r>
                      <a:r>
                        <a:rPr lang="ko-KR" altLang="en-US" sz="700"/>
                        <a:t>색온도 저점 일출 타임스탬프</a:t>
                      </a:r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endLwstCct // </a:t>
                      </a:r>
                      <a:r>
                        <a:rPr lang="ko-KR" altLang="en-US" sz="700"/>
                        <a:t>색온도 저점 일몰 타임스탬프</a:t>
                      </a:r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totalCount // </a:t>
                      </a:r>
                      <a:r>
                        <a:rPr lang="ko-KR" altLang="en-US" sz="700"/>
                        <a:t>데이터 총 개수</a:t>
                      </a:r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validCount // </a:t>
                      </a:r>
                      <a:r>
                        <a:rPr lang="ko-KR" altLang="en-US" sz="700"/>
                        <a:t>데이터 유효 개수</a:t>
                      </a:r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judgment // </a:t>
                      </a:r>
                      <a:r>
                        <a:rPr lang="ko-KR" altLang="en-US" sz="700"/>
                        <a:t>데이터 유효 여부</a:t>
                      </a:r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nearSeasonName // </a:t>
                      </a:r>
                      <a:r>
                        <a:rPr lang="ko-KR" altLang="en-US" sz="700"/>
                        <a:t>근처 </a:t>
                      </a:r>
                      <a:r>
                        <a:rPr lang="en-US" altLang="ko-KR" sz="700"/>
                        <a:t>24</a:t>
                      </a:r>
                      <a:r>
                        <a:rPr lang="ko-KR" altLang="en-US" sz="700"/>
                        <a:t>절기 이름</a:t>
                      </a:r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nearSeasonDiffDay // </a:t>
                      </a:r>
                      <a:r>
                        <a:rPr lang="ko-KR" altLang="en-US" sz="700"/>
                        <a:t>근처 </a:t>
                      </a:r>
                      <a:r>
                        <a:rPr lang="en-US" altLang="ko-KR" sz="700"/>
                        <a:t>24</a:t>
                      </a:r>
                      <a:r>
                        <a:rPr lang="ko-KR" altLang="en-US" sz="700"/>
                        <a:t>절기와의 차이일</a:t>
                      </a:r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diffRateCCT50_All // </a:t>
                      </a:r>
                      <a:r>
                        <a:rPr lang="ko-KR" altLang="en-US" sz="700"/>
                        <a:t>색온도 차분</a:t>
                      </a:r>
                      <a:endParaRPr lang="en-US" altLang="ko-KR" sz="70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diffRateCCT50_Part1 // </a:t>
                      </a:r>
                      <a:r>
                        <a:rPr lang="ko-KR" altLang="en-US" sz="700"/>
                        <a:t>색온도 차분 </a:t>
                      </a:r>
                      <a:r>
                        <a:rPr lang="en-US" altLang="ko-KR" sz="700"/>
                        <a:t>Part1</a:t>
                      </a:r>
                      <a:endParaRPr lang="ko-KR" altLang="en-US" sz="70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diffRateCCT50_Part2 // </a:t>
                      </a:r>
                      <a:r>
                        <a:rPr lang="ko-KR" altLang="en-US" sz="700"/>
                        <a:t>색온도 차분 </a:t>
                      </a:r>
                      <a:r>
                        <a:rPr lang="en-US" altLang="ko-KR" sz="700"/>
                        <a:t>Part2</a:t>
                      </a:r>
                      <a:endParaRPr lang="ko-KR" altLang="en-US" sz="70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diffRateCCT50_Part3 // </a:t>
                      </a:r>
                      <a:r>
                        <a:rPr lang="ko-KR" altLang="en-US" sz="700"/>
                        <a:t>색온도 차분 </a:t>
                      </a:r>
                      <a:r>
                        <a:rPr lang="en-US" altLang="ko-KR" sz="700"/>
                        <a:t>Part3</a:t>
                      </a:r>
                      <a:endParaRPr lang="ko-KR" altLang="en-US" sz="700"/>
                    </a:p>
                    <a:p>
                      <a:pPr algn="l" latinLnBrk="1"/>
                      <a:r>
                        <a:rPr lang="en-US" altLang="ko-KR" sz="700"/>
                        <a:t>startLwstData // </a:t>
                      </a:r>
                      <a:r>
                        <a:rPr lang="ko-KR" altLang="en-US" sz="700"/>
                        <a:t>색온도 저점 일출의 자연광 데이터</a:t>
                      </a:r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endLwstData // </a:t>
                      </a:r>
                      <a:r>
                        <a:rPr lang="ko-KR" altLang="en-US" sz="700"/>
                        <a:t>색온도 저점 일몰의 자연광 데이터</a:t>
                      </a:r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dataList // </a:t>
                      </a:r>
                      <a:r>
                        <a:rPr lang="ko-KR" altLang="en-US" sz="700"/>
                        <a:t>일출부터 일몰까지의 자연광 데이터 리스트</a:t>
                      </a:r>
                      <a:endParaRPr lang="en-US" altLang="ko-KR" sz="700"/>
                    </a:p>
                    <a:p>
                      <a:pPr algn="l" latinLnBrk="1"/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lux // </a:t>
                      </a:r>
                      <a:r>
                        <a:rPr lang="ko-KR" altLang="en-US" sz="700"/>
                        <a:t>조도</a:t>
                      </a:r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cct // </a:t>
                      </a:r>
                      <a:r>
                        <a:rPr lang="ko-KR" altLang="en-US" sz="700"/>
                        <a:t>색온도</a:t>
                      </a:r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cri  // </a:t>
                      </a:r>
                      <a:r>
                        <a:rPr lang="ko-KR" altLang="en-US" sz="700"/>
                        <a:t>연색성</a:t>
                      </a:r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triX, triY, triZ // </a:t>
                      </a:r>
                      <a:r>
                        <a:rPr lang="ko-KR" altLang="en-US" sz="700"/>
                        <a:t>삼자극치</a:t>
                      </a:r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uva, uvb, uvi // </a:t>
                      </a:r>
                      <a:r>
                        <a:rPr lang="ko-KR" altLang="en-US" sz="700"/>
                        <a:t>자외선</a:t>
                      </a:r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swr, mwr // </a:t>
                      </a:r>
                      <a:r>
                        <a:rPr lang="ko-KR" altLang="en-US" sz="700"/>
                        <a:t>파장 비율 </a:t>
                      </a:r>
                      <a:r>
                        <a:rPr lang="en-US" altLang="ko-KR" sz="700"/>
                        <a:t>(</a:t>
                      </a:r>
                      <a:r>
                        <a:rPr lang="ko-KR" altLang="en-US" sz="700"/>
                        <a:t>단</a:t>
                      </a:r>
                      <a:r>
                        <a:rPr lang="en-US" altLang="ko-KR" sz="700"/>
                        <a:t>, </a:t>
                      </a:r>
                      <a:r>
                        <a:rPr lang="ko-KR" altLang="en-US" sz="700"/>
                        <a:t>중</a:t>
                      </a:r>
                      <a:r>
                        <a:rPr lang="en-US" altLang="ko-KR" sz="700"/>
                        <a:t>)</a:t>
                      </a:r>
                    </a:p>
                    <a:p>
                      <a:pPr algn="l" latinLnBrk="1"/>
                      <a:r>
                        <a:rPr lang="en-US" altLang="ko-KR" sz="700"/>
                        <a:t>minuteFromSunrise // </a:t>
                      </a:r>
                      <a:r>
                        <a:rPr lang="ko-KR" altLang="en-US" sz="700"/>
                        <a:t>생체박명</a:t>
                      </a:r>
                      <a:r>
                        <a:rPr lang="en-US" altLang="ko-KR" sz="700"/>
                        <a:t>,</a:t>
                      </a:r>
                      <a:r>
                        <a:rPr lang="ko-KR" altLang="en-US" sz="700"/>
                        <a:t> 일출로부터 걸린 </a:t>
                      </a:r>
                      <a:r>
                        <a:rPr lang="en-US" altLang="ko-KR" sz="700"/>
                        <a:t>Minute</a:t>
                      </a:r>
                    </a:p>
                    <a:p>
                      <a:pPr algn="l" latinLnBrk="1"/>
                      <a:r>
                        <a:rPr lang="en-US" altLang="ko-KR" sz="700"/>
                        <a:t>minuteFromSunset // </a:t>
                      </a:r>
                      <a:r>
                        <a:rPr lang="ko-KR" altLang="en-US" sz="700"/>
                        <a:t>생체박명</a:t>
                      </a:r>
                      <a:r>
                        <a:rPr lang="en-US" altLang="ko-KR" sz="700"/>
                        <a:t>, </a:t>
                      </a:r>
                      <a:r>
                        <a:rPr lang="ko-KR" altLang="en-US" sz="700"/>
                        <a:t>일몰까지 남은 </a:t>
                      </a:r>
                      <a:r>
                        <a:rPr lang="en-US" altLang="ko-KR" sz="700"/>
                        <a:t>Minute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(Header) {"</a:t>
                      </a:r>
                      <a:r>
                        <a:rPr lang="fr-FR" altLang="ko-KR" sz="700"/>
                        <a:t>Content-Type</a:t>
                      </a:r>
                      <a:r>
                        <a:rPr lang="en-US" altLang="ko-KR" sz="700"/>
                        <a:t>", "a</a:t>
                      </a:r>
                      <a:r>
                        <a:rPr lang="fr-FR" altLang="ko-KR" sz="700"/>
                        <a:t>pplication/json; charset=utf-8</a:t>
                      </a:r>
                      <a:r>
                        <a:rPr lang="en-US" altLang="ko-KR" sz="700"/>
                        <a:t>"}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(Header) {“timestamp", (Unix timestamp)}</a:t>
                      </a:r>
                    </a:p>
                    <a:p>
                      <a:pPr algn="l" latinLnBrk="1"/>
                      <a:r>
                        <a:rPr lang="en-US" altLang="ko-KR" sz="700"/>
                        <a:t>(Header) {"nonce", "(</a:t>
                      </a:r>
                      <a:r>
                        <a:rPr lang="ko-KR" altLang="en-US" sz="700"/>
                        <a:t>요청키 </a:t>
                      </a:r>
                      <a:r>
                        <a:rPr lang="en-US" altLang="ko-KR" sz="700"/>
                        <a:t>UUID </a:t>
                      </a:r>
                      <a:r>
                        <a:rPr lang="ko-KR" altLang="en-US" sz="700"/>
                        <a:t>사용 권장</a:t>
                      </a:r>
                      <a:r>
                        <a:rPr lang="en-US" altLang="ko-KR" sz="700"/>
                        <a:t>)"}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(Header) {"accessKey", "</a:t>
                      </a:r>
                      <a:r>
                        <a:rPr lang="ko-KR" altLang="en-US" sz="700"/>
                        <a:t>엑세스키</a:t>
                      </a:r>
                      <a:r>
                        <a:rPr lang="en-US" altLang="ko-KR" sz="700"/>
                        <a:t>"}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(Header) {"signature", “(timestamp)&amp;(nonce) </a:t>
                      </a:r>
                      <a:r>
                        <a:rPr lang="ko-KR" altLang="en-US" sz="700"/>
                        <a:t>암호화값</a:t>
                      </a:r>
                      <a:r>
                        <a:rPr lang="en-US" altLang="ko-KR" sz="700"/>
                        <a:t>"}</a:t>
                      </a:r>
                    </a:p>
                    <a:p>
                      <a:pPr algn="l" latinLnBrk="1"/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{</a:t>
                      </a:r>
                    </a:p>
                    <a:p>
                      <a:pPr algn="l" latinLnBrk="1"/>
                      <a:r>
                        <a:rPr lang="en-US" altLang="ko-KR" sz="700"/>
                        <a:t>    "dateList":</a:t>
                      </a:r>
                    </a:p>
                    <a:p>
                      <a:pPr algn="l" latinLnBrk="1"/>
                      <a:r>
                        <a:rPr lang="en-US" altLang="ko-KR" sz="700"/>
                        <a:t>    [</a:t>
                      </a:r>
                    </a:p>
                    <a:p>
                      <a:pPr algn="l" latinLnBrk="1"/>
                      <a:r>
                        <a:rPr lang="en-US" altLang="ko-KR" sz="700"/>
                        <a:t>        "2022-01-01",</a:t>
                      </a:r>
                    </a:p>
                    <a:p>
                      <a:pPr algn="l" latinLnBrk="1"/>
                      <a:r>
                        <a:rPr lang="en-US" altLang="ko-KR" sz="700"/>
                        <a:t>        "2022-01-02",</a:t>
                      </a:r>
                    </a:p>
                    <a:p>
                      <a:pPr algn="l" latinLnBrk="1"/>
                      <a:r>
                        <a:rPr lang="en-US" altLang="ko-KR" sz="700"/>
                        <a:t>        "2022-01-03“</a:t>
                      </a:r>
                    </a:p>
                    <a:p>
                      <a:pPr algn="l" latinLnBrk="1"/>
                      <a:r>
                        <a:rPr lang="en-US" altLang="ko-KR" sz="700"/>
                        <a:t>    ]</a:t>
                      </a:r>
                    </a:p>
                    <a:p>
                      <a:pPr algn="l" latinLnBrk="1"/>
                      <a:r>
                        <a:rPr lang="en-US" altLang="ko-KR" sz="700"/>
                        <a:t>}</a:t>
                      </a:r>
                      <a:endParaRPr lang="ko-KR" altLang="en-US" sz="7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/>
                        <a:t>[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{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    "date":"2022-01-01",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    "timestamp":1657765000000,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    "sunrise":1657765159000,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    "sunset":1657765852000,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    "startLwstCct":1657765234000,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    "endLwstCct":1657765754000,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    "totalCount":1439,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    "validCount":651,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    "</a:t>
                      </a:r>
                      <a:r>
                        <a:rPr lang="en-US" altLang="ko-KR" sz="700" dirty="0" err="1"/>
                        <a:t>judgment":true</a:t>
                      </a:r>
                      <a:r>
                        <a:rPr lang="en-US" altLang="ko-KR" sz="700" dirty="0"/>
                        <a:t>,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    "</a:t>
                      </a:r>
                      <a:r>
                        <a:rPr lang="en-US" altLang="ko-KR" sz="700" dirty="0" err="1"/>
                        <a:t>nearSeasonName</a:t>
                      </a:r>
                      <a:r>
                        <a:rPr lang="en-US" altLang="ko-KR" sz="700" dirty="0"/>
                        <a:t>":"</a:t>
                      </a:r>
                      <a:r>
                        <a:rPr lang="ko-KR" altLang="en-US" sz="700" dirty="0"/>
                        <a:t>소한</a:t>
                      </a:r>
                      <a:r>
                        <a:rPr lang="en-US" altLang="ko-KR" sz="700" dirty="0"/>
                        <a:t>",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    "</a:t>
                      </a:r>
                      <a:r>
                        <a:rPr lang="en-US" altLang="ko-KR" sz="700" dirty="0" err="1"/>
                        <a:t>nearSeasonDiffDay</a:t>
                      </a:r>
                      <a:r>
                        <a:rPr lang="en-US" altLang="ko-KR" sz="700" dirty="0"/>
                        <a:t>":-5.1,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    "diffRateCCT50_All":0.5,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    "diffRateCCT50_Part1":0.7,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    "diffRateCCT50_Part2":0.0,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    "diffRateCCT50_Part3":0.8,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    "</a:t>
                      </a:r>
                      <a:r>
                        <a:rPr lang="en-US" altLang="ko-KR" sz="700" dirty="0" err="1"/>
                        <a:t>startLwstData</a:t>
                      </a:r>
                      <a:r>
                        <a:rPr lang="en-US" altLang="ko-KR" sz="700" dirty="0"/>
                        <a:t>":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    {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        "timestamp":1657765234000,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        "datetime":"2022-01-01 07:30:58",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        "lux":14020.45627, "cct":3800.5457,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        "cri":99.87451, "triX":9855.4422, "triY":14020.45627,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        "triZ":10562.8968, "uvi":0.48222, "uva":0.54848, "uvb":3.0594, 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        "swr":16.5471, "mwr":23.9764,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        "minuteFromSunrise":48, "minuteFromSunset":52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    },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    "</a:t>
                      </a:r>
                      <a:r>
                        <a:rPr lang="en-US" altLang="ko-KR" sz="700" dirty="0" err="1"/>
                        <a:t>endLwstData</a:t>
                      </a:r>
                      <a:r>
                        <a:rPr lang="en-US" altLang="ko-KR" sz="700" dirty="0"/>
                        <a:t>":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    {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        "timestamp":1657765234000,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        "datetime":"2022-01-01 07:30:58",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        "lux":14020.45627, "cct":3800.5457,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        "cri":99.87451, "triX":9855.4422, "triY":14020.45627,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        "triZ":10562.8968, "uvi":0.48222, "uva":0.54848, "uvb":3.0594, 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        "swr":16.5471, "mwr":23.9764,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        "minuteFromSunrise":48, "minuteFromSunset":52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    },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    "</a:t>
                      </a:r>
                      <a:r>
                        <a:rPr lang="en-US" altLang="ko-KR" sz="700" dirty="0" err="1"/>
                        <a:t>dataList</a:t>
                      </a:r>
                      <a:r>
                        <a:rPr lang="en-US" altLang="ko-KR" sz="700" dirty="0"/>
                        <a:t>":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    [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        {....}, {....}, ....., {....}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    ]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},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  ...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611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24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5188C1-0CB9-018E-8112-2C8EDD2A9274}"/>
              </a:ext>
            </a:extLst>
          </p:cNvPr>
          <p:cNvSpPr/>
          <p:nvPr/>
        </p:nvSpPr>
        <p:spPr>
          <a:xfrm>
            <a:off x="159391" y="92280"/>
            <a:ext cx="11877290" cy="25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(GET) Wavelength API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51EAF0D1-A68D-9D81-475F-04D6EF4F2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370853"/>
              </p:ext>
            </p:extLst>
          </p:nvPr>
        </p:nvGraphicFramePr>
        <p:xfrm>
          <a:off x="198120" y="432308"/>
          <a:ext cx="11772000" cy="2356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6650">
                  <a:extLst>
                    <a:ext uri="{9D8B030D-6E8A-4147-A177-3AD203B41FA5}">
                      <a16:colId xmlns:a16="http://schemas.microsoft.com/office/drawing/2014/main" val="2122156212"/>
                    </a:ext>
                  </a:extLst>
                </a:gridCol>
                <a:gridCol w="3072930">
                  <a:extLst>
                    <a:ext uri="{9D8B030D-6E8A-4147-A177-3AD203B41FA5}">
                      <a16:colId xmlns:a16="http://schemas.microsoft.com/office/drawing/2014/main" val="630655049"/>
                    </a:ext>
                  </a:extLst>
                </a:gridCol>
                <a:gridCol w="3833446">
                  <a:extLst>
                    <a:ext uri="{9D8B030D-6E8A-4147-A177-3AD203B41FA5}">
                      <a16:colId xmlns:a16="http://schemas.microsoft.com/office/drawing/2014/main" val="1704388218"/>
                    </a:ext>
                  </a:extLst>
                </a:gridCol>
                <a:gridCol w="3678974">
                  <a:extLst>
                    <a:ext uri="{9D8B030D-6E8A-4147-A177-3AD203B41FA5}">
                      <a16:colId xmlns:a16="http://schemas.microsoft.com/office/drawing/2014/main" val="2372047865"/>
                    </a:ext>
                  </a:extLst>
                </a:gridCol>
              </a:tblGrid>
              <a:tr h="238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(Method) Path</a:t>
                      </a:r>
                      <a:endParaRPr lang="ko-KR" altLang="en-US" sz="7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Description</a:t>
                      </a:r>
                      <a:endParaRPr lang="ko-KR" altLang="en-US" sz="7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Request</a:t>
                      </a:r>
                      <a:endParaRPr lang="ko-KR" altLang="en-US" sz="7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Responce</a:t>
                      </a:r>
                      <a:endParaRPr lang="ko-KR" altLang="en-US" sz="7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189877"/>
                  </a:ext>
                </a:extLst>
              </a:tr>
              <a:tr h="626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(GET) (HMACSHA256)</a:t>
                      </a:r>
                    </a:p>
                    <a:p>
                      <a:pPr algn="l" latinLnBrk="1"/>
                      <a:r>
                        <a:rPr lang="en-US" altLang="ko-KR" sz="700"/>
                        <a:t>/find/wavelength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/>
                        <a:t>특정 시간의 분광분포를 획득</a:t>
                      </a:r>
                      <a:endParaRPr lang="en-US" altLang="ko-KR" sz="700"/>
                    </a:p>
                    <a:p>
                      <a:pPr algn="l" latinLnBrk="1"/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timestamp // </a:t>
                      </a:r>
                      <a:r>
                        <a:rPr lang="ko-KR" altLang="en-US" sz="700"/>
                        <a:t>요청시간 타임스탬프</a:t>
                      </a:r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datetime // </a:t>
                      </a:r>
                      <a:r>
                        <a:rPr lang="ko-KR" altLang="en-US" sz="700"/>
                        <a:t>요청시간 문자열 </a:t>
                      </a:r>
                      <a:r>
                        <a:rPr lang="en-US" altLang="ko-KR" sz="700"/>
                        <a:t>(Format : yyyy-MM-dd HH:mm:ss)</a:t>
                      </a:r>
                    </a:p>
                    <a:p>
                      <a:pPr algn="l" latinLnBrk="1"/>
                      <a:r>
                        <a:rPr lang="en-US" altLang="ko-KR" sz="700"/>
                        <a:t>startWavelength // </a:t>
                      </a:r>
                      <a:r>
                        <a:rPr lang="ko-KR" altLang="en-US" sz="700"/>
                        <a:t>시작 파장대역 </a:t>
                      </a:r>
                      <a:r>
                        <a:rPr lang="en-US" altLang="ko-KR" sz="700"/>
                        <a:t>(nm)</a:t>
                      </a:r>
                    </a:p>
                    <a:p>
                      <a:pPr algn="l" latinLnBrk="1"/>
                      <a:r>
                        <a:rPr lang="en-US" altLang="ko-KR" sz="700"/>
                        <a:t>endWavelength // </a:t>
                      </a:r>
                      <a:r>
                        <a:rPr lang="ko-KR" altLang="en-US" sz="700"/>
                        <a:t>마지막 파장대역 </a:t>
                      </a:r>
                      <a:r>
                        <a:rPr lang="en-US" altLang="ko-KR" sz="700"/>
                        <a:t>(nm)</a:t>
                      </a:r>
                    </a:p>
                    <a:p>
                      <a:pPr algn="l" latinLnBrk="1"/>
                      <a:r>
                        <a:rPr lang="en-US" altLang="ko-KR" sz="700"/>
                        <a:t>intervalWavelength // </a:t>
                      </a:r>
                      <a:r>
                        <a:rPr lang="ko-KR" altLang="en-US" sz="700"/>
                        <a:t>파장 간격 </a:t>
                      </a:r>
                      <a:r>
                        <a:rPr lang="en-US" altLang="ko-KR" sz="700"/>
                        <a:t>(nm)</a:t>
                      </a:r>
                    </a:p>
                    <a:p>
                      <a:pPr algn="l" latinLnBrk="1"/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wavelength // </a:t>
                      </a:r>
                      <a:r>
                        <a:rPr lang="ko-KR" altLang="en-US" sz="700"/>
                        <a:t>파장데이터의 </a:t>
                      </a:r>
                      <a:r>
                        <a:rPr lang="en-US" altLang="ko-KR" sz="700"/>
                        <a:t>y</a:t>
                      </a:r>
                      <a:r>
                        <a:rPr lang="ko-KR" altLang="en-US" sz="700"/>
                        <a:t>축 데이터</a:t>
                      </a:r>
                      <a:endParaRPr lang="en-US" altLang="ko-KR" sz="7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(Header) {"</a:t>
                      </a:r>
                      <a:r>
                        <a:rPr lang="fr-FR" altLang="ko-KR" sz="700"/>
                        <a:t>Content-Type</a:t>
                      </a:r>
                      <a:r>
                        <a:rPr lang="en-US" altLang="ko-KR" sz="700"/>
                        <a:t>", "a</a:t>
                      </a:r>
                      <a:r>
                        <a:rPr lang="fr-FR" altLang="ko-KR" sz="700"/>
                        <a:t>pplication/json; charset=utf-8</a:t>
                      </a:r>
                      <a:r>
                        <a:rPr lang="en-US" altLang="ko-KR" sz="700"/>
                        <a:t>"}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(Header) {“timestamp", (Unix timestamp)}</a:t>
                      </a:r>
                    </a:p>
                    <a:p>
                      <a:pPr algn="l" latinLnBrk="1"/>
                      <a:r>
                        <a:rPr lang="en-US" altLang="ko-KR" sz="700"/>
                        <a:t>(Header) {"nonce", "(</a:t>
                      </a:r>
                      <a:r>
                        <a:rPr lang="ko-KR" altLang="en-US" sz="700"/>
                        <a:t>요청키 </a:t>
                      </a:r>
                      <a:r>
                        <a:rPr lang="en-US" altLang="ko-KR" sz="700"/>
                        <a:t>UUID </a:t>
                      </a:r>
                      <a:r>
                        <a:rPr lang="ko-KR" altLang="en-US" sz="700"/>
                        <a:t>사용 권장</a:t>
                      </a:r>
                      <a:r>
                        <a:rPr lang="en-US" altLang="ko-KR" sz="700"/>
                        <a:t>)"}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(Header) {"accessKey", "</a:t>
                      </a:r>
                      <a:r>
                        <a:rPr lang="ko-KR" altLang="en-US" sz="700"/>
                        <a:t>엑세스키</a:t>
                      </a:r>
                      <a:r>
                        <a:rPr lang="en-US" altLang="ko-KR" sz="700"/>
                        <a:t>"}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(Header) {"signature", “(timestamp)&amp;(nonce) </a:t>
                      </a:r>
                      <a:r>
                        <a:rPr lang="ko-KR" altLang="en-US" sz="700"/>
                        <a:t>암호화값</a:t>
                      </a:r>
                      <a:r>
                        <a:rPr lang="en-US" altLang="ko-KR" sz="700"/>
                        <a:t>"}</a:t>
                      </a:r>
                    </a:p>
                    <a:p>
                      <a:pPr algn="l" latinLnBrk="1"/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{</a:t>
                      </a:r>
                    </a:p>
                    <a:p>
                      <a:pPr algn="l" latinLnBrk="1"/>
                      <a:r>
                        <a:rPr lang="en-US" altLang="ko-KR" sz="700"/>
                        <a:t>    "timestamp":1657765000000,</a:t>
                      </a:r>
                    </a:p>
                    <a:p>
                      <a:pPr algn="l" latinLnBrk="1"/>
                      <a:r>
                        <a:rPr lang="en-US" altLang="ko-KR" sz="700"/>
                        <a:t>    “datetime”:”2022-01-01 15:20:50”,</a:t>
                      </a:r>
                    </a:p>
                    <a:p>
                      <a:pPr algn="l" latinLnBrk="1"/>
                      <a:r>
                        <a:rPr lang="en-US" altLang="ko-KR" sz="700"/>
                        <a:t>    “startWavelength”:340,</a:t>
                      </a:r>
                    </a:p>
                    <a:p>
                      <a:pPr algn="l" latinLnBrk="1"/>
                      <a:r>
                        <a:rPr lang="en-US" altLang="ko-KR" sz="700"/>
                        <a:t>    “endWavelength”:800,</a:t>
                      </a:r>
                    </a:p>
                    <a:p>
                      <a:pPr algn="l" latinLnBrk="1"/>
                      <a:r>
                        <a:rPr lang="en-US" altLang="ko-KR" sz="700"/>
                        <a:t>    “intervalWavelength”:5</a:t>
                      </a:r>
                    </a:p>
                    <a:p>
                      <a:pPr algn="l" latinLnBrk="1"/>
                      <a:r>
                        <a:rPr lang="en-US" altLang="ko-KR" sz="700"/>
                        <a:t>}</a:t>
                      </a:r>
                    </a:p>
                    <a:p>
                      <a:pPr algn="l" latinLnBrk="1"/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(</a:t>
                      </a:r>
                      <a:r>
                        <a:rPr lang="ko-KR" altLang="en-US" sz="700"/>
                        <a:t>설명</a:t>
                      </a:r>
                      <a:r>
                        <a:rPr lang="en-US" altLang="ko-KR" sz="700"/>
                        <a:t>)</a:t>
                      </a:r>
                    </a:p>
                    <a:p>
                      <a:pPr algn="l" latinLnBrk="1"/>
                      <a:r>
                        <a:rPr lang="en-US" altLang="ko-KR" sz="700"/>
                        <a:t>timestamp, datetime </a:t>
                      </a:r>
                      <a:r>
                        <a:rPr lang="ko-KR" altLang="en-US" sz="700"/>
                        <a:t>둘 중에 하나만 입력</a:t>
                      </a:r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timestamp, datetime </a:t>
                      </a:r>
                      <a:r>
                        <a:rPr lang="ko-KR" altLang="en-US" sz="700"/>
                        <a:t>둘 다 입력 시 </a:t>
                      </a:r>
                      <a:r>
                        <a:rPr lang="en-US" altLang="ko-KR" sz="700"/>
                        <a:t>timestamp</a:t>
                      </a:r>
                      <a:r>
                        <a:rPr lang="ko-KR" altLang="en-US" sz="700"/>
                        <a:t>가 적용됨</a:t>
                      </a:r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startWavelength, endWavelength, intervalWavelength </a:t>
                      </a:r>
                      <a:r>
                        <a:rPr lang="ko-KR" altLang="en-US" sz="700"/>
                        <a:t>입력하지 않으면 기본값 </a:t>
                      </a:r>
                      <a:r>
                        <a:rPr lang="en-US" altLang="ko-KR" sz="700"/>
                        <a:t>340, 800, 1</a:t>
                      </a:r>
                      <a:r>
                        <a:rPr lang="ko-KR" altLang="en-US" sz="700"/>
                        <a:t>이 적용됨 </a:t>
                      </a:r>
                      <a:r>
                        <a:rPr lang="en-US" altLang="ko-KR" sz="700"/>
                        <a:t>(340, 341, 342, .... 799, 800) </a:t>
                      </a:r>
                      <a:r>
                        <a:rPr lang="ko-KR" altLang="en-US" sz="700"/>
                        <a:t>총 </a:t>
                      </a:r>
                      <a:r>
                        <a:rPr lang="en-US" altLang="ko-KR" sz="700"/>
                        <a:t>461</a:t>
                      </a:r>
                      <a:r>
                        <a:rPr lang="ko-KR" altLang="en-US" sz="700"/>
                        <a:t>개 데이터 반환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/>
                        <a:t>{</a:t>
                      </a:r>
                    </a:p>
                    <a:p>
                      <a:pPr algn="l" latinLnBrk="1"/>
                      <a:r>
                        <a:rPr lang="en-US" altLang="ko-KR" sz="700"/>
                        <a:t>    "timestamp":1657765000000,</a:t>
                      </a:r>
                    </a:p>
                    <a:p>
                      <a:pPr algn="l" latinLnBrk="1"/>
                      <a:r>
                        <a:rPr lang="en-US" altLang="ko-KR" sz="700"/>
                        <a:t>    “datetime”:”2022-01-01 15:20:50”,</a:t>
                      </a:r>
                    </a:p>
                    <a:p>
                      <a:pPr algn="l" latinLnBrk="1"/>
                      <a:r>
                        <a:rPr lang="en-US" altLang="ko-KR" sz="700"/>
                        <a:t>    “startWavelength”:340,</a:t>
                      </a:r>
                    </a:p>
                    <a:p>
                      <a:pPr algn="l" latinLnBrk="1"/>
                      <a:r>
                        <a:rPr lang="en-US" altLang="ko-KR" sz="700"/>
                        <a:t>    “endWavelength”:800,</a:t>
                      </a:r>
                    </a:p>
                    <a:p>
                      <a:pPr algn="l" latinLnBrk="1"/>
                      <a:r>
                        <a:rPr lang="en-US" altLang="ko-KR" sz="700"/>
                        <a:t>    “intervalWavelength”:5</a:t>
                      </a:r>
                    </a:p>
                    <a:p>
                      <a:pPr algn="l" latinLnBrk="1"/>
                      <a:r>
                        <a:rPr lang="en-US" altLang="ko-KR" sz="700"/>
                        <a:t>    “wavelength”:</a:t>
                      </a:r>
                    </a:p>
                    <a:p>
                      <a:pPr algn="l" latinLnBrk="1"/>
                      <a:r>
                        <a:rPr lang="en-US" altLang="ko-KR" sz="700"/>
                        <a:t>    {</a:t>
                      </a:r>
                    </a:p>
                    <a:p>
                      <a:pPr algn="l" latinLnBrk="1"/>
                      <a:r>
                        <a:rPr lang="en-US" altLang="ko-KR" sz="700"/>
                        <a:t>        0.00151047,</a:t>
                      </a:r>
                    </a:p>
                    <a:p>
                      <a:pPr algn="l" latinLnBrk="1"/>
                      <a:r>
                        <a:rPr lang="en-US" altLang="ko-KR" sz="700"/>
                        <a:t>        0.00181516,</a:t>
                      </a:r>
                    </a:p>
                    <a:p>
                      <a:pPr algn="l" latinLnBrk="1"/>
                      <a:r>
                        <a:rPr lang="en-US" altLang="ko-KR" sz="700"/>
                        <a:t>        .....</a:t>
                      </a:r>
                    </a:p>
                    <a:p>
                      <a:pPr algn="l" latinLnBrk="1"/>
                      <a:r>
                        <a:rPr lang="en-US" altLang="ko-KR" sz="700"/>
                        <a:t>        0.00586974</a:t>
                      </a:r>
                    </a:p>
                    <a:p>
                      <a:pPr algn="l" latinLnBrk="1"/>
                      <a:r>
                        <a:rPr lang="en-US" altLang="ko-KR" sz="700"/>
                        <a:t>    }</a:t>
                      </a:r>
                    </a:p>
                    <a:p>
                      <a:pPr algn="l" latinLnBrk="1"/>
                      <a:r>
                        <a:rPr lang="en-US" altLang="ko-KR" sz="700"/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61189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61D9360-BF36-F099-2999-22CD5F82B166}"/>
              </a:ext>
            </a:extLst>
          </p:cNvPr>
          <p:cNvSpPr/>
          <p:nvPr/>
        </p:nvSpPr>
        <p:spPr>
          <a:xfrm>
            <a:off x="159391" y="3005999"/>
            <a:ext cx="11877290" cy="25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(Put) Judgment API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D51697-2C3B-5C9B-0B35-023C5128760A}"/>
              </a:ext>
            </a:extLst>
          </p:cNvPr>
          <p:cNvSpPr/>
          <p:nvPr/>
        </p:nvSpPr>
        <p:spPr>
          <a:xfrm>
            <a:off x="116590" y="4948709"/>
            <a:ext cx="11877290" cy="25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(Get) Light List API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8E31FD6-8FC1-3E0F-1679-79E1DAB13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284276"/>
              </p:ext>
            </p:extLst>
          </p:nvPr>
        </p:nvGraphicFramePr>
        <p:xfrm>
          <a:off x="198120" y="3343540"/>
          <a:ext cx="11772000" cy="1396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6650">
                  <a:extLst>
                    <a:ext uri="{9D8B030D-6E8A-4147-A177-3AD203B41FA5}">
                      <a16:colId xmlns:a16="http://schemas.microsoft.com/office/drawing/2014/main" val="2122156212"/>
                    </a:ext>
                  </a:extLst>
                </a:gridCol>
                <a:gridCol w="3072930">
                  <a:extLst>
                    <a:ext uri="{9D8B030D-6E8A-4147-A177-3AD203B41FA5}">
                      <a16:colId xmlns:a16="http://schemas.microsoft.com/office/drawing/2014/main" val="630655049"/>
                    </a:ext>
                  </a:extLst>
                </a:gridCol>
                <a:gridCol w="3833446">
                  <a:extLst>
                    <a:ext uri="{9D8B030D-6E8A-4147-A177-3AD203B41FA5}">
                      <a16:colId xmlns:a16="http://schemas.microsoft.com/office/drawing/2014/main" val="1704388218"/>
                    </a:ext>
                  </a:extLst>
                </a:gridCol>
                <a:gridCol w="3678974">
                  <a:extLst>
                    <a:ext uri="{9D8B030D-6E8A-4147-A177-3AD203B41FA5}">
                      <a16:colId xmlns:a16="http://schemas.microsoft.com/office/drawing/2014/main" val="2372047865"/>
                    </a:ext>
                  </a:extLst>
                </a:gridCol>
              </a:tblGrid>
              <a:tr h="238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(Method) Path</a:t>
                      </a:r>
                      <a:endParaRPr lang="ko-KR" altLang="en-US" sz="7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Description</a:t>
                      </a:r>
                      <a:endParaRPr lang="ko-KR" altLang="en-US" sz="7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Request</a:t>
                      </a:r>
                      <a:endParaRPr lang="ko-KR" altLang="en-US" sz="7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Responce</a:t>
                      </a:r>
                      <a:endParaRPr lang="ko-KR" altLang="en-US" sz="7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189877"/>
                  </a:ext>
                </a:extLst>
              </a:tr>
              <a:tr h="626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(GET) (HMACSHA256)</a:t>
                      </a:r>
                    </a:p>
                    <a:p>
                      <a:pPr algn="l" latinLnBrk="1"/>
                      <a:r>
                        <a:rPr lang="en-US" altLang="ko-KR" sz="700"/>
                        <a:t>/judgment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/>
                        <a:t>해당 날짜의 </a:t>
                      </a:r>
                      <a:r>
                        <a:rPr lang="en-US" altLang="ko-KR" sz="700"/>
                        <a:t>judgment </a:t>
                      </a:r>
                      <a:r>
                        <a:rPr lang="ko-KR" altLang="en-US" sz="700"/>
                        <a:t>값을 변경함</a:t>
                      </a:r>
                      <a:endParaRPr lang="en-US" altLang="ko-KR" sz="700"/>
                    </a:p>
                    <a:p>
                      <a:pPr algn="l" latinLnBrk="1"/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date // </a:t>
                      </a:r>
                      <a:r>
                        <a:rPr lang="ko-KR" altLang="en-US" sz="700"/>
                        <a:t>변경하고자 하는 날</a:t>
                      </a:r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judgment // </a:t>
                      </a:r>
                      <a:r>
                        <a:rPr lang="ko-KR" altLang="en-US" sz="700"/>
                        <a:t>변경할 값</a:t>
                      </a:r>
                      <a:endParaRPr lang="en-US" altLang="ko-KR" sz="7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(Header) {"</a:t>
                      </a:r>
                      <a:r>
                        <a:rPr lang="fr-FR" altLang="ko-KR" sz="700"/>
                        <a:t>Content-Type</a:t>
                      </a:r>
                      <a:r>
                        <a:rPr lang="en-US" altLang="ko-KR" sz="700"/>
                        <a:t>", "a</a:t>
                      </a:r>
                      <a:r>
                        <a:rPr lang="fr-FR" altLang="ko-KR" sz="700"/>
                        <a:t>pplication/json; charset=utf-8</a:t>
                      </a:r>
                      <a:r>
                        <a:rPr lang="en-US" altLang="ko-KR" sz="700"/>
                        <a:t>"}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(Header) {“timestamp", (Unix timestamp)}</a:t>
                      </a:r>
                    </a:p>
                    <a:p>
                      <a:pPr algn="l" latinLnBrk="1"/>
                      <a:r>
                        <a:rPr lang="en-US" altLang="ko-KR" sz="700"/>
                        <a:t>(Header) {"nonce", "(</a:t>
                      </a:r>
                      <a:r>
                        <a:rPr lang="ko-KR" altLang="en-US" sz="700"/>
                        <a:t>요청키 </a:t>
                      </a:r>
                      <a:r>
                        <a:rPr lang="en-US" altLang="ko-KR" sz="700"/>
                        <a:t>UUID </a:t>
                      </a:r>
                      <a:r>
                        <a:rPr lang="ko-KR" altLang="en-US" sz="700"/>
                        <a:t>사용 권장</a:t>
                      </a:r>
                      <a:r>
                        <a:rPr lang="en-US" altLang="ko-KR" sz="700"/>
                        <a:t>)"}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(Header) {"accessKey", "</a:t>
                      </a:r>
                      <a:r>
                        <a:rPr lang="ko-KR" altLang="en-US" sz="700"/>
                        <a:t>엑세스키</a:t>
                      </a:r>
                      <a:r>
                        <a:rPr lang="en-US" altLang="ko-KR" sz="700"/>
                        <a:t>"}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(Header) {"signature", “(timestamp)&amp;(nonce) </a:t>
                      </a:r>
                      <a:r>
                        <a:rPr lang="ko-KR" altLang="en-US" sz="700"/>
                        <a:t>암호화값</a:t>
                      </a:r>
                      <a:r>
                        <a:rPr lang="en-US" altLang="ko-KR" sz="700"/>
                        <a:t>"}</a:t>
                      </a:r>
                    </a:p>
                    <a:p>
                      <a:pPr algn="l" latinLnBrk="1"/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{</a:t>
                      </a:r>
                    </a:p>
                    <a:p>
                      <a:pPr algn="l" latinLnBrk="1"/>
                      <a:r>
                        <a:rPr lang="en-US" altLang="ko-KR" sz="700"/>
                        <a:t>    "date":"2022-01-01",</a:t>
                      </a:r>
                    </a:p>
                    <a:p>
                      <a:pPr algn="l" latinLnBrk="1"/>
                      <a:r>
                        <a:rPr lang="en-US" altLang="ko-KR" sz="700"/>
                        <a:t>    "judgment":false</a:t>
                      </a:r>
                    </a:p>
                    <a:p>
                      <a:pPr algn="l" latinLnBrk="1"/>
                      <a:r>
                        <a:rPr lang="en-US" altLang="ko-KR" sz="700"/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/>
                        <a:t>{</a:t>
                      </a:r>
                    </a:p>
                    <a:p>
                      <a:pPr algn="l" latinLnBrk="1"/>
                      <a:r>
                        <a:rPr lang="en-US" altLang="ko-KR" sz="700"/>
                        <a:t>    "date":"2022-01-01",   // </a:t>
                      </a:r>
                      <a:r>
                        <a:rPr lang="ko-KR" altLang="en-US" sz="700"/>
                        <a:t>적용된 날짜</a:t>
                      </a:r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    "judgment":false           // </a:t>
                      </a:r>
                      <a:r>
                        <a:rPr lang="ko-KR" altLang="en-US" sz="700"/>
                        <a:t>적용된 값</a:t>
                      </a:r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61189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0DF385F-E52D-B55B-27BC-E478735A1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206413"/>
              </p:ext>
            </p:extLst>
          </p:nvPr>
        </p:nvGraphicFramePr>
        <p:xfrm>
          <a:off x="198120" y="5275972"/>
          <a:ext cx="11772000" cy="86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6650">
                  <a:extLst>
                    <a:ext uri="{9D8B030D-6E8A-4147-A177-3AD203B41FA5}">
                      <a16:colId xmlns:a16="http://schemas.microsoft.com/office/drawing/2014/main" val="2122156212"/>
                    </a:ext>
                  </a:extLst>
                </a:gridCol>
                <a:gridCol w="3072930">
                  <a:extLst>
                    <a:ext uri="{9D8B030D-6E8A-4147-A177-3AD203B41FA5}">
                      <a16:colId xmlns:a16="http://schemas.microsoft.com/office/drawing/2014/main" val="630655049"/>
                    </a:ext>
                  </a:extLst>
                </a:gridCol>
                <a:gridCol w="3833446">
                  <a:extLst>
                    <a:ext uri="{9D8B030D-6E8A-4147-A177-3AD203B41FA5}">
                      <a16:colId xmlns:a16="http://schemas.microsoft.com/office/drawing/2014/main" val="1704388218"/>
                    </a:ext>
                  </a:extLst>
                </a:gridCol>
                <a:gridCol w="3678974">
                  <a:extLst>
                    <a:ext uri="{9D8B030D-6E8A-4147-A177-3AD203B41FA5}">
                      <a16:colId xmlns:a16="http://schemas.microsoft.com/office/drawing/2014/main" val="2372047865"/>
                    </a:ext>
                  </a:extLst>
                </a:gridCol>
              </a:tblGrid>
              <a:tr h="238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(Method) Path</a:t>
                      </a:r>
                      <a:endParaRPr lang="ko-KR" altLang="en-US" sz="7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Description</a:t>
                      </a:r>
                      <a:endParaRPr lang="ko-KR" altLang="en-US" sz="7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Request</a:t>
                      </a:r>
                      <a:endParaRPr lang="ko-KR" altLang="en-US" sz="7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Responce</a:t>
                      </a:r>
                      <a:endParaRPr lang="ko-KR" altLang="en-US" sz="7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189877"/>
                  </a:ext>
                </a:extLst>
              </a:tr>
              <a:tr h="626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(GET) (HMACSHA256)</a:t>
                      </a:r>
                    </a:p>
                    <a:p>
                      <a:pPr algn="l" latinLnBrk="1"/>
                      <a:r>
                        <a:rPr lang="en-US" altLang="ko-KR" sz="700"/>
                        <a:t>/find/lightList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/>
                        <a:t>서비스 가능한 인공조명 리스트를 획득</a:t>
                      </a:r>
                      <a:endParaRPr lang="en-US" altLang="ko-KR" sz="7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(Header) {"</a:t>
                      </a:r>
                      <a:r>
                        <a:rPr lang="fr-FR" altLang="ko-KR" sz="700"/>
                        <a:t>Content-Type</a:t>
                      </a:r>
                      <a:r>
                        <a:rPr lang="en-US" altLang="ko-KR" sz="700"/>
                        <a:t>", "a</a:t>
                      </a:r>
                      <a:r>
                        <a:rPr lang="fr-FR" altLang="ko-KR" sz="700"/>
                        <a:t>pplication/json; charset=utf-8</a:t>
                      </a:r>
                      <a:r>
                        <a:rPr lang="en-US" altLang="ko-KR" sz="700"/>
                        <a:t>"}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(Header) {“timestamp", (Unix timestamp)}</a:t>
                      </a:r>
                    </a:p>
                    <a:p>
                      <a:pPr algn="l" latinLnBrk="1"/>
                      <a:r>
                        <a:rPr lang="en-US" altLang="ko-KR" sz="700"/>
                        <a:t>(Header) {"nonce", "(</a:t>
                      </a:r>
                      <a:r>
                        <a:rPr lang="ko-KR" altLang="en-US" sz="700"/>
                        <a:t>요청키 </a:t>
                      </a:r>
                      <a:r>
                        <a:rPr lang="en-US" altLang="ko-KR" sz="700"/>
                        <a:t>UUID </a:t>
                      </a:r>
                      <a:r>
                        <a:rPr lang="ko-KR" altLang="en-US" sz="700"/>
                        <a:t>사용 권장</a:t>
                      </a:r>
                      <a:r>
                        <a:rPr lang="en-US" altLang="ko-KR" sz="700"/>
                        <a:t>)"}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(Header) {"accessKey", "</a:t>
                      </a:r>
                      <a:r>
                        <a:rPr lang="ko-KR" altLang="en-US" sz="700"/>
                        <a:t>엑세스키</a:t>
                      </a:r>
                      <a:r>
                        <a:rPr lang="en-US" altLang="ko-KR" sz="700"/>
                        <a:t>"}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(Header) {"signature", “(timestamp)&amp;(nonce) </a:t>
                      </a:r>
                      <a:r>
                        <a:rPr lang="ko-KR" altLang="en-US" sz="700"/>
                        <a:t>암호화값</a:t>
                      </a:r>
                      <a:r>
                        <a:rPr lang="en-US" altLang="ko-KR" sz="700"/>
                        <a:t>"}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/>
                        <a:t>[</a:t>
                      </a:r>
                    </a:p>
                    <a:p>
                      <a:pPr algn="l" latinLnBrk="1"/>
                      <a:r>
                        <a:rPr lang="en-US" altLang="ko-KR" sz="700"/>
                        <a:t>    {“name":“KumgangLight-20220430"},</a:t>
                      </a:r>
                    </a:p>
                    <a:p>
                      <a:pPr algn="l" latinLnBrk="1"/>
                      <a:r>
                        <a:rPr lang="en-US" altLang="ko-KR" sz="700"/>
                        <a:t>    {“name":“KumgangLight-20220812"},</a:t>
                      </a:r>
                    </a:p>
                    <a:p>
                      <a:pPr algn="l" latinLnBrk="1"/>
                      <a:r>
                        <a:rPr lang="en-US" altLang="ko-KR" sz="700"/>
                        <a:t>    .....</a:t>
                      </a:r>
                    </a:p>
                    <a:p>
                      <a:pPr algn="l" latinLnBrk="1"/>
                      <a:r>
                        <a:rPr lang="en-US" altLang="ko-KR" sz="700"/>
                        <a:t>]</a:t>
                      </a:r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611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207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5188C1-0CB9-018E-8112-2C8EDD2A9274}"/>
              </a:ext>
            </a:extLst>
          </p:cNvPr>
          <p:cNvSpPr/>
          <p:nvPr/>
        </p:nvSpPr>
        <p:spPr>
          <a:xfrm>
            <a:off x="159391" y="92280"/>
            <a:ext cx="11877290" cy="25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(Get) Circadian Service API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51EAF0D1-A68D-9D81-475F-04D6EF4F2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068282"/>
              </p:ext>
            </p:extLst>
          </p:nvPr>
        </p:nvGraphicFramePr>
        <p:xfrm>
          <a:off x="198120" y="432308"/>
          <a:ext cx="11772000" cy="27833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6650">
                  <a:extLst>
                    <a:ext uri="{9D8B030D-6E8A-4147-A177-3AD203B41FA5}">
                      <a16:colId xmlns:a16="http://schemas.microsoft.com/office/drawing/2014/main" val="2122156212"/>
                    </a:ext>
                  </a:extLst>
                </a:gridCol>
                <a:gridCol w="3072930">
                  <a:extLst>
                    <a:ext uri="{9D8B030D-6E8A-4147-A177-3AD203B41FA5}">
                      <a16:colId xmlns:a16="http://schemas.microsoft.com/office/drawing/2014/main" val="630655049"/>
                    </a:ext>
                  </a:extLst>
                </a:gridCol>
                <a:gridCol w="3833446">
                  <a:extLst>
                    <a:ext uri="{9D8B030D-6E8A-4147-A177-3AD203B41FA5}">
                      <a16:colId xmlns:a16="http://schemas.microsoft.com/office/drawing/2014/main" val="1704388218"/>
                    </a:ext>
                  </a:extLst>
                </a:gridCol>
                <a:gridCol w="3678974">
                  <a:extLst>
                    <a:ext uri="{9D8B030D-6E8A-4147-A177-3AD203B41FA5}">
                      <a16:colId xmlns:a16="http://schemas.microsoft.com/office/drawing/2014/main" val="2372047865"/>
                    </a:ext>
                  </a:extLst>
                </a:gridCol>
              </a:tblGrid>
              <a:tr h="238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(Method) Path</a:t>
                      </a:r>
                      <a:endParaRPr lang="ko-KR" altLang="en-US" sz="7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Description</a:t>
                      </a:r>
                      <a:endParaRPr lang="ko-KR" altLang="en-US" sz="7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Request</a:t>
                      </a:r>
                      <a:endParaRPr lang="ko-KR" altLang="en-US" sz="7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Responce</a:t>
                      </a:r>
                      <a:endParaRPr lang="ko-KR" altLang="en-US" sz="7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189877"/>
                  </a:ext>
                </a:extLst>
              </a:tr>
              <a:tr h="626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(GET) (HMACSHA256)</a:t>
                      </a:r>
                    </a:p>
                    <a:p>
                      <a:pPr algn="l" latinLnBrk="1"/>
                      <a:r>
                        <a:rPr lang="en-US" altLang="ko-KR" sz="700"/>
                        <a:t>/service/circadian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/>
                        <a:t>Circadian Light Service </a:t>
                      </a:r>
                      <a:r>
                        <a:rPr lang="ko-KR" altLang="en-US" sz="700"/>
                        <a:t>데이터를 획득 </a:t>
                      </a:r>
                      <a:r>
                        <a:rPr lang="en-US" altLang="ko-KR" sz="700"/>
                        <a:t>(</a:t>
                      </a:r>
                      <a:r>
                        <a:rPr lang="ko-KR" altLang="en-US" sz="700"/>
                        <a:t>하루 단위</a:t>
                      </a:r>
                      <a:r>
                        <a:rPr lang="en-US" altLang="ko-KR" sz="700"/>
                        <a:t>)</a:t>
                      </a:r>
                    </a:p>
                    <a:p>
                      <a:pPr algn="l" latinLnBrk="1"/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lightName // </a:t>
                      </a:r>
                      <a:r>
                        <a:rPr lang="ko-KR" altLang="en-US" sz="700"/>
                        <a:t>서비스할 인공조명</a:t>
                      </a:r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date // Circadian</a:t>
                      </a:r>
                      <a:r>
                        <a:rPr lang="ko-KR" altLang="en-US" sz="700"/>
                        <a:t> 자연광 날짜</a:t>
                      </a:r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mode // "CCT" or "SWR"</a:t>
                      </a:r>
                      <a:r>
                        <a:rPr lang="ko-KR" altLang="en-US" sz="700"/>
                        <a:t>을 입력 </a:t>
                      </a:r>
                      <a:r>
                        <a:rPr lang="en-US" altLang="ko-KR" sz="700"/>
                        <a:t>(</a:t>
                      </a:r>
                      <a:r>
                        <a:rPr lang="ko-KR" altLang="en-US" sz="700"/>
                        <a:t>둘 중 어떤 팩터를 기준으로 할지 선택</a:t>
                      </a:r>
                      <a:r>
                        <a:rPr lang="en-US" altLang="ko-KR" sz="700"/>
                        <a:t>)</a:t>
                      </a:r>
                    </a:p>
                    <a:p>
                      <a:pPr algn="l" latinLnBrk="1"/>
                      <a:r>
                        <a:rPr lang="en-US" altLang="ko-KR" sz="700"/>
                        <a:t>targetLux // </a:t>
                      </a:r>
                      <a:r>
                        <a:rPr lang="ko-KR" altLang="en-US" sz="700"/>
                        <a:t>목표 조도</a:t>
                      </a:r>
                      <a:endParaRPr lang="en-US" altLang="ko-KR" sz="700"/>
                    </a:p>
                    <a:p>
                      <a:pPr algn="l" latinLnBrk="1"/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timestamp // </a:t>
                      </a:r>
                      <a:r>
                        <a:rPr lang="ko-KR" altLang="en-US" sz="700"/>
                        <a:t>참조한 자연광 데이터의 </a:t>
                      </a:r>
                      <a:r>
                        <a:rPr lang="en-US" altLang="ko-KR" sz="700"/>
                        <a:t>timestamp</a:t>
                      </a:r>
                    </a:p>
                    <a:p>
                      <a:pPr algn="l" latinLnBrk="1"/>
                      <a:r>
                        <a:rPr lang="en-US" altLang="ko-KR" sz="700"/>
                        <a:t>datetime // </a:t>
                      </a:r>
                      <a:r>
                        <a:rPr lang="ko-KR" altLang="en-US" sz="700"/>
                        <a:t>참조한 자연광 데이터의 시간</a:t>
                      </a:r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error // </a:t>
                      </a:r>
                      <a:r>
                        <a:rPr lang="ko-KR" altLang="en-US" sz="700"/>
                        <a:t>오차율</a:t>
                      </a:r>
                      <a:r>
                        <a:rPr lang="en-US" altLang="ko-KR" sz="700"/>
                        <a:t> (</a:t>
                      </a:r>
                      <a:r>
                        <a:rPr lang="ko-KR" altLang="en-US" sz="700"/>
                        <a:t>자연광과 인공광 데이터의 오차</a:t>
                      </a:r>
                      <a:r>
                        <a:rPr lang="en-US" altLang="ko-KR" sz="700"/>
                        <a:t>)</a:t>
                      </a:r>
                    </a:p>
                    <a:p>
                      <a:pPr algn="l" latinLnBrk="1"/>
                      <a:r>
                        <a:rPr lang="en-US" altLang="ko-KR" sz="700"/>
                        <a:t>lux // </a:t>
                      </a:r>
                      <a:r>
                        <a:rPr lang="ko-KR" altLang="en-US" sz="700"/>
                        <a:t>서비스 예상 조도</a:t>
                      </a:r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cct // </a:t>
                      </a:r>
                      <a:r>
                        <a:rPr lang="ko-KR" altLang="en-US" sz="700"/>
                        <a:t>서비스 예상 색온도</a:t>
                      </a:r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swr // </a:t>
                      </a:r>
                      <a:r>
                        <a:rPr lang="ko-KR" altLang="en-US" sz="700"/>
                        <a:t>서비스 예상 단파장</a:t>
                      </a:r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cri // </a:t>
                      </a:r>
                      <a:r>
                        <a:rPr lang="ko-KR" altLang="en-US" sz="700"/>
                        <a:t>서비스 예상 연색성</a:t>
                      </a:r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ch1, ch2, ch3, ch4, ch5 // </a:t>
                      </a:r>
                      <a:r>
                        <a:rPr lang="ko-KR" altLang="en-US" sz="700"/>
                        <a:t>조명 제어값</a:t>
                      </a:r>
                      <a:endParaRPr lang="en-US" altLang="ko-KR" sz="7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(Header) {"</a:t>
                      </a:r>
                      <a:r>
                        <a:rPr lang="fr-FR" altLang="ko-KR" sz="700"/>
                        <a:t>Content-Type</a:t>
                      </a:r>
                      <a:r>
                        <a:rPr lang="en-US" altLang="ko-KR" sz="700"/>
                        <a:t>", "a</a:t>
                      </a:r>
                      <a:r>
                        <a:rPr lang="fr-FR" altLang="ko-KR" sz="700"/>
                        <a:t>pplication/json; charset=utf-8</a:t>
                      </a:r>
                      <a:r>
                        <a:rPr lang="en-US" altLang="ko-KR" sz="700"/>
                        <a:t>"}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(Header) {“timestamp", (Unix timestamp)}</a:t>
                      </a:r>
                    </a:p>
                    <a:p>
                      <a:pPr algn="l" latinLnBrk="1"/>
                      <a:r>
                        <a:rPr lang="en-US" altLang="ko-KR" sz="700"/>
                        <a:t>(Header) {"nonce", "(</a:t>
                      </a:r>
                      <a:r>
                        <a:rPr lang="ko-KR" altLang="en-US" sz="700"/>
                        <a:t>요청키 </a:t>
                      </a:r>
                      <a:r>
                        <a:rPr lang="en-US" altLang="ko-KR" sz="700"/>
                        <a:t>UUID </a:t>
                      </a:r>
                      <a:r>
                        <a:rPr lang="ko-KR" altLang="en-US" sz="700"/>
                        <a:t>사용 권장</a:t>
                      </a:r>
                      <a:r>
                        <a:rPr lang="en-US" altLang="ko-KR" sz="700"/>
                        <a:t>)"}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(Header) {"accessKey", "</a:t>
                      </a:r>
                      <a:r>
                        <a:rPr lang="ko-KR" altLang="en-US" sz="700"/>
                        <a:t>엑세스키</a:t>
                      </a:r>
                      <a:r>
                        <a:rPr lang="en-US" altLang="ko-KR" sz="700"/>
                        <a:t>"}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(Header) {"signature", “(timestamp)&amp;(nonce) </a:t>
                      </a:r>
                      <a:r>
                        <a:rPr lang="ko-KR" altLang="en-US" sz="700"/>
                        <a:t>암호화값</a:t>
                      </a:r>
                      <a:r>
                        <a:rPr lang="en-US" altLang="ko-KR" sz="700"/>
                        <a:t>"}</a:t>
                      </a:r>
                    </a:p>
                    <a:p>
                      <a:pPr algn="l" latinLnBrk="1"/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{</a:t>
                      </a:r>
                    </a:p>
                    <a:p>
                      <a:pPr algn="l" latinLnBrk="1"/>
                      <a:r>
                        <a:rPr lang="en-US" altLang="ko-KR" sz="700"/>
                        <a:t>    "lightName":"KumgangLight-2022-04-30",</a:t>
                      </a:r>
                    </a:p>
                    <a:p>
                      <a:pPr algn="l" latinLnBrk="1"/>
                      <a:r>
                        <a:rPr lang="en-US" altLang="ko-KR" sz="700"/>
                        <a:t>    "date":"2022-01-01",</a:t>
                      </a:r>
                    </a:p>
                    <a:p>
                      <a:pPr algn="l" latinLnBrk="1"/>
                      <a:r>
                        <a:rPr lang="en-US" altLang="ko-KR" sz="700"/>
                        <a:t>    "mode":"CCT"</a:t>
                      </a:r>
                    </a:p>
                    <a:p>
                      <a:pPr algn="l" latinLnBrk="1"/>
                      <a:r>
                        <a:rPr lang="en-US" altLang="ko-KR" sz="700"/>
                        <a:t>    "targetLux":500</a:t>
                      </a:r>
                    </a:p>
                    <a:p>
                      <a:pPr algn="l" latinLnBrk="1"/>
                      <a:r>
                        <a:rPr lang="en-US" altLang="ko-KR" sz="700"/>
                        <a:t>}</a:t>
                      </a:r>
                    </a:p>
                    <a:p>
                      <a:pPr algn="l" latinLnBrk="1"/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(</a:t>
                      </a:r>
                      <a:r>
                        <a:rPr lang="ko-KR" altLang="en-US" sz="700"/>
                        <a:t>설명</a:t>
                      </a:r>
                      <a:r>
                        <a:rPr lang="en-US" altLang="ko-KR" sz="700"/>
                        <a:t>)</a:t>
                      </a:r>
                    </a:p>
                    <a:p>
                      <a:pPr algn="l" latinLnBrk="1"/>
                      <a:r>
                        <a:rPr lang="en-US" altLang="ko-KR" sz="700"/>
                        <a:t>date </a:t>
                      </a:r>
                      <a:r>
                        <a:rPr lang="ko-KR" altLang="en-US" sz="700"/>
                        <a:t>및 </a:t>
                      </a:r>
                      <a:r>
                        <a:rPr lang="en-US" altLang="ko-KR" sz="700"/>
                        <a:t>lightName</a:t>
                      </a:r>
                      <a:r>
                        <a:rPr lang="ko-KR" altLang="en-US" sz="700"/>
                        <a:t>이 존재하지않으면 에러 메시지가 반환됨</a:t>
                      </a:r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targetLux</a:t>
                      </a:r>
                      <a:r>
                        <a:rPr lang="ko-KR" altLang="en-US" sz="700"/>
                        <a:t>는 말그대로 목표조도로써 </a:t>
                      </a:r>
                      <a:r>
                        <a:rPr lang="en-US" altLang="ko-KR" sz="700"/>
                        <a:t>0~1000</a:t>
                      </a:r>
                      <a:r>
                        <a:rPr lang="ko-KR" altLang="en-US" sz="700"/>
                        <a:t>까지 설정 가능하며</a:t>
                      </a:r>
                      <a:r>
                        <a:rPr lang="en-US" altLang="ko-KR" sz="700"/>
                        <a:t>, </a:t>
                      </a:r>
                      <a:r>
                        <a:rPr lang="ko-KR" altLang="en-US" sz="700"/>
                        <a:t>출력이 원활하지 않을 수 있음</a:t>
                      </a:r>
                      <a:endParaRPr lang="en-US" altLang="ko-KR" sz="700"/>
                    </a:p>
                    <a:p>
                      <a:pPr algn="l" latinLnBrk="1"/>
                      <a:endParaRPr lang="en-US" altLang="ko-KR" sz="700"/>
                    </a:p>
                    <a:p>
                      <a:pPr algn="l" latinLnBrk="1"/>
                      <a:r>
                        <a:rPr lang="en-US" altLang="ko-KR" sz="700"/>
                        <a:t>error(</a:t>
                      </a:r>
                      <a:r>
                        <a:rPr lang="ko-KR" altLang="en-US" sz="700"/>
                        <a:t>오차율</a:t>
                      </a:r>
                      <a:r>
                        <a:rPr lang="en-US" altLang="ko-KR" sz="700"/>
                        <a:t>)</a:t>
                      </a:r>
                      <a:r>
                        <a:rPr lang="ko-KR" altLang="en-US" sz="700"/>
                        <a:t>를 </a:t>
                      </a:r>
                      <a:r>
                        <a:rPr lang="en-US" altLang="ko-KR" sz="700"/>
                        <a:t>0.01(1%), 0.02(2%), 0.03(3%).... </a:t>
                      </a:r>
                      <a:r>
                        <a:rPr lang="ko-KR" altLang="en-US" sz="700"/>
                        <a:t>늘려가면서 만족하는 인공광 지표를 찾는 방식</a:t>
                      </a:r>
                      <a:endParaRPr lang="en-US" altLang="ko-KR" sz="7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/>
                        <a:t>{</a:t>
                      </a:r>
                    </a:p>
                    <a:p>
                      <a:pPr algn="l" latinLnBrk="1"/>
                      <a:r>
                        <a:rPr lang="en-US" altLang="ko-KR" sz="700"/>
                        <a:t>    "date":"2022-01-01",</a:t>
                      </a:r>
                    </a:p>
                    <a:p>
                      <a:pPr algn="l" latinLnBrk="1"/>
                      <a:r>
                        <a:rPr lang="en-US" altLang="ko-KR" sz="700"/>
                        <a:t>    "timestamp":1657765000000,</a:t>
                      </a:r>
                    </a:p>
                    <a:p>
                      <a:pPr algn="l" latinLnBrk="1"/>
                      <a:r>
                        <a:rPr lang="en-US" altLang="ko-KR" sz="700"/>
                        <a:t>    "lightName":"Kumgang-2022-04-30",</a:t>
                      </a:r>
                    </a:p>
                    <a:p>
                      <a:pPr algn="l" latinLnBrk="1"/>
                      <a:r>
                        <a:rPr lang="en-US" altLang="ko-KR" sz="700"/>
                        <a:t>    "data“:</a:t>
                      </a:r>
                    </a:p>
                    <a:p>
                      <a:pPr algn="l" latinLnBrk="1"/>
                      <a:r>
                        <a:rPr lang="en-US" altLang="ko-KR" sz="700"/>
                        <a:t>    [</a:t>
                      </a:r>
                    </a:p>
                    <a:p>
                      <a:pPr algn="l" latinLnBrk="1"/>
                      <a:r>
                        <a:rPr lang="en-US" altLang="ko-KR" sz="700"/>
                        <a:t>         {</a:t>
                      </a:r>
                    </a:p>
                    <a:p>
                      <a:pPr algn="l" latinLnBrk="1"/>
                      <a:r>
                        <a:rPr lang="en-US" altLang="ko-KR" sz="700"/>
                        <a:t>               "timestamp":1657765234000,</a:t>
                      </a:r>
                    </a:p>
                    <a:p>
                      <a:pPr algn="l" latinLnBrk="1"/>
                      <a:r>
                        <a:rPr lang="en-US" altLang="ko-KR" sz="700"/>
                        <a:t>               "datetime":"2022-01-01 07:30:58",</a:t>
                      </a:r>
                    </a:p>
                    <a:p>
                      <a:pPr algn="l" latinLnBrk="1"/>
                      <a:r>
                        <a:rPr lang="en-US" altLang="ko-KR" sz="700"/>
                        <a:t>               "error":0.01</a:t>
                      </a:r>
                    </a:p>
                    <a:p>
                      <a:pPr algn="l" latinLnBrk="1"/>
                      <a:r>
                        <a:rPr lang="en-US" altLang="ko-KR" sz="700"/>
                        <a:t>               "lux":500.9822,</a:t>
                      </a:r>
                    </a:p>
                    <a:p>
                      <a:pPr algn="l" latinLnBrk="1"/>
                      <a:r>
                        <a:rPr lang="en-US" altLang="ko-KR" sz="700"/>
                        <a:t>               "cct":3800.5457,</a:t>
                      </a:r>
                    </a:p>
                    <a:p>
                      <a:pPr algn="l" latinLnBrk="1"/>
                      <a:r>
                        <a:rPr lang="en-US" altLang="ko-KR" sz="700"/>
                        <a:t>               "swr":16.5471,</a:t>
                      </a:r>
                    </a:p>
                    <a:p>
                      <a:pPr algn="l" latinLnBrk="1"/>
                      <a:r>
                        <a:rPr lang="en-US" altLang="ko-KR" sz="700"/>
                        <a:t>               "cri":92.87451, </a:t>
                      </a:r>
                    </a:p>
                    <a:p>
                      <a:pPr algn="l" latinLnBrk="1"/>
                      <a:r>
                        <a:rPr lang="en-US" altLang="ko-KR" sz="700"/>
                        <a:t>               "ch1":20,</a:t>
                      </a:r>
                    </a:p>
                    <a:p>
                      <a:pPr algn="l" latinLnBrk="1"/>
                      <a:r>
                        <a:rPr lang="en-US" altLang="ko-KR" sz="700"/>
                        <a:t>               "ch2":50,</a:t>
                      </a:r>
                    </a:p>
                    <a:p>
                      <a:pPr algn="l" latinLnBrk="1"/>
                      <a:r>
                        <a:rPr lang="en-US" altLang="ko-KR" sz="700"/>
                        <a:t>               "ch3":48,</a:t>
                      </a:r>
                    </a:p>
                    <a:p>
                      <a:pPr algn="l" latinLnBrk="1"/>
                      <a:r>
                        <a:rPr lang="en-US" altLang="ko-KR" sz="700"/>
                        <a:t>               "ch4":62, </a:t>
                      </a:r>
                    </a:p>
                    <a:p>
                      <a:pPr algn="l" latinLnBrk="1"/>
                      <a:r>
                        <a:rPr lang="en-US" altLang="ko-KR" sz="700"/>
                        <a:t>               "ch5":0</a:t>
                      </a:r>
                    </a:p>
                    <a:p>
                      <a:pPr algn="l" latinLnBrk="1"/>
                      <a:r>
                        <a:rPr lang="en-US" altLang="ko-KR" sz="700"/>
                        <a:t>         },</a:t>
                      </a:r>
                    </a:p>
                    <a:p>
                      <a:pPr algn="l" latinLnBrk="1"/>
                      <a:r>
                        <a:rPr lang="en-US" altLang="ko-KR" sz="700"/>
                        <a:t>         .....</a:t>
                      </a:r>
                    </a:p>
                    <a:p>
                      <a:pPr algn="l" latinLnBrk="1"/>
                      <a:r>
                        <a:rPr lang="en-US" altLang="ko-KR" sz="700"/>
                        <a:t>    ]</a:t>
                      </a:r>
                    </a:p>
                    <a:p>
                      <a:pPr algn="l" latinLnBrk="1"/>
                      <a:r>
                        <a:rPr lang="en-US" altLang="ko-KR" sz="700"/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611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24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68CDE98-9553-AA0D-F750-1590029874D2}"/>
              </a:ext>
            </a:extLst>
          </p:cNvPr>
          <p:cNvSpPr/>
          <p:nvPr/>
        </p:nvSpPr>
        <p:spPr>
          <a:xfrm>
            <a:off x="159391" y="92280"/>
            <a:ext cx="11877290" cy="3349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Viewer </a:t>
            </a:r>
            <a:r>
              <a:rPr lang="ko-KR" altLang="en-US" sz="1200" b="1">
                <a:solidFill>
                  <a:schemeClr val="tx1"/>
                </a:solidFill>
              </a:rPr>
              <a:t>개발 현황 </a:t>
            </a:r>
            <a:r>
              <a:rPr lang="en-US" altLang="ko-KR" sz="1200" b="1">
                <a:solidFill>
                  <a:schemeClr val="tx1"/>
                </a:solidFill>
              </a:rPr>
              <a:t>2022.07.27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D8C795-CBE4-6C79-68BF-52FBA6272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0649"/>
            <a:ext cx="12192000" cy="496540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14C48A0-B54D-6261-70FC-13B384E3B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92" y="481973"/>
            <a:ext cx="1637659" cy="86046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427A9F3-ED93-657C-2FDE-16FF16A15F69}"/>
              </a:ext>
            </a:extLst>
          </p:cNvPr>
          <p:cNvSpPr/>
          <p:nvPr/>
        </p:nvSpPr>
        <p:spPr>
          <a:xfrm>
            <a:off x="0" y="1612902"/>
            <a:ext cx="1054100" cy="463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609CBB8-7804-9495-DEB7-1B1174D72CBD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27050" y="1342438"/>
            <a:ext cx="146050" cy="2704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3E32CE-4364-68C1-B2CD-D01711291178}"/>
              </a:ext>
            </a:extLst>
          </p:cNvPr>
          <p:cNvSpPr txBox="1"/>
          <p:nvPr/>
        </p:nvSpPr>
        <p:spPr>
          <a:xfrm>
            <a:off x="2114551" y="538838"/>
            <a:ext cx="745268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차분 </a:t>
            </a:r>
            <a:r>
              <a:rPr lang="en-US" altLang="ko-KR" sz="900"/>
              <a:t>(</a:t>
            </a:r>
            <a:r>
              <a:rPr lang="ko-KR" altLang="en-US" sz="900"/>
              <a:t>이상</a:t>
            </a:r>
            <a:r>
              <a:rPr lang="en-US" altLang="ko-KR" sz="900"/>
              <a:t>~</a:t>
            </a:r>
            <a:r>
              <a:rPr lang="ko-KR" altLang="en-US" sz="900"/>
              <a:t>이하</a:t>
            </a:r>
            <a:r>
              <a:rPr lang="en-US" altLang="ko-KR" sz="900"/>
              <a:t>), </a:t>
            </a:r>
            <a:r>
              <a:rPr lang="ko-KR" altLang="en-US" sz="900"/>
              <a:t>보여줄 년도 </a:t>
            </a:r>
            <a:r>
              <a:rPr lang="en-US" altLang="ko-KR" sz="900"/>
              <a:t>(</a:t>
            </a:r>
            <a:r>
              <a:rPr lang="ko-KR" altLang="en-US" sz="900"/>
              <a:t>이상</a:t>
            </a:r>
            <a:r>
              <a:rPr lang="en-US" altLang="ko-KR" sz="900"/>
              <a:t>~</a:t>
            </a:r>
            <a:r>
              <a:rPr lang="ko-KR" altLang="en-US" sz="900"/>
              <a:t>이하</a:t>
            </a:r>
            <a:r>
              <a:rPr lang="en-US" altLang="ko-KR" sz="900"/>
              <a:t>) </a:t>
            </a:r>
            <a:r>
              <a:rPr lang="ko-KR" altLang="en-US" sz="900"/>
              <a:t>입력 후 </a:t>
            </a:r>
            <a:r>
              <a:rPr lang="en-US" altLang="ko-KR" sz="900"/>
              <a:t>Date Load </a:t>
            </a:r>
            <a:r>
              <a:rPr lang="ko-KR" altLang="en-US" sz="900"/>
              <a:t>클릭 </a:t>
            </a:r>
            <a:r>
              <a:rPr lang="en-US" altLang="ko-KR" sz="900"/>
              <a:t>=&gt; </a:t>
            </a:r>
            <a:r>
              <a:rPr lang="ko-KR" altLang="en-US" sz="900"/>
              <a:t>아래 </a:t>
            </a:r>
            <a:r>
              <a:rPr lang="en-US" altLang="ko-KR" sz="900"/>
              <a:t>TreeView</a:t>
            </a:r>
            <a:r>
              <a:rPr lang="ko-KR" altLang="en-US" sz="900"/>
              <a:t>에 날짜 목록을 불러옴</a:t>
            </a:r>
            <a:endParaRPr lang="en-US" altLang="ko-KR" sz="900"/>
          </a:p>
          <a:p>
            <a:r>
              <a:rPr lang="ko-KR" altLang="en-US" sz="900"/>
              <a:t>데이터를 차트에 표시할때 사용할 컬러모드</a:t>
            </a:r>
            <a:r>
              <a:rPr lang="en-US" altLang="ko-KR" sz="900"/>
              <a:t>(Rainbow </a:t>
            </a:r>
            <a:r>
              <a:rPr lang="ko-KR" altLang="en-US" sz="900"/>
              <a:t>사용 권장</a:t>
            </a:r>
            <a:r>
              <a:rPr lang="en-US" altLang="ko-KR" sz="900"/>
              <a:t>)</a:t>
            </a:r>
            <a:r>
              <a:rPr lang="ko-KR" altLang="en-US" sz="900"/>
              <a:t>를 선택하고 아래 </a:t>
            </a:r>
            <a:r>
              <a:rPr lang="en-US" altLang="ko-KR" sz="900"/>
              <a:t>TreeView</a:t>
            </a:r>
            <a:r>
              <a:rPr lang="ko-KR" altLang="en-US" sz="900"/>
              <a:t>에서 날짜를 더블클릭하면 </a:t>
            </a:r>
            <a:r>
              <a:rPr lang="en-US" altLang="ko-KR" sz="900"/>
              <a:t>Single Chart</a:t>
            </a:r>
            <a:r>
              <a:rPr lang="ko-KR" altLang="en-US" sz="900"/>
              <a:t>에</a:t>
            </a:r>
            <a:r>
              <a:rPr lang="en-US" altLang="ko-KR" sz="900"/>
              <a:t> </a:t>
            </a:r>
            <a:r>
              <a:rPr lang="ko-KR" altLang="en-US" sz="900"/>
              <a:t>데이터 로드됨</a:t>
            </a:r>
            <a:endParaRPr lang="en-US" altLang="ko-KR" sz="900"/>
          </a:p>
          <a:p>
            <a:r>
              <a:rPr lang="en-US" altLang="ko-KR" sz="900"/>
              <a:t>TreeView</a:t>
            </a:r>
            <a:r>
              <a:rPr lang="ko-KR" altLang="en-US" sz="900"/>
              <a:t>에서 날짜 앞 체크박스에 선택을 한 후 마우스 우클릭하여 </a:t>
            </a:r>
            <a:r>
              <a:rPr lang="en-US" altLang="ko-KR" sz="900"/>
              <a:t>Show multiple</a:t>
            </a:r>
            <a:r>
              <a:rPr lang="ko-KR" altLang="en-US" sz="900"/>
              <a:t>을 누르면 </a:t>
            </a:r>
            <a:r>
              <a:rPr lang="en-US" altLang="ko-KR" sz="900"/>
              <a:t>Multiple Chart</a:t>
            </a:r>
            <a:r>
              <a:rPr lang="ko-KR" altLang="en-US" sz="900"/>
              <a:t>에 데이터 로드됨</a:t>
            </a:r>
            <a:endParaRPr lang="en-US" altLang="ko-KR" sz="900"/>
          </a:p>
          <a:p>
            <a:r>
              <a:rPr lang="en-US" altLang="ko-KR" sz="900"/>
              <a:t>Legend(</a:t>
            </a:r>
            <a:r>
              <a:rPr lang="ko-KR" altLang="en-US" sz="900"/>
              <a:t>차트 내 범례</a:t>
            </a:r>
            <a:r>
              <a:rPr lang="en-US" altLang="ko-KR" sz="900"/>
              <a:t>)</a:t>
            </a:r>
            <a:r>
              <a:rPr lang="ko-KR" altLang="en-US" sz="900"/>
              <a:t>를 보이거나</a:t>
            </a:r>
            <a:r>
              <a:rPr lang="en-US" altLang="ko-KR" sz="900"/>
              <a:t> </a:t>
            </a:r>
            <a:r>
              <a:rPr lang="ko-KR" altLang="en-US" sz="900"/>
              <a:t>숨기고 싶으면 </a:t>
            </a:r>
            <a:r>
              <a:rPr lang="en-US" altLang="ko-KR" sz="900"/>
              <a:t>Legend </a:t>
            </a:r>
            <a:r>
              <a:rPr lang="ko-KR" altLang="en-US" sz="900"/>
              <a:t>체크박스를 조작</a:t>
            </a:r>
            <a:endParaRPr lang="en-US" altLang="ko-KR" sz="900"/>
          </a:p>
          <a:p>
            <a:r>
              <a:rPr lang="ko-KR" altLang="en-US" sz="900"/>
              <a:t>모든 차트의 </a:t>
            </a:r>
            <a:r>
              <a:rPr lang="en-US" altLang="ko-KR" sz="900"/>
              <a:t>X</a:t>
            </a:r>
            <a:r>
              <a:rPr lang="ko-KR" altLang="en-US" sz="900"/>
              <a:t>축</a:t>
            </a:r>
            <a:r>
              <a:rPr lang="en-US" altLang="ko-KR" sz="900"/>
              <a:t>, Y</a:t>
            </a:r>
            <a:r>
              <a:rPr lang="ko-KR" altLang="en-US" sz="900"/>
              <a:t>축</a:t>
            </a:r>
            <a:r>
              <a:rPr lang="en-US" altLang="ko-KR" sz="900"/>
              <a:t>(Y</a:t>
            </a:r>
            <a:r>
              <a:rPr lang="ko-KR" altLang="en-US" sz="900"/>
              <a:t>축은 같은 계열의 </a:t>
            </a:r>
            <a:r>
              <a:rPr lang="en-US" altLang="ko-KR" sz="900"/>
              <a:t>Chart</a:t>
            </a:r>
            <a:r>
              <a:rPr lang="ko-KR" altLang="en-US" sz="900"/>
              <a:t>끼리만 동작</a:t>
            </a:r>
            <a:r>
              <a:rPr lang="en-US" altLang="ko-KR" sz="900"/>
              <a:t>)</a:t>
            </a:r>
            <a:r>
              <a:rPr lang="ko-KR" altLang="en-US" sz="900"/>
              <a:t>의 </a:t>
            </a:r>
            <a:r>
              <a:rPr lang="en-US" altLang="ko-KR" sz="900"/>
              <a:t>Zoom</a:t>
            </a:r>
            <a:r>
              <a:rPr lang="ko-KR" altLang="en-US" sz="900"/>
              <a:t>을 동기화하고 싶으면 </a:t>
            </a:r>
            <a:r>
              <a:rPr lang="en-US" altLang="ko-KR" sz="900"/>
              <a:t>Smart Zoom </a:t>
            </a:r>
            <a:r>
              <a:rPr lang="ko-KR" altLang="en-US" sz="900"/>
              <a:t>체크박스를 조작</a:t>
            </a:r>
          </a:p>
        </p:txBody>
      </p:sp>
    </p:spTree>
    <p:extLst>
      <p:ext uri="{BB962C8B-B14F-4D97-AF65-F5344CB8AC3E}">
        <p14:creationId xmlns:p14="http://schemas.microsoft.com/office/powerpoint/2010/main" val="947193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17992</TotalTime>
  <Words>2596</Words>
  <Application>Microsoft Office PowerPoint</Application>
  <PresentationFormat>와이드스크린</PresentationFormat>
  <Paragraphs>489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우리새봄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yang soo</dc:creator>
  <cp:lastModifiedBy>이지영</cp:lastModifiedBy>
  <cp:revision>141</cp:revision>
  <cp:lastPrinted>2022-08-03T06:34:40Z</cp:lastPrinted>
  <dcterms:created xsi:type="dcterms:W3CDTF">2022-07-13T14:58:49Z</dcterms:created>
  <dcterms:modified xsi:type="dcterms:W3CDTF">2023-05-10T00:17:48Z</dcterms:modified>
</cp:coreProperties>
</file>