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b1277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9b1277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b1277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b1277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b12770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b12770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b12770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b12770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b1277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b1277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b1277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b1277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b12770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9b12770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b12770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b12770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b12770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b12770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b1277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b1277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b127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b127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b12770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b12770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9b12770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9b12770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b12770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9b12770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b1277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b1277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b12770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9b12770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9b12770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9b12770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b12770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b12770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b12770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b12770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9b12770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9b12770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b12770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9b1277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b1277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b1277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b12770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9b12770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9b12770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9b12770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b12770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9b12770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9b12770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9b12770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b12770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9b12770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9b12770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9b12770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9b12770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9b12770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9b1277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9b1277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9b12770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9b12770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9b12770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9b12770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b1277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b1277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9b12770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9b1277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b12770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b12770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b1277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b1277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b1277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b1277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b1277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b1277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b12770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b1277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b1277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b1277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함수 설명">
  <p:cSld name="CUSTOM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  <a:solidFill>
            <a:srgbClr val="E8F5F8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&amp; 코드">
  <p:cSld name="TITLE_ONL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14825" y="1125525"/>
            <a:ext cx="8933400" cy="39345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준비물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823500" y="2260500"/>
            <a:ext cx="5124600" cy="6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11700" y="395075"/>
            <a:ext cx="15279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준비물</a:t>
            </a:r>
            <a:endParaRPr b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VQ94Cb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VQ94Cb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26.jpg"/><Relationship Id="rId6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.gl/N2NjFl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.gl/N2NjFl" TargetMode="External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openrov.com" TargetMode="External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youtu.be/eUFf-EAVWZ4" TargetMode="External"/><Relationship Id="rId4" Type="http://schemas.openxmlformats.org/officeDocument/2006/relationships/image" Target="../media/image1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goo.gl/WVCQQC" TargetMode="External"/><Relationship Id="rId4" Type="http://schemas.openxmlformats.org/officeDocument/2006/relationships/image" Target="../media/image3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://goo.gl/ke52J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서보모터 사용하기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서보모터의 검은 선 또는 갈색 선을 아두이노 보드의 그라운드 핀에 연결한다.</a:t>
            </a:r>
            <a:endParaRPr/>
          </a:p>
        </p:txBody>
      </p:sp>
      <p:pic>
        <p:nvPicPr>
          <p:cNvPr descr="1302_006.jpg"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4421"/>
            <a:ext cx="5073049" cy="397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서보모터의 빨간 선을 아두이노 보드의 전원 핀에 연결한다.</a:t>
            </a:r>
            <a:endParaRPr/>
          </a:p>
        </p:txBody>
      </p:sp>
      <p:pic>
        <p:nvPicPr>
          <p:cNvPr descr="1302_007.jpg" id="151" name="Google Shape;1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84421"/>
            <a:ext cx="5073049" cy="397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서보모터의 노란 선 또는 주황 선을 아두이노 보드의 9번 핀에 연결한다.</a:t>
            </a:r>
            <a:endParaRPr/>
          </a:p>
        </p:txBody>
      </p:sp>
      <p:pic>
        <p:nvPicPr>
          <p:cNvPr descr="1302_008.jpg" id="157" name="Google Shape;1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84421"/>
            <a:ext cx="5073049" cy="397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02_009.JPG"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71" y="0"/>
            <a:ext cx="56940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13-1] 자동으로 움직이기(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goo.gl/VQ94Cb</a:t>
            </a:r>
            <a:r>
              <a:rPr lang="ko"/>
              <a:t>)</a:t>
            </a:r>
            <a:endParaRPr/>
          </a:p>
        </p:txBody>
      </p:sp>
      <p:grpSp>
        <p:nvGrpSpPr>
          <p:cNvPr id="168" name="Google Shape;168;p34"/>
          <p:cNvGrpSpPr/>
          <p:nvPr/>
        </p:nvGrpSpPr>
        <p:grpSpPr>
          <a:xfrm>
            <a:off x="43800" y="1120051"/>
            <a:ext cx="9064224" cy="3964100"/>
            <a:chOff x="43800" y="1120051"/>
            <a:chExt cx="9064224" cy="3964100"/>
          </a:xfrm>
        </p:grpSpPr>
        <p:pic>
          <p:nvPicPr>
            <p:cNvPr descr="스크린샷 2016-02-18 오후 5.42.36.png" id="169" name="Google Shape;16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0825" y="1120051"/>
              <a:ext cx="8407199" cy="396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5.42.36.png" id="170" name="Google Shape;17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00" y="1120051"/>
              <a:ext cx="8407199" cy="3964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 13-1] 자동으로 움직이기(</a:t>
            </a:r>
            <a:r>
              <a:rPr lang="ko" u="sng">
                <a:solidFill>
                  <a:srgbClr val="FFFFFF"/>
                </a:solidFill>
                <a:hlinkClick r:id="rId3"/>
              </a:rPr>
              <a:t>goo.gl/VQ94Cb</a:t>
            </a:r>
            <a:r>
              <a:rPr lang="ko"/>
              <a:t>)</a:t>
            </a:r>
            <a:endParaRPr/>
          </a:p>
        </p:txBody>
      </p:sp>
      <p:grpSp>
        <p:nvGrpSpPr>
          <p:cNvPr id="176" name="Google Shape;176;p35"/>
          <p:cNvGrpSpPr/>
          <p:nvPr/>
        </p:nvGrpSpPr>
        <p:grpSpPr>
          <a:xfrm>
            <a:off x="75075" y="1122250"/>
            <a:ext cx="9004249" cy="3940799"/>
            <a:chOff x="75075" y="1122250"/>
            <a:chExt cx="9004249" cy="3940799"/>
          </a:xfrm>
        </p:grpSpPr>
        <p:pic>
          <p:nvPicPr>
            <p:cNvPr descr="스크린샷 2016-02-18 오후 5.42.56.png" id="177" name="Google Shape;17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200" y="1122250"/>
              <a:ext cx="8247124" cy="394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5.42.56.png" id="178" name="Google Shape;17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75" y="1122250"/>
              <a:ext cx="8247124" cy="3940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Servo라는 라이브러리를 사용하겠다는 뜻</a:t>
            </a:r>
            <a:endParaRPr/>
          </a:p>
        </p:txBody>
      </p:sp>
      <p:sp>
        <p:nvSpPr>
          <p:cNvPr id="184" name="Google Shape;184;p36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000"/>
              <a:t>#include &lt;</a:t>
            </a:r>
            <a:r>
              <a:rPr lang="ko" sz="4000">
                <a:solidFill>
                  <a:srgbClr val="DB5831"/>
                </a:solidFill>
              </a:rPr>
              <a:t>Servo</a:t>
            </a:r>
            <a:r>
              <a:rPr lang="ko" sz="4000"/>
              <a:t>.h&gt;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[스케치]-[Include Library]-[Servo] 메뉴 선택</a:t>
            </a:r>
            <a:endParaRPr/>
          </a:p>
        </p:txBody>
      </p:sp>
      <p:pic>
        <p:nvPicPr>
          <p:cNvPr descr="1302_010.jpg"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05" y="0"/>
            <a:ext cx="39779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Servo.attach()</a:t>
            </a:r>
            <a:br>
              <a:rPr lang="ko" sz="1600"/>
            </a:br>
            <a:r>
              <a:rPr lang="ko" sz="1600"/>
              <a:t>서보모터를 연결한 디지털 핀 번호를 설정한다.</a:t>
            </a:r>
            <a:br>
              <a:rPr lang="ko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/>
              <a:t>구조</a:t>
            </a:r>
            <a:br>
              <a:rPr lang="ko" sz="1600"/>
            </a:br>
            <a:r>
              <a:rPr lang="ko" sz="1600"/>
              <a:t>Servo.attach(핀 번호)</a:t>
            </a:r>
            <a:br>
              <a:rPr lang="ko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/>
              <a:t>매개변수</a:t>
            </a:r>
            <a:br>
              <a:rPr lang="ko" sz="1600"/>
            </a:br>
            <a:r>
              <a:rPr lang="ko" sz="1600"/>
              <a:t>핀 번호 : 서보모터가 연결된 디지털 핀 번호를 뜻함</a:t>
            </a:r>
            <a:br>
              <a:rPr lang="ko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/>
              <a:t>반환 값</a:t>
            </a:r>
            <a:br>
              <a:rPr lang="ko" sz="1600"/>
            </a:br>
            <a:r>
              <a:rPr lang="ko" sz="1600"/>
              <a:t>없음</a:t>
            </a:r>
            <a:br>
              <a:rPr lang="ko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600"/>
              <a:t>사용 예</a:t>
            </a:r>
            <a:br>
              <a:rPr lang="ko" sz="1600"/>
            </a:br>
            <a:r>
              <a:rPr lang="ko" sz="1600"/>
              <a:t>myservo.attach(9);</a:t>
            </a:r>
            <a:br>
              <a:rPr lang="ko" sz="1600"/>
            </a:br>
            <a:r>
              <a:rPr lang="ko" sz="1600"/>
              <a:t>// 서보모터를 연결한 디지털 핀 번호가 9번 핀이라고 설정한다.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Servo.write()</a:t>
            </a:r>
            <a:br>
              <a:rPr lang="ko" sz="1700"/>
            </a:br>
            <a:r>
              <a:rPr lang="ko" sz="1700"/>
              <a:t>서보모터의 각도를 설정한다.</a:t>
            </a:r>
            <a:br>
              <a:rPr lang="ko" sz="1700"/>
            </a:b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구조</a:t>
            </a:r>
            <a:br>
              <a:rPr lang="ko" sz="1700"/>
            </a:br>
            <a:r>
              <a:rPr lang="ko" sz="1700"/>
              <a:t>Servo.write(각도)</a:t>
            </a:r>
            <a:br>
              <a:rPr lang="ko" sz="1700"/>
            </a:b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매개변수</a:t>
            </a:r>
            <a:br>
              <a:rPr lang="ko" sz="1700"/>
            </a:br>
            <a:r>
              <a:rPr lang="ko" sz="1700"/>
              <a:t>각도 : 서보모터에 설정할 각도를 뜻함</a:t>
            </a:r>
            <a:br>
              <a:rPr lang="ko" sz="1700"/>
            </a:b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반환 값</a:t>
            </a:r>
            <a:br>
              <a:rPr lang="ko" sz="1700"/>
            </a:br>
            <a:r>
              <a:rPr lang="ko" sz="1700"/>
              <a:t>없음</a:t>
            </a:r>
            <a:br>
              <a:rPr lang="ko" sz="1700"/>
            </a:b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700"/>
              <a:t>사용 예</a:t>
            </a:r>
            <a:br>
              <a:rPr lang="ko" sz="1700"/>
            </a:br>
            <a:r>
              <a:rPr lang="ko" sz="1700"/>
              <a:t>myservo.write(90);</a:t>
            </a:r>
            <a:br>
              <a:rPr lang="ko" sz="1700"/>
            </a:br>
            <a:r>
              <a:rPr lang="ko" sz="1700"/>
              <a:t>// 서보모터의 각도를 90도로 설정한다.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서보모터 소개하기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Servo 라이브러리의 write 명령어를 사용한 뒤 delay 함수로 일정시간 꼭 멈춰줘야한다.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서보모터가 회전하는 것을 기다려줘야 하기 때문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멈추는 시간이 짧다면 원하는 각도까지 회전할 수 없음</a:t>
            </a:r>
            <a:endParaRPr/>
          </a:p>
        </p:txBody>
      </p:sp>
      <p:pic>
        <p:nvPicPr>
          <p:cNvPr descr="1302_001.jpg"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가변저항 소개하기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저항 값을 바꿀 수 있는 저항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대부분 돌려서 조절할 수 있도록 되어있음</a:t>
            </a:r>
            <a:endParaRPr/>
          </a:p>
        </p:txBody>
      </p:sp>
      <p:pic>
        <p:nvPicPr>
          <p:cNvPr descr="1303_001.jpg"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00" y="1282750"/>
            <a:ext cx="1326499" cy="257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다리가 3개로 되어있음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양쪽에 있는 다리 2개</a:t>
            </a:r>
            <a:r>
              <a:rPr lang="ko"/>
              <a:t> : 전원 또는 그라운드와 연결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가운데 다리</a:t>
            </a:r>
            <a:r>
              <a:rPr lang="ko"/>
              <a:t> : 저항 값에 따라 전압 값이 변하는 곳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안에 둥글게 생긴 저항이 들어있음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책에서는 10k 옴 가변저항 사용</a:t>
            </a:r>
            <a:endParaRPr/>
          </a:p>
        </p:txBody>
      </p:sp>
      <p:pic>
        <p:nvPicPr>
          <p:cNvPr descr="1303_002.jpg"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가변저항으로 각도 조절하기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가변저항의 값을 이용해 서보모터의 각도를 </a:t>
            </a:r>
            <a:br>
              <a:rPr lang="ko"/>
            </a:br>
            <a:r>
              <a:rPr lang="ko"/>
              <a:t>설정하는 것을 해본다.</a:t>
            </a:r>
            <a:endParaRPr/>
          </a:p>
        </p:txBody>
      </p:sp>
      <p:pic>
        <p:nvPicPr>
          <p:cNvPr descr="1304_001.jpg" id="234" name="Google Shape;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02_004.jpg"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325" y="2297730"/>
            <a:ext cx="1848742" cy="1155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2_005.jpg" id="240" name="Google Shape;2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293" y="2235006"/>
            <a:ext cx="1956884" cy="128093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621013" y="3766200"/>
            <a:ext cx="1392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서보모터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2420175" y="376620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10k 옴 가변저항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4560300" y="3766200"/>
            <a:ext cx="2134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8개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6741125" y="376620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1301_001.jpg" id="245" name="Google Shape;2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25" y="2359755"/>
            <a:ext cx="1266099" cy="1031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03_001.jpg" id="246" name="Google Shape;24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0900" y="2281026"/>
            <a:ext cx="611750" cy="11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04_006.jpg" id="251" name="Google Shape;2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832" y="0"/>
            <a:ext cx="68123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보드의 그라운드 핀을 브레드보드 긴 파란색 세로줄에, 전원 핀을 긴 빨간색 세로줄에 연결한다.</a:t>
            </a:r>
            <a:endParaRPr/>
          </a:p>
        </p:txBody>
      </p:sp>
      <p:pic>
        <p:nvPicPr>
          <p:cNvPr descr="1304_007.jpg" id="257" name="Google Shape;2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가변저항을 방향에 맞춰 브레드보드에 꽂는다.</a:t>
            </a:r>
            <a:endParaRPr/>
          </a:p>
        </p:txBody>
      </p:sp>
      <p:pic>
        <p:nvPicPr>
          <p:cNvPr descr="1304_008.jpg" id="263" name="Google Shape;2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축을 원하는 각도로 회전할 수 있는 액추에이터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아두이노에 연결해 사용하는 서보모터는 9g 서보모터라고 해서 무게가 9g 밖에 안 되는 것을 많이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책에서도 9g 서보모터를 사용</a:t>
            </a:r>
            <a:endParaRPr/>
          </a:p>
        </p:txBody>
      </p:sp>
      <p:pic>
        <p:nvPicPr>
          <p:cNvPr descr="1301_001.jpg"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5" y="1289000"/>
            <a:ext cx="3149149" cy="256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가변저항의 위쪽 다리와 그라운드 핀이 연결된 세로줄을 연결한다.</a:t>
            </a:r>
            <a:endParaRPr/>
          </a:p>
        </p:txBody>
      </p:sp>
      <p:pic>
        <p:nvPicPr>
          <p:cNvPr descr="1304_009.jpg" id="269" name="Google Shape;2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가변저항의 가운데 다리를 아두이노 보드의 A0 핀에 연결한다.</a:t>
            </a:r>
            <a:endParaRPr/>
          </a:p>
        </p:txBody>
      </p:sp>
      <p:pic>
        <p:nvPicPr>
          <p:cNvPr descr="1304_010.jpg" id="275" name="Google Shape;2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가변저항의 아래쪽 다리와 </a:t>
            </a:r>
            <a:br>
              <a:rPr lang="ko"/>
            </a:br>
            <a:r>
              <a:rPr lang="ko"/>
              <a:t>전원 핀이 연결된 세로줄을 연결한다.</a:t>
            </a:r>
            <a:endParaRPr/>
          </a:p>
        </p:txBody>
      </p:sp>
      <p:pic>
        <p:nvPicPr>
          <p:cNvPr descr="1304_011.jpg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서보모터의 검은 선 또는 갈색 선을 그라운드 핀이 꽂힌 세로줄과 연결한다.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빨간 선을 전원 핀이 꽂힌 세로줄에 연결한다.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노란 선 또는 주황 선을 아두이노 보드의 9번 핀에 연결한다.</a:t>
            </a:r>
            <a:endParaRPr/>
          </a:p>
        </p:txBody>
      </p:sp>
      <p:pic>
        <p:nvPicPr>
          <p:cNvPr descr="1304_012.jpg" id="287" name="Google Shape;2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6604"/>
            <a:ext cx="5073049" cy="3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04_013.jpg" id="292" name="Google Shape;29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5" y="0"/>
            <a:ext cx="87290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[코드 13-3] 가변저항으로 각도 조절하기(</a:t>
            </a:r>
            <a:r>
              <a:rPr lang="ko" sz="2500" u="sng">
                <a:solidFill>
                  <a:srgbClr val="FFFFFF"/>
                </a:solidFill>
                <a:hlinkClick r:id="rId3"/>
              </a:rPr>
              <a:t>goo.gl/N2NjFl</a:t>
            </a:r>
            <a:r>
              <a:rPr lang="ko" sz="2500"/>
              <a:t>)</a:t>
            </a:r>
            <a:endParaRPr sz="2500"/>
          </a:p>
        </p:txBody>
      </p:sp>
      <p:grpSp>
        <p:nvGrpSpPr>
          <p:cNvPr id="298" name="Google Shape;298;p55"/>
          <p:cNvGrpSpPr/>
          <p:nvPr/>
        </p:nvGrpSpPr>
        <p:grpSpPr>
          <a:xfrm>
            <a:off x="68825" y="1143825"/>
            <a:ext cx="8985500" cy="3912776"/>
            <a:chOff x="68825" y="1143825"/>
            <a:chExt cx="8985500" cy="3912776"/>
          </a:xfrm>
        </p:grpSpPr>
        <p:pic>
          <p:nvPicPr>
            <p:cNvPr descr="스크린샷 2016-02-18 오후 6.16.31.png" id="299" name="Google Shape;299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50" y="1143825"/>
              <a:ext cx="8165775" cy="3912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6.16.31.png" id="300" name="Google Shape;300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825" y="1143825"/>
              <a:ext cx="8165775" cy="3912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[코드 13-3] 가변저항으로 각도 조절하기(</a:t>
            </a:r>
            <a:r>
              <a:rPr lang="ko" sz="2500" u="sng">
                <a:solidFill>
                  <a:srgbClr val="FFFFFF"/>
                </a:solidFill>
                <a:hlinkClick r:id="rId3"/>
              </a:rPr>
              <a:t>goo.gl/N2NjFl</a:t>
            </a:r>
            <a:r>
              <a:rPr lang="ko" sz="2500"/>
              <a:t>)</a:t>
            </a:r>
            <a:endParaRPr sz="2500"/>
          </a:p>
        </p:txBody>
      </p:sp>
      <p:grpSp>
        <p:nvGrpSpPr>
          <p:cNvPr id="306" name="Google Shape;306;p56"/>
          <p:cNvGrpSpPr/>
          <p:nvPr/>
        </p:nvGrpSpPr>
        <p:grpSpPr>
          <a:xfrm>
            <a:off x="62575" y="1126325"/>
            <a:ext cx="9014251" cy="3944449"/>
            <a:chOff x="62575" y="1126325"/>
            <a:chExt cx="9014251" cy="3944449"/>
          </a:xfrm>
        </p:grpSpPr>
        <p:pic>
          <p:nvPicPr>
            <p:cNvPr descr="스크린샷 2016-02-18 오후 6.16.56.png" id="307" name="Google Shape;307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2100" y="1126325"/>
              <a:ext cx="8344726" cy="3944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6.16.56.png" id="308" name="Google Shape;308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75" y="1126325"/>
              <a:ext cx="8344726" cy="3944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작지만 강력한 강아지,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비글본 블랙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비글보드의 최신 모델로 미국에 있는 비글보드 재단이 개발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가로, 세로 크기가 5.3×8.6 cm로 일반 명함 크기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크기가 작지만 성능은 라즈베리 파이만큼 강력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라즈베리 파이처럼 아주 작은 리눅스 컴퓨터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로봇과 관련된 프로젝트에서 비글본 블랙을 많이 사용</a:t>
            </a:r>
            <a:endParaRPr/>
          </a:p>
        </p:txBody>
      </p:sp>
      <p:pic>
        <p:nvPicPr>
          <p:cNvPr descr="1305_001.jpg" id="319" name="Google Shape;3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25" y="1032450"/>
            <a:ext cx="4554750" cy="30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http://www.openrov.com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아두이노와 비글본 블랙을 이용해 DIY 수중탐사로봇을 만드는 프로젝트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원하는 사람은 홈페이지에 판매하는 키트를 사서 만들 수 있고 필요한 재료와 만드는 방법이 전부 공개되어 있기 때문에 그것을 보고 직접 만들어 볼 수도 있음</a:t>
            </a:r>
            <a:endParaRPr/>
          </a:p>
        </p:txBody>
      </p:sp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OpenROV</a:t>
            </a:r>
            <a:endParaRPr/>
          </a:p>
        </p:txBody>
      </p:sp>
      <p:pic>
        <p:nvPicPr>
          <p:cNvPr descr="1305_002.jpg" id="326" name="Google Shape;32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076"/>
            <a:ext cx="5073052" cy="285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0에서 180도 사이에 원하는 각도로 축을 돌릴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180도로 완벽히 안 돌아가는 제품도 있기 때문에 가급적 </a:t>
            </a:r>
            <a:br>
              <a:rPr lang="ko"/>
            </a:br>
            <a:r>
              <a:rPr lang="ko"/>
              <a:t>120 ~ 130도까지 사용하는 것이 좋음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좋은 서보모터의 경우 360도로 완전히 회전할 수도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서보모터를 제어할 때는 Servo라는 라이브러리를 사용</a:t>
            </a:r>
            <a:endParaRPr/>
          </a:p>
        </p:txBody>
      </p:sp>
      <p:pic>
        <p:nvPicPr>
          <p:cNvPr descr="1301_002.jpg"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youtu.be/eUFf-EAVWZ4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집에서 직접 맥주를 만드는 프로젝트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자동으로 온도를 조절하고 자신의 홈페이지에 현재 맥주 상태 표시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비글본 블랙은 이렇게 센서와 액추에이터를 제어하는 것뿐만 아니라 홈페이지를 만들어 인터넷을 쉽게 사용할 수도 있음</a:t>
            </a:r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BeagleBrew</a:t>
            </a:r>
            <a:endParaRPr/>
          </a:p>
        </p:txBody>
      </p:sp>
      <p:pic>
        <p:nvPicPr>
          <p:cNvPr descr="1305_003.jpg" id="333" name="Google Shape;3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" y="1674000"/>
            <a:ext cx="5070276" cy="285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goo.gl/WVCQQC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비글본 블랙을 슈퍼 패미콤으로 만들어주는 프로젝트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그냥 홈페이지에 있는 비글 SNES 이미지를 그대로 설치만 하면 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최신 버전부터 2인용도 지원하기 때문에 USB 허브를 연결해 둘이서 게임을 할 수도 있음</a:t>
            </a:r>
            <a:endParaRPr/>
          </a:p>
        </p:txBody>
      </p:sp>
      <p:sp>
        <p:nvSpPr>
          <p:cNvPr id="339" name="Google Shape;33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beagleSNES</a:t>
            </a:r>
            <a:endParaRPr/>
          </a:p>
        </p:txBody>
      </p:sp>
      <p:pic>
        <p:nvPicPr>
          <p:cNvPr descr="1305_004.jpg" id="340" name="Google Shape;3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587376"/>
            <a:ext cx="5073050" cy="302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345" name="Google Shape;3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2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62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348" name="Google Shape;34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2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자동으로 움직이기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서보모터의 축이 자동으로 돌아가도록 만들어본다.</a:t>
            </a:r>
            <a:endParaRPr/>
          </a:p>
        </p:txBody>
      </p:sp>
      <p:pic>
        <p:nvPicPr>
          <p:cNvPr descr="1302_001.jpg"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02_004.jpg"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325" y="2297730"/>
            <a:ext cx="1848742" cy="115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709788" y="3810000"/>
            <a:ext cx="1392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서보모터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4560300" y="3810000"/>
            <a:ext cx="2134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1301_001.jpg"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775" y="2212200"/>
            <a:ext cx="1628350" cy="13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02_004.jpg"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56" y="0"/>
            <a:ext cx="6564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부품 제조사마다 색이 다르지만 선이 3개인 것은 동일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구성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아두이노 보드의 디지털 핀에 연결하는 선</a:t>
            </a:r>
            <a:r>
              <a:rPr lang="ko"/>
              <a:t> : 주황 또는 노랑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그라운드에 연결하는 선</a:t>
            </a:r>
            <a:r>
              <a:rPr lang="ko"/>
              <a:t> : </a:t>
            </a:r>
            <a:br>
              <a:rPr lang="ko"/>
            </a:br>
            <a:r>
              <a:rPr lang="ko"/>
              <a:t>갈색 또는 검정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b="1" lang="ko"/>
              <a:t>전원에 연결하는 선</a:t>
            </a:r>
            <a:r>
              <a:rPr lang="ko"/>
              <a:t> : 빨강</a:t>
            </a:r>
            <a:endParaRPr/>
          </a:p>
        </p:txBody>
      </p:sp>
      <p:pic>
        <p:nvPicPr>
          <p:cNvPr descr="1302_005.jpg"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886626"/>
            <a:ext cx="5073053" cy="33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