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94b09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94b09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94b09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94b09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94b091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94b091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94b09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94b09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94b09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94b09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94b09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94b09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94b091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94b091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94b091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94b091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94b09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394b09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94b091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94b09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94b09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94b0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94b09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94b09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394b091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394b091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94b091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94b091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394b091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394b091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94b091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394b091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394b091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394b091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394b091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394b091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394b091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394b091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394b091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394b091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394b091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394b091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94b091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94b09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394b091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394b091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394b091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394b091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394b091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394b091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8def33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8def33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94b09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94b09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394b09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394b09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94b09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94b09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94b091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94b091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94b091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94b091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394b09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394b09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t-resistor-220.pn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80098" y="900125"/>
            <a:ext cx="922975" cy="402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button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25" y="1864925"/>
            <a:ext cx="1540875" cy="2093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led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75" y="1452975"/>
            <a:ext cx="1221850" cy="3524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-arduino-uno.pn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07123" y="762588"/>
            <a:ext cx="5032075" cy="36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50" y="3444650"/>
            <a:ext cx="9144000" cy="1698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Malgun Gothic"/>
              <a:buNone/>
              <a:defRPr b="1" sz="6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descr="logo.png"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4299750" cy="9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기본 내용">
  <p:cSld name="CUSTOM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코드 &amp; 기본 내용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  <a:solidFill>
            <a:srgbClr val="EDEDED"/>
          </a:solidFill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●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○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algun Gothic"/>
              <a:buChar char="■"/>
              <a:defRPr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섹션 헤더 - 쉬어가는 페이지">
  <p:cSld name="SECTION_HEAD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기본 내용 (보라)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073050" y="1058025"/>
            <a:ext cx="4071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B276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1765800"/>
            <a:ext cx="9144000" cy="16119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algun Gothic"/>
              <a:buNone/>
              <a:defRPr b="1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Malgun Gothic"/>
              <a:buNone/>
              <a:defRPr b="1" sz="36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●"/>
              <a:defRPr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algun Gothic"/>
              <a:buChar char="○"/>
              <a:defRPr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algun Gothic"/>
              <a:buChar char="■"/>
              <a:defRPr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●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●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Malgun Gothic"/>
              <a:buChar char="○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Malgun Gothic"/>
              <a:buChar char="■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404625"/>
            <a:ext cx="9144000" cy="653400"/>
          </a:xfrm>
          <a:prstGeom prst="rect">
            <a:avLst/>
          </a:prstGeom>
          <a:solidFill>
            <a:srgbClr val="00A1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10.jpg"/><Relationship Id="rId5" Type="http://schemas.openxmlformats.org/officeDocument/2006/relationships/image" Target="../media/image2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hyperlink" Target="https://www.facebook.com/doyouknowarduino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goo.gl/ke52J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50" y="3587150"/>
            <a:ext cx="85206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시작하기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setup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아두이노 프로그램을 만들어 아두이노 보드에 넣고 전원을 켜면 먼저 실행되는 함수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주로 초기 설정과 관련된 코드를 setup 함수 안에 넣으면 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loop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setup 함수가 한 번 실행되고 난 뒤 계속 실행되는 함수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주로 실제 아두이노 보드를 동작시키는 코드를 loop 함수 안에 넣음</a:t>
            </a:r>
            <a:endParaRPr/>
          </a:p>
        </p:txBody>
      </p:sp>
      <p:pic>
        <p:nvPicPr>
          <p:cNvPr descr="0502_001.jpg"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19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02_002.jpg"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575" y="347625"/>
            <a:ext cx="3706850" cy="4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LED 깜빡이기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기본 LED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 옆에 있는 LED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별도 하드웨어 연결 없이 </a:t>
            </a:r>
            <a:br>
              <a:rPr lang="ko"/>
            </a:br>
            <a:r>
              <a:rPr lang="ko"/>
              <a:t>제어할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개발의 시작은 기본 LED를 깜빡이는 것</a:t>
            </a:r>
            <a:endParaRPr/>
          </a:p>
        </p:txBody>
      </p:sp>
      <p:pic>
        <p:nvPicPr>
          <p:cNvPr descr="0503_001.jpg"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726728"/>
            <a:ext cx="5073052" cy="369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[파일]-[예제]-[01.Basics]-[Blink]</a:t>
            </a:r>
            <a:endParaRPr/>
          </a:p>
        </p:txBody>
      </p:sp>
      <p:pic>
        <p:nvPicPr>
          <p:cNvPr descr="0503_002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26117" l="0" r="0" t="0"/>
          <a:stretch/>
        </p:blipFill>
        <p:spPr>
          <a:xfrm>
            <a:off x="0" y="0"/>
            <a:ext cx="50730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[확인] 버튼을 눌러 에러가 </a:t>
            </a:r>
            <a:br>
              <a:rPr lang="ko"/>
            </a:br>
            <a:r>
              <a:rPr lang="ko"/>
              <a:t>나는지 확인</a:t>
            </a:r>
            <a:endParaRPr/>
          </a:p>
        </p:txBody>
      </p:sp>
      <p:pic>
        <p:nvPicPr>
          <p:cNvPr descr="스크린샷 2016-02-17 오후 4.36.56.png"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27" y="0"/>
            <a:ext cx="44884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[업로드] 버튼을 누른다.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메시지 영역에 업로드 완료라고 뜨면 아두이노 UNO의 기본 LED가 1초마다 껐다 켜졌다하는 것을 볼 수 있음</a:t>
            </a:r>
            <a:endParaRPr/>
          </a:p>
        </p:txBody>
      </p:sp>
      <p:pic>
        <p:nvPicPr>
          <p:cNvPr descr="0503_004.jpg" id="171" name="Google Shape;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88318"/>
            <a:ext cx="5073054" cy="336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delay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보드를 일정 시간 멈추는 명령어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매개 변수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멈추고자 하는 시간, 단위가 밀리세컨드(1/1,000 초)</a:t>
            </a:r>
            <a:endParaRPr/>
          </a:p>
        </p:txBody>
      </p:sp>
      <p:sp>
        <p:nvSpPr>
          <p:cNvPr id="177" name="Google Shape;177;p34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아두이노를 1초 멈춥니다.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66666"/>
                </a:solidFill>
              </a:rPr>
              <a:t>// 1000 밀리세컨드 = 1초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DB5831"/>
                </a:solidFill>
              </a:rPr>
              <a:t>delay</a:t>
            </a:r>
            <a:r>
              <a:rPr lang="ko"/>
              <a:t>(1000);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PC와 대화하기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시리얼 통신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보드와 PC가 시리얼 모니터를 이용해 통신하는 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개발할 때 상당히 많이 사용됨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보드의 센서 값을 확인하거나 아두이노 보드로 명령을 보낼 때 주로 사용</a:t>
            </a:r>
            <a:endParaRPr/>
          </a:p>
        </p:txBody>
      </p:sp>
      <p:pic>
        <p:nvPicPr>
          <p:cNvPr descr="0504_001.jpg" id="188" name="Google Shape;1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연결하기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보드 레이트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시리얼 통신할 때 통신 속도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아두이노 보드와 PC쪽에서 보드 레이트를 동일하게 설정해야 정상적인 통신 가능</a:t>
            </a:r>
            <a:endParaRPr/>
          </a:p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000">
                <a:solidFill>
                  <a:srgbClr val="DB5831"/>
                </a:solidFill>
              </a:rPr>
              <a:t>Serial</a:t>
            </a:r>
            <a:r>
              <a:rPr lang="ko" sz="4000"/>
              <a:t>.</a:t>
            </a:r>
            <a:r>
              <a:rPr lang="ko" sz="4000">
                <a:solidFill>
                  <a:srgbClr val="DB5831"/>
                </a:solidFill>
              </a:rPr>
              <a:t>begin</a:t>
            </a:r>
            <a:r>
              <a:rPr lang="ko" sz="4000"/>
              <a:t>(9600);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4000">
                <a:solidFill>
                  <a:srgbClr val="DB5831"/>
                </a:solidFill>
              </a:rPr>
              <a:t>Serial</a:t>
            </a:r>
            <a:r>
              <a:rPr lang="ko" sz="4000"/>
              <a:t>.</a:t>
            </a:r>
            <a:r>
              <a:rPr lang="ko" sz="4000">
                <a:solidFill>
                  <a:srgbClr val="DB5831"/>
                </a:solidFill>
              </a:rPr>
              <a:t>begin</a:t>
            </a:r>
            <a:r>
              <a:rPr lang="ko" sz="4000"/>
              <a:t>(9600);</a:t>
            </a:r>
            <a:endParaRPr sz="4000"/>
          </a:p>
        </p:txBody>
      </p:sp>
      <p:pic>
        <p:nvPicPr>
          <p:cNvPr descr="0504_002.jpg" id="200" name="Google Shape;2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925" y="727942"/>
            <a:ext cx="4071075" cy="36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setup 함수에서 시리얼 통신 설정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loop 함수에서 Serial.println을 이용해 PC로 메시지 전송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Serial.println의 매개변수로 보낼 값을 넣는다.</a:t>
            </a:r>
            <a:endParaRPr/>
          </a:p>
        </p:txBody>
      </p:sp>
      <p:sp>
        <p:nvSpPr>
          <p:cNvPr id="206" name="Google Shape;206;p39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void</a:t>
            </a:r>
            <a:r>
              <a:rPr lang="ko"/>
              <a:t> </a:t>
            </a:r>
            <a:r>
              <a:rPr lang="ko">
                <a:solidFill>
                  <a:srgbClr val="E39F34"/>
                </a:solidFill>
              </a:rPr>
              <a:t>setup</a:t>
            </a:r>
            <a:r>
              <a:rPr lang="ko"/>
              <a:t>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Serial</a:t>
            </a:r>
            <a:r>
              <a:rPr lang="ko"/>
              <a:t>.</a:t>
            </a:r>
            <a:r>
              <a:rPr lang="ko">
                <a:solidFill>
                  <a:srgbClr val="DB5831"/>
                </a:solidFill>
              </a:rPr>
              <a:t>begin</a:t>
            </a:r>
            <a:r>
              <a:rPr lang="ko"/>
              <a:t>(9600);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94C8"/>
                </a:solidFill>
              </a:rPr>
              <a:t>void</a:t>
            </a:r>
            <a:r>
              <a:rPr lang="ko"/>
              <a:t> </a:t>
            </a:r>
            <a:r>
              <a:rPr lang="ko">
                <a:solidFill>
                  <a:srgbClr val="E39F34"/>
                </a:solidFill>
              </a:rPr>
              <a:t>loop</a:t>
            </a:r>
            <a:r>
              <a:rPr lang="ko"/>
              <a:t>()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Serial</a:t>
            </a:r>
            <a:r>
              <a:rPr lang="ko"/>
              <a:t>.</a:t>
            </a:r>
            <a:r>
              <a:rPr lang="ko">
                <a:solidFill>
                  <a:srgbClr val="DB5831"/>
                </a:solidFill>
              </a:rPr>
              <a:t>println</a:t>
            </a:r>
            <a:r>
              <a:rPr lang="ko"/>
              <a:t>(</a:t>
            </a:r>
            <a:r>
              <a:rPr lang="ko">
                <a:solidFill>
                  <a:srgbClr val="0094C8"/>
                </a:solidFill>
              </a:rPr>
              <a:t>"Hello Pc!"</a:t>
            </a: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</a:t>
            </a:r>
            <a:r>
              <a:rPr lang="ko">
                <a:solidFill>
                  <a:srgbClr val="DB5831"/>
                </a:solidFill>
              </a:rPr>
              <a:t>delay</a:t>
            </a:r>
            <a:r>
              <a:rPr lang="ko"/>
              <a:t>(1000); </a:t>
            </a:r>
            <a:r>
              <a:rPr lang="ko">
                <a:solidFill>
                  <a:srgbClr val="666666"/>
                </a:solidFill>
              </a:rPr>
              <a:t>// 1초 멈춥니다.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업로드하고 시리얼 모니터를 열면 이와 같이 1초마다 화면에 글자가 찍힘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여기서 Serial.println을 Serial.print로 바꿔 다시 업로드하고 실행해본다.</a:t>
            </a:r>
            <a:endParaRPr/>
          </a:p>
        </p:txBody>
      </p:sp>
      <p:pic>
        <p:nvPicPr>
          <p:cNvPr descr="0504_003.jpg"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00" y="1154283"/>
            <a:ext cx="4203999" cy="283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바꿔서 실행하면 다음처럼 한 줄에 글자가 붙어 메시지가 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Serial.println은 마지막에 줄을 바꿔 보내고, Serial.print는 줄을 바꾸지 않고 보냄</a:t>
            </a:r>
            <a:endParaRPr/>
          </a:p>
        </p:txBody>
      </p:sp>
      <p:pic>
        <p:nvPicPr>
          <p:cNvPr descr="0504_004.jpg"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25" y="1177260"/>
            <a:ext cx="4366275" cy="294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Serial.read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시리얼 통신으로 들어온 데이터 중 한 바이트를 잘라내 읽는 명령어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Serial.read가 읽은 한 바이트를 char형 변수인 c에 넣음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c에 있는 값이 반각문자 a와 같은지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같다면 PC에게 A라는 글자 전송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Serial.available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아두이노가 상대방으로부터 받은 데이터가 있는지 확인하는 명령어</a:t>
            </a:r>
            <a:endParaRPr/>
          </a:p>
        </p:txBody>
      </p:sp>
      <p:sp>
        <p:nvSpPr>
          <p:cNvPr id="224" name="Google Shape;224;p42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94C8"/>
                </a:solidFill>
              </a:rPr>
              <a:t>void</a:t>
            </a:r>
            <a:r>
              <a:rPr lang="ko" sz="1500"/>
              <a:t> </a:t>
            </a:r>
            <a:r>
              <a:rPr lang="ko" sz="1500">
                <a:solidFill>
                  <a:srgbClr val="E39F34"/>
                </a:solidFill>
              </a:rPr>
              <a:t>setup</a:t>
            </a:r>
            <a:r>
              <a:rPr lang="ko" sz="1500"/>
              <a:t>()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DB5831"/>
                </a:solidFill>
              </a:rPr>
              <a:t>Serial</a:t>
            </a:r>
            <a:r>
              <a:rPr lang="ko" sz="1500"/>
              <a:t>.</a:t>
            </a:r>
            <a:r>
              <a:rPr lang="ko" sz="1500">
                <a:solidFill>
                  <a:srgbClr val="DB5831"/>
                </a:solidFill>
              </a:rPr>
              <a:t>begin</a:t>
            </a:r>
            <a:r>
              <a:rPr lang="ko" sz="1500"/>
              <a:t>(9600);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}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94C8"/>
                </a:solidFill>
              </a:rPr>
              <a:t>void</a:t>
            </a:r>
            <a:r>
              <a:rPr lang="ko" sz="1500"/>
              <a:t> </a:t>
            </a:r>
            <a:r>
              <a:rPr lang="ko" sz="1500">
                <a:solidFill>
                  <a:srgbClr val="E39F34"/>
                </a:solidFill>
              </a:rPr>
              <a:t>loop</a:t>
            </a:r>
            <a:r>
              <a:rPr lang="ko" sz="1500"/>
              <a:t>()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E39F34"/>
                </a:solidFill>
              </a:rPr>
              <a:t>if</a:t>
            </a:r>
            <a:r>
              <a:rPr lang="ko" sz="1500"/>
              <a:t> (</a:t>
            </a:r>
            <a:r>
              <a:rPr lang="ko" sz="1500">
                <a:solidFill>
                  <a:srgbClr val="DB5831"/>
                </a:solidFill>
              </a:rPr>
              <a:t>Serial</a:t>
            </a:r>
            <a:r>
              <a:rPr lang="ko" sz="1500"/>
              <a:t>.</a:t>
            </a:r>
            <a:r>
              <a:rPr lang="ko" sz="1500">
                <a:solidFill>
                  <a:srgbClr val="DB5831"/>
                </a:solidFill>
              </a:rPr>
              <a:t>available</a:t>
            </a:r>
            <a:r>
              <a:rPr lang="ko" sz="1500"/>
              <a:t>())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  </a:t>
            </a:r>
            <a:r>
              <a:rPr lang="ko" sz="1500">
                <a:solidFill>
                  <a:srgbClr val="0094C8"/>
                </a:solidFill>
              </a:rPr>
              <a:t>char</a:t>
            </a:r>
            <a:r>
              <a:rPr lang="ko" sz="1500"/>
              <a:t> c = </a:t>
            </a:r>
            <a:r>
              <a:rPr lang="ko" sz="1500">
                <a:solidFill>
                  <a:srgbClr val="DB5831"/>
                </a:solidFill>
              </a:rPr>
              <a:t>Serial</a:t>
            </a:r>
            <a:r>
              <a:rPr lang="ko" sz="1500"/>
              <a:t>.</a:t>
            </a:r>
            <a:r>
              <a:rPr lang="ko" sz="1500">
                <a:solidFill>
                  <a:srgbClr val="DB5831"/>
                </a:solidFill>
              </a:rPr>
              <a:t>read</a:t>
            </a:r>
            <a:r>
              <a:rPr lang="ko" sz="1500"/>
              <a:t>();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  </a:t>
            </a:r>
            <a:r>
              <a:rPr lang="ko" sz="1500">
                <a:solidFill>
                  <a:srgbClr val="E39F34"/>
                </a:solidFill>
              </a:rPr>
              <a:t>if</a:t>
            </a:r>
            <a:r>
              <a:rPr lang="ko" sz="1500"/>
              <a:t> (c == </a:t>
            </a:r>
            <a:r>
              <a:rPr lang="ko" sz="1500">
                <a:solidFill>
                  <a:srgbClr val="0094C8"/>
                </a:solidFill>
              </a:rPr>
              <a:t>'a'</a:t>
            </a:r>
            <a:r>
              <a:rPr lang="ko" sz="1500"/>
              <a:t>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    </a:t>
            </a:r>
            <a:r>
              <a:rPr lang="ko" sz="1500">
                <a:solidFill>
                  <a:srgbClr val="DB5831"/>
                </a:solidFill>
              </a:rPr>
              <a:t>Serial</a:t>
            </a:r>
            <a:r>
              <a:rPr lang="ko" sz="1500"/>
              <a:t>.</a:t>
            </a:r>
            <a:r>
              <a:rPr lang="ko" sz="1500">
                <a:solidFill>
                  <a:srgbClr val="DB5831"/>
                </a:solidFill>
              </a:rPr>
              <a:t>println</a:t>
            </a:r>
            <a:r>
              <a:rPr lang="ko" sz="1500"/>
              <a:t>(</a:t>
            </a:r>
            <a:r>
              <a:rPr lang="ko" sz="1500">
                <a:solidFill>
                  <a:srgbClr val="0094C8"/>
                </a:solidFill>
              </a:rPr>
              <a:t>"A"</a:t>
            </a:r>
            <a:r>
              <a:rPr lang="ko" sz="1500"/>
              <a:t>);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  }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}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업로드한 뒤 시리얼 모니터에서 a를 입력하고 전송</a:t>
            </a:r>
            <a:endParaRPr/>
          </a:p>
        </p:txBody>
      </p:sp>
      <p:pic>
        <p:nvPicPr>
          <p:cNvPr descr="0504_005.jpg" id="230" name="Google Shape;2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75" y="1281050"/>
            <a:ext cx="3828050" cy="2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시리얼 모니터에 A가 뜨는 것을 볼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시리얼 통신을 이용하면 아두이노 보드로 특정 글자를 전송함에 따라 원하는 동작을 하도록 만들 수 있음</a:t>
            </a:r>
            <a:endParaRPr/>
          </a:p>
        </p:txBody>
      </p:sp>
      <p:pic>
        <p:nvPicPr>
          <p:cNvPr descr="0504_006.jpg" id="236" name="Google Shape;2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75" y="1339850"/>
            <a:ext cx="36536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저항 읽는 법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멀티미터</a:t>
            </a:r>
            <a:r>
              <a:rPr lang="ko"/>
              <a:t> : 저항이나 전압의 값을 확인할 수 있는 기계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멀티미터가 없어도 저항 값을 확인할 수 있음</a:t>
            </a:r>
            <a:endParaRPr/>
          </a:p>
        </p:txBody>
      </p:sp>
      <p:pic>
        <p:nvPicPr>
          <p:cNvPr descr="0505_001.JPG" id="247" name="Google Shape;2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88318"/>
            <a:ext cx="5073054" cy="336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준비물</a:t>
            </a:r>
            <a:endParaRPr/>
          </a:p>
        </p:txBody>
      </p:sp>
      <p:pic>
        <p:nvPicPr>
          <p:cNvPr descr="0501_001.jpg"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25" y="1997300"/>
            <a:ext cx="2930051" cy="1831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501_003.jpg"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925" y="1966175"/>
            <a:ext cx="3029600" cy="1893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501_002.jpg" id="93" name="Google Shape;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002" y="2168725"/>
            <a:ext cx="2069999" cy="1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1515450" y="3894625"/>
            <a:ext cx="1429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PC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3485500" y="3894625"/>
            <a:ext cx="217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아두이노 UNO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5681275" y="3894625"/>
            <a:ext cx="2172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USB B선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저항을 보면 한편에 3개 또는 4개의 띠가 몰려있음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반대편에 금색 또는 은색의 띠가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금색 또는 은색</a:t>
            </a:r>
            <a:endParaRPr b="1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저항 값이 얼마나 정확한지 나타내는 것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금색</a:t>
            </a:r>
            <a:r>
              <a:rPr lang="ko"/>
              <a:t> : 5% 오차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은색</a:t>
            </a:r>
            <a:r>
              <a:rPr lang="ko"/>
              <a:t> : 10% 오차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띠가 몰려있는 부분의 띠색을 보고 저항 값 계산</a:t>
            </a:r>
            <a:endParaRPr/>
          </a:p>
        </p:txBody>
      </p:sp>
      <p:pic>
        <p:nvPicPr>
          <p:cNvPr descr="0505_002.JPG"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88318"/>
            <a:ext cx="5073054" cy="336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저항의 값을 읽기 위해 띠가 몰려있는 부분을 왼쪽을 향하게 놔둔다.</a:t>
            </a:r>
            <a:endParaRPr/>
          </a:p>
        </p:txBody>
      </p:sp>
      <p:pic>
        <p:nvPicPr>
          <p:cNvPr descr="0505_003.jpg" id="259" name="Google Shape;2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첫 번째와 두 번째 띠의 색깔을 보고 밑에 색상표에서 찾아 숫자로 바꾼다.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 번째 띠는 앞에서 찾은 숫자 뒤에 붙여줄 0의 개수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값의 크기에 따라 단위가 달라짐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천보다 크면 뒤에 k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백만보다 크면 뒤에 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만약 띠가 4개가 있다면 앞에 3개의 띠들이 숫자에 해당, 마지막 띠 하나가 0의 개수를 뜻함</a:t>
            </a:r>
            <a:endParaRPr/>
          </a:p>
        </p:txBody>
      </p:sp>
      <p:pic>
        <p:nvPicPr>
          <p:cNvPr descr="0505_004.jpg" id="265" name="Google Shape;2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6422"/>
            <a:ext cx="5073050" cy="317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cebook-logo.png" id="270" name="Google Shape;2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2663925"/>
            <a:ext cx="654976" cy="6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0"/>
          <p:cNvSpPr txBox="1"/>
          <p:nvPr/>
        </p:nvSpPr>
        <p:spPr>
          <a:xfrm>
            <a:off x="217975" y="469700"/>
            <a:ext cx="87081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0">
                <a:latin typeface="Malgun Gothic"/>
                <a:ea typeface="Malgun Gothic"/>
                <a:cs typeface="Malgun Gothic"/>
                <a:sym typeface="Malgun Gothic"/>
              </a:rPr>
              <a:t>감사합니다!</a:t>
            </a:r>
            <a:endParaRPr b="1" sz="8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2787050" y="2792063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4"/>
              </a:rPr>
              <a:t>fb.com/DoYouKnowArduino</a:t>
            </a:r>
            <a:endParaRPr sz="2000"/>
          </a:p>
        </p:txBody>
      </p:sp>
      <p:pic>
        <p:nvPicPr>
          <p:cNvPr descr="book-bookmark-icon.png" id="273" name="Google Shape;27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150" y="3476925"/>
            <a:ext cx="820575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/>
        </p:nvSpPr>
        <p:spPr>
          <a:xfrm>
            <a:off x="2787050" y="3535450"/>
            <a:ext cx="60126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u="sng">
                <a:solidFill>
                  <a:schemeClr val="hlink"/>
                </a:solidFill>
                <a:hlinkClick r:id="rId6"/>
              </a:rPr>
              <a:t>goo.gl/ke52Jh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왼쪽에 있는 것이 USB B선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USB B선을 아두이노 UNO의 USB 포트에 끼운다.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USB선의 반대편을 PC의 USB 포트에 연결한다.</a:t>
            </a:r>
            <a:endParaRPr/>
          </a:p>
        </p:txBody>
      </p:sp>
      <p:pic>
        <p:nvPicPr>
          <p:cNvPr descr="0501_004.JPG"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88315"/>
            <a:ext cx="5073054" cy="3366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윈도우 PC의 경우 아두이노 IDE를 설치하고 아두이노 UNO를 처음 연결하면 아두이노 드라이버를 설치한다는 메시지 창이 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맥과 리눅스 PC는 별도의 창이 뜨지 않음</a:t>
            </a:r>
            <a:endParaRPr/>
          </a:p>
        </p:txBody>
      </p:sp>
      <p:pic>
        <p:nvPicPr>
          <p:cNvPr descr="0501_005.jpg"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5" y="1872900"/>
            <a:ext cx="4139050" cy="1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IDE에서 여러분이 사용하는 보드 종류를 설정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[도구]-[보드] 메뉴를 누르면 영어로 된 아두이노 모델 목록이 표시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[Arduino Uno] 선택</a:t>
            </a:r>
            <a:endParaRPr/>
          </a:p>
        </p:txBody>
      </p:sp>
      <p:pic>
        <p:nvPicPr>
          <p:cNvPr descr="0501_006.jpg"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401"/>
            <a:ext cx="5073049" cy="496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아두이노 UNO를 연결한 상태에서 [도구]-[포트] 메뉴 선택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현재 PC에 연결된 장치들의 목록을 볼 수 있음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 중 뒤에 “(Arduino Uno)”가 붙은 것이 연결되어 있는 아두이노 UNO를 뜻함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만약 아두이노 IDE가 1.6.0보다 낮다면 포트에 위와 같이 표시가 안 뜸</a:t>
            </a:r>
            <a:endParaRPr/>
          </a:p>
        </p:txBody>
      </p:sp>
      <p:pic>
        <p:nvPicPr>
          <p:cNvPr descr="0501_007.jpg"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286"/>
            <a:ext cx="5073050" cy="472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 IDE 살펴보기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5073050" y="0"/>
            <a:ext cx="4071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스케치</a:t>
            </a:r>
            <a:r>
              <a:rPr lang="ko"/>
              <a:t> : 아두이노 IDE에서 부르는  문서 단위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기본 구성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setup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ko"/>
              <a:t>loop</a:t>
            </a:r>
            <a:endParaRPr/>
          </a:p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114825" y="83500"/>
            <a:ext cx="4958100" cy="49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94C8"/>
                </a:solidFill>
              </a:rPr>
              <a:t>void</a:t>
            </a:r>
            <a:r>
              <a:rPr lang="ko" sz="1500"/>
              <a:t> </a:t>
            </a:r>
            <a:r>
              <a:rPr lang="ko" sz="1500">
                <a:solidFill>
                  <a:srgbClr val="E39F34"/>
                </a:solidFill>
              </a:rPr>
              <a:t>setup</a:t>
            </a:r>
            <a:r>
              <a:rPr lang="ko" sz="1500"/>
              <a:t>()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666666"/>
                </a:solidFill>
              </a:rPr>
              <a:t>// put your setup code here, to run once: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}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rgbClr val="0094C8"/>
                </a:solidFill>
              </a:rPr>
              <a:t>void</a:t>
            </a:r>
            <a:r>
              <a:rPr lang="ko" sz="1500"/>
              <a:t> </a:t>
            </a:r>
            <a:r>
              <a:rPr lang="ko" sz="1500">
                <a:solidFill>
                  <a:srgbClr val="E39F34"/>
                </a:solidFill>
              </a:rPr>
              <a:t>loop</a:t>
            </a:r>
            <a:r>
              <a:rPr lang="ko" sz="1500"/>
              <a:t>() {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  </a:t>
            </a:r>
            <a:r>
              <a:rPr lang="ko" sz="1500">
                <a:solidFill>
                  <a:srgbClr val="666666"/>
                </a:solidFill>
              </a:rPr>
              <a:t>// put your main code here, to run repeatedly: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}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