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9a4be634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9a4be634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9a4be634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9a4be634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9a4be634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9a4be634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9a4be634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9a4be634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9a4be634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9a4be634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9a4be634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9a4be634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9a4be634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9a4be634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9a4be634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9a4be634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9a4be634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9a4be634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9a4be634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9a4be634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9a4be6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9a4be6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9a4be634_1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9a4be634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9a4be634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9a4be634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9a4be634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9a4be634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9a4be634_1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9a4be634_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9a4be634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9a4be634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9a4be634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9a4be634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9a4be634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9a4be634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9a4be634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9a4be634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9a4be634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9a4be634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9a4be634_1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9a4be634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9a4be63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9a4be63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9a4be634_1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9a4be634_1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9a4be634_1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9a4be634_1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9a4be634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9a4be634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9a4be634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9a4be634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9a4be634_1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9a4be634_1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9a4be634_1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9a4be634_1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9a4be634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9a4be634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9a4be634_1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9a4be634_1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9a4be634_1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9a4be634_1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9a4be634_1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9a4be634_1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9a4be63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9a4be63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9a4be634_1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9a4be634_1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8def33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18def33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9a4be63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9a4be63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9a4be63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9a4be63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9a4be634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9a4be63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9a4be63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9a4be63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9a4be634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9a4be634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t-resistor-220.png"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80098" y="900125"/>
            <a:ext cx="922975" cy="402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-button.png"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25" y="1864925"/>
            <a:ext cx="1540875" cy="2093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-led.png"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75" y="1452975"/>
            <a:ext cx="1221850" cy="35243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-arduino-uno.png" id="13" name="Google Shape;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4507123" y="762588"/>
            <a:ext cx="5032075" cy="36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50" y="3444650"/>
            <a:ext cx="9144000" cy="16989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311750" y="3587150"/>
            <a:ext cx="8520600" cy="14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Malgun Gothic"/>
              <a:buNone/>
              <a:defRPr b="1" sz="6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descr="logo.png" id="17" name="Google Shape;1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-1"/>
            <a:ext cx="4299750" cy="9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기본 내용">
  <p:cSld name="CUSTOM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코드 &amp; 기본 내용">
  <p:cSld name="CUSTOM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  <a:solidFill>
            <a:srgbClr val="EDEDED"/>
          </a:solidFill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함수 설명">
  <p:cSld name="CUSTOM_2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14825" y="83500"/>
            <a:ext cx="8946000" cy="4976400"/>
          </a:xfrm>
          <a:prstGeom prst="rect">
            <a:avLst/>
          </a:prstGeom>
          <a:solidFill>
            <a:srgbClr val="E8F5F8"/>
          </a:solidFill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&amp; 코드">
  <p:cSld name="TITLE_ONLY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114825" y="1125525"/>
            <a:ext cx="8933400" cy="3934500"/>
          </a:xfrm>
          <a:prstGeom prst="rect">
            <a:avLst/>
          </a:prstGeom>
          <a:solidFill>
            <a:srgbClr val="EDEDED"/>
          </a:solidFill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기본 내용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8" name="Google Shape;78;p18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섹션 헤더 - 쉬어가는 페이지">
  <p:cSld name="SECTION_HEADER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/>
          <p:nvPr/>
        </p:nvSpPr>
        <p:spPr>
          <a:xfrm>
            <a:off x="0" y="1765800"/>
            <a:ext cx="9144000" cy="1611900"/>
          </a:xfrm>
          <a:prstGeom prst="rect">
            <a:avLst/>
          </a:prstGeom>
          <a:solidFill>
            <a:srgbClr val="B276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algun Gothic"/>
              <a:buNone/>
              <a:defRPr b="1" sz="5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기본 내용 (보라)">
  <p:cSld name="CUSTOM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6" name="Google Shape;86;p20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B276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1765800"/>
            <a:ext cx="9144000" cy="16119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algun Gothic"/>
              <a:buNone/>
              <a:defRPr b="1" sz="5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준비물">
  <p:cSld name="TITLE_ONLY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823500" y="2260500"/>
            <a:ext cx="5124600" cy="6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1" name="Google Shape;41;p7"/>
          <p:cNvSpPr txBox="1"/>
          <p:nvPr/>
        </p:nvSpPr>
        <p:spPr>
          <a:xfrm>
            <a:off x="311700" y="395075"/>
            <a:ext cx="15279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준비물</a:t>
            </a:r>
            <a:endParaRPr b="1" sz="2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goo.gl/kRY8kp" TargetMode="External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goo.gl/kRY8kp" TargetMode="External"/><Relationship Id="rId4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goo.gl/kRY8kp" TargetMode="External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goo.gl/kRY8kp" TargetMode="External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1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goo.gl/WrlfJV" TargetMode="External"/><Relationship Id="rId4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Relationship Id="rId4" Type="http://schemas.openxmlformats.org/officeDocument/2006/relationships/hyperlink" Target="https://www.facebook.com/doyouknowarduino" TargetMode="External"/><Relationship Id="rId5" Type="http://schemas.openxmlformats.org/officeDocument/2006/relationships/image" Target="../media/image35.png"/><Relationship Id="rId6" Type="http://schemas.openxmlformats.org/officeDocument/2006/relationships/hyperlink" Target="http://goo.gl/ke52Jh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9.jpg"/><Relationship Id="rId5" Type="http://schemas.openxmlformats.org/officeDocument/2006/relationships/image" Target="../media/image6.jpg"/><Relationship Id="rId6" Type="http://schemas.openxmlformats.org/officeDocument/2006/relationships/image" Target="../media/image8.jpg"/><Relationship Id="rId7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ctrTitle"/>
          </p:nvPr>
        </p:nvSpPr>
        <p:spPr>
          <a:xfrm>
            <a:off x="311750" y="3587150"/>
            <a:ext cx="8520600" cy="14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삼색 LED 사용하기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702_007.jpg"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811" y="0"/>
            <a:ext cx="729237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 보드의 그라운드 핀을 브레드보드 긴 파란색 세로줄에, 전원 핀을 긴 빨간색 세로줄에 연결한다.</a:t>
            </a:r>
            <a:endParaRPr/>
          </a:p>
        </p:txBody>
      </p:sp>
      <p:pic>
        <p:nvPicPr>
          <p:cNvPr descr="0702_008.jpg" id="157" name="Google Shape;1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783684"/>
            <a:ext cx="5073048" cy="3576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삼색 LED를 브레드보드에 꽂는다.</a:t>
            </a:r>
            <a:endParaRPr/>
          </a:p>
        </p:txBody>
      </p:sp>
      <p:pic>
        <p:nvPicPr>
          <p:cNvPr descr="0702_009.jpg" id="163" name="Google Shape;16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783684"/>
            <a:ext cx="5073048" cy="3576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삼색 LED를 마이너스(-) 기호 또는 GND라고 표시된 부분을 그라운드 핀이 꽂힌 세로줄에 연결한다.</a:t>
            </a:r>
            <a:endParaRPr/>
          </a:p>
        </p:txBody>
      </p:sp>
      <p:pic>
        <p:nvPicPr>
          <p:cNvPr descr="0702_010.jpg" id="169" name="Google Shape;16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783684"/>
            <a:ext cx="5073048" cy="3576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삼색 LED의 R, G, B를 순서대로 11, 10, 9번 핀에 연결한다.</a:t>
            </a:r>
            <a:endParaRPr/>
          </a:p>
        </p:txBody>
      </p:sp>
      <p:pic>
        <p:nvPicPr>
          <p:cNvPr descr="0702_011.jpg" id="175" name="Google Shape;17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783684"/>
            <a:ext cx="5073048" cy="3576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브레드보드 밑 부분에 버튼과 10k 옴 저항을 꽂고 긴 세로줄 두 곳과 연결한다.</a:t>
            </a:r>
            <a:endParaRPr/>
          </a:p>
        </p:txBody>
      </p:sp>
      <p:pic>
        <p:nvPicPr>
          <p:cNvPr descr="0702_012.jpg" id="181" name="Google Shape;18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783684"/>
            <a:ext cx="5073048" cy="3576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위에도 버튼 2개를 똑같이 더 연결한다.</a:t>
            </a:r>
            <a:endParaRPr/>
          </a:p>
        </p:txBody>
      </p:sp>
      <p:pic>
        <p:nvPicPr>
          <p:cNvPr descr="0702_013.jpg" id="187" name="Google Shape;18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783684"/>
            <a:ext cx="5073048" cy="3576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아래 버튼부터 순서대로 디지털 핀 2, 3, 4번에 연결한다.</a:t>
            </a:r>
            <a:endParaRPr/>
          </a:p>
        </p:txBody>
      </p:sp>
      <p:pic>
        <p:nvPicPr>
          <p:cNvPr descr="0702_014.jpg" id="193" name="Google Shape;19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783684"/>
            <a:ext cx="5073048" cy="3576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702_015.jpg" id="198" name="Google Shape;1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371" y="0"/>
            <a:ext cx="675725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[코드 7-1] 버튼으로 색 바꾸기(</a:t>
            </a:r>
            <a:r>
              <a:rPr lang="ko" u="sng">
                <a:solidFill>
                  <a:srgbClr val="FFFFFF"/>
                </a:solidFill>
                <a:hlinkClick r:id="rId3"/>
              </a:rPr>
              <a:t>goo.gl/kRY8kp</a:t>
            </a:r>
            <a:r>
              <a:rPr lang="ko"/>
              <a:t>)</a:t>
            </a:r>
            <a:endParaRPr/>
          </a:p>
        </p:txBody>
      </p:sp>
      <p:grpSp>
        <p:nvGrpSpPr>
          <p:cNvPr id="204" name="Google Shape;204;p39"/>
          <p:cNvGrpSpPr/>
          <p:nvPr/>
        </p:nvGrpSpPr>
        <p:grpSpPr>
          <a:xfrm>
            <a:off x="50075" y="1099426"/>
            <a:ext cx="9048025" cy="3997850"/>
            <a:chOff x="50075" y="1099426"/>
            <a:chExt cx="9048025" cy="3997850"/>
          </a:xfrm>
        </p:grpSpPr>
        <p:pic>
          <p:nvPicPr>
            <p:cNvPr descr="스크린샷 2016-02-18 오전 10.38.14.png" id="205" name="Google Shape;205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95725" y="1099426"/>
              <a:ext cx="7402375" cy="399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스크린샷 2016-02-18 오전 10.38.14.png" id="206" name="Google Shape;206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075" y="1099426"/>
              <a:ext cx="7402375" cy="39978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삼색 LED 소개하기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[코드 7-1] 버튼으로 색 바꾸기(</a:t>
            </a:r>
            <a:r>
              <a:rPr lang="ko" u="sng">
                <a:solidFill>
                  <a:srgbClr val="FFFFFF"/>
                </a:solidFill>
                <a:hlinkClick r:id="rId3"/>
              </a:rPr>
              <a:t>goo.gl/kRY8kp</a:t>
            </a:r>
            <a:r>
              <a:rPr lang="ko"/>
              <a:t>)</a:t>
            </a:r>
            <a:endParaRPr/>
          </a:p>
        </p:txBody>
      </p:sp>
      <p:grpSp>
        <p:nvGrpSpPr>
          <p:cNvPr id="212" name="Google Shape;212;p40"/>
          <p:cNvGrpSpPr/>
          <p:nvPr/>
        </p:nvGrpSpPr>
        <p:grpSpPr>
          <a:xfrm>
            <a:off x="50050" y="1108899"/>
            <a:ext cx="9041799" cy="3964075"/>
            <a:chOff x="50050" y="1108899"/>
            <a:chExt cx="9041799" cy="3964075"/>
          </a:xfrm>
        </p:grpSpPr>
        <p:pic>
          <p:nvPicPr>
            <p:cNvPr descr="스크린샷 2016-02-18 오전 10.39.06.png" id="213" name="Google Shape;213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45900" y="1108899"/>
              <a:ext cx="7245949" cy="396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스크린샷 2016-02-18 오전 10.39.06.png" id="214" name="Google Shape;214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050" y="1108899"/>
              <a:ext cx="7245949" cy="3964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[코드 7-1] 버튼으로 색 바꾸기(</a:t>
            </a:r>
            <a:r>
              <a:rPr lang="ko" u="sng">
                <a:solidFill>
                  <a:srgbClr val="FFFFFF"/>
                </a:solidFill>
                <a:hlinkClick r:id="rId3"/>
              </a:rPr>
              <a:t>goo.gl/kRY8kp</a:t>
            </a:r>
            <a:r>
              <a:rPr lang="ko"/>
              <a:t>)</a:t>
            </a:r>
            <a:endParaRPr/>
          </a:p>
        </p:txBody>
      </p:sp>
      <p:grpSp>
        <p:nvGrpSpPr>
          <p:cNvPr id="220" name="Google Shape;220;p41"/>
          <p:cNvGrpSpPr/>
          <p:nvPr/>
        </p:nvGrpSpPr>
        <p:grpSpPr>
          <a:xfrm>
            <a:off x="76200" y="1133023"/>
            <a:ext cx="8984376" cy="3940726"/>
            <a:chOff x="76200" y="1133023"/>
            <a:chExt cx="8984376" cy="3940726"/>
          </a:xfrm>
        </p:grpSpPr>
        <p:pic>
          <p:nvPicPr>
            <p:cNvPr descr="스크린샷 2016-02-18 오전 10.39.48.png" id="221" name="Google Shape;221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59525" y="1133023"/>
              <a:ext cx="7201051" cy="3940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스크린샷 2016-02-18 오전 10.39.48.png" id="222" name="Google Shape;222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200" y="1133023"/>
              <a:ext cx="7201051" cy="39407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[코드 7-1] 버튼으로 색 바꾸기(</a:t>
            </a:r>
            <a:r>
              <a:rPr lang="ko" u="sng">
                <a:solidFill>
                  <a:srgbClr val="FFFFFF"/>
                </a:solidFill>
                <a:hlinkClick r:id="rId3"/>
              </a:rPr>
              <a:t>goo.gl/kRY8kp</a:t>
            </a:r>
            <a:r>
              <a:rPr lang="ko"/>
              <a:t>)</a:t>
            </a:r>
            <a:endParaRPr/>
          </a:p>
        </p:txBody>
      </p:sp>
      <p:grpSp>
        <p:nvGrpSpPr>
          <p:cNvPr id="228" name="Google Shape;228;p42"/>
          <p:cNvGrpSpPr/>
          <p:nvPr/>
        </p:nvGrpSpPr>
        <p:grpSpPr>
          <a:xfrm>
            <a:off x="76200" y="1121526"/>
            <a:ext cx="9009426" cy="3960751"/>
            <a:chOff x="76200" y="1121526"/>
            <a:chExt cx="9009426" cy="3960751"/>
          </a:xfrm>
        </p:grpSpPr>
        <p:pic>
          <p:nvPicPr>
            <p:cNvPr descr="스크린샷 2016-02-18 오전 10.40.34.png" id="229" name="Google Shape;229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46800" y="1121526"/>
              <a:ext cx="7438826" cy="3960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스크린샷 2016-02-18 오전 10.40.34.png" id="230" name="Google Shape;230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200" y="1121526"/>
              <a:ext cx="7438826" cy="39607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자동으로 색 바꾸기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1초마다 삼색 LED의 색이 자동으로 바뀌도록 만들어본다.</a:t>
            </a:r>
            <a:endParaRPr/>
          </a:p>
        </p:txBody>
      </p:sp>
      <p:pic>
        <p:nvPicPr>
          <p:cNvPr descr="0703_001.jpg" id="241" name="Google Shape;2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2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701_001.jpg" id="246" name="Google Shape;24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903" y="1683225"/>
            <a:ext cx="985850" cy="2190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703_003.jpg" id="247" name="Google Shape;24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155" y="2248325"/>
            <a:ext cx="1695747" cy="1059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702_006.jpg" id="248" name="Google Shape;24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7805" y="2248325"/>
            <a:ext cx="1818027" cy="119004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5"/>
          <p:cNvSpPr txBox="1"/>
          <p:nvPr/>
        </p:nvSpPr>
        <p:spPr>
          <a:xfrm>
            <a:off x="1938168" y="4035950"/>
            <a:ext cx="1395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삼색 LED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1개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45"/>
          <p:cNvSpPr txBox="1"/>
          <p:nvPr/>
        </p:nvSpPr>
        <p:spPr>
          <a:xfrm>
            <a:off x="3587379" y="4035950"/>
            <a:ext cx="1395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수수 점퍼 와이어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4개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45"/>
          <p:cNvSpPr txBox="1"/>
          <p:nvPr/>
        </p:nvSpPr>
        <p:spPr>
          <a:xfrm>
            <a:off x="5599167" y="4035950"/>
            <a:ext cx="1395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브레드보드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1개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703_005.jpg" id="256" name="Google Shape;25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674" y="0"/>
            <a:ext cx="678465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삼색 LED를 브레드보드에 꽂는다.</a:t>
            </a:r>
            <a:endParaRPr/>
          </a:p>
        </p:txBody>
      </p:sp>
      <p:pic>
        <p:nvPicPr>
          <p:cNvPr descr="0703_006.jpg" id="262" name="Google Shape;26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638860"/>
            <a:ext cx="5073048" cy="3865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삼색 LED의 다리 쪽에 마이너스(-) 기호 또는 GND라고 표시된 부분을 아두이노 보드의 그라운드 핀과 연결한다.</a:t>
            </a:r>
            <a:endParaRPr/>
          </a:p>
        </p:txBody>
      </p:sp>
      <p:pic>
        <p:nvPicPr>
          <p:cNvPr descr="0703_007.jpg" id="268" name="Google Shape;26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" y="638860"/>
            <a:ext cx="5073048" cy="3865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삼색 LED의 다리 쪽에 있는 R, G, B를 순서대로 아두이노 보드 11, 10, 9번 핀에 연결한다.</a:t>
            </a:r>
            <a:endParaRPr/>
          </a:p>
        </p:txBody>
      </p:sp>
      <p:pic>
        <p:nvPicPr>
          <p:cNvPr descr="0703_008.jpg" id="274" name="Google Shape;27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" y="638860"/>
            <a:ext cx="5073048" cy="3865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빛의 3가지 색을 이용해 다양한 색으로 빛을 내는 LED</a:t>
            </a:r>
            <a:endParaRPr/>
          </a:p>
        </p:txBody>
      </p:sp>
      <p:pic>
        <p:nvPicPr>
          <p:cNvPr descr="0701_001.jpg" id="103" name="Google Shape;1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675" y="750875"/>
            <a:ext cx="1639350" cy="364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703_009.jpg" id="279" name="Google Shape;27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13" y="0"/>
            <a:ext cx="698457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[코드 7-2] 자동으로 색 바꾸기(</a:t>
            </a:r>
            <a:r>
              <a:rPr lang="ko" u="sng">
                <a:solidFill>
                  <a:srgbClr val="FFFFFF"/>
                </a:solidFill>
                <a:hlinkClick r:id="rId3"/>
              </a:rPr>
              <a:t>goo.gl/WrlfJV</a:t>
            </a:r>
            <a:r>
              <a:rPr lang="ko"/>
              <a:t>)</a:t>
            </a:r>
            <a:endParaRPr/>
          </a:p>
        </p:txBody>
      </p:sp>
      <p:grpSp>
        <p:nvGrpSpPr>
          <p:cNvPr id="285" name="Google Shape;285;p51"/>
          <p:cNvGrpSpPr/>
          <p:nvPr/>
        </p:nvGrpSpPr>
        <p:grpSpPr>
          <a:xfrm>
            <a:off x="43800" y="1114601"/>
            <a:ext cx="9029275" cy="3962324"/>
            <a:chOff x="43800" y="1114601"/>
            <a:chExt cx="9029275" cy="3962324"/>
          </a:xfrm>
        </p:grpSpPr>
        <p:pic>
          <p:nvPicPr>
            <p:cNvPr descr="스크린샷 2016-02-18 오전 10.54.21.png" id="286" name="Google Shape;286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8350" y="1114601"/>
              <a:ext cx="8334725" cy="3962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스크린샷 2016-02-18 오전 10.54.21.png" id="287" name="Google Shape;287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800" y="1114601"/>
              <a:ext cx="8334725" cy="39623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idx="1" type="body"/>
          </p:nvPr>
        </p:nvSpPr>
        <p:spPr>
          <a:xfrm>
            <a:off x="114825" y="83500"/>
            <a:ext cx="89460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/>
              <a:t>randomSeed()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난수로 뽑을 숫자들을 섞어주는 함수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/>
              <a:t>구조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randomSeed(시드)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/>
              <a:t>매개변수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시드 : 숫자들을 섞을때 기준이 되는 숫자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/>
              <a:t>반환 값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없음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/>
              <a:t>사용 예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randomSeed(5); // 5를 이용해 숫자를 섞는다.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3"/>
          <p:cNvSpPr txBox="1"/>
          <p:nvPr>
            <p:ph idx="1" type="body"/>
          </p:nvPr>
        </p:nvSpPr>
        <p:spPr>
          <a:xfrm>
            <a:off x="114825" y="83500"/>
            <a:ext cx="89460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/>
              <a:t>analogRead()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/>
              <a:t>아날로그 입력 핀의 전압 상태를 읽는 함수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/>
              <a:t>구조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/>
              <a:t>analogRead(아날로그 입력 핀 이름)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/>
              <a:t>매개변수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/>
              <a:t>아날로그 입력 핀 이름 : 전압의 상태를 읽고자 하는 아날로그 입력 핀의 이름. </a:t>
            </a:r>
            <a:br>
              <a:rPr lang="ko" sz="1700"/>
            </a:br>
            <a:r>
              <a:rPr lang="ko" sz="1700"/>
              <a:t>					아두이노 UNO 보드의 경우 A0 ~ A5.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/>
              <a:t>반환 값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/>
              <a:t>전압 상태: 0~1,023. 0V는 0, 5V는 1,023을 반환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/>
              <a:t>사용 예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700"/>
              <a:t>int value = analogRead(A0); // A0 핀의 전압 상태 값을 읽어 value 변수에 넣는다.</a:t>
            </a:r>
            <a:endParaRPr sz="17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 txBox="1"/>
          <p:nvPr>
            <p:ph idx="1" type="body"/>
          </p:nvPr>
        </p:nvSpPr>
        <p:spPr>
          <a:xfrm>
            <a:off x="114825" y="83500"/>
            <a:ext cx="89460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/>
              <a:t>random()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/>
              <a:t>무작위로 수를 고르는 함수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/>
              <a:t>구조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/>
              <a:t>random(최대값)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/>
              <a:t>매개변수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/>
              <a:t>최대값 : 무작위로 수를 고를 때 최대값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/>
              <a:t>반환 값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/>
              <a:t>난수 : 0부터 최대값보다 1이 작은 수 사이에서 고른 난수.</a:t>
            </a:r>
            <a:br>
              <a:rPr lang="ko" sz="1700"/>
            </a:br>
            <a:r>
              <a:rPr lang="ko" sz="1700"/>
              <a:t>	  예로 최대값에 256이 들어가면 0에서 255 사이의 무작위 수가 만들어짐.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/>
              <a:t>사용 예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700"/>
              <a:t>int value = random(256); // 0과 255 사이에 난수를 골라 value 변수에 넣는다.</a:t>
            </a:r>
            <a:endParaRPr sz="17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5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사진을 보는 프로그램이나 그림판의 경우 색의 RGB 값을 확인할 수 있다.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RGB 값이란 그 색이 이루고 있는 빨강, 초록, 파랑의 양을 뜻함</a:t>
            </a:r>
            <a:endParaRPr/>
          </a:p>
        </p:txBody>
      </p:sp>
      <p:pic>
        <p:nvPicPr>
          <p:cNvPr descr="0703_010.jpg" id="308" name="Google Shape;30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1411"/>
            <a:ext cx="5073049" cy="3280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 사용시 주의사항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7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처음 아두이노를 시작하는 사람이라면 가급적 디지털 핀 0, 1번은 사용하지 않는 것이 좋다.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디지털 핀 0, 1번이 컴퓨터와 시리얼 통신을 하는 장치에 연결되어있어 시리얼 통신 또는 스케치 업로드시 에러가 </a:t>
            </a:r>
            <a:br>
              <a:rPr lang="ko"/>
            </a:br>
            <a:r>
              <a:rPr lang="ko"/>
              <a:t>날 수 있다.</a:t>
            </a:r>
            <a:endParaRPr/>
          </a:p>
        </p:txBody>
      </p:sp>
      <p:sp>
        <p:nvSpPr>
          <p:cNvPr id="319" name="Google Shape;31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초보자라면 디지털 0, 1번은 사용하지 말자!</a:t>
            </a:r>
            <a:endParaRPr/>
          </a:p>
        </p:txBody>
      </p:sp>
      <p:pic>
        <p:nvPicPr>
          <p:cNvPr descr="0704_001.jpg" id="320" name="Google Shape;32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1400563"/>
            <a:ext cx="5073048" cy="3400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8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아두이노 보드가 견딜 수 있는 최대 전류</a:t>
            </a:r>
            <a:r>
              <a:rPr lang="ko"/>
              <a:t> : 200 mA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5V 전원 핀을 곧바로 그라운드 핀에 연결하면 저항이 거의 없어 200 mA보다 큰 전류가 </a:t>
            </a:r>
            <a:br>
              <a:rPr lang="ko"/>
            </a:br>
            <a:r>
              <a:rPr lang="ko"/>
              <a:t>흘러 망가짐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같은 이유로 5V 전원 핀을 전압이 LOW로 설정된 디지털 출력 핀에 연결하는 것도 안됨!</a:t>
            </a:r>
            <a:endParaRPr/>
          </a:p>
        </p:txBody>
      </p:sp>
      <p:sp>
        <p:nvSpPr>
          <p:cNvPr id="326" name="Google Shape;32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전원 핀과 그라운드 핀을 곧바로 연결하지 말자!</a:t>
            </a:r>
            <a:endParaRPr/>
          </a:p>
        </p:txBody>
      </p:sp>
      <p:pic>
        <p:nvPicPr>
          <p:cNvPr descr="0704_002.jpg" id="327" name="Google Shape;32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5544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9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전원을 켜고 연결하다가 </a:t>
            </a:r>
            <a:br>
              <a:rPr lang="ko"/>
            </a:br>
            <a:r>
              <a:rPr lang="ko"/>
              <a:t>아두이노 보드와 연결된 컴퓨터가 모두 망가질 수 있다.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도중에 엉뚱한 곳에 전류가 흘러 망가질 수 있기 때문</a:t>
            </a:r>
            <a:endParaRPr/>
          </a:p>
        </p:txBody>
      </p:sp>
      <p:sp>
        <p:nvSpPr>
          <p:cNvPr id="333" name="Google Shape;33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/>
              <a:t>전자부품은 아두이노 보드가 꺼진 상태에서 연결하자!</a:t>
            </a:r>
            <a:endParaRPr sz="2700"/>
          </a:p>
        </p:txBody>
      </p:sp>
      <p:pic>
        <p:nvPicPr>
          <p:cNvPr descr="0704_003.jpg" id="334" name="Google Shape;33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5544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빛의 3가지 색</a:t>
            </a:r>
            <a:r>
              <a:rPr lang="ko"/>
              <a:t> : 빨강, 초록, 파랑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컴퓨터 모니터, TV도 바로 이 세가지 색을 조합해 다양한 </a:t>
            </a:r>
            <a:br>
              <a:rPr lang="ko"/>
            </a:br>
            <a:r>
              <a:rPr lang="ko"/>
              <a:t>색을 만듬 </a:t>
            </a:r>
            <a:endParaRPr/>
          </a:p>
        </p:txBody>
      </p:sp>
      <p:pic>
        <p:nvPicPr>
          <p:cNvPr descr="0701_002.jpg"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2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0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전원이 있는 USB 허브를 이용해 아두이노 보드를 연결하면 문제가 생겼을 때 컴퓨터가 망가지는 것을 방지할 수 있다.</a:t>
            </a:r>
            <a:endParaRPr/>
          </a:p>
        </p:txBody>
      </p:sp>
      <p:sp>
        <p:nvSpPr>
          <p:cNvPr id="340" name="Google Shape;34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보다 안전하게 사용하고 싶다면 전원이 있는 USB 허브를 사용하자!</a:t>
            </a:r>
            <a:endParaRPr sz="2200"/>
          </a:p>
        </p:txBody>
      </p:sp>
      <p:pic>
        <p:nvPicPr>
          <p:cNvPr descr="0704_004.jpg" id="341" name="Google Shape;34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1415365"/>
            <a:ext cx="5073052" cy="3371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cebook-logo.png" id="346" name="Google Shape;34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950" y="2663925"/>
            <a:ext cx="654976" cy="65497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1"/>
          <p:cNvSpPr txBox="1"/>
          <p:nvPr/>
        </p:nvSpPr>
        <p:spPr>
          <a:xfrm>
            <a:off x="217975" y="469700"/>
            <a:ext cx="8708100" cy="17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0">
                <a:latin typeface="Malgun Gothic"/>
                <a:ea typeface="Malgun Gothic"/>
                <a:cs typeface="Malgun Gothic"/>
                <a:sym typeface="Malgun Gothic"/>
              </a:rPr>
              <a:t>감사합니다!</a:t>
            </a:r>
            <a:endParaRPr b="1" sz="8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61"/>
          <p:cNvSpPr txBox="1"/>
          <p:nvPr/>
        </p:nvSpPr>
        <p:spPr>
          <a:xfrm>
            <a:off x="2787050" y="2792063"/>
            <a:ext cx="6012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u="sng">
                <a:solidFill>
                  <a:schemeClr val="hlink"/>
                </a:solidFill>
                <a:hlinkClick r:id="rId4"/>
              </a:rPr>
              <a:t>fb.com/DoYouKnowArduino</a:t>
            </a:r>
            <a:endParaRPr sz="2000"/>
          </a:p>
        </p:txBody>
      </p:sp>
      <p:pic>
        <p:nvPicPr>
          <p:cNvPr descr="book-bookmark-icon.png" id="349" name="Google Shape;349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6150" y="3476925"/>
            <a:ext cx="820575" cy="8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61"/>
          <p:cNvSpPr txBox="1"/>
          <p:nvPr/>
        </p:nvSpPr>
        <p:spPr>
          <a:xfrm>
            <a:off x="2787050" y="3535450"/>
            <a:ext cx="6012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u="sng">
                <a:solidFill>
                  <a:schemeClr val="hlink"/>
                </a:solidFill>
                <a:hlinkClick r:id="rId6"/>
              </a:rPr>
              <a:t>goo.gl/ke52Jh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삼색 LED의 다리 3개는 각각 </a:t>
            </a:r>
            <a:br>
              <a:rPr lang="ko"/>
            </a:br>
            <a:r>
              <a:rPr lang="ko"/>
              <a:t>빨강, 초록, 파랑의 빛을 제어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다리들의 전압을 조절해 </a:t>
            </a:r>
            <a:br>
              <a:rPr lang="ko"/>
            </a:br>
            <a:r>
              <a:rPr lang="ko"/>
              <a:t>색의 양을 바꿈</a:t>
            </a:r>
            <a:endParaRPr/>
          </a:p>
        </p:txBody>
      </p:sp>
      <p:pic>
        <p:nvPicPr>
          <p:cNvPr descr="0701_003.jpg"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삼색 LED 타입 : 아노드, 캐소드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책에서 사용하는 것은 캐소드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다른 점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캐소드 : 그라운드 핀에 연결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ko"/>
              <a:t>아노드 : 전원 핀에 연결</a:t>
            </a:r>
            <a:endParaRPr/>
          </a:p>
        </p:txBody>
      </p:sp>
      <p:pic>
        <p:nvPicPr>
          <p:cNvPr descr="0701_004.jpg" id="121" name="Google Shape;1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64" y="0"/>
            <a:ext cx="38897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버튼으로 색 바꾸기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버튼 3개를 이용해 삼색 LED의 색을 바꾸는 것을 해본다!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각 버튼들은 빨강, 초록, 파랑을 나타냄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버튼들을 누르고 있을 때마다 색이 변하도록 한다.</a:t>
            </a:r>
            <a:endParaRPr/>
          </a:p>
        </p:txBody>
      </p:sp>
      <p:pic>
        <p:nvPicPr>
          <p:cNvPr descr="0702_001.jpg"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2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701_001.jpg"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110" y="1683225"/>
            <a:ext cx="985850" cy="2190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702_003.jpg" id="138" name="Google Shape;13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160" y="2248325"/>
            <a:ext cx="780100" cy="1059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702_004.jpg" id="139" name="Google Shape;13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8860" y="1722975"/>
            <a:ext cx="332700" cy="20023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703_003.jpg" id="140" name="Google Shape;14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1213" y="2248325"/>
            <a:ext cx="1695747" cy="1059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702_006.jpg" id="141" name="Google Shape;14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1863" y="2248325"/>
            <a:ext cx="1818027" cy="1190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/>
          <p:nvPr/>
        </p:nvSpPr>
        <p:spPr>
          <a:xfrm>
            <a:off x="429375" y="4035950"/>
            <a:ext cx="1395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삼색 LED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1개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29"/>
          <p:cNvSpPr txBox="1"/>
          <p:nvPr/>
        </p:nvSpPr>
        <p:spPr>
          <a:xfrm>
            <a:off x="2062550" y="4035950"/>
            <a:ext cx="1395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버튼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3개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3397550" y="4035950"/>
            <a:ext cx="1395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10k 옴 저항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3개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891438" y="4035950"/>
            <a:ext cx="1395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수수 점퍼 와이어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15개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6903225" y="4035950"/>
            <a:ext cx="1395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브레드보드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1개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