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386B69-92A7-4AD2-880E-46262DA53500}">
  <a:tblStyle styleId="{1A386B69-92A7-4AD2-880E-46262DA535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a8d25d0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9a8d25d0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9a8d25d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9a8d25d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a8d25d0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a8d25d0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a8d25d0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9a8d25d0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9a8d25d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9a8d25d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9a8d25d0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9a8d25d0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9a8d25d0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9a8d25d0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9a8d25d0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9a8d25d0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9a8d25d0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9a8d25d0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9a8d25d0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9a8d25d0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a8d25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a8d25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9a8d25d0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9a8d25d0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9a8d25d0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9a8d25d0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9a8d25d0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9a8d25d0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9a8d25d0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9a8d25d0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9a8d25d0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9a8d25d0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9a8d25d0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9a8d25d0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9a8d25d0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9a8d25d0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9a8d25d0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9a8d25d0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9a8d25d0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9a8d25d0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9a8d25d0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9a8d25d0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a8d25d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a8d25d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9a8d25d0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9a8d25d0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9a8d25d0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9a8d25d0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9a8d25d0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9a8d25d0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9a8d25d0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9a8d25d0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9a8d25d0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9a8d25d0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9a8d25d0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9a8d25d0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9a8d25d0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9a8d25d0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9a8d25d0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9a8d25d0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9a8d25d0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9a8d25d0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9a8d25d0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9a8d25d0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a8d25d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a8d25d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9a8d25d0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9a8d25d0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9a8d25d0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9a8d25d0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9a8d25d0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9a8d25d0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9a8d25d0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9a8d25d0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9a8d25d0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9a8d25d0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def33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8def33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a8d25d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9a8d25d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a8d25d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9a8d25d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9a8d25d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9a8d25d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9a8d25d0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9a8d25d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a8d25d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9a8d25d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-resistor-220.pn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0098" y="900125"/>
            <a:ext cx="922975" cy="402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button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25" y="1864925"/>
            <a:ext cx="1540875" cy="209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led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75" y="1452975"/>
            <a:ext cx="1221850" cy="3524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arduino-uno.pn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07123" y="762588"/>
            <a:ext cx="5032075" cy="36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0" y="3444650"/>
            <a:ext cx="9144000" cy="1698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Malgun Gothic"/>
              <a:buNone/>
              <a:defRPr b="1" sz="6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logo.png"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4299750" cy="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 내용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코드 &amp; 기본 내용">
  <p:cSld name="CUSTOM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함수 설명">
  <p:cSld name="CUSTOM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  <a:solidFill>
            <a:srgbClr val="E8F5F8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&amp; 코드">
  <p:cSld name="TITLE_ONL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114825" y="1125525"/>
            <a:ext cx="8933400" cy="39345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8" name="Google Shape;78;p18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섹션 헤더 - 쉬어가는 페이지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 (보라)">
  <p:cSld name="CUSTOM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6" name="Google Shape;86;p20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준비물">
  <p:cSld name="TITLE_ONL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823500" y="2260500"/>
            <a:ext cx="5124600" cy="6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311700" y="395075"/>
            <a:ext cx="15279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준비물</a:t>
            </a:r>
            <a:endParaRPr b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o.gl/5Q7x1G" TargetMode="External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Relationship Id="rId4" Type="http://schemas.openxmlformats.org/officeDocument/2006/relationships/image" Target="../media/image20.jpg"/><Relationship Id="rId5" Type="http://schemas.openxmlformats.org/officeDocument/2006/relationships/image" Target="../media/image12.jpg"/><Relationship Id="rId6" Type="http://schemas.openxmlformats.org/officeDocument/2006/relationships/image" Target="../media/image18.jpg"/><Relationship Id="rId7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.gl/FpyKEh" TargetMode="External"/><Relationship Id="rId4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.gl/FpyKEh" TargetMode="External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Relationship Id="rId4" Type="http://schemas.openxmlformats.org/officeDocument/2006/relationships/hyperlink" Target="https://www.facebook.com/doyouknowarduino" TargetMode="External"/><Relationship Id="rId5" Type="http://schemas.openxmlformats.org/officeDocument/2006/relationships/image" Target="../media/image39.png"/><Relationship Id="rId6" Type="http://schemas.openxmlformats.org/officeDocument/2006/relationships/hyperlink" Target="http://goo.gl/ke52J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0.jp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피에조 스피커 사용하기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02_005.jpg"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78" y="0"/>
            <a:ext cx="67718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피에조 스피커의 윗부분을 보면 플러스(+) 기호가 표시된 곳이 플러스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다리가 긴 쪽이 플러스, </a:t>
            </a:r>
            <a:br>
              <a:rPr lang="ko"/>
            </a:br>
            <a:r>
              <a:rPr lang="ko"/>
              <a:t>짧은 쪽이 마이너스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피에조 스피커를 브레드보드에 꽂는다.</a:t>
            </a:r>
            <a:endParaRPr/>
          </a:p>
        </p:txBody>
      </p:sp>
      <p:pic>
        <p:nvPicPr>
          <p:cNvPr descr="0802_006.jpg"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641821"/>
            <a:ext cx="5073052" cy="385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 보드의 그라운드 핀과 피에조 스피커의 마이너스가 꽂힌 줄을 점퍼 와이어로 연결한다.</a:t>
            </a:r>
            <a:endParaRPr/>
          </a:p>
        </p:txBody>
      </p:sp>
      <p:pic>
        <p:nvPicPr>
          <p:cNvPr descr="0802_007.jpg" id="159" name="Google Shape;1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41821"/>
            <a:ext cx="5073052" cy="385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 보드의 8번 핀과 피에조 스피커의 플러스가 꽂힌 줄을 점퍼 와이어로 연결한다.</a:t>
            </a:r>
            <a:endParaRPr/>
          </a:p>
        </p:txBody>
      </p:sp>
      <p:pic>
        <p:nvPicPr>
          <p:cNvPr descr="0802_008.jpg" id="165" name="Google Shape;1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41821"/>
            <a:ext cx="5073052" cy="385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02_009.jpg"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475" y="0"/>
            <a:ext cx="6891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[코드 8-1] 도레미파솔라시도 연주하기(</a:t>
            </a:r>
            <a:r>
              <a:rPr lang="ko" sz="2600" u="sng">
                <a:solidFill>
                  <a:srgbClr val="FFFFFF"/>
                </a:solidFill>
                <a:hlinkClick r:id="rId3"/>
              </a:rPr>
              <a:t>goo.gl/5Q7x1G</a:t>
            </a:r>
            <a:r>
              <a:rPr lang="ko" sz="2600"/>
              <a:t>)</a:t>
            </a:r>
            <a:endParaRPr sz="2600"/>
          </a:p>
        </p:txBody>
      </p:sp>
      <p:grpSp>
        <p:nvGrpSpPr>
          <p:cNvPr id="176" name="Google Shape;176;p35"/>
          <p:cNvGrpSpPr/>
          <p:nvPr/>
        </p:nvGrpSpPr>
        <p:grpSpPr>
          <a:xfrm>
            <a:off x="76200" y="1143052"/>
            <a:ext cx="9015677" cy="3890875"/>
            <a:chOff x="76200" y="1143052"/>
            <a:chExt cx="9015677" cy="3890875"/>
          </a:xfrm>
        </p:grpSpPr>
        <p:pic>
          <p:nvPicPr>
            <p:cNvPr descr="스크린샷 2016-02-18 오전 11.48.17.png" id="177" name="Google Shape;17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90250" y="1143052"/>
              <a:ext cx="7701627" cy="389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전 11.48.17.png" id="178" name="Google Shape;178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00" y="1143052"/>
              <a:ext cx="7701627" cy="3890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사용할 값이 많다면 변수도 많이 만들어야 할까?</a:t>
            </a:r>
            <a:endParaRPr/>
          </a:p>
        </p:txBody>
      </p:sp>
      <p:pic>
        <p:nvPicPr>
          <p:cNvPr descr="0802_010.jpg"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배열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많은 값을 넣고 쓰기 위해 사용하는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일종의 서랍장과 같음</a:t>
            </a:r>
            <a:endParaRPr/>
          </a:p>
        </p:txBody>
      </p:sp>
      <p:pic>
        <p:nvPicPr>
          <p:cNvPr descr="0802_011.jpg"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1번 줄에 melody는 크기가 8인 배열을 선언한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melody[]</a:t>
            </a:r>
            <a:r>
              <a:rPr lang="ko"/>
              <a:t> :  melody 변수가 배열이라는 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{262, 294, 330, 349, 392, 440, 494, 523}</a:t>
            </a:r>
            <a:r>
              <a:rPr lang="ko"/>
              <a:t> : 순서대로 배열에 들어갈 값들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첫 번째 있는 값의 주소는 1번이 아니라 0번</a:t>
            </a:r>
            <a:endParaRPr/>
          </a:p>
        </p:txBody>
      </p:sp>
      <p:pic>
        <p:nvPicPr>
          <p:cNvPr descr="0802_012.jpg"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값을 읽을 때 주소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첫 번째 값 : melody[0]</a:t>
            </a:r>
            <a:endParaRPr/>
          </a:p>
        </p:txBody>
      </p:sp>
      <p:pic>
        <p:nvPicPr>
          <p:cNvPr descr="0802_013.jpg"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피에조 스피커 소개하기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배열을 선언할 때 크기를 </a:t>
            </a:r>
            <a:br>
              <a:rPr lang="ko"/>
            </a:br>
            <a:r>
              <a:rPr lang="ko"/>
              <a:t>지정할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크기를 지정하면 우측에 </a:t>
            </a:r>
            <a:br>
              <a:rPr lang="ko"/>
            </a:br>
            <a:r>
              <a:rPr lang="ko"/>
              <a:t>중괄호( { } )에 있는 값들의 </a:t>
            </a:r>
            <a:br>
              <a:rPr lang="ko"/>
            </a:br>
            <a:r>
              <a:rPr lang="ko"/>
              <a:t>개수도 배열의 크기와 똑같이 맞춰야 함</a:t>
            </a:r>
            <a:endParaRPr/>
          </a:p>
        </p:txBody>
      </p:sp>
      <p:sp>
        <p:nvSpPr>
          <p:cNvPr id="208" name="Google Shape;208;p40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500">
                <a:solidFill>
                  <a:srgbClr val="0094C8"/>
                </a:solidFill>
              </a:rPr>
              <a:t>int</a:t>
            </a:r>
            <a:r>
              <a:rPr lang="ko" sz="1500"/>
              <a:t> melody[8] = {262, 294, 330, 349, 392, 440, 494, 523};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41"/>
          <p:cNvGraphicFramePr/>
          <p:nvPr/>
        </p:nvGraphicFramePr>
        <p:xfrm>
          <a:off x="52388" y="4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{1A386B69-92A7-4AD2-880E-46262DA53500}</a:tableStyleId>
              </a:tblPr>
              <a:tblGrid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</a:tblGrid>
              <a:tr h="56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옥타브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 (도)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C#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 (레)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D#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 (미)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 (파)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F#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 (솔)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G#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(라)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A#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 (시)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56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33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62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56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73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93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98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104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56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156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196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208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233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56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262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294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311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330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349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392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466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494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56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523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554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622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659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698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740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784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831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880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932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988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56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1047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1109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1175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1245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1397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1480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1568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1661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1760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1865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1976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56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2093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2349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2489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2637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2794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2960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3136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3322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3520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3729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3951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56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4186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4435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4699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4978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/>
              <a:t>tone()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피에조 스피커로 소리를 내는 함수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/>
              <a:t>구조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tone(핀 번호, 헤르츠, 재생 시간)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/>
              <a:t>매개변수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핀 번호 : 피에조 스피커가 연결된 핀 번호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헤르츠 : 소리낼 음의 헤르츠 값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재생 시간 : 음을 소리내고자 하는 시간. 단위는 밀리초.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/>
              <a:t>반환 값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없음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/>
              <a:t>사용 예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tone(8, 262, 1000); // 8번 핀에 연결된 피에조 스피커로 4 옥타브 도(262)를 1초간 소리낸다.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114825" y="83500"/>
            <a:ext cx="89460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noTone()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피에조 스피커의 소리를 끄는 함수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구조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noTone(핀 번호)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매개변수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핀 번호 : 피에조 스피커가 연결된 핀 번호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반환 값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없음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사용 예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noTone(8); // 8번 핀에 연결된 피에조 스피커의 소리를 끈다.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미니 디지털 피아노 만들기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버튼을 눌러 연주할 수 있도록 만들어본다.</a:t>
            </a:r>
            <a:endParaRPr/>
          </a:p>
        </p:txBody>
      </p:sp>
      <p:pic>
        <p:nvPicPr>
          <p:cNvPr descr="0803_001.jpg" id="234" name="Google Shape;2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03_003.jpg" id="239" name="Google Shape;2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830" y="2248325"/>
            <a:ext cx="1695747" cy="105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02_006.jpg" id="240" name="Google Shape;2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480" y="2248325"/>
            <a:ext cx="1818027" cy="11900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6"/>
          <p:cNvSpPr txBox="1"/>
          <p:nvPr/>
        </p:nvSpPr>
        <p:spPr>
          <a:xfrm>
            <a:off x="389493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피에조 스피커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5136054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수수 점퍼 와이어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13개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46"/>
          <p:cNvSpPr txBox="1"/>
          <p:nvPr/>
        </p:nvSpPr>
        <p:spPr>
          <a:xfrm>
            <a:off x="7147842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브레드보드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0801_001.jpg" id="244" name="Google Shape;24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550" y="2484125"/>
            <a:ext cx="977199" cy="993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605_003.jpg" id="245" name="Google Shape;24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9600" y="2565500"/>
            <a:ext cx="577099" cy="784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02_004.jpg" id="246" name="Google Shape;24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2626" y="1927250"/>
            <a:ext cx="321025" cy="193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6"/>
          <p:cNvSpPr txBox="1"/>
          <p:nvPr/>
        </p:nvSpPr>
        <p:spPr>
          <a:xfrm>
            <a:off x="1860493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3개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46"/>
          <p:cNvSpPr txBox="1"/>
          <p:nvPr/>
        </p:nvSpPr>
        <p:spPr>
          <a:xfrm>
            <a:off x="3275480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10k 옴 저항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3개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03_007.jpg"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137" y="0"/>
            <a:ext cx="73537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보드의 그라운드 핀을 브레드보드 긴 파란색 세로줄에, 전원 핀을 긴 빨간색 세로줄에 연결한다.</a:t>
            </a:r>
            <a:endParaRPr/>
          </a:p>
        </p:txBody>
      </p:sp>
      <p:pic>
        <p:nvPicPr>
          <p:cNvPr descr="0803_008.jpg" id="259" name="Google Shape;2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792245"/>
            <a:ext cx="5073050" cy="355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피에조 스피커를 브레드보드에 꽂는다.</a:t>
            </a:r>
            <a:endParaRPr/>
          </a:p>
        </p:txBody>
      </p:sp>
      <p:pic>
        <p:nvPicPr>
          <p:cNvPr descr="0803_009.jpg" id="265" name="Google Shape;26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" y="792245"/>
            <a:ext cx="5073050" cy="355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전기적 신호를 이용해 소리를 내는 전자부품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동작하는 전압에 따라 크기가 작은 것부터 큰 것까지 다양함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책에서는 5V용 피에조 스피커 사용 </a:t>
            </a:r>
            <a:endParaRPr/>
          </a:p>
        </p:txBody>
      </p:sp>
      <p:pic>
        <p:nvPicPr>
          <p:cNvPr descr="0801_001.jpg" id="103" name="Google Shape;1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99" y="1107525"/>
            <a:ext cx="2879600" cy="292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피에조 스피커의 마이너스를 그라운드 핀이 꽂힌 세로줄에 플러스를 아두이노 보드 8번 핀에 연결한다.</a:t>
            </a:r>
            <a:endParaRPr/>
          </a:p>
        </p:txBody>
      </p:sp>
      <p:pic>
        <p:nvPicPr>
          <p:cNvPr descr="0803_010.jpg" id="271" name="Google Shape;2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" y="792245"/>
            <a:ext cx="5073050" cy="355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피에조 스피커 밑에 버튼과 저항을 3개씩 연결한다.</a:t>
            </a:r>
            <a:endParaRPr/>
          </a:p>
        </p:txBody>
      </p:sp>
      <p:pic>
        <p:nvPicPr>
          <p:cNvPr descr="0803_011.jpg" id="277" name="Google Shape;27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" y="792245"/>
            <a:ext cx="5073050" cy="355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아래 버튼부터 순서대로 디지털 핀 2, 3, 4번에 연결한다.</a:t>
            </a:r>
            <a:endParaRPr/>
          </a:p>
        </p:txBody>
      </p:sp>
      <p:pic>
        <p:nvPicPr>
          <p:cNvPr descr="0803_012.jpg" id="283" name="Google Shape;28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" y="792245"/>
            <a:ext cx="5073050" cy="355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03_013.jpg" id="288" name="Google Shape;2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811" y="0"/>
            <a:ext cx="54643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[코드] 8-3 미니 디지털 피아노 만들기(</a:t>
            </a:r>
            <a:r>
              <a:rPr lang="ko" sz="2500" u="sng">
                <a:solidFill>
                  <a:srgbClr val="FFFFFF"/>
                </a:solidFill>
                <a:hlinkClick r:id="rId3"/>
              </a:rPr>
              <a:t>goo.gl/FpyKEh</a:t>
            </a:r>
            <a:r>
              <a:rPr lang="ko" sz="2500"/>
              <a:t>)</a:t>
            </a:r>
            <a:endParaRPr sz="2500"/>
          </a:p>
        </p:txBody>
      </p:sp>
      <p:grpSp>
        <p:nvGrpSpPr>
          <p:cNvPr id="294" name="Google Shape;294;p54"/>
          <p:cNvGrpSpPr/>
          <p:nvPr/>
        </p:nvGrpSpPr>
        <p:grpSpPr>
          <a:xfrm>
            <a:off x="62575" y="1107550"/>
            <a:ext cx="9001599" cy="3959400"/>
            <a:chOff x="62575" y="1107550"/>
            <a:chExt cx="9001599" cy="3959400"/>
          </a:xfrm>
        </p:grpSpPr>
        <p:pic>
          <p:nvPicPr>
            <p:cNvPr descr="스크린샷 2016-02-18 오후 12.19.56.png" id="295" name="Google Shape;295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4150" y="1107550"/>
              <a:ext cx="8720024" cy="39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후 12.19.56.png" id="296" name="Google Shape;296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75" y="1107550"/>
              <a:ext cx="8720024" cy="3959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[코드] 8-3 미니 디지털 피아노 만들기(</a:t>
            </a:r>
            <a:r>
              <a:rPr lang="ko" sz="2500" u="sng">
                <a:solidFill>
                  <a:srgbClr val="FFFFFF"/>
                </a:solidFill>
                <a:hlinkClick r:id="rId3"/>
              </a:rPr>
              <a:t>goo.gl/FpyKEh</a:t>
            </a:r>
            <a:r>
              <a:rPr lang="ko" sz="2500"/>
              <a:t>)</a:t>
            </a:r>
            <a:endParaRPr sz="2500"/>
          </a:p>
        </p:txBody>
      </p:sp>
      <p:grpSp>
        <p:nvGrpSpPr>
          <p:cNvPr id="302" name="Google Shape;302;p55"/>
          <p:cNvGrpSpPr/>
          <p:nvPr/>
        </p:nvGrpSpPr>
        <p:grpSpPr>
          <a:xfrm>
            <a:off x="37525" y="1096475"/>
            <a:ext cx="9066852" cy="3996451"/>
            <a:chOff x="37525" y="1096475"/>
            <a:chExt cx="9066852" cy="3996451"/>
          </a:xfrm>
        </p:grpSpPr>
        <p:pic>
          <p:nvPicPr>
            <p:cNvPr descr="스크린샷 2016-02-18 오후 12.20.37.png" id="303" name="Google Shape;303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025" y="1096475"/>
              <a:ext cx="8641352" cy="3996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스크린샷 2016-02-18 오후 12.20.37.png" id="304" name="Google Shape;304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525" y="1096475"/>
              <a:ext cx="8641352" cy="3996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에러가 났을 때 대처하는 방법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IDE에서 스케치를 작성하다 보면 에러가 나는 것을 종종 보게 된다.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에러는 실수로 생기는 것이고 사람이란 누구나 실수하기 마련!</a:t>
            </a:r>
            <a:endParaRPr/>
          </a:p>
        </p:txBody>
      </p:sp>
      <p:pic>
        <p:nvPicPr>
          <p:cNvPr descr="0804_001.jpg" id="315" name="Google Shape;3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00" y="0"/>
            <a:ext cx="4313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에러가 발생했을 때 콘솔 영역을 보면 그림과 같이 </a:t>
            </a:r>
            <a:br>
              <a:rPr lang="ko"/>
            </a:br>
            <a:r>
              <a:rPr b="1" lang="ko"/>
              <a:t>“In function”</a:t>
            </a:r>
            <a:r>
              <a:rPr lang="ko"/>
              <a:t>으로 시작하는 것을 볼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이 함수 안에서 에러가 발생했다는 뜻</a:t>
            </a:r>
            <a:endParaRPr/>
          </a:p>
        </p:txBody>
      </p:sp>
      <p:sp>
        <p:nvSpPr>
          <p:cNvPr id="321" name="Google Shape;32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에러가 발생한 곳 확인하기</a:t>
            </a:r>
            <a:endParaRPr/>
          </a:p>
        </p:txBody>
      </p:sp>
      <p:pic>
        <p:nvPicPr>
          <p:cNvPr descr="스크린샷 2016-02-18 오후 12.28.04.png" id="322" name="Google Shape;3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76623"/>
            <a:ext cx="5073049" cy="6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9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콘솔을 밑으로 더 내리면 그림과 같이 에러가 발생한 구체적인 위치가 나옴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“11:13”</a:t>
            </a:r>
            <a:r>
              <a:rPr lang="ko"/>
              <a:t>이 에러가 발생한 구체적인 위치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11번 줄의 13번 열에 에러가 발생했다는 뜻</a:t>
            </a:r>
            <a:endParaRPr/>
          </a:p>
        </p:txBody>
      </p:sp>
      <p:sp>
        <p:nvSpPr>
          <p:cNvPr id="328" name="Google Shape;32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에러가 발생한 곳 확인하기</a:t>
            </a:r>
            <a:endParaRPr/>
          </a:p>
        </p:txBody>
      </p:sp>
      <p:pic>
        <p:nvPicPr>
          <p:cNvPr descr="스크린샷 2016-02-18 오후 12.30.19.png" id="329" name="Google Shape;3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8445"/>
            <a:ext cx="5073048" cy="86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/>
              <a:t>피에조 효과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특정 물질에 전기적 신호를 주었을 때 수축하거나 또는 확장하는 효과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극성에 맞게 연결하면 수축, 반대로 연결하면 확장</a:t>
            </a:r>
            <a:endParaRPr/>
          </a:p>
        </p:txBody>
      </p:sp>
      <p:pic>
        <p:nvPicPr>
          <p:cNvPr descr="0801_002.jpg"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0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IDE에서 콘솔 밑 부분에 현재 커서가 있는 곳의 줄 위치가 표시되어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이 위치 값을 보고 에러에 찍힌 곳으로 이동한다.</a:t>
            </a:r>
            <a:endParaRPr/>
          </a:p>
        </p:txBody>
      </p:sp>
      <p:sp>
        <p:nvSpPr>
          <p:cNvPr id="335" name="Google Shape;33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에러가 발생한 곳 확인하기</a:t>
            </a:r>
            <a:endParaRPr/>
          </a:p>
        </p:txBody>
      </p:sp>
      <p:pic>
        <p:nvPicPr>
          <p:cNvPr descr="0804_002.jpg"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0" y="2310300"/>
            <a:ext cx="4953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코드에 변수를 선언하지 않고 사용하려고 했거나 철자를 잘못 쓴 경우 그림과 같이 뒤에 </a:t>
            </a:r>
            <a:br>
              <a:rPr lang="ko"/>
            </a:br>
            <a:r>
              <a:rPr b="1" lang="ko"/>
              <a:t>“was not declared in this scope”</a:t>
            </a:r>
            <a:r>
              <a:rPr lang="ko"/>
              <a:t>라고 적힌 에러 발생</a:t>
            </a:r>
            <a:endParaRPr/>
          </a:p>
        </p:txBody>
      </p:sp>
      <p:sp>
        <p:nvSpPr>
          <p:cNvPr id="342" name="Google Shape;34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변수를 선언하지 않았거나 철자가 틀린 경우</a:t>
            </a:r>
            <a:endParaRPr/>
          </a:p>
        </p:txBody>
      </p:sp>
      <p:pic>
        <p:nvPicPr>
          <p:cNvPr descr="스크린샷 2016-02-18 오후 12.40.50.png" id="343" name="Google Shape;3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5593"/>
            <a:ext cx="5073048" cy="81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"{"</a:t>
            </a:r>
            <a:r>
              <a:rPr lang="ko"/>
              <a:t> 기호를 빠뜨렸을 때</a:t>
            </a:r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세미콜론 또는 괄호를 빠뜨렸을 때</a:t>
            </a:r>
            <a:endParaRPr/>
          </a:p>
        </p:txBody>
      </p:sp>
      <p:pic>
        <p:nvPicPr>
          <p:cNvPr descr="스크린샷 2016-02-18 오후 12.43.04.png" id="350" name="Google Shape;35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1569"/>
            <a:ext cx="5073050" cy="49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"}"</a:t>
            </a:r>
            <a:r>
              <a:rPr lang="ko"/>
              <a:t> 기호를 빠뜨렸을 때</a:t>
            </a:r>
            <a:endParaRPr/>
          </a:p>
        </p:txBody>
      </p:sp>
      <p:sp>
        <p:nvSpPr>
          <p:cNvPr id="356" name="Google Shape;35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세미콜론 또는 괄호를 빠뜨렸을 때</a:t>
            </a:r>
            <a:endParaRPr/>
          </a:p>
        </p:txBody>
      </p:sp>
      <p:pic>
        <p:nvPicPr>
          <p:cNvPr descr="스크린샷 2016-02-18 오후 12.43.33.png" id="357" name="Google Shape;35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71776"/>
            <a:ext cx="5073049" cy="658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4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세미콜론을 빠뜨렸을 때</a:t>
            </a:r>
            <a:endParaRPr/>
          </a:p>
        </p:txBody>
      </p:sp>
      <p:sp>
        <p:nvSpPr>
          <p:cNvPr id="363" name="Google Shape;36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세미콜론 또는 괄호를 빠뜨렸을 때</a:t>
            </a:r>
            <a:endParaRPr/>
          </a:p>
        </p:txBody>
      </p:sp>
      <p:pic>
        <p:nvPicPr>
          <p:cNvPr descr="스크린샷 2016-02-18 오후 12.43.54.png" id="364" name="Google Shape;3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6726"/>
            <a:ext cx="5073051" cy="2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ebook-logo.png" id="369" name="Google Shape;36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50" y="2663925"/>
            <a:ext cx="654976" cy="6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5"/>
          <p:cNvSpPr txBox="1"/>
          <p:nvPr/>
        </p:nvSpPr>
        <p:spPr>
          <a:xfrm>
            <a:off x="217975" y="469700"/>
            <a:ext cx="87081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>
                <a:latin typeface="Malgun Gothic"/>
                <a:ea typeface="Malgun Gothic"/>
                <a:cs typeface="Malgun Gothic"/>
                <a:sym typeface="Malgun Gothic"/>
              </a:rPr>
              <a:t>감사합니다!</a:t>
            </a:r>
            <a:endParaRPr b="1"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65"/>
          <p:cNvSpPr txBox="1"/>
          <p:nvPr/>
        </p:nvSpPr>
        <p:spPr>
          <a:xfrm>
            <a:off x="2787050" y="2792063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4"/>
              </a:rPr>
              <a:t>fb.com/DoYouKnowArduino</a:t>
            </a:r>
            <a:endParaRPr sz="2000"/>
          </a:p>
        </p:txBody>
      </p:sp>
      <p:pic>
        <p:nvPicPr>
          <p:cNvPr descr="book-bookmark-icon.png" id="372" name="Google Shape;37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150" y="3476925"/>
            <a:ext cx="820575" cy="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5"/>
          <p:cNvSpPr txBox="1"/>
          <p:nvPr/>
        </p:nvSpPr>
        <p:spPr>
          <a:xfrm>
            <a:off x="2787050" y="3535450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6"/>
              </a:rPr>
              <a:t>goo.gl/ke52Jh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피에조 스피커를 뜯어 안을 살펴보면 다음 그림과 같이 생긴 판이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판이 피에조 효과에 따라 수축하거나 확장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수축과 확장을 통해 공기를 진동시켜 소리를 만듬</a:t>
            </a:r>
            <a:endParaRPr/>
          </a:p>
        </p:txBody>
      </p:sp>
      <p:pic>
        <p:nvPicPr>
          <p:cNvPr descr="0801_003.jpg"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629"/>
            <a:ext cx="5073049" cy="425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사람의 목 안에도 성대라는 얇은 막이 진동을 통해 소리를 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귀가 공기의 진동을 소리로 느끼는 것도 귀 안에 고막이 </a:t>
            </a:r>
            <a:br>
              <a:rPr lang="ko"/>
            </a:br>
            <a:r>
              <a:rPr lang="ko"/>
              <a:t>있기 때문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마이크도 귀와 동일한 원리로 작동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전자부품과 사람의 몸은 </a:t>
            </a:r>
            <a:br>
              <a:rPr lang="ko"/>
            </a:br>
            <a:r>
              <a:rPr lang="ko"/>
              <a:t>비슷한 점이 많음</a:t>
            </a:r>
            <a:endParaRPr/>
          </a:p>
        </p:txBody>
      </p:sp>
      <p:pic>
        <p:nvPicPr>
          <p:cNvPr descr="Untitled-1.jpg"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도레미파솔라시도 연주하기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피에조 스피커를 이용해 도레미파솔라시도를 연주해본다.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 보드를 켰을 때 한 번만 연주되도록 한다.</a:t>
            </a:r>
            <a:endParaRPr/>
          </a:p>
        </p:txBody>
      </p:sp>
      <p:pic>
        <p:nvPicPr>
          <p:cNvPr descr="0802_001.jpg"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03_003.jpg"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155" y="2248325"/>
            <a:ext cx="1695747" cy="105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702_006.jpg" id="138" name="Google Shape;1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805" y="2248325"/>
            <a:ext cx="1818027" cy="119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1938168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피에조 스피커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3587379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수수 점퍼 와이어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2개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5599167" y="4035950"/>
            <a:ext cx="1395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브레드보드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1개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0801_001.jpg" id="142" name="Google Shape;1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7225" y="2484125"/>
            <a:ext cx="977199" cy="99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