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aa7ae7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aa7ae7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aa7ae7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aa7ae7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aa7ae7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aa7ae7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aa7ae7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aa7ae7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9aa7ae7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9aa7ae7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aa7ae7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9aa7ae7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aa7ae7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aa7ae7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aa7ae7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aa7ae7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aa7ae7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aa7ae7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aa7ae7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aa7ae7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aa7ae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aa7ae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aa7ae7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aa7ae7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9aa7ae7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9aa7ae7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9aa7ae7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9aa7ae7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aa7ae7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9aa7ae7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aa7ae7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9aa7ae7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aa7ae7f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9aa7ae7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aa7ae7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9aa7ae7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9aa7ae7f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9aa7ae7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9aa7ae7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9aa7ae7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aa7ae7f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9aa7ae7f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aa7ae7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aa7ae7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9aa7ae7f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9aa7ae7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aa7ae7f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aa7ae7f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9aa7ae7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9aa7ae7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9aa7ae7f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9aa7ae7f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9aa7ae7f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9aa7ae7f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9aa7ae7f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9aa7ae7f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9aa7ae7f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9aa7ae7f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9aa7ae7f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9aa7ae7f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aa7ae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aa7ae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aa7ae7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aa7ae7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aa7ae7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aa7ae7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aa7ae7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aa7ae7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aa7ae7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aa7ae7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aa7ae7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aa7ae7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함수 설명">
  <p:cSld name="CUSTOM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  <a:solidFill>
            <a:srgbClr val="E8F5F8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&amp; 코드">
  <p:cSld name="TITLE_ONL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14825" y="1125525"/>
            <a:ext cx="8933400" cy="39345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준비물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823500" y="2260500"/>
            <a:ext cx="5124600" cy="6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11700" y="395075"/>
            <a:ext cx="15279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준비물</a:t>
            </a:r>
            <a:endParaRPr b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ufTNxV" TargetMode="External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25.jp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hyperlink" Target="https://goo.gl/qIShnC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38.png"/><Relationship Id="rId6" Type="http://schemas.openxmlformats.org/officeDocument/2006/relationships/hyperlink" Target="http://goo.gl/ke52J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25.jpg"/><Relationship Id="rId7" Type="http://schemas.openxmlformats.org/officeDocument/2006/relationships/image" Target="../media/image6.jpg"/><Relationship Id="rId8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조도센서 사용하기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브레드보드에 LED를 꽂는다.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가급적 조도센서를 꽂을 곳과 멀리 꽂는다.</a:t>
            </a:r>
            <a:endParaRPr/>
          </a:p>
        </p:txBody>
      </p:sp>
      <p:pic>
        <p:nvPicPr>
          <p:cNvPr descr="0902_010.jpg" id="153" name="Google Shape;1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11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LED와 그라운드 핀이 꽂힌 </a:t>
            </a:r>
            <a:br>
              <a:rPr lang="ko"/>
            </a:br>
            <a:r>
              <a:rPr lang="ko"/>
              <a:t>세로줄 중간에 저항을 두고 연결한다.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LED의 플러스는 아두이노 보드의 9번 핀과 연결한다.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12.jpg" id="164" name="Google Shape;1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밑 부분에 버튼과 저항을 꽂는다.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13.jpg" id="170" name="Google Shape;1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버튼이 있던 위치에 그대로 조도센서를 바꿔 끼운다.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14.jpg" id="176" name="Google Shape;1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조도센서와 아두이노 보드의 </a:t>
            </a:r>
            <a:br>
              <a:rPr lang="ko"/>
            </a:br>
            <a:r>
              <a:rPr lang="ko"/>
              <a:t>A0 핀을 연결한다.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15.jpg"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988" y="0"/>
            <a:ext cx="56960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[코드 9-1] 주위 밝기에 따라 LED 빛 바꾸기(</a:t>
            </a:r>
            <a:r>
              <a:rPr lang="ko" sz="2000" u="sng">
                <a:solidFill>
                  <a:srgbClr val="FFFFFF"/>
                </a:solidFill>
                <a:hlinkClick r:id="rId3"/>
              </a:rPr>
              <a:t>goo.gl/ufTNxV</a:t>
            </a:r>
            <a:r>
              <a:rPr lang="ko" sz="2000"/>
              <a:t>)</a:t>
            </a:r>
            <a:endParaRPr sz="2000"/>
          </a:p>
        </p:txBody>
      </p:sp>
      <p:grpSp>
        <p:nvGrpSpPr>
          <p:cNvPr id="188" name="Google Shape;188;p36"/>
          <p:cNvGrpSpPr/>
          <p:nvPr/>
        </p:nvGrpSpPr>
        <p:grpSpPr>
          <a:xfrm>
            <a:off x="50050" y="1088774"/>
            <a:ext cx="9052801" cy="3985425"/>
            <a:chOff x="50050" y="1088774"/>
            <a:chExt cx="9052801" cy="3985425"/>
          </a:xfrm>
        </p:grpSpPr>
        <p:pic>
          <p:nvPicPr>
            <p:cNvPr descr="스크린샷 2016-02-18 오후 12.59.51.png" id="189" name="Google Shape;18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125" y="1088774"/>
              <a:ext cx="8345726" cy="398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12.59.51.png" id="190" name="Google Shape;190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50" y="1088774"/>
              <a:ext cx="8345726" cy="3985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map()</a:t>
            </a:r>
            <a:endParaRPr b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값을 원래 있던 범위에서 다른 범위 기준으로 바꿔줄 때 사용하는 함수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구조</a:t>
            </a:r>
            <a:endParaRPr b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map(기준 값, 원래 범위 최소값, 원래 범위 최대값, 목표 범위 최소값, 목표 범위 최대값)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매개변수</a:t>
            </a:r>
            <a:endParaRPr b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기준 값 : 범위를 바꾸고자 하는 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원래 범위 최소값 : 원래 값이 속한 범위의 최소값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원래 범위 최대값 : 원래 값이 속한 범위의 최대값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목표 범위 최소값 : 값을 옮기려는 목표 범위의 최소값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목표 범위 최대값 : 값을 옮기려는 목표 범위의 최대값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반환 값</a:t>
            </a:r>
            <a:endParaRPr b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변경된 값 : 기준 값이 목표 범위 기준으로 바뀐 값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사용 예</a:t>
            </a:r>
            <a:endParaRPr b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/>
              <a:t>int val = map(5, 0, 10, 0, 20);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800"/>
              <a:t>// 원래 0~10 범위 안에 있던 5를 0~20 범위에 있는 것과 같이 바꿔준다. 범위가 2배가 되기 때문에 5는 10이되고 이 값이 val 변수에 들어간다.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map 함수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기존에 어떤 범위에 있는 값을 다른 범위 기준으로 바꿀 때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원래 0~10이라는 범위에 3이 있었다.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0~10 범위의 최소값, 최대값이 모두 20이 더해져 20~30이라는 범위로 바뀌었다.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경우 3에 20이 더해져 </a:t>
            </a:r>
            <a:br>
              <a:rPr lang="ko"/>
            </a:br>
            <a:r>
              <a:rPr lang="ko"/>
              <a:t>23이 된다.</a:t>
            </a:r>
            <a:endParaRPr/>
          </a:p>
        </p:txBody>
      </p:sp>
      <p:pic>
        <p:nvPicPr>
          <p:cNvPr descr="0902_016.jpg"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map 함수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기존에 어떤 범위에 있는 값을 다른 범위 기준으로 바꿀 때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원래 0~10이라는 범위에 3이 있었다.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0~10 범위의 최소값, 최대값이 모두 20이 더해져 20~30이라는 범위로 바뀌었다.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경우 3에 20이 더해져 </a:t>
            </a:r>
            <a:br>
              <a:rPr lang="ko"/>
            </a:br>
            <a:r>
              <a:rPr lang="ko"/>
              <a:t>23이 된다.</a:t>
            </a:r>
            <a:endParaRPr/>
          </a:p>
        </p:txBody>
      </p:sp>
      <p:sp>
        <p:nvSpPr>
          <p:cNvPr id="207" name="Google Shape;207;p39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800">
                <a:solidFill>
                  <a:srgbClr val="0094C8"/>
                </a:solidFill>
              </a:rPr>
              <a:t>int</a:t>
            </a:r>
            <a:r>
              <a:rPr lang="ko" sz="2800"/>
              <a:t> val = </a:t>
            </a:r>
            <a:r>
              <a:rPr lang="ko" sz="2800">
                <a:solidFill>
                  <a:srgbClr val="DB5831"/>
                </a:solidFill>
              </a:rPr>
              <a:t>map</a:t>
            </a:r>
            <a:r>
              <a:rPr lang="ko" sz="2800"/>
              <a:t>(3, 0, 10, 20, 30);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조도센서 소개하기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5가 0~10 범위에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범위가 0~20 범위로 바뀌면 5도 2배인 10이 된다.</a:t>
            </a:r>
            <a:endParaRPr/>
          </a:p>
        </p:txBody>
      </p:sp>
      <p:pic>
        <p:nvPicPr>
          <p:cNvPr descr="0902_017.jpg"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5가 0~10 범위에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범위가 0~20 범위로 바뀌면 5도 2배인 10이 된다.</a:t>
            </a:r>
            <a:endParaRPr/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800">
                <a:solidFill>
                  <a:srgbClr val="0094C8"/>
                </a:solidFill>
              </a:rPr>
              <a:t>int</a:t>
            </a:r>
            <a:r>
              <a:rPr lang="ko" sz="2800"/>
              <a:t> val = </a:t>
            </a:r>
            <a:r>
              <a:rPr lang="ko" sz="2800">
                <a:solidFill>
                  <a:srgbClr val="DB5831"/>
                </a:solidFill>
              </a:rPr>
              <a:t>map</a:t>
            </a:r>
            <a:r>
              <a:rPr lang="ko" sz="2800"/>
              <a:t>(5, 0, 10, 0, 20);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analogRead 함수로 읽을 수 있는 최소값이 0, 최대값이 1,023이기 때문에 6번 줄 map 함수의 두 번째와 세 번째에 0과 1,023이 들어감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값이 0과 가깝다면 주위 밝기가 어둡다는 뜻,</a:t>
            </a:r>
            <a:br>
              <a:rPr lang="ko"/>
            </a:br>
            <a:r>
              <a:rPr lang="ko"/>
              <a:t>1,023과 가깝다면 밝다는 뜻</a:t>
            </a:r>
            <a:endParaRPr/>
          </a:p>
        </p:txBody>
      </p:sp>
      <p:pic>
        <p:nvPicPr>
          <p:cNvPr descr="0902_018.jpg"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피에조 스피커와 함께 사용하기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조도센서로 주위 밝기 값을 읽어 피에조 스피커로 소리 내는 것을 해본다.</a:t>
            </a:r>
            <a:endParaRPr/>
          </a:p>
        </p:txBody>
      </p:sp>
      <p:pic>
        <p:nvPicPr>
          <p:cNvPr descr="0903_001.jpg"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02_004.jpg"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86" y="2297730"/>
            <a:ext cx="1848742" cy="1155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2_005.jpg" id="242" name="Google Shape;2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455" y="2235006"/>
            <a:ext cx="1956884" cy="128093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4632662" y="4448250"/>
            <a:ext cx="2134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 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6개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45"/>
          <p:cNvSpPr txBox="1"/>
          <p:nvPr/>
        </p:nvSpPr>
        <p:spPr>
          <a:xfrm>
            <a:off x="6737287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3468537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10k 옴 저항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0702_004.jpg" id="246" name="Google Shape;24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911" y="1668325"/>
            <a:ext cx="390439" cy="234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01_001.jpg" id="247" name="Google Shape;24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137" y="2327700"/>
            <a:ext cx="1086250" cy="14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/>
          <p:nvPr/>
        </p:nvSpPr>
        <p:spPr>
          <a:xfrm>
            <a:off x="521662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5 mm 조도센서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0801_001.jpg" id="249" name="Google Shape;24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1337" y="2484125"/>
            <a:ext cx="977199" cy="9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5"/>
          <p:cNvSpPr txBox="1"/>
          <p:nvPr/>
        </p:nvSpPr>
        <p:spPr>
          <a:xfrm>
            <a:off x="2073337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피에조 스피커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3_007.jpg"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85" y="0"/>
            <a:ext cx="69118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보드의 그라운드 핀을 브레드보드의 긴 파란색 세로줄에 연결한다.</a:t>
            </a:r>
            <a:endParaRPr/>
          </a:p>
        </p:txBody>
      </p:sp>
      <p:pic>
        <p:nvPicPr>
          <p:cNvPr descr="0903_008.jpg"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692512"/>
            <a:ext cx="5073048" cy="37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브레드보드에 피에조 스피커를 꽂는다.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플러스를 아두이노 보드의 </a:t>
            </a:r>
            <a:br>
              <a:rPr lang="ko"/>
            </a:br>
            <a:r>
              <a:rPr lang="ko"/>
              <a:t>8번 핀에, 마이너스를 그라운드 핀과 연결된 긴 세로줄에 연결한다.</a:t>
            </a:r>
            <a:endParaRPr/>
          </a:p>
        </p:txBody>
      </p:sp>
      <p:pic>
        <p:nvPicPr>
          <p:cNvPr descr="0903_009.jpg" id="267" name="Google Shape;2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92512"/>
            <a:ext cx="5073048" cy="37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조도센서와 저항을 꽂는다.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저항을 그라운드 핀이 연결된 세로줄에, 조도센서의 한 쪽을 전원 핀에 연결한다.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조도센서와 아두이노 보드의 </a:t>
            </a:r>
            <a:br>
              <a:rPr lang="ko"/>
            </a:br>
            <a:r>
              <a:rPr lang="ko"/>
              <a:t>A0 핀을 연결한다.</a:t>
            </a:r>
            <a:endParaRPr/>
          </a:p>
        </p:txBody>
      </p:sp>
      <p:pic>
        <p:nvPicPr>
          <p:cNvPr descr="0903_010.jpg"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92512"/>
            <a:ext cx="5073048" cy="37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주위 밝기 정도를 알려주는 센서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LED처럼 크기가 3, 5, </a:t>
            </a:r>
            <a:br>
              <a:rPr lang="ko"/>
            </a:br>
            <a:r>
              <a:rPr lang="ko"/>
              <a:t>12mm 등 다양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책에서는 5mm 조도센서 사용</a:t>
            </a:r>
            <a:endParaRPr/>
          </a:p>
        </p:txBody>
      </p:sp>
      <p:pic>
        <p:nvPicPr>
          <p:cNvPr descr="0901_001.jpg"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325" y="901050"/>
            <a:ext cx="2544099" cy="33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3_011.jpg" id="278" name="Google Shape;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53" y="0"/>
            <a:ext cx="64436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스크린샷 2016-08-31 오후 8.48.24.png"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28" y="1123625"/>
            <a:ext cx="6810098" cy="401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스크린샷 2016-08-31 오후 8.48.24.png" id="284" name="Google Shape;2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03" y="1123625"/>
            <a:ext cx="6810098" cy="40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[코드 9-4] 피에조 스피커와 함께 사용하기(</a:t>
            </a:r>
            <a:r>
              <a:rPr lang="ko" sz="2300" u="sng">
                <a:solidFill>
                  <a:srgbClr val="FFFFFF"/>
                </a:solidFill>
                <a:hlinkClick r:id="rId4"/>
              </a:rPr>
              <a:t>goo.gl/qIShnC</a:t>
            </a:r>
            <a:r>
              <a:rPr lang="ko" sz="2300"/>
              <a:t>)</a:t>
            </a:r>
            <a:endParaRPr sz="2300"/>
          </a:p>
        </p:txBody>
      </p:sp>
      <p:pic>
        <p:nvPicPr>
          <p:cNvPr descr="스크린샷 2016-08-31 오후 8.48.24.png" id="286" name="Google Shape;2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" y="1123625"/>
            <a:ext cx="6810098" cy="40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저항 값 계산하기 : 옴의 법칙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데이터시트</a:t>
            </a:r>
            <a:r>
              <a:rPr lang="ko"/>
              <a:t> : 해당 전자부품에 대한 자세한 설명이 들어있는 문서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데이터시트에서 전자부품을 사용할 수 있는 전압과 필요한 전류량이 얼마인지 확인한다.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혹시나 강하전압이라는 것이 있는지도 확인한다.</a:t>
            </a:r>
            <a:endParaRPr/>
          </a:p>
        </p:txBody>
      </p:sp>
      <p:sp>
        <p:nvSpPr>
          <p:cNvPr id="297" name="Google Shape;2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전자부품의 데이터시트 확인하기</a:t>
            </a:r>
            <a:endParaRPr/>
          </a:p>
        </p:txBody>
      </p:sp>
      <p:pic>
        <p:nvPicPr>
          <p:cNvPr descr="0904_001.jpg" id="298" name="Google Shape;2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데이터시트에서 확인한 사용 가능 전압을 기준으로 아두이노 보드의 전원 핀 중 3.3V를 쓸지 5V를 쓸지 결정한다.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여기서 선택한 전압을 왼쪽 네모 상자에 쓴다.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여기서는 5V라고 가정했다.</a:t>
            </a:r>
            <a:endParaRPr/>
          </a:p>
        </p:txBody>
      </p:sp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전압 설정하기</a:t>
            </a:r>
            <a:endParaRPr/>
          </a:p>
        </p:txBody>
      </p:sp>
      <p:pic>
        <p:nvPicPr>
          <p:cNvPr descr="0904_002.jpg"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강하전압이 없다면 여기를 건너뛰고 다음으로 넘어간다.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전압을 적은 네모 상자에서 강하전압의 값을 뺀다.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여기서는 강하전압이 2V라고 가정했다.</a:t>
            </a:r>
            <a:endParaRPr/>
          </a:p>
        </p:txBody>
      </p:sp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강하전압 확인하기</a:t>
            </a:r>
            <a:endParaRPr/>
          </a:p>
        </p:txBody>
      </p:sp>
      <p:pic>
        <p:nvPicPr>
          <p:cNvPr descr="0904_003.jpg" id="312" name="Google Shape;3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데이터시트에서 확인한 필요 전류 값을 오른쪽 첫 번째 네모 상자에 쓴다.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여기서는 전류가 15 mA라고 가정해 0.015를 썼다.</a:t>
            </a:r>
            <a:endParaRPr/>
          </a:p>
        </p:txBody>
      </p:sp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전류 설정하기</a:t>
            </a:r>
            <a:endParaRPr/>
          </a:p>
        </p:txBody>
      </p:sp>
      <p:pic>
        <p:nvPicPr>
          <p:cNvPr descr="0904_004.jpg" id="319" name="Google Shape;3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저항 값</a:t>
            </a:r>
            <a:r>
              <a:rPr lang="ko"/>
              <a:t> : 오른쪽 두 번째 네모 상자에 들어가야 되는 값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3에서 0.015를 거꾸로 나눠주면 저항 값을 구할 수 있다.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저항 값으로 200이 나온다.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가급적 전자부품을 더 안전하게 보호하기 위해 약간은 큰 값을 사용하는 것이 좋다.</a:t>
            </a:r>
            <a:endParaRPr/>
          </a:p>
        </p:txBody>
      </p:sp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 계산하기</a:t>
            </a:r>
            <a:endParaRPr/>
          </a:p>
        </p:txBody>
      </p:sp>
      <p:pic>
        <p:nvPicPr>
          <p:cNvPr descr="0904_005.jpg" id="326" name="Google Shape;3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7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331" name="Google Shape;3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8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334" name="Google Shape;33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8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밝기에 따라 값이 바뀌는 저항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주위가 밝으면 저항 값 감소, 어두우면 저항 값 증가</a:t>
            </a:r>
            <a:endParaRPr/>
          </a:p>
        </p:txBody>
      </p:sp>
      <p:pic>
        <p:nvPicPr>
          <p:cNvPr descr="0901_002.jpg"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주위 밝기에 따라 LED 빛 바꾸기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조도센서를 이용해 </a:t>
            </a:r>
            <a:br>
              <a:rPr lang="ko"/>
            </a:br>
            <a:r>
              <a:rPr lang="ko"/>
              <a:t>주위가 밝으면 LED의 빛이 꺼지고 주위가 어두우면 LED의 빛이 켜지도록 만든다.</a:t>
            </a:r>
            <a:endParaRPr/>
          </a:p>
        </p:txBody>
      </p:sp>
      <p:pic>
        <p:nvPicPr>
          <p:cNvPr descr="0902_001.jpg"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02_002.jpg"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50" y="1908656"/>
            <a:ext cx="727276" cy="2097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2_003.jpg"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528" y="1744525"/>
            <a:ext cx="518925" cy="226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2_004.jpg" id="127" name="Google Shape;1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525" y="2297730"/>
            <a:ext cx="1848742" cy="1155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2_005.jpg" id="128" name="Google Shape;1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9293" y="2235006"/>
            <a:ext cx="1956884" cy="128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1508138" y="4448250"/>
            <a:ext cx="1392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5mm LED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4636500" y="4448250"/>
            <a:ext cx="2134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 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6개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6741125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465388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220 옴 저항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2389850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10k 옴 저항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0702_004.jpg" id="134" name="Google Shape;13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1225" y="1668325"/>
            <a:ext cx="390439" cy="234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01_001.jpg" id="135" name="Google Shape;13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500" y="2327700"/>
            <a:ext cx="1086250" cy="14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-93975" y="4448250"/>
            <a:ext cx="1813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5 mm 조도센서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02_008.jpg"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37" y="0"/>
            <a:ext cx="7268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보드의 그라운드 핀을 브레드보드의 긴 파란색 세로줄에 연결한다.</a:t>
            </a:r>
            <a:endParaRPr/>
          </a:p>
        </p:txBody>
      </p:sp>
      <p:pic>
        <p:nvPicPr>
          <p:cNvPr descr="0902_009.jpg"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87890"/>
            <a:ext cx="5073049" cy="356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