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익명"/>
  <p:cmAuthor clrIdx="1" id="1" initials="" lastIdx="1" name="Dong-Seok Sh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13T18:40:56.288">
    <p:pos x="6000" y="0"/>
    <p:text>최진우 ㅎㅇ</p:text>
  </p:cm>
  <p:cm authorId="1" idx="1" dt="2018-01-13T18:40:56.288">
    <p:pos x="6000" y="100"/>
    <p:text>ㅎㅇ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da841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da841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8da841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8da841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da841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da841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da841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da841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da841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da841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8da8419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8da841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da8419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8da8419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8da8419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8da841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8da8419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8da8419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da8419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da8419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af0c44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af0c44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8da8419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8da8419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8da8419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8da841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8da8419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8da8419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8da8419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8da8419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8da8419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8da8419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da8419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8da8419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8da8419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8da8419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8da8419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8da8419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8da8419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8da8419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8da8419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8da8419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b4bb8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8b4bb8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da8419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da8419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8da8419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8da8419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8da8419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8da8419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8da8419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8da8419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8da8419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8da8419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da8419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da8419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8def33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8def33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8b4bb8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8b4bb8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b4bb8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b4bb8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b4bb80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b4bb80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b4bb8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8b4bb8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8da84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8da84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da841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8da841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-resistor-220.pn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0098" y="900125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button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864925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led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75" y="1452975"/>
            <a:ext cx="1221850" cy="3524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arduino-uno.pn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7123" y="762588"/>
            <a:ext cx="5032075" cy="36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0" y="3444650"/>
            <a:ext cx="9144000" cy="1698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Malgun Gothic"/>
              <a:buNone/>
              <a:defRPr b="1" sz="6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logo.png"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299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 내용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- 쉬어가는 페이지">
  <p:cSld name="SECTION_HEAD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arduino.cc" TargetMode="External"/><Relationship Id="rId4" Type="http://schemas.openxmlformats.org/officeDocument/2006/relationships/hyperlink" Target="http://makezine.com" TargetMode="External"/><Relationship Id="rId5" Type="http://schemas.openxmlformats.org/officeDocument/2006/relationships/hyperlink" Target="https://goo.gl/m4RUJW" TargetMode="External"/><Relationship Id="rId6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blog.arduino.cc" TargetMode="External"/><Relationship Id="rId4" Type="http://schemas.openxmlformats.org/officeDocument/2006/relationships/hyperlink" Target="http://cafe.naver.com/arduinostory" TargetMode="External"/><Relationship Id="rId5" Type="http://schemas.openxmlformats.org/officeDocument/2006/relationships/hyperlink" Target="http://cafe.naver.com/mandlehq" TargetMode="External"/><Relationship Id="rId6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goo.gl/9YzlaL" TargetMode="External"/><Relationship Id="rId4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Relationship Id="rId4" Type="http://schemas.openxmlformats.org/officeDocument/2006/relationships/hyperlink" Target="http://goo.gl/rxiYgH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oo.gl/WsUw0S" TargetMode="External"/><Relationship Id="rId4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o.gl/jxfpLA" TargetMode="External"/><Relationship Id="rId4" Type="http://schemas.openxmlformats.org/officeDocument/2006/relationships/image" Target="../media/image2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hyperlink" Target="https://www.facebook.com/doyouknowarduino" TargetMode="External"/><Relationship Id="rId5" Type="http://schemas.openxmlformats.org/officeDocument/2006/relationships/image" Target="../media/image34.png"/><Relationship Id="rId6" Type="http://schemas.openxmlformats.org/officeDocument/2006/relationships/hyperlink" Target="http://goo.gl/ke52J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</a:t>
            </a:r>
            <a:r>
              <a:rPr lang="ko"/>
              <a:t>소개하기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베이직 스탬프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과거  피지컬 컴퓨팅을 가르치던 사람들이 주로 이용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피지컬 컴퓨팅 프로젝트에서 사용하기에 성능이 너무 떨어졌고 가격도 너무 비쌌음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마시모 반지는</a:t>
            </a:r>
            <a:br>
              <a:rPr lang="ko"/>
            </a:br>
            <a:r>
              <a:rPr lang="ko"/>
              <a:t>베이직 스탬프를 대체할 </a:t>
            </a:r>
            <a:br>
              <a:rPr lang="ko"/>
            </a:br>
            <a:r>
              <a:rPr lang="ko"/>
              <a:t>쉽고 저렴한 도구를 만들어야겠다고 결심</a:t>
            </a:r>
            <a:endParaRPr/>
          </a:p>
        </p:txBody>
      </p:sp>
      <p:pic>
        <p:nvPicPr>
          <p:cNvPr descr="0102_004.jpg"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625"/>
            <a:ext cx="5056400" cy="31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000"/>
              <a:t>프로세싱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MIT 미디어랩의 케이시 리아스와 벤자민 프라이가 개발한 </a:t>
            </a:r>
            <a:br>
              <a:rPr lang="ko"/>
            </a:br>
            <a:r>
              <a:rPr lang="ko"/>
              <a:t>프로그래밍 언어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프로그래밍을 잘 모르는 일반인이나 디자이너들을 위해 만들어진 언어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프로세싱 IDE가 쉽고</a:t>
            </a:r>
            <a:br>
              <a:rPr lang="ko"/>
            </a:br>
            <a:r>
              <a:rPr lang="ko"/>
              <a:t>편리하게 되어있음</a:t>
            </a:r>
            <a:endParaRPr/>
          </a:p>
        </p:txBody>
      </p:sp>
      <p:pic>
        <p:nvPicPr>
          <p:cNvPr descr="0102_005.jpg"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3"/>
            <a:ext cx="5073050" cy="317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아두이노 IDE</a:t>
            </a:r>
            <a:br>
              <a:rPr lang="ko"/>
            </a:br>
            <a:r>
              <a:rPr lang="ko"/>
              <a:t>프로세싱과 동일한 형태의 </a:t>
            </a:r>
            <a:br>
              <a:rPr lang="ko"/>
            </a:br>
            <a:r>
              <a:rPr lang="ko"/>
              <a:t>IDE를 사용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아두이노</a:t>
            </a:r>
            <a:br>
              <a:rPr lang="ko"/>
            </a:br>
            <a:r>
              <a:rPr lang="ko"/>
              <a:t>프로그래밍이나 하드웨어를 잘 모르는 일반인 또는 학생들을 위해 만들어짐</a:t>
            </a:r>
            <a:endParaRPr/>
          </a:p>
        </p:txBody>
      </p:sp>
      <p:pic>
        <p:nvPicPr>
          <p:cNvPr descr="0102_006.jpg"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5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아두이노 쉴드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 위에 끼워서 사용할 수 있는 부품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MP3 쉴드, 모터 쉴드, 이더넷 또는 WiFi 쉴드 등 아주 다양한 종류의 쉴드들이 존재</a:t>
            </a:r>
            <a:endParaRPr/>
          </a:p>
        </p:txBody>
      </p:sp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아두이노는 쉽다!</a:t>
            </a:r>
            <a:endParaRPr/>
          </a:p>
        </p:txBody>
      </p:sp>
      <p:pic>
        <p:nvPicPr>
          <p:cNvPr descr="0102_007.jpg"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보드를 만들 수 있는 설계도를 자유롭게 사용 가능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똑같이 만든 뒤 다른 사람한테</a:t>
            </a:r>
            <a:br>
              <a:rPr lang="ko"/>
            </a:br>
            <a:r>
              <a:rPr lang="ko"/>
              <a:t>팔 수도 있음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단, 아두이노 호환 보드(Arduino Compatible Board)라고 표시해야함</a:t>
            </a:r>
            <a:endParaRPr/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아두이노는 오픈소스다!</a:t>
            </a:r>
            <a:endParaRPr/>
          </a:p>
        </p:txBody>
      </p:sp>
      <p:pic>
        <p:nvPicPr>
          <p:cNvPr descr="0102_008.jpg"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9651"/>
            <a:ext cx="5073050" cy="276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아두이노를 이용해 만든 다양한 프로젝트들도 오픈소스로 공개되어 있음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정보 사이트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아두이노 블로그 : </a:t>
            </a:r>
            <a:r>
              <a:rPr lang="ko" u="sng">
                <a:solidFill>
                  <a:schemeClr val="hlink"/>
                </a:solidFill>
                <a:hlinkClick r:id="rId3"/>
              </a:rPr>
              <a:t>blog.arduino.cc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메이크진 : </a:t>
            </a:r>
            <a:r>
              <a:rPr lang="ko" u="sng">
                <a:solidFill>
                  <a:schemeClr val="hlink"/>
                </a:solidFill>
                <a:hlinkClick r:id="rId4"/>
              </a:rPr>
              <a:t>makezine.com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Neosarchizo 블로그 : </a:t>
            </a:r>
            <a:r>
              <a:rPr lang="ko" u="sng">
                <a:solidFill>
                  <a:schemeClr val="hlink"/>
                </a:solidFill>
                <a:hlinkClick r:id="rId5"/>
              </a:rPr>
              <a:t>goo.gl/m4RUJW</a:t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아두이노는 오픈소스다!</a:t>
            </a:r>
            <a:endParaRPr/>
          </a:p>
        </p:txBody>
      </p:sp>
      <p:pic>
        <p:nvPicPr>
          <p:cNvPr descr="0102_009.jpg" id="158" name="Google Shape;1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515550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처음 목표 금액은 30달러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실제 아두이노가 완성되었을 때 목표한 대로 30달러에 가까운 가격으로 판매 시작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 호환 보드를 상당히 싼 값에 구매 가능</a:t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아두이노는 싸다!</a:t>
            </a:r>
            <a:endParaRPr/>
          </a:p>
        </p:txBody>
      </p:sp>
      <p:pic>
        <p:nvPicPr>
          <p:cNvPr descr="0102_010.jpg"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아두이노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아두이노 UNO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가장 많은 사랑을 받는 모델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아두이노를 처음 시작하는 사람에게 추천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“</a:t>
            </a:r>
            <a:r>
              <a:rPr b="1" lang="ko"/>
              <a:t>UNO</a:t>
            </a:r>
            <a:r>
              <a:rPr lang="ko"/>
              <a:t>”는 이탈리아어로 </a:t>
            </a:r>
            <a:br>
              <a:rPr lang="ko"/>
            </a:br>
            <a:r>
              <a:rPr lang="ko"/>
              <a:t>‘</a:t>
            </a:r>
            <a:r>
              <a:rPr b="1" lang="ko"/>
              <a:t>1</a:t>
            </a:r>
            <a:r>
              <a:rPr lang="ko"/>
              <a:t>’을 뜻함</a:t>
            </a:r>
            <a:endParaRPr b="1"/>
          </a:p>
        </p:txBody>
      </p:sp>
      <p:pic>
        <p:nvPicPr>
          <p:cNvPr descr="0103_001.jpg"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763938"/>
            <a:ext cx="5073052" cy="361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아두이노 MEGA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UNO보다 </a:t>
            </a:r>
            <a:br>
              <a:rPr lang="ko"/>
            </a:br>
            <a:r>
              <a:rPr lang="ko"/>
              <a:t>성능이 좋은 부품 사용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주로 전문적인 프로젝트에서 </a:t>
            </a:r>
            <a:br>
              <a:rPr lang="ko"/>
            </a:br>
            <a:r>
              <a:rPr lang="ko"/>
              <a:t>많이 사용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3D 프린터 프로젝트 분야에서 많이 사용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아두이노와 안드로이드를 쉽게 연결하기 위해 만들어진 아두이노 MEGA ADK라는 변형 모델도 있음</a:t>
            </a:r>
            <a:endParaRPr/>
          </a:p>
        </p:txBody>
      </p:sp>
      <p:pic>
        <p:nvPicPr>
          <p:cNvPr descr="0103_002.jpg"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710"/>
            <a:ext cx="5073048" cy="255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하드웨어란?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아두이노 ESPLORA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“</a:t>
            </a:r>
            <a:r>
              <a:rPr b="1" lang="ko"/>
              <a:t>ESPLORA</a:t>
            </a:r>
            <a:r>
              <a:rPr lang="ko"/>
              <a:t>”란 이탈리아어로 ‘</a:t>
            </a:r>
            <a:r>
              <a:rPr b="1" lang="ko"/>
              <a:t>탐험</a:t>
            </a:r>
            <a:r>
              <a:rPr lang="ko"/>
              <a:t>’을 뜻함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하드웨어를 잘 못 다루더라도 쉽고 재미있게 가지고 놀 수 있음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기본으로 빛을 감지하는 센서, 다양한 색으로 빛나는 RGB LED, 마이크 등 여러 부품들이 기본으로 연결되어 있음</a:t>
            </a:r>
            <a:endParaRPr/>
          </a:p>
        </p:txBody>
      </p:sp>
      <p:pic>
        <p:nvPicPr>
          <p:cNvPr descr="0103_003.jpg"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316"/>
            <a:ext cx="5073049" cy="2336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웨어러블 LILYPAD 아두이노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웨어러블 컴퓨터</a:t>
            </a:r>
            <a:br>
              <a:rPr lang="ko"/>
            </a:br>
            <a:r>
              <a:rPr lang="ko"/>
              <a:t>우리 몸에 착용 가능한 컴퓨터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옷이나 천에 바느질해 사용할 수 있고, 전기가 통하는 실을 이용하면 원하는 부품을 연결해 사용할 수도 있음</a:t>
            </a:r>
            <a:endParaRPr/>
          </a:p>
        </p:txBody>
      </p:sp>
      <p:pic>
        <p:nvPicPr>
          <p:cNvPr descr="0103_005.jpg"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50401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초소형 아두이노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MINI와 아두이노 NANO는 부피가 작은 물건에 넣고 쓸 수 있도록 만든 모델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크기가 작다고 성능이 떨어지지 않음</a:t>
            </a:r>
            <a:endParaRPr/>
          </a:p>
        </p:txBody>
      </p:sp>
      <p:pic>
        <p:nvPicPr>
          <p:cNvPr descr="0103_006.jpg"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사물인터넷을 위한 아두이노 YUN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사물인터넷</a:t>
            </a:r>
            <a:br>
              <a:rPr lang="ko"/>
            </a:br>
            <a:r>
              <a:rPr lang="ko"/>
              <a:t>다양한 사물에 인터넷이 연결됨으로써 사람들이 더 좋은 혜택을 누릴 수 있는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“</a:t>
            </a:r>
            <a:r>
              <a:rPr b="1" lang="ko"/>
              <a:t>YUN</a:t>
            </a:r>
            <a:r>
              <a:rPr lang="ko"/>
              <a:t>”은 중국어로 ‘</a:t>
            </a:r>
            <a:r>
              <a:rPr b="1" lang="ko"/>
              <a:t>구름(雲)</a:t>
            </a:r>
            <a:r>
              <a:rPr lang="ko"/>
              <a:t>’을 뜻함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인터넷에 쉽게 연결 가능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Temboo를 통해 재미있는 사물인터넷 프로젝트를 쉽게 할 수 있음</a:t>
            </a:r>
            <a:endParaRPr/>
          </a:p>
        </p:txBody>
      </p:sp>
      <p:pic>
        <p:nvPicPr>
          <p:cNvPr descr="0103_007.jpg"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352"/>
            <a:ext cx="5073049" cy="374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메이커 운동과 아두이노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버닝맨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메이커 운동의 대표적인 사례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미국의 네바다 블랙 록 사막이란 곳에서 매년 열리는 행사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버닝맨이 열릴 때면 실리콘 밸리가 텅 빌 정도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행사 마지막 날 나무로 만든 사람 인형을 중심에 놓고 그간 만든 예술 작품들을 모두 불태움</a:t>
            </a:r>
            <a:endParaRPr/>
          </a:p>
        </p:txBody>
      </p:sp>
      <p:pic>
        <p:nvPicPr>
          <p:cNvPr descr="0104_001.jpg"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0729"/>
            <a:ext cx="5073051" cy="338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메이크 잡지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메이커들한테 많은 인기를 </a:t>
            </a:r>
            <a:br>
              <a:rPr lang="ko"/>
            </a:br>
            <a:r>
              <a:rPr lang="ko"/>
              <a:t>받는 잡지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메이커들 사이에서는 성경책이라고 불릴 정도로 많은 사랑을 받고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주위에서 흔히 구할 수 있는 재료를 이용해 재미있는 것을 만드는 방법 소개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아두이노와 관련된 내용도</a:t>
            </a:r>
            <a:br>
              <a:rPr lang="ko"/>
            </a:br>
            <a:r>
              <a:rPr lang="ko"/>
              <a:t>상당 많음</a:t>
            </a:r>
            <a:endParaRPr/>
          </a:p>
        </p:txBody>
      </p:sp>
      <p:pic>
        <p:nvPicPr>
          <p:cNvPr descr="0104_002.jpg"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50" y="0"/>
            <a:ext cx="3635702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메이크 페어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메이크 잡지 회사가 개최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실제로 전 세계 메이커들이 가장 기다리고 좋아하는 행사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재미있는 프로젝트들을 </a:t>
            </a:r>
            <a:br>
              <a:rPr lang="ko"/>
            </a:br>
            <a:r>
              <a:rPr lang="ko"/>
              <a:t>살펴볼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미국의 경우에는 백악관에서 메이커 페어가 열리기도 했음</a:t>
            </a:r>
            <a:endParaRPr/>
          </a:p>
        </p:txBody>
      </p:sp>
      <p:pic>
        <p:nvPicPr>
          <p:cNvPr descr="0104_003.jpg"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27264"/>
            <a:ext cx="5073052" cy="328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메이커 페어에서도 </a:t>
            </a:r>
            <a:br>
              <a:rPr lang="ko"/>
            </a:br>
            <a:r>
              <a:rPr lang="ko"/>
              <a:t>단연 주인공은 </a:t>
            </a:r>
            <a:r>
              <a:rPr b="1" lang="ko"/>
              <a:t>아두이노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아두이노를 이용해 만든 프로젝트들을 쉽게 </a:t>
            </a:r>
            <a:br>
              <a:rPr lang="ko"/>
            </a:br>
            <a:r>
              <a:rPr lang="ko"/>
              <a:t>찾아볼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아두이노를 만든 마시모 반지와 그의 동료들도 쉽게 볼 수 있음 </a:t>
            </a:r>
            <a:endParaRPr/>
          </a:p>
        </p:txBody>
      </p:sp>
      <p:pic>
        <p:nvPicPr>
          <p:cNvPr descr="0104_004.jpg"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04_005.jpg"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1144882"/>
            <a:ext cx="5070773" cy="285373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/>
              <a:t>메이커 스페이스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중학교나 고등학교 또는 </a:t>
            </a:r>
            <a:br>
              <a:rPr lang="ko"/>
            </a:br>
            <a:r>
              <a:rPr lang="ko"/>
              <a:t>빈 건물에서 메이커들이 </a:t>
            </a:r>
            <a:br>
              <a:rPr lang="ko"/>
            </a:br>
            <a:r>
              <a:rPr lang="ko"/>
              <a:t>모이는 곳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아두이노, 3D 프린터, CNC, 레이저 커터기 등이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우리나라의 메이커 스페이스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성수 메이커 스페이스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무한상상실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서울팹랩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셀프제작소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오픈소스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가지고 있는 기술을 공개하고 </a:t>
            </a:r>
            <a:br>
              <a:rPr lang="ko"/>
            </a:br>
            <a:r>
              <a:rPr lang="ko"/>
              <a:t>다른 사람들이 자유롭게 수정하고</a:t>
            </a:r>
            <a:br>
              <a:rPr lang="ko"/>
            </a:br>
            <a:r>
              <a:rPr lang="ko"/>
              <a:t>배포할 수 있도록 한 것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오픈소스 소프트웨어가 생기면서 </a:t>
            </a:r>
            <a:br>
              <a:rPr lang="ko"/>
            </a:br>
            <a:r>
              <a:rPr lang="ko"/>
              <a:t>오픈소스라는 말이 만들어짐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소스코드</a:t>
            </a:r>
            <a:br>
              <a:rPr lang="ko"/>
            </a:br>
            <a:r>
              <a:rPr lang="ko"/>
              <a:t>프로그램을 만드는 비법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오픈소스 소프트웨어는 소스코드를 공개해 </a:t>
            </a:r>
            <a:br>
              <a:rPr lang="ko"/>
            </a:br>
            <a:r>
              <a:rPr lang="ko"/>
              <a:t>다른 사람들이 자유롭게 수정하고 </a:t>
            </a:r>
            <a:br>
              <a:rPr lang="ko"/>
            </a:br>
            <a:r>
              <a:rPr lang="ko"/>
              <a:t>공유할 수 있도록 한 것</a:t>
            </a:r>
            <a:endParaRPr/>
          </a:p>
        </p:txBody>
      </p:sp>
      <p:pic>
        <p:nvPicPr>
          <p:cNvPr descr="0101_004.jpg"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50" y="1157763"/>
            <a:ext cx="4524749" cy="28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아두이노 커뮤니티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아두이노 블로그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blog.arduino.cc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아두이노 스토리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4"/>
              </a:rPr>
              <a:t>cafe.naver.com/arduinostory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만들래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5"/>
              </a:rPr>
              <a:t>cafe.naver.com/mandlehq</a:t>
            </a:r>
            <a:endParaRPr/>
          </a:p>
        </p:txBody>
      </p:sp>
      <p:pic>
        <p:nvPicPr>
          <p:cNvPr descr="0104_006.jpg" id="247" name="Google Shape;24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986425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아두이노로 만든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재미있는 프로젝트들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자동으로 모바일 게임하는 아두이노</a:t>
            </a:r>
            <a:endParaRPr b="1"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3"/>
              </a:rPr>
              <a:t>goo.gl/9YzlaL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아두이노가 자동으로 게임을 하도록 만든 프로젝트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빛 또는 색의 변화를 감지하는 포토달링턴 센서와 전기 신호를 끊었다 연결했다 할 수 있는 릴레이를 이용해 만듦</a:t>
            </a:r>
            <a:endParaRPr/>
          </a:p>
        </p:txBody>
      </p:sp>
      <p:pic>
        <p:nvPicPr>
          <p:cNvPr descr="0105_001.jpg" id="258" name="Google Shape;2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5903"/>
            <a:ext cx="5073050" cy="28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05_002.jpg" id="263" name="Google Shape;2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0748"/>
            <a:ext cx="5073049" cy="250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자전거 속도계</a:t>
            </a:r>
            <a:endParaRPr b="1"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4"/>
              </a:rPr>
              <a:t>goo.gl/rxiYgH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반찬통, 서보모터, LCD, </a:t>
            </a:r>
            <a:br>
              <a:rPr lang="ko"/>
            </a:br>
            <a:r>
              <a:rPr lang="ko"/>
              <a:t>리드 스위치 등을 이용해 만든 자전거 속도계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서보모터로 만든 계기판과 </a:t>
            </a:r>
            <a:br>
              <a:rPr lang="ko"/>
            </a:br>
            <a:r>
              <a:rPr lang="ko"/>
              <a:t>LCD에 현재 자전거 속도 표시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애니메이션 기계, 페나키토스코프</a:t>
            </a:r>
            <a:endParaRPr b="1"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3"/>
              </a:rPr>
              <a:t>goo.gl/WsUw0S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페나키토스코프</a:t>
            </a:r>
            <a:br>
              <a:rPr lang="ko"/>
            </a:br>
            <a:r>
              <a:rPr lang="ko"/>
              <a:t>원반에 연속적으로 연결된 그림을 이용한 애니메이션 장치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CD롬을 돌리는 모터와 LED를 사용해 만들었음</a:t>
            </a:r>
            <a:endParaRPr/>
          </a:p>
        </p:txBody>
      </p:sp>
      <p:pic>
        <p:nvPicPr>
          <p:cNvPr descr="0105_003.jpg" id="270" name="Google Shape;27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11520"/>
            <a:ext cx="5073050" cy="392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내 손을 따라 움직이는 로봇 손</a:t>
            </a:r>
            <a:endParaRPr b="1"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3"/>
              </a:rPr>
              <a:t>goo.gl/jxfpLA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손이 움직이는 것에 따라 똑같이 따라 움직이는 로봇 손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서보모터, 낚싯줄,휨 센서를 사용해 만들었음</a:t>
            </a:r>
            <a:endParaRPr/>
          </a:p>
        </p:txBody>
      </p:sp>
      <p:pic>
        <p:nvPicPr>
          <p:cNvPr descr="0105_004.jpg" id="276" name="Google Shape;2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1473525"/>
            <a:ext cx="5073051" cy="21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-logo.png"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0" y="2663925"/>
            <a:ext cx="654976" cy="6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/>
        </p:nvSpPr>
        <p:spPr>
          <a:xfrm>
            <a:off x="217975" y="469700"/>
            <a:ext cx="87081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latin typeface="Malgun Gothic"/>
                <a:ea typeface="Malgun Gothic"/>
                <a:cs typeface="Malgun Gothic"/>
                <a:sym typeface="Malgun Gothic"/>
              </a:rPr>
              <a:t>감사합니다!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51"/>
          <p:cNvSpPr txBox="1"/>
          <p:nvPr/>
        </p:nvSpPr>
        <p:spPr>
          <a:xfrm>
            <a:off x="2787050" y="2792063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4"/>
              </a:rPr>
              <a:t>fb.com/DoYouKnowArduino</a:t>
            </a:r>
            <a:endParaRPr sz="2000"/>
          </a:p>
        </p:txBody>
      </p:sp>
      <p:pic>
        <p:nvPicPr>
          <p:cNvPr descr="book-bookmark-icon.png" id="284" name="Google Shape;28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150" y="3476925"/>
            <a:ext cx="820575" cy="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1"/>
          <p:cNvSpPr txBox="1"/>
          <p:nvPr/>
        </p:nvSpPr>
        <p:spPr>
          <a:xfrm>
            <a:off x="2787050" y="3535450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6"/>
              </a:rPr>
              <a:t>goo.gl/ke52Jh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리눅스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가장 대표적인 오픈소스 소프트웨어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오픈소스 기반으로 만들어진</a:t>
            </a:r>
            <a:br>
              <a:rPr lang="ko"/>
            </a:br>
            <a:r>
              <a:rPr lang="ko"/>
              <a:t>운영체제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안드로이드</a:t>
            </a:r>
            <a:br>
              <a:rPr lang="ko"/>
            </a:br>
            <a:r>
              <a:rPr lang="ko"/>
              <a:t>리눅스에서 발전되어 만들어짐</a:t>
            </a:r>
            <a:endParaRPr/>
          </a:p>
        </p:txBody>
      </p:sp>
      <p:pic>
        <p:nvPicPr>
          <p:cNvPr descr="0101_005.jpg"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100"/>
            <a:ext cx="4968451" cy="31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오픈소스 하드웨어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하드웨어 설계도를 다른 사람이 자유롭게 보고 수정할 수 </a:t>
            </a:r>
            <a:br>
              <a:rPr lang="ko"/>
            </a:br>
            <a:r>
              <a:rPr lang="ko"/>
              <a:t>있도록 한 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일부는 원한다면 설계도를 이용해 똑같이 만든 뒤 다시 </a:t>
            </a:r>
            <a:br>
              <a:rPr lang="ko"/>
            </a:br>
            <a:r>
              <a:rPr lang="ko"/>
              <a:t>다른 사람에게 팔 수도 있음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아두이노</a:t>
            </a:r>
            <a:br>
              <a:rPr lang="ko"/>
            </a:br>
            <a:r>
              <a:rPr lang="ko"/>
              <a:t>대표적인 오픈소스 하드웨어</a:t>
            </a:r>
            <a:endParaRPr/>
          </a:p>
        </p:txBody>
      </p:sp>
      <p:pic>
        <p:nvPicPr>
          <p:cNvPr descr="0101_006.jpg"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75" y="1330800"/>
            <a:ext cx="3971002" cy="24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아두이노의 탄생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이탈리아, 이브레아에서 탄생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IDII(Interaction Design Institute Ivrea)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2001~2005년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컴퓨터나 기계를 다루는 기술자와 예술가가 함께 수업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기술과 예술을 혼합한 재미있는 프로젝트들을 많이 운영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기술과 예술이 융합된 작품을 인터랙티브 디자인 또는 피지컬 컴퓨팅이라고 부름</a:t>
            </a:r>
            <a:endParaRPr/>
          </a:p>
        </p:txBody>
      </p:sp>
      <p:pic>
        <p:nvPicPr>
          <p:cNvPr descr="0102_001.jpg"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5" y="1218125"/>
            <a:ext cx="4331600" cy="27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피지컬 컴퓨팅의 중심은 사람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사람과 기술이 서로 쉽게 의사소통할 수 있도록 </a:t>
            </a:r>
            <a:br>
              <a:rPr lang="ko"/>
            </a:br>
            <a:r>
              <a:rPr lang="ko"/>
              <a:t>하는 것이 목적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피지컬 컴퓨팅 작품</a:t>
            </a:r>
            <a:br>
              <a:rPr lang="ko"/>
            </a:br>
            <a:r>
              <a:rPr lang="ko"/>
              <a:t>사람이 다가갈수록 빛이 나거나 만지는 것에 따라 </a:t>
            </a:r>
            <a:br>
              <a:rPr lang="ko"/>
            </a:br>
            <a:r>
              <a:rPr lang="ko"/>
              <a:t>다양한 소리가 나는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IDII는 이와 같이 피지컬 컴퓨팅을 전문적으로 가르침</a:t>
            </a:r>
            <a:endParaRPr/>
          </a:p>
        </p:txBody>
      </p:sp>
      <p:pic>
        <p:nvPicPr>
          <p:cNvPr descr="0102_002.jpg"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6738"/>
            <a:ext cx="4464051" cy="27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000"/>
              <a:t>마시모 반지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2002년, IDII의 부교수로 부임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프로그램을 설계하는 직업인 소프트웨어 아키텍트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IDII에서 가급적 많은 일반인과 학생들에게 피지컬 컴퓨팅을 알리고 가르치고 싶어했음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피지컬 컴퓨팅 수업에 필요한 시간과 재료가 많이 부족했음 </a:t>
            </a:r>
            <a:endParaRPr/>
          </a:p>
        </p:txBody>
      </p:sp>
      <p:pic>
        <p:nvPicPr>
          <p:cNvPr descr="0102_003.jpg"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" y="1227208"/>
            <a:ext cx="4030750" cy="26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