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5AB446-3873-4DAF-B59F-D7BF2A70E4BA}">
  <a:tblStyle styleId="{825AB446-3873-4DAF-B59F-D7BF2A70E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6c98f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6c98f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6c98f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96c98f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6c98f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6c98f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6c98f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6c98f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6c98f3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6c98f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96c98f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96c98f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6c98f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6c98f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6c98f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96c98f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6c98f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6c98f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6c98f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6c98f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86cc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86cc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6c98f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6c98f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6c98f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6c98f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96c98f3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96c98f3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96c98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96c98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6c98f3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96c98f3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6c98f3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96c98f3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6c98f3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6c98f3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6c98f3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96c98f3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96c98f3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96c98f3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6c98f3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96c98f3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86cca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86cca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96c98f3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96c98f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6c98f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96c98f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96c98f3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96c98f3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96c98f3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96c98f3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96c98f3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96c98f3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6c98f3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96c98f3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6c98f3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96c98f3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96c98f3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96c98f3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96c98f3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96c98f3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96c98f3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96c98f3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86cca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86cca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96c98f3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96c98f3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96c98f3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96c98f3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96c98f3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96c98f3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96c98f3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96c98f3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6c98f3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96c98f3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96c98f3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96c98f3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96c98f3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96c98f3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96c98f3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96c98f3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96c98f3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96c98f3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96c98f3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96c98f3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86cca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86cca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96c98f3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96c98f3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96c98f3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96c98f3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96c98f3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96c98f3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96c98f3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96c98f3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96c98f3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96c98f3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96c98f3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96c98f3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96c98f3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96c98f3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96c98f3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96c98f3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96c98f3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96c98f3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96c98f3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96c98f3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86cca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86cca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96c98f3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96c98f3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96c98f3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96c98f3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96c98f3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96c98f3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96c98f3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96c98f3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96c98f3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96c98f3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96c98f3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96c98f3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96c98f3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96c98f3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96c98f3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96c98f3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86cca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86cca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86cca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86cca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6c98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6c98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10make.com" TargetMode="External"/><Relationship Id="rId4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code.org" TargetMode="External"/><Relationship Id="rId4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scratch.mit.edu" TargetMode="External"/><Relationship Id="rId4" Type="http://schemas.openxmlformats.org/officeDocument/2006/relationships/image" Target="../media/image3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4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36.png"/><Relationship Id="rId6" Type="http://schemas.openxmlformats.org/officeDocument/2006/relationships/hyperlink" Target="http://goo.gl/ke52J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/>
              <a:t>아두이노를 위한 프로그래밍 기초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02_004.jpg"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변수에 값을 넣을 때 </a:t>
            </a:r>
            <a:br>
              <a:rPr lang="ko"/>
            </a:br>
            <a:r>
              <a:rPr lang="ko"/>
              <a:t>등호(=)를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프로그래밍에서 등호 1개 사용하는 것은 등호 오른쪽에 있는 것을 등호 왼쪽에 </a:t>
            </a:r>
            <a:br>
              <a:rPr lang="ko"/>
            </a:br>
            <a:r>
              <a:rPr lang="ko"/>
              <a:t>넣겠다는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int형 변수 a에 2라는 값을 넣는다는 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종류의 변수도 값을 넣을 때 등호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변수의 종류마다 값을 표시하는 방법 다름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String</a:t>
            </a:r>
            <a:r>
              <a:rPr lang="ko"/>
              <a:t> : 큰 따옴표(") 두 개로 값을 감싸줘야 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char</a:t>
            </a:r>
            <a:r>
              <a:rPr lang="ko"/>
              <a:t> : 변수는 작은 따옴표(') 두 개로 값을 감싸줘야 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boolean</a:t>
            </a:r>
            <a:r>
              <a:rPr lang="ko"/>
              <a:t> : 참일 경우 true, </a:t>
            </a:r>
            <a:br>
              <a:rPr lang="ko"/>
            </a:br>
            <a:r>
              <a:rPr lang="ko"/>
              <a:t>거짓일 경우 false</a:t>
            </a:r>
            <a:endParaRPr/>
          </a:p>
        </p:txBody>
      </p:sp>
      <p:sp>
        <p:nvSpPr>
          <p:cNvPr id="134" name="Google Shape;134;p2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String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B5831"/>
                </a:solidFill>
              </a:rPr>
              <a:t>name</a:t>
            </a:r>
            <a:r>
              <a:rPr lang="ko"/>
              <a:t> = </a:t>
            </a:r>
            <a:r>
              <a:rPr lang="ko">
                <a:solidFill>
                  <a:srgbClr val="0094C8"/>
                </a:solidFill>
              </a:rPr>
              <a:t>"Hello!"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char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 = </a:t>
            </a:r>
            <a:r>
              <a:rPr lang="ko">
                <a:solidFill>
                  <a:srgbClr val="0094C8"/>
                </a:solidFill>
              </a:rPr>
              <a:t>'A'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boolean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yes_no = true;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변수를 선언함과 동시에 값을 넣을 수도 있음</a:t>
            </a:r>
            <a:endParaRPr/>
          </a:p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int</a:t>
            </a:r>
            <a:r>
              <a:rPr lang="ko"/>
              <a:t> a =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String</a:t>
            </a:r>
            <a:r>
              <a:rPr lang="ko"/>
              <a:t> </a:t>
            </a:r>
            <a:r>
              <a:rPr lang="ko">
                <a:solidFill>
                  <a:srgbClr val="DB5831"/>
                </a:solidFill>
              </a:rPr>
              <a:t>name</a:t>
            </a:r>
            <a:r>
              <a:rPr lang="ko"/>
              <a:t> = </a:t>
            </a:r>
            <a:r>
              <a:rPr lang="ko">
                <a:solidFill>
                  <a:srgbClr val="0094C8"/>
                </a:solidFill>
              </a:rPr>
              <a:t>"Hello!"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char</a:t>
            </a:r>
            <a:r>
              <a:rPr lang="ko"/>
              <a:t> c = </a:t>
            </a:r>
            <a:r>
              <a:rPr lang="ko">
                <a:solidFill>
                  <a:srgbClr val="0094C8"/>
                </a:solidFill>
              </a:rPr>
              <a:t>'A'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94C8"/>
                </a:solidFill>
              </a:rPr>
              <a:t>boolean</a:t>
            </a:r>
            <a:r>
              <a:rPr lang="ko"/>
              <a:t> yes_no = true;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led라는 int형 변수를 선언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안에 13이라는 값을 넣음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led가 13을 나타냄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다른 값으로 바꾸고 싶다면 </a:t>
            </a:r>
            <a:br>
              <a:rPr lang="ko"/>
            </a:br>
            <a:r>
              <a:rPr lang="ko"/>
              <a:t>led 값을 넣는 부분에 </a:t>
            </a:r>
            <a:br>
              <a:rPr lang="ko"/>
            </a:br>
            <a:r>
              <a:rPr lang="ko"/>
              <a:t>다른 숫자로 바꾸기만 하면 됨</a:t>
            </a:r>
            <a:endParaRPr/>
          </a:p>
        </p:txBody>
      </p:sp>
      <p:sp>
        <p:nvSpPr>
          <p:cNvPr id="146" name="Google Shape;146;p29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led = 13;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94C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setup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pinMode</a:t>
            </a:r>
            <a:r>
              <a:rPr lang="ko" sz="1500"/>
              <a:t>(led, </a:t>
            </a:r>
            <a:r>
              <a:rPr lang="ko" sz="1500">
                <a:solidFill>
                  <a:srgbClr val="0094C8"/>
                </a:solidFill>
              </a:rPr>
              <a:t>OUTPUT</a:t>
            </a:r>
            <a:r>
              <a:rPr lang="ko" sz="1500"/>
              <a:t>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}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loop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digitalWrite</a:t>
            </a:r>
            <a:r>
              <a:rPr lang="ko" sz="1500"/>
              <a:t>(led, </a:t>
            </a:r>
            <a:r>
              <a:rPr lang="ko" sz="1500">
                <a:solidFill>
                  <a:srgbClr val="0094C8"/>
                </a:solidFill>
              </a:rPr>
              <a:t>HIGH</a:t>
            </a:r>
            <a:r>
              <a:rPr lang="ko" sz="1500"/>
              <a:t>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delay</a:t>
            </a:r>
            <a:r>
              <a:rPr lang="ko" sz="1500"/>
              <a:t>(1000);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digitalWrite</a:t>
            </a:r>
            <a:r>
              <a:rPr lang="ko" sz="1500"/>
              <a:t>(led, </a:t>
            </a:r>
            <a:r>
              <a:rPr lang="ko" sz="1500">
                <a:solidFill>
                  <a:srgbClr val="0094C8"/>
                </a:solidFill>
              </a:rPr>
              <a:t>LOW</a:t>
            </a:r>
            <a:r>
              <a:rPr lang="ko" sz="1500"/>
              <a:t>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delay</a:t>
            </a:r>
            <a:r>
              <a:rPr lang="ko" sz="1500"/>
              <a:t>(1000);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코드 안에 13이라는 값이 3번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똑같은 값을 백번 또는 만번 써야 한다면?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이 똑같은 값을 나중에 다른 값으로 바꿔야 한다면?</a:t>
            </a:r>
            <a:endParaRPr/>
          </a:p>
        </p:txBody>
      </p:sp>
      <p:sp>
        <p:nvSpPr>
          <p:cNvPr id="152" name="Google Shape;152;p30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94C8"/>
                </a:solidFill>
              </a:rPr>
              <a:t>void</a:t>
            </a:r>
            <a:r>
              <a:rPr lang="ko"/>
              <a:t> </a:t>
            </a:r>
            <a:r>
              <a:rPr lang="ko">
                <a:solidFill>
                  <a:srgbClr val="E39F34"/>
                </a:solidFill>
              </a:rPr>
              <a:t>setup</a:t>
            </a:r>
            <a:r>
              <a:rPr lang="ko"/>
              <a:t>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pinMode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OUTPUT</a:t>
            </a:r>
            <a:r>
              <a:rPr lang="ko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94C8"/>
                </a:solidFill>
              </a:rPr>
              <a:t>void</a:t>
            </a:r>
            <a:r>
              <a:rPr lang="ko"/>
              <a:t> </a:t>
            </a:r>
            <a:r>
              <a:rPr lang="ko">
                <a:solidFill>
                  <a:srgbClr val="E39F34"/>
                </a:solidFill>
              </a:rPr>
              <a:t>loop</a:t>
            </a:r>
            <a:r>
              <a:rPr lang="ko"/>
              <a:t>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digitalWrite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HIGH</a:t>
            </a:r>
            <a:r>
              <a:rPr lang="ko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delay</a:t>
            </a:r>
            <a:r>
              <a:rPr lang="ko"/>
              <a:t>(1000);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digitalWrite</a:t>
            </a:r>
            <a:r>
              <a:rPr lang="ko"/>
              <a:t>(13, </a:t>
            </a:r>
            <a:r>
              <a:rPr lang="ko">
                <a:solidFill>
                  <a:srgbClr val="0094C8"/>
                </a:solidFill>
              </a:rPr>
              <a:t>LOW</a:t>
            </a:r>
            <a:r>
              <a:rPr lang="ko"/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delay</a:t>
            </a:r>
            <a:r>
              <a:rPr lang="ko"/>
              <a:t>(1000);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편리하게 사용할 수 있는 도구 : 함수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03_001.jpg"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함수</a:t>
            </a:r>
            <a:r>
              <a:rPr lang="ko"/>
              <a:t> : 프로그래밍에서 사용하는 일종의 도구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일일이 필요한 코드를 작성하지 않고 도구처럼 함수 사용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자주 사용될만한 코드들을 함수라는 도구로 만듬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통해 원하는 코드들을 공유해 사용할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안에 코드를 일일이 알 필요 없이 사용하는 방법만 알면 됨</a:t>
            </a:r>
            <a:endParaRPr/>
          </a:p>
        </p:txBody>
      </p:sp>
      <p:pic>
        <p:nvPicPr>
          <p:cNvPr descr="0303_002.jpg"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함수의 몸통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재료를 넣는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결과를 반환하는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동작하는 부분.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0303_003.jpg"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94C8"/>
                </a:solidFill>
              </a:rPr>
              <a:t>void</a:t>
            </a:r>
            <a:r>
              <a:rPr lang="ko" sz="4000"/>
              <a:t> hello(){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}</a:t>
            </a:r>
            <a:endParaRPr sz="4000"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hello라는 함수를 선언한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void</a:t>
            </a:r>
            <a:r>
              <a:rPr lang="ko"/>
              <a:t> : 결과를 반환하는 종류가 무엇인지 설정해 놓은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반환 종류가 적힌 부분 다음에 원하는 함수 이름을 적음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 이름 바로 옆 소괄호( ( ) )가 재료를 넣는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중괄호( {} )로 되어있는 부분이 동작과 관련된 코드가 </a:t>
            </a:r>
            <a:br>
              <a:rPr lang="ko"/>
            </a:br>
            <a:r>
              <a:rPr lang="ko"/>
              <a:t>들어가는 부분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프로그램이란?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실행한다는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hello의 경우 필요한 재료가 없어 소괄호 안을 비워놓음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필요한 재료가 있다면 소괄호 안에 반드시 값을 넣어야함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매개변수</a:t>
            </a:r>
            <a:r>
              <a:rPr lang="ko"/>
              <a:t> : 재료로 사용되는 값</a:t>
            </a:r>
            <a:endParaRPr/>
          </a:p>
        </p:txBody>
      </p:sp>
      <p:sp>
        <p:nvSpPr>
          <p:cNvPr id="187" name="Google Shape;187;p36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5000"/>
              <a:t>hello();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선언하는 코드의 소괄호 안에 원하는 매개변수의 종류와 이름 입력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a라는 이름을 가진 int형 매개변수를 설정한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hello 함수를 돌리기 위해 int형 변수가 재료로 꼭 필요하다는 뜻</a:t>
            </a:r>
            <a:endParaRPr/>
          </a:p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rgbClr val="0094C8"/>
                </a:solidFill>
              </a:rPr>
              <a:t>void</a:t>
            </a:r>
            <a:r>
              <a:rPr lang="ko" sz="4000"/>
              <a:t> hello(</a:t>
            </a:r>
            <a:r>
              <a:rPr lang="ko" sz="4000">
                <a:solidFill>
                  <a:srgbClr val="0094C8"/>
                </a:solidFill>
              </a:rPr>
              <a:t>int</a:t>
            </a:r>
            <a:r>
              <a:rPr lang="ko" sz="4000"/>
              <a:t> a){</a:t>
            </a:r>
            <a:endParaRPr sz="4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}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소괄호 안에 값을 넣고 함수 실행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종류의 값을 넣으면 </a:t>
            </a:r>
            <a:br>
              <a:rPr lang="ko"/>
            </a:br>
            <a:r>
              <a:rPr lang="ko"/>
              <a:t>에러 발생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2가 hello 함수 매개변수 a 안에 들어감</a:t>
            </a:r>
            <a:endParaRPr/>
          </a:p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5000"/>
              <a:t>hello(2);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매개변수를 늘리거나 원하는 종류의 변수를 선언할 수도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함수를 실행할 때 매개변수의 개수와 종류에 맞게 소괄호 안에 값을 넣어줘야 함</a:t>
            </a:r>
            <a:endParaRPr/>
          </a:p>
        </p:txBody>
      </p:sp>
      <p:sp>
        <p:nvSpPr>
          <p:cNvPr id="205" name="Google Shape;205;p39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hello(</a:t>
            </a: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a, </a:t>
            </a:r>
            <a:r>
              <a:rPr lang="ko" sz="1500">
                <a:solidFill>
                  <a:srgbClr val="0094C8"/>
                </a:solidFill>
              </a:rPr>
              <a:t>String</a:t>
            </a:r>
            <a:r>
              <a:rPr lang="ko" sz="1500"/>
              <a:t> </a:t>
            </a:r>
            <a:r>
              <a:rPr lang="ko" sz="1500">
                <a:solidFill>
                  <a:srgbClr val="DB5831"/>
                </a:solidFill>
              </a:rPr>
              <a:t>name</a:t>
            </a:r>
            <a:r>
              <a:rPr lang="ko" sz="1500"/>
              <a:t>, </a:t>
            </a:r>
            <a:r>
              <a:rPr lang="ko" sz="1500">
                <a:solidFill>
                  <a:srgbClr val="0094C8"/>
                </a:solidFill>
              </a:rPr>
              <a:t>char</a:t>
            </a:r>
            <a:r>
              <a:rPr lang="ko" sz="1500"/>
              <a:t> c, </a:t>
            </a:r>
            <a:r>
              <a:rPr lang="ko" sz="1500">
                <a:solidFill>
                  <a:srgbClr val="0094C8"/>
                </a:solidFill>
              </a:rPr>
              <a:t>boolean</a:t>
            </a:r>
            <a:r>
              <a:rPr lang="ko" sz="1500"/>
              <a:t> yes_no){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매개변수의 입력 순서 지켜줘야함</a:t>
            </a:r>
            <a:endParaRPr/>
          </a:p>
        </p:txBody>
      </p:sp>
      <p:sp>
        <p:nvSpPr>
          <p:cNvPr id="211" name="Google Shape;211;p40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200"/>
              <a:t>hello(2, </a:t>
            </a:r>
            <a:r>
              <a:rPr lang="ko" sz="3200">
                <a:solidFill>
                  <a:srgbClr val="0094C8"/>
                </a:solidFill>
              </a:rPr>
              <a:t>"Tom"</a:t>
            </a:r>
            <a:r>
              <a:rPr lang="ko" sz="3200"/>
              <a:t>, </a:t>
            </a:r>
            <a:r>
              <a:rPr lang="ko" sz="3200">
                <a:solidFill>
                  <a:srgbClr val="0094C8"/>
                </a:solidFill>
              </a:rPr>
              <a:t>'A'</a:t>
            </a:r>
            <a:r>
              <a:rPr lang="ko" sz="3200"/>
              <a:t>, true);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반환 값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함수가 동작하고 난 뒤 돌려주는 값</a:t>
            </a:r>
            <a:endParaRPr/>
          </a:p>
        </p:txBody>
      </p:sp>
      <p:pic>
        <p:nvPicPr>
          <p:cNvPr descr="0303_004.jpg"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통해 a라는 변수에 값을 넣고 싶다면?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“hello()”</a:t>
            </a:r>
            <a:r>
              <a:rPr lang="ko"/>
              <a:t>라고 적힌 부분이 실행된 뒤 어떤 값으로 바뀌어야 함</a:t>
            </a:r>
            <a:endParaRPr/>
          </a:p>
        </p:txBody>
      </p:sp>
      <p:sp>
        <p:nvSpPr>
          <p:cNvPr id="223" name="Google Shape;223;p42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>
                <a:solidFill>
                  <a:srgbClr val="0094C8"/>
                </a:solidFill>
              </a:rPr>
              <a:t>int</a:t>
            </a:r>
            <a:r>
              <a:rPr lang="ko" sz="5000"/>
              <a:t> a;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5000"/>
              <a:t>a = hello();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int형 값을 반환한다고 선언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함수가 다 실행되고 반환 값을 돌려줄 때 return 명령어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“hello()”라고 적힌 부분이 return 다음에 적은 2로 바뀜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함수를 호출한 곳으로 반환 값을 보내기 때문에 함수를 종료하는 명령어로도 쓰임</a:t>
            </a:r>
            <a:endParaRPr/>
          </a:p>
        </p:txBody>
      </p:sp>
      <p:sp>
        <p:nvSpPr>
          <p:cNvPr id="229" name="Google Shape;229;p43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>
                <a:solidFill>
                  <a:srgbClr val="0094C8"/>
                </a:solidFill>
              </a:rPr>
              <a:t>int</a:t>
            </a:r>
            <a:r>
              <a:rPr lang="ko" sz="5000"/>
              <a:t> hello(){ 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/>
              <a:t>  </a:t>
            </a:r>
            <a:r>
              <a:rPr lang="ko" sz="5000">
                <a:solidFill>
                  <a:srgbClr val="E39F34"/>
                </a:solidFill>
              </a:rPr>
              <a:t>return</a:t>
            </a:r>
            <a:r>
              <a:rPr lang="ko" sz="5000"/>
              <a:t> 2;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5000"/>
              <a:t>}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rgbClr val="0094C8"/>
                </a:solidFill>
              </a:rPr>
              <a:t>String</a:t>
            </a:r>
            <a:r>
              <a:rPr lang="ko" sz="2000"/>
              <a:t> getName() 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  </a:t>
            </a:r>
            <a:r>
              <a:rPr lang="ko" sz="2000">
                <a:solidFill>
                  <a:srgbClr val="E39F34"/>
                </a:solidFill>
              </a:rPr>
              <a:t>return</a:t>
            </a:r>
            <a:r>
              <a:rPr lang="ko" sz="2000"/>
              <a:t> </a:t>
            </a:r>
            <a:r>
              <a:rPr lang="ko" sz="2000">
                <a:solidFill>
                  <a:srgbClr val="0094C8"/>
                </a:solidFill>
              </a:rPr>
              <a:t>"Tom"</a:t>
            </a:r>
            <a:r>
              <a:rPr lang="ko" sz="2000"/>
              <a:t>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}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rgbClr val="0094C8"/>
                </a:solidFill>
              </a:rPr>
              <a:t>char</a:t>
            </a:r>
            <a:r>
              <a:rPr lang="ko" sz="2000"/>
              <a:t> getChar() 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  </a:t>
            </a:r>
            <a:r>
              <a:rPr lang="ko" sz="2000">
                <a:solidFill>
                  <a:srgbClr val="E39F34"/>
                </a:solidFill>
              </a:rPr>
              <a:t>return</a:t>
            </a:r>
            <a:r>
              <a:rPr lang="ko" sz="2000"/>
              <a:t> </a:t>
            </a:r>
            <a:r>
              <a:rPr lang="ko" sz="2000">
                <a:solidFill>
                  <a:srgbClr val="0094C8"/>
                </a:solidFill>
              </a:rPr>
              <a:t>'A'</a:t>
            </a:r>
            <a:r>
              <a:rPr lang="ko" sz="2000"/>
              <a:t>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}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rgbClr val="0094C8"/>
                </a:solidFill>
              </a:rPr>
              <a:t>boolean</a:t>
            </a:r>
            <a:r>
              <a:rPr lang="ko" sz="2000"/>
              <a:t> isYes() {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/>
              <a:t>  </a:t>
            </a:r>
            <a:r>
              <a:rPr lang="ko" sz="2000">
                <a:solidFill>
                  <a:srgbClr val="E39F34"/>
                </a:solidFill>
              </a:rPr>
              <a:t>return</a:t>
            </a:r>
            <a:r>
              <a:rPr lang="ko" sz="2000"/>
              <a:t> true;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/>
              <a:t>}</a:t>
            </a:r>
            <a:endParaRPr sz="2000"/>
          </a:p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종류의 반환 함수도 </a:t>
            </a:r>
            <a:br>
              <a:rPr lang="ko"/>
            </a:br>
            <a:r>
              <a:rPr lang="ko"/>
              <a:t>사용 가능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변수형과 반환 함수 종류를 맞춰 사용해야함 </a:t>
            </a:r>
            <a:endParaRPr/>
          </a:p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94C8"/>
                </a:solidFill>
              </a:rPr>
              <a:t>String</a:t>
            </a:r>
            <a:r>
              <a:rPr lang="ko"/>
              <a:t> </a:t>
            </a:r>
            <a:r>
              <a:rPr lang="ko">
                <a:solidFill>
                  <a:srgbClr val="E39F34"/>
                </a:solidFill>
              </a:rPr>
              <a:t>name</a:t>
            </a:r>
            <a:r>
              <a:rPr lang="ko"/>
              <a:t> = getName();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94C8"/>
                </a:solidFill>
              </a:rPr>
              <a:t>char</a:t>
            </a:r>
            <a:r>
              <a:rPr lang="ko"/>
              <a:t> c = getChar();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94C8"/>
                </a:solidFill>
              </a:rPr>
              <a:t>boolean</a:t>
            </a:r>
            <a:r>
              <a:rPr lang="ko"/>
              <a:t> yes_no = isYes();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어떤 일에 대한 진행 순서 또는 계획과 관련된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컴퓨터는 사람이 무엇을 하라고 말하지 않으면 어떻게 움직여야 할지 모름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컴퓨터 프로그램 : 컴퓨터에게 어떤 일을 어떤 순서로 하라고 알려주는 것</a:t>
            </a:r>
            <a:endParaRPr/>
          </a:p>
        </p:txBody>
      </p:sp>
      <p:pic>
        <p:nvPicPr>
          <p:cNvPr descr="0301_001.jpg" id="87" name="Google Shape;87;p19"/>
          <p:cNvPicPr preferRelativeResize="0"/>
          <p:nvPr/>
        </p:nvPicPr>
        <p:blipFill rotWithShape="1">
          <a:blip r:embed="rId3">
            <a:alphaModFix/>
          </a:blip>
          <a:srcRect b="0" l="26530" r="25796" t="0"/>
          <a:stretch/>
        </p:blipFill>
        <p:spPr>
          <a:xfrm>
            <a:off x="1079775" y="644500"/>
            <a:ext cx="2940125" cy="38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void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반환 종류의 하나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우리말로 텅 빈 또는 빈 공간이라는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반환 값이 없다는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단순히 코드만 실행하는 경우에 void형 함수를 사용</a:t>
            </a:r>
            <a:endParaRPr/>
          </a:p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0094C8"/>
                </a:solidFill>
              </a:rPr>
              <a:t>void</a:t>
            </a:r>
            <a:r>
              <a:rPr lang="ko" sz="5000"/>
              <a:t> hello(){ 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5000"/>
              <a:t>  </a:t>
            </a:r>
            <a:r>
              <a:rPr lang="ko" sz="5000">
                <a:solidFill>
                  <a:srgbClr val="E39F34"/>
                </a:solidFill>
              </a:rPr>
              <a:t>return</a:t>
            </a:r>
            <a:r>
              <a:rPr lang="ko" sz="5000"/>
              <a:t>;</a:t>
            </a:r>
            <a:endParaRPr sz="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5000"/>
              <a:t>}</a:t>
            </a:r>
            <a:endParaRPr sz="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return 명령어를 통해 함수가 호출된 곳으로 값을 보내지 않음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함수를 종료하는 명령어로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필요 없는 경우 return 명령어를 사용하지 않아도 됨</a:t>
            </a:r>
            <a:endParaRPr/>
          </a:p>
        </p:txBody>
      </p:sp>
      <p:sp>
        <p:nvSpPr>
          <p:cNvPr id="253" name="Google Shape;253;p4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0094C8"/>
                </a:solidFill>
              </a:rPr>
              <a:t>void</a:t>
            </a:r>
            <a:r>
              <a:rPr lang="ko" sz="2500"/>
              <a:t> hello(){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500"/>
              <a:t>  </a:t>
            </a:r>
            <a:r>
              <a:rPr lang="ko" sz="2500">
                <a:solidFill>
                  <a:srgbClr val="E39F34"/>
                </a:solidFill>
              </a:rPr>
              <a:t>return</a:t>
            </a:r>
            <a:r>
              <a:rPr lang="ko" sz="2500"/>
              <a:t>; </a:t>
            </a:r>
            <a:r>
              <a:rPr lang="ko" sz="2500">
                <a:solidFill>
                  <a:srgbClr val="666666"/>
                </a:solidFill>
              </a:rPr>
              <a:t>// 함수를 종료합니다.</a:t>
            </a:r>
            <a:endParaRPr sz="2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500"/>
              <a:t>}</a:t>
            </a:r>
            <a:endParaRPr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알아서 움직이게 만들기 : 조건문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컴퓨터가 스스로 상황에 맞게 움직이게 하고 싶다면?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조건문을 사용해 컴퓨터가 </a:t>
            </a:r>
            <a:br>
              <a:rPr lang="ko"/>
            </a:br>
            <a:r>
              <a:rPr lang="ko"/>
              <a:t>상황에 따라 알아서 움직이도록 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if문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조건문의 한 종류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특정 조건이 맞을 때 어떻게 동작하도록 하는데 쓰임</a:t>
            </a:r>
            <a:endParaRPr/>
          </a:p>
        </p:txBody>
      </p:sp>
      <p:pic>
        <p:nvPicPr>
          <p:cNvPr descr="0304_001.jpg" id="264" name="Google Shape;2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5"/>
            <a:ext cx="5073050" cy="31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rgbClr val="0094C8"/>
                </a:solidFill>
              </a:rPr>
              <a:t>int</a:t>
            </a:r>
            <a:r>
              <a:rPr lang="ko" sz="3000"/>
              <a:t> age = </a:t>
            </a:r>
            <a:r>
              <a:rPr lang="ko" sz="3000"/>
              <a:t>1</a:t>
            </a:r>
            <a:r>
              <a:rPr lang="ko" sz="3000"/>
              <a:t>0;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rgbClr val="E39F34"/>
                </a:solidFill>
              </a:rPr>
              <a:t>if</a:t>
            </a:r>
            <a:r>
              <a:rPr lang="ko" sz="3000"/>
              <a:t> (</a:t>
            </a:r>
            <a:r>
              <a:rPr lang="ko" sz="3000"/>
              <a:t>age &lt; 20</a:t>
            </a:r>
            <a:r>
              <a:rPr lang="ko" sz="3000"/>
              <a:t>)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  </a:t>
            </a:r>
            <a:r>
              <a:rPr lang="ko" sz="3000">
                <a:solidFill>
                  <a:srgbClr val="666666"/>
                </a:solidFill>
              </a:rPr>
              <a:t>// age가 20보다 작습니다.</a:t>
            </a:r>
            <a:endParaRPr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  hello();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3000"/>
              <a:t>}</a:t>
            </a:r>
            <a:endParaRPr sz="3000"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소괄호 안이 조건에 해당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age가 20보다 작은 게 맞는지 확인한단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맞다면 중괄호 안 </a:t>
            </a:r>
            <a:br>
              <a:rPr lang="ko"/>
            </a:br>
            <a:r>
              <a:rPr lang="ko"/>
              <a:t>코드가 실행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51"/>
          <p:cNvGraphicFramePr/>
          <p:nvPr/>
        </p:nvGraphicFramePr>
        <p:xfrm>
          <a:off x="79600" y="11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{825AB446-3873-4DAF-B59F-D7BF2A70E4BA}</a:tableStyleId>
              </a:tblPr>
              <a:tblGrid>
                <a:gridCol w="2246200"/>
                <a:gridCol w="2246200"/>
                <a:gridCol w="2246200"/>
                <a:gridCol w="2246200"/>
              </a:tblGrid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연산자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의미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==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==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a와 b는 같다.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&lt;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a는 b보다 작다.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&gt;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a는 b보다 크다.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&lt;=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같거나 작다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&lt;=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a는 b와 같거나 작다.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&gt;=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같거나 크다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&gt;=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a는 b와 같거다 크다.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01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!=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다르다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!= b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a와 b는 다르다.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if문의 조건은 참/거짓형 값으로 바뀌는 것이라 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조건이 맞다면 true,</a:t>
            </a:r>
            <a:br>
              <a:rPr lang="ko"/>
            </a:br>
            <a:r>
              <a:rPr lang="ko"/>
              <a:t>틀리면 false로 바뀜</a:t>
            </a:r>
            <a:endParaRPr/>
          </a:p>
        </p:txBody>
      </p:sp>
      <p:pic>
        <p:nvPicPr>
          <p:cNvPr descr="0304_002.jpg" id="281" name="Google Shape;2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 대신 곧바로 true 또는 </a:t>
            </a:r>
            <a:br>
              <a:rPr lang="ko"/>
            </a:br>
            <a:r>
              <a:rPr lang="ko"/>
              <a:t>false 사용 가능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boolean 변수도 사용 가능</a:t>
            </a:r>
            <a:endParaRPr/>
          </a:p>
        </p:txBody>
      </p:sp>
      <p:sp>
        <p:nvSpPr>
          <p:cNvPr id="287" name="Google Shape;287;p53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0">
                <a:solidFill>
                  <a:srgbClr val="E39F34"/>
                </a:solidFill>
              </a:rPr>
              <a:t>if</a:t>
            </a:r>
            <a:r>
              <a:rPr lang="ko" sz="6000"/>
              <a:t> (true) {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0"/>
              <a:t>  hello();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6000"/>
              <a:t>}</a:t>
            </a:r>
            <a:endParaRPr sz="6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else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조건이 틀릴 때 다른 동작을 하도록 할때 사용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조건이 맞으면 if 밑 중괄호 안 hello 함수가 실행됨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조건이 틀리면 else 밑 중괄호 안 bye 함수가 실행됨</a:t>
            </a:r>
            <a:endParaRPr/>
          </a:p>
        </p:txBody>
      </p:sp>
      <p:sp>
        <p:nvSpPr>
          <p:cNvPr id="293" name="Google Shape;293;p5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int</a:t>
            </a:r>
            <a:r>
              <a:rPr lang="ko"/>
              <a:t> age = 30;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E39F34"/>
                </a:solidFill>
              </a:rPr>
              <a:t>if</a:t>
            </a:r>
            <a:r>
              <a:rPr lang="ko"/>
              <a:t> (age &lt; 20)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</a:t>
            </a:r>
            <a:r>
              <a:rPr lang="ko">
                <a:solidFill>
                  <a:srgbClr val="666666"/>
                </a:solidFill>
              </a:rPr>
              <a:t>// age가 20보다 작습니다.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hello();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 </a:t>
            </a:r>
            <a:r>
              <a:rPr lang="ko">
                <a:solidFill>
                  <a:srgbClr val="E39F34"/>
                </a:solidFill>
              </a:rPr>
              <a:t>else</a:t>
            </a:r>
            <a:r>
              <a:rPr lang="ko"/>
              <a:t>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</a:t>
            </a:r>
            <a:r>
              <a:rPr lang="ko">
                <a:solidFill>
                  <a:srgbClr val="666666"/>
                </a:solidFill>
              </a:rPr>
              <a:t>// age가 20과 같거나 또는 큽니다.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bye();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20보다 작지 않은데</a:t>
            </a:r>
            <a:br>
              <a:rPr lang="ko"/>
            </a:br>
            <a:r>
              <a:rPr lang="ko"/>
              <a:t>다시 한 번 30보다 작은지 확인하고 싶다면?</a:t>
            </a:r>
            <a:endParaRPr/>
          </a:p>
        </p:txBody>
      </p:sp>
      <p:pic>
        <p:nvPicPr>
          <p:cNvPr descr="0304_003.jpg" id="299" name="Google Shape;2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정보를 담는 그릇 : 변수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처음 if 조건이 맞지 않다면 그 다음 else if 부분 조건이 </a:t>
            </a:r>
            <a:br>
              <a:rPr lang="ko"/>
            </a:br>
            <a:r>
              <a:rPr lang="ko"/>
              <a:t>맞는지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여기서 맞다면 else if 밑 중괄호 안의 코드가 실행됨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또 틀리다면 마지막으로 else에 있는 중괄호 안의 코드가 실행됨</a:t>
            </a:r>
            <a:endParaRPr/>
          </a:p>
        </p:txBody>
      </p:sp>
      <p:sp>
        <p:nvSpPr>
          <p:cNvPr id="305" name="Google Shape;305;p56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int</a:t>
            </a:r>
            <a:r>
              <a:rPr lang="ko" sz="1500"/>
              <a:t> age = 25;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E39F34"/>
                </a:solidFill>
              </a:rPr>
              <a:t>if</a:t>
            </a:r>
            <a:r>
              <a:rPr lang="ko" sz="1500"/>
              <a:t> (age &lt; 20)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666666"/>
                </a:solidFill>
              </a:rPr>
              <a:t>// age가 20보다 작습니다.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hello();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} </a:t>
            </a:r>
            <a:r>
              <a:rPr lang="ko" sz="1500">
                <a:solidFill>
                  <a:srgbClr val="E39F34"/>
                </a:solidFill>
              </a:rPr>
              <a:t>else if</a:t>
            </a:r>
            <a:r>
              <a:rPr lang="ko" sz="1500"/>
              <a:t> (age &lt; 30)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666666"/>
                </a:solidFill>
              </a:rPr>
              <a:t>// age가 20과 같거나 또는 30보다 작습니다.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hi();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} </a:t>
            </a:r>
            <a:r>
              <a:rPr lang="ko" sz="1500">
                <a:solidFill>
                  <a:srgbClr val="E39F34"/>
                </a:solidFill>
              </a:rPr>
              <a:t>else</a:t>
            </a:r>
            <a:r>
              <a:rPr lang="ko" sz="1500"/>
              <a:t>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666666"/>
                </a:solidFill>
              </a:rPr>
              <a:t>// age가 30과 같거나 또는 큽니다.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bye();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else if를 여러 개 사용할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순서대로 조건이 맞는지 확인됨</a:t>
            </a:r>
            <a:endParaRPr/>
          </a:p>
        </p:txBody>
      </p:sp>
      <p:sp>
        <p:nvSpPr>
          <p:cNvPr id="311" name="Google Shape;311;p5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94C8"/>
                </a:solidFill>
              </a:rPr>
              <a:t>int</a:t>
            </a:r>
            <a:r>
              <a:rPr lang="ko" sz="1100"/>
              <a:t> age = 25;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E39F34"/>
                </a:solidFill>
              </a:rPr>
              <a:t>if</a:t>
            </a:r>
            <a:r>
              <a:rPr lang="ko" sz="1100"/>
              <a:t> (age &lt; 20)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  </a:t>
            </a:r>
            <a:r>
              <a:rPr lang="ko" sz="1100">
                <a:solidFill>
                  <a:srgbClr val="666666"/>
                </a:solidFill>
              </a:rPr>
              <a:t>// age가 20보다 작습니다.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} </a:t>
            </a:r>
            <a:r>
              <a:rPr lang="ko" sz="1100">
                <a:solidFill>
                  <a:srgbClr val="E39F34"/>
                </a:solidFill>
              </a:rPr>
              <a:t>else if</a:t>
            </a:r>
            <a:r>
              <a:rPr lang="ko" sz="1100"/>
              <a:t> (age &lt; 30)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  </a:t>
            </a:r>
            <a:r>
              <a:rPr lang="ko" sz="1100">
                <a:solidFill>
                  <a:srgbClr val="666666"/>
                </a:solidFill>
              </a:rPr>
              <a:t>// age가 20과 같거나 또는 30보다 작습니다.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} </a:t>
            </a:r>
            <a:r>
              <a:rPr lang="ko" sz="1100">
                <a:solidFill>
                  <a:srgbClr val="E39F34"/>
                </a:solidFill>
              </a:rPr>
              <a:t>else if</a:t>
            </a:r>
            <a:r>
              <a:rPr lang="ko" sz="1100"/>
              <a:t> (age &lt; 40)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  </a:t>
            </a:r>
            <a:r>
              <a:rPr lang="ko" sz="1100">
                <a:solidFill>
                  <a:srgbClr val="666666"/>
                </a:solidFill>
              </a:rPr>
              <a:t>// age가 30과 같거나 또는 40보다 작습니다.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} </a:t>
            </a:r>
            <a:r>
              <a:rPr lang="ko" sz="1100">
                <a:solidFill>
                  <a:srgbClr val="E39F34"/>
                </a:solidFill>
              </a:rPr>
              <a:t>else if</a:t>
            </a:r>
            <a:r>
              <a:rPr lang="ko" sz="1100"/>
              <a:t> (age &lt; 50)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  </a:t>
            </a:r>
            <a:r>
              <a:rPr lang="ko" sz="1100">
                <a:solidFill>
                  <a:srgbClr val="666666"/>
                </a:solidFill>
              </a:rPr>
              <a:t>// age가 40과 같거나 또는 50보다 작습니다.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} </a:t>
            </a:r>
            <a:r>
              <a:rPr lang="ko" sz="1100">
                <a:solidFill>
                  <a:srgbClr val="E39F34"/>
                </a:solidFill>
              </a:rPr>
              <a:t>else</a:t>
            </a:r>
            <a:r>
              <a:rPr lang="ko" sz="1100"/>
              <a:t>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  </a:t>
            </a:r>
            <a:r>
              <a:rPr lang="ko" sz="1100">
                <a:solidFill>
                  <a:srgbClr val="666666"/>
                </a:solidFill>
              </a:rPr>
              <a:t>// age가 50과 같거나 또는 큽니다.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if문을 이용하면 컴퓨터가 </a:t>
            </a:r>
            <a:br>
              <a:rPr lang="ko"/>
            </a:br>
            <a:r>
              <a:rPr lang="ko"/>
              <a:t>상황에 따라 알아서 동작하도록 </a:t>
            </a:r>
            <a:br>
              <a:rPr lang="ko"/>
            </a:br>
            <a:r>
              <a:rPr lang="ko"/>
              <a:t>만들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만약 아두이노에 센서를 연결한다면 센서 값에 따라 원하는 동작을 하도록 </a:t>
            </a:r>
            <a:br>
              <a:rPr lang="ko"/>
            </a:br>
            <a:r>
              <a:rPr lang="ko"/>
              <a:t>만들 수도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중요한 것은 생각한 것을 조건문을 이용해 잘 정리하는 것</a:t>
            </a:r>
            <a:endParaRPr/>
          </a:p>
        </p:txBody>
      </p:sp>
      <p:pic>
        <p:nvPicPr>
          <p:cNvPr descr="Untitled-1.jpg"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86122"/>
            <a:ext cx="5073049" cy="317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똑같은 것 반복시키기 : 반복문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컴퓨터에게 어떻게 계속 </a:t>
            </a:r>
            <a:br>
              <a:rPr lang="ko"/>
            </a:br>
            <a:r>
              <a:rPr lang="ko"/>
              <a:t>똑같은 것을 하게 만들 수 있을까?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for 문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반복문의 한 종류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특정 횟수 동안 컴퓨터가 반복하도록 하는데 사용</a:t>
            </a:r>
            <a:endParaRPr/>
          </a:p>
        </p:txBody>
      </p:sp>
      <p:pic>
        <p:nvPicPr>
          <p:cNvPr descr="0305_001.jpg" id="328" name="Google Shape;3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5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for문의 구성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반복하는 횟수를 세는 변수(카운터 변수)를 </a:t>
            </a:r>
            <a:br>
              <a:rPr lang="ko"/>
            </a:br>
            <a:r>
              <a:rPr lang="ko"/>
              <a:t>설정하는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반복 조건이 들어가는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매번 반복할 때마다 </a:t>
            </a:r>
            <a:br>
              <a:rPr lang="ko"/>
            </a:br>
            <a:r>
              <a:rPr lang="ko"/>
              <a:t>실행하는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각 부분들은 사이에 세미콜론을 통해 나뉘어짐</a:t>
            </a:r>
            <a:endParaRPr/>
          </a:p>
        </p:txBody>
      </p:sp>
      <p:pic>
        <p:nvPicPr>
          <p:cNvPr descr="0305_002.jpg" id="334" name="Google Shape;3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for문의 소괄호 첫 번째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변수 i를 통해 컴퓨터가 몇 번 반복했는지 확인</a:t>
            </a:r>
            <a:endParaRPr/>
          </a:p>
        </p:txBody>
      </p:sp>
      <p:sp>
        <p:nvSpPr>
          <p:cNvPr id="340" name="Google Shape;340;p62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>
                <a:solidFill>
                  <a:srgbClr val="0094C8"/>
                </a:solidFill>
              </a:rPr>
              <a:t>int</a:t>
            </a:r>
            <a:r>
              <a:rPr lang="ko" sz="6000"/>
              <a:t> i = 0</a:t>
            </a:r>
            <a:endParaRPr sz="6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for문의 소괄호 두 번째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조건이 맞는 경우에만 계속 반복하라는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이 조건이 틀리면 </a:t>
            </a:r>
            <a:br>
              <a:rPr lang="ko"/>
            </a:br>
            <a:r>
              <a:rPr lang="ko"/>
              <a:t>반복이 멈춤</a:t>
            </a:r>
            <a:endParaRPr/>
          </a:p>
        </p:txBody>
      </p:sp>
      <p:sp>
        <p:nvSpPr>
          <p:cNvPr id="346" name="Google Shape;346;p63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/>
              <a:t>i &lt; 3</a:t>
            </a:r>
            <a:endParaRPr sz="6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/>
              <a:t>i++</a:t>
            </a:r>
            <a:endParaRPr sz="6000"/>
          </a:p>
        </p:txBody>
      </p:sp>
      <p:sp>
        <p:nvSpPr>
          <p:cNvPr id="352" name="Google Shape;352;p6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무한 반복</a:t>
            </a:r>
            <a:r>
              <a:rPr lang="ko"/>
              <a:t> : 반복 조건이 항상 맞아 계속 반복하는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for문의 소괄호 세 번째 부분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카운터 변수를 바꿔주는 곳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p65"/>
          <p:cNvGraphicFramePr/>
          <p:nvPr/>
        </p:nvGraphicFramePr>
        <p:xfrm>
          <a:off x="104625" y="147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{825AB446-3873-4DAF-B59F-D7BF2A70E4BA}</a:tableStyleId>
              </a:tblPr>
              <a:tblGrid>
                <a:gridCol w="1786950"/>
                <a:gridCol w="1786950"/>
                <a:gridCol w="1786950"/>
                <a:gridCol w="1786950"/>
                <a:gridCol w="1786950"/>
              </a:tblGrid>
              <a:tr h="72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연산자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의미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72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++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 연산자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변수의 값을 1 증가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a++ 또는 ++a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a의 값을 1 증가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72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</a:t>
                      </a:r>
                      <a:endParaRPr sz="3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감소 연산자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변수의 값을 1 감소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a-- 또는 --a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a의 값을 1 감소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변수</a:t>
            </a:r>
            <a:r>
              <a:rPr lang="ko"/>
              <a:t> : 데이터를 담는 그릇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 안에 미리 정해진 종류의 데이터만 넣을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변수의 종류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숫자형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글자형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참/거짓형</a:t>
            </a:r>
            <a:endParaRPr/>
          </a:p>
        </p:txBody>
      </p:sp>
      <p:pic>
        <p:nvPicPr>
          <p:cNvPr descr="0302_001.jpg"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처음에 카운터 변수로 i라는 이름을 가진 int형 변수가 선언됨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초기 값으로 0이 들어감</a:t>
            </a:r>
            <a:endParaRPr/>
          </a:p>
        </p:txBody>
      </p:sp>
      <p:pic>
        <p:nvPicPr>
          <p:cNvPr descr="0305_003.jpg" id="363" name="Google Shape;36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i가 설정된 뒤 중괄호 안에 있는 코드가 실행됨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hello 함수 호출</a:t>
            </a:r>
            <a:endParaRPr/>
          </a:p>
        </p:txBody>
      </p:sp>
      <p:pic>
        <p:nvPicPr>
          <p:cNvPr descr="0305_004.jpg" id="369" name="Google Shape;3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for문의 3번째 부분 코드가 실행됨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i를 1 증가시키는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i는 1이 됨</a:t>
            </a:r>
            <a:endParaRPr/>
          </a:p>
        </p:txBody>
      </p:sp>
      <p:pic>
        <p:nvPicPr>
          <p:cNvPr descr="0305_005.jpg" id="375" name="Google Shape;37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반복 조건이 맞는지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아직 1이고 3보다 작기 때문에 반복 조건이 맞음</a:t>
            </a:r>
            <a:endParaRPr/>
          </a:p>
        </p:txBody>
      </p:sp>
      <p:pic>
        <p:nvPicPr>
          <p:cNvPr descr="0305_006.jpg" id="381" name="Google Shape;38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중괄호 안에 코드가 실행됨</a:t>
            </a:r>
            <a:endParaRPr/>
          </a:p>
        </p:txBody>
      </p:sp>
      <p:pic>
        <p:nvPicPr>
          <p:cNvPr descr="0305_007.jpg" id="387" name="Google Shape;38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i를 1 증가시켜 2가 됨</a:t>
            </a:r>
            <a:endParaRPr/>
          </a:p>
        </p:txBody>
      </p:sp>
      <p:pic>
        <p:nvPicPr>
          <p:cNvPr descr="0305_008.jpg" id="393" name="Google Shape;39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반복 조건이 맞는지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i가 2이고 여전히 3보다 작기 때문에 반복 조건은 여전히 맞음</a:t>
            </a:r>
            <a:endParaRPr/>
          </a:p>
        </p:txBody>
      </p:sp>
      <p:pic>
        <p:nvPicPr>
          <p:cNvPr descr="0305_009.jpg" id="399" name="Google Shape;39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중괄호 안의 코드가 실행됨</a:t>
            </a:r>
            <a:endParaRPr/>
          </a:p>
        </p:txBody>
      </p:sp>
      <p:pic>
        <p:nvPicPr>
          <p:cNvPr descr="0305_010.jpg" id="405" name="Google Shape;40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i가 증가해서 3이 됨</a:t>
            </a:r>
            <a:endParaRPr/>
          </a:p>
        </p:txBody>
      </p:sp>
      <p:pic>
        <p:nvPicPr>
          <p:cNvPr descr="0305_011.jpg" id="411" name="Google Shape;4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반복 조건을 확인하는데 i가 3보다 작지 않기 때문에 조건이 틀림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더 이상 반복하지 않고 for문을 빠져나감</a:t>
            </a:r>
            <a:endParaRPr/>
          </a:p>
        </p:txBody>
      </p:sp>
      <p:pic>
        <p:nvPicPr>
          <p:cNvPr descr="0305_012.jpg" id="417" name="Google Shape;41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int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대표적인 숫자형 변수 종류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소수점이 없는 정수를 담음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변수를 선언한다</a:t>
            </a:r>
            <a:r>
              <a:rPr lang="ko"/>
              <a:t> : 프로그래밍에서 변수를 준비하는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변수 선언시 원하는 이름으로 설정할 수 있음</a:t>
            </a:r>
            <a:endParaRPr/>
          </a:p>
        </p:txBody>
      </p:sp>
      <p:pic>
        <p:nvPicPr>
          <p:cNvPr descr="0302_003.jpg"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교육 사이트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7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http://10make.com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저자 회사가 운영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아두이노, 라즈베리 파이, </a:t>
            </a:r>
            <a:br>
              <a:rPr lang="ko"/>
            </a:br>
            <a:r>
              <a:rPr lang="ko"/>
              <a:t>3D 프린터 관련 무료 동영상 </a:t>
            </a:r>
            <a:br>
              <a:rPr lang="ko"/>
            </a:br>
            <a:r>
              <a:rPr lang="ko"/>
              <a:t>강의 제공 </a:t>
            </a:r>
            <a:endParaRPr/>
          </a:p>
        </p:txBody>
      </p:sp>
      <p:sp>
        <p:nvSpPr>
          <p:cNvPr id="428" name="Google Shape;42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10MAKE</a:t>
            </a:r>
            <a:endParaRPr/>
          </a:p>
        </p:txBody>
      </p:sp>
      <p:pic>
        <p:nvPicPr>
          <p:cNvPr descr="스크린샷 2016-02-16 오후 6.15.12.png" id="429" name="Google Shape;42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0519"/>
            <a:ext cx="5073048" cy="266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https://code.org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미국 비영리 단체 </a:t>
            </a:r>
            <a:br>
              <a:rPr lang="ko"/>
            </a:br>
            <a:r>
              <a:rPr lang="ko"/>
              <a:t>Code.org가 운영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수준별 프로그래밍 강의 제공</a:t>
            </a:r>
            <a:endParaRPr/>
          </a:p>
        </p:txBody>
      </p:sp>
      <p:sp>
        <p:nvSpPr>
          <p:cNvPr id="435" name="Google Shape;43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아워 오브 코드</a:t>
            </a:r>
            <a:endParaRPr/>
          </a:p>
        </p:txBody>
      </p:sp>
      <p:pic>
        <p:nvPicPr>
          <p:cNvPr descr="스크린샷 2016-02-17 오후 1.08.18.png" id="436" name="Google Shape;43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5" y="1057800"/>
            <a:ext cx="4737607" cy="4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쉽고 재미있는 프로그래밍 도구, 스크래치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스크래치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http://scratch.mit.edu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MIT 미디어랩 미첼 레즈닉 교수와 그의 동료들이 만든 </a:t>
            </a:r>
            <a:br>
              <a:rPr lang="ko"/>
            </a:br>
            <a:r>
              <a:rPr lang="ko"/>
              <a:t>프로그래밍 언어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애초 8~16세 학생들을 위해 상당히 쉽게 만들어짐</a:t>
            </a:r>
            <a:endParaRPr/>
          </a:p>
        </p:txBody>
      </p:sp>
      <p:pic>
        <p:nvPicPr>
          <p:cNvPr descr="0307_001.jpg" id="447" name="Google Shape;44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8211"/>
            <a:ext cx="5073050" cy="170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레고를 조립하듯이 블록을 통해 프로그래밍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동작, 이벤트, 제어와 같은 9가지 종류의 블록으로 구성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변수와 함수 그리고 조건문과 반복문을 이 블록을 이용해 쉽게 만들 수 있음</a:t>
            </a:r>
            <a:endParaRPr/>
          </a:p>
        </p:txBody>
      </p:sp>
      <p:pic>
        <p:nvPicPr>
          <p:cNvPr descr="0307_003.jpg" id="453" name="Google Shape;45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8" y="914400"/>
            <a:ext cx="46577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좋아하는 그림을 사용해 애니메이션을 만들거나 </a:t>
            </a:r>
            <a:br>
              <a:rPr lang="ko"/>
            </a:br>
            <a:r>
              <a:rPr lang="ko"/>
              <a:t>목소리를 녹음해 효과음으로 </a:t>
            </a:r>
            <a:br>
              <a:rPr lang="ko"/>
            </a:br>
            <a:r>
              <a:rPr lang="ko"/>
              <a:t>사용할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대개 스크래치를 통해 재미있는 뮤직 비디오 또는 게임을 많이 만듬</a:t>
            </a:r>
            <a:endParaRPr/>
          </a:p>
        </p:txBody>
      </p:sp>
      <p:pic>
        <p:nvPicPr>
          <p:cNvPr descr="0307_004.jpg" id="459" name="Google Shape;45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72514"/>
            <a:ext cx="5073051" cy="37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사람들이 만든 작품을 공유할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다른 사람들의 작품을 직접 실행해보거나 수정할 수도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아두이노도 스크래치에 연결해 사용할 수 있음</a:t>
            </a:r>
            <a:endParaRPr/>
          </a:p>
        </p:txBody>
      </p:sp>
      <p:pic>
        <p:nvPicPr>
          <p:cNvPr descr="0307_007.jpg" id="465" name="Google Shape;46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10"/>
            <a:ext cx="5073048" cy="433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470" name="Google Shape;47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84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84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473" name="Google Shape;47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4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a라는 이름의 int형 변수를 선언한다는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세미콜론(;)</a:t>
            </a:r>
            <a:r>
              <a:rPr lang="ko"/>
              <a:t> : 문장이 끝났다는 뜻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컴퓨터는 문장의 시작과 끝을 모르기 때문에 마지막 부분에 세미콜론을 달아줘야함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변수 이름 앞에 숫자가 먼저 </a:t>
            </a:r>
            <a:br>
              <a:rPr lang="ko"/>
            </a:br>
            <a:r>
              <a:rPr lang="ko"/>
              <a:t>오면 안됨</a:t>
            </a:r>
            <a:endParaRPr/>
          </a:p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>
                <a:solidFill>
                  <a:srgbClr val="0094C8"/>
                </a:solidFill>
              </a:rPr>
              <a:t>int</a:t>
            </a:r>
            <a:r>
              <a:rPr lang="ko" sz="6000"/>
              <a:t> a;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주석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프로그래밍을 할 때 적는 메모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주석은 오로지 사람에게만 보임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String</a:t>
            </a:r>
            <a:r>
              <a:rPr lang="ko"/>
              <a:t> : 문장이나 단어 데이터를 넣어 사용할 때 쓰는 변수 형태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char</a:t>
            </a:r>
            <a:r>
              <a:rPr lang="ko"/>
              <a:t> : 반각문자 하나를 넣어 사용하기 위한 변수 형태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ko"/>
              <a:t>boolean</a:t>
            </a:r>
            <a:r>
              <a:rPr lang="ko"/>
              <a:t> : 변수 안에 들어가는 값이 오로지 참 또는 거짓 2가지</a:t>
            </a:r>
            <a:endParaRPr/>
          </a:p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저는 주석입니다.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/*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이 안도 주석입니다.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*/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글자형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String</a:t>
            </a:r>
            <a:r>
              <a:rPr lang="ko"/>
              <a:t> </a:t>
            </a:r>
            <a:r>
              <a:rPr lang="ko">
                <a:solidFill>
                  <a:srgbClr val="DB5831"/>
                </a:solidFill>
              </a:rPr>
              <a:t>name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char</a:t>
            </a:r>
            <a:r>
              <a:rPr lang="ko"/>
              <a:t> c;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참/거짓형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94C8"/>
                </a:solidFill>
              </a:rPr>
              <a:t>boolean</a:t>
            </a:r>
            <a:r>
              <a:rPr lang="ko"/>
              <a:t> yes_no;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코드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컴퓨터가 처리할 수 있는 데이터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프로그램의 내용은 다른 말로 소스코드라고도 부름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반각문자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컴퓨터에서 최소 단위로 가장 많이 사용되는 것이 바이트(byte)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반각문자란 바로 1바이트로 표현할 수 있는 문자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전각문자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2바이트로 표현할 수 있는 문자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예 : 한글</a:t>
            </a:r>
            <a:endParaRPr/>
          </a:p>
        </p:txBody>
      </p:sp>
      <p:pic>
        <p:nvPicPr>
          <p:cNvPr descr="0501_001.jpg"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