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393a0a6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393a0a6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393a0a6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393a0a6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393a0a6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393a0a6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393a0a6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393a0a6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393a0a6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393a0a6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393a0a6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393a0a6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393a0a6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393a0a6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393a0a6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393a0a6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393a0a6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393a0a6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393a0a6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393a0a6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393a0a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393a0a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393a0a6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393a0a6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393a0a6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393a0a6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393a0a6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393a0a6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393a0a6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393a0a6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393a0a6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393a0a6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393a0a6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393a0a6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393a0a6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393a0a6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393a0a6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393a0a6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393a0a6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393a0a6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393a0a6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393a0a6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393a0a6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393a0a6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393a0a6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393a0a6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393a0a6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393a0a6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393a0a6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393a0a6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393a0a6d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393a0a6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393a0a6d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393a0a6d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393a0a6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393a0a6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393a0a6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393a0a6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8def339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8def339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393a0a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393a0a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93a0a6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393a0a6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393a0a6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393a0a6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393a0a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393a0a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393a0a6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393a0a6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393a0a6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393a0a6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21.png"/><Relationship Id="rId6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t-resistor-220.png"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80098" y="900125"/>
            <a:ext cx="922975" cy="402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t-button.png"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425" y="1864925"/>
            <a:ext cx="1540875" cy="2093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t-led.png"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75" y="1452975"/>
            <a:ext cx="1221850" cy="35243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t-arduino-uno.png" id="13" name="Google Shape;1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4507123" y="762588"/>
            <a:ext cx="5032075" cy="36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50" y="3444650"/>
            <a:ext cx="9144000" cy="16989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311750" y="3587150"/>
            <a:ext cx="8520600" cy="14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Malgun Gothic"/>
              <a:buNone/>
              <a:defRPr b="1" sz="6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descr="logo.png" id="17" name="Google Shape;17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-1"/>
            <a:ext cx="4299750" cy="9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기본 내용">
  <p:cSld name="CUSTOM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코드 &amp; 기본 내용">
  <p:cSld name="CUSTOM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  <a:solidFill>
            <a:srgbClr val="EDEDED"/>
          </a:solidFill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기본 내용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6" name="Google Shape;66;p15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섹션 헤더 - 쉬어가는 페이지">
  <p:cSld name="SECTION_HEADER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1765800"/>
            <a:ext cx="9144000" cy="1611900"/>
          </a:xfrm>
          <a:prstGeom prst="rect">
            <a:avLst/>
          </a:prstGeom>
          <a:solidFill>
            <a:srgbClr val="B276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algun Gothic"/>
              <a:buNone/>
              <a:defRPr b="1" sz="5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기본 내용 (보라)">
  <p:cSld name="CUSTOM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4" name="Google Shape;74;p17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B276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1765800"/>
            <a:ext cx="9144000" cy="16119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algun Gothic"/>
              <a:buNone/>
              <a:defRPr b="1" sz="5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Relationship Id="rId4" Type="http://schemas.openxmlformats.org/officeDocument/2006/relationships/hyperlink" Target="https://www.facebook.com/doyouknowarduino" TargetMode="External"/><Relationship Id="rId5" Type="http://schemas.openxmlformats.org/officeDocument/2006/relationships/image" Target="../media/image27.png"/><Relationship Id="rId6" Type="http://schemas.openxmlformats.org/officeDocument/2006/relationships/hyperlink" Target="http://goo.gl/ke52Jh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ctrTitle"/>
          </p:nvPr>
        </p:nvSpPr>
        <p:spPr>
          <a:xfrm>
            <a:off x="311750" y="3587150"/>
            <a:ext cx="8520600" cy="14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디지털과 아날로그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5V 전원 핀과 13번 핀 사이에 </a:t>
            </a:r>
            <a:br>
              <a:rPr lang="ko"/>
            </a:br>
            <a:r>
              <a:rPr lang="ko"/>
              <a:t>버튼 연결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평소 버튼의 다리가 서로 연결이 안 되어있다가 버튼을 누르면 모든 다리가 연결됨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평소 버튼 때문에 5V 전원 핀과 </a:t>
            </a:r>
            <a:br>
              <a:rPr lang="ko"/>
            </a:br>
            <a:r>
              <a:rPr lang="ko"/>
              <a:t>13번 핀 사이가 끊김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버튼이 눌리면 그 사이가 연결됨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디지털 신호 입력은 버튼이 눌렸는지 안 눌렸는지 </a:t>
            </a:r>
            <a:br>
              <a:rPr lang="ko"/>
            </a:br>
            <a:r>
              <a:rPr lang="ko"/>
              <a:t>확인하는 것과 같음</a:t>
            </a:r>
            <a:endParaRPr/>
          </a:p>
        </p:txBody>
      </p:sp>
      <p:pic>
        <p:nvPicPr>
          <p:cNvPr descr="0401_005.jpg" id="132" name="Google Shape;1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689711"/>
            <a:ext cx="5073050" cy="376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digitalRead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디지털 신호 입력 값을 읽는 명령어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매개변수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디지털 신호 입력 값을 읽을 핀 번호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함수를 호출하면 해당 핀 번호의 입력 값을 반환 값으로 돌려줌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반환값을 HIGH, LOW와 비교해 전압이 무슨 상태인지 확인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과연 버튼이 안 눌렸을 때 값이 LOW가 되고, 버튼이 눌렸을 때 HIGH가 될까?</a:t>
            </a:r>
            <a:endParaRPr/>
          </a:p>
        </p:txBody>
      </p:sp>
      <p:sp>
        <p:nvSpPr>
          <p:cNvPr id="138" name="Google Shape;138;p28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rgbClr val="666666"/>
                </a:solidFill>
              </a:rPr>
              <a:t>// 디지털 신호 입력 값을 저장할 변수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rgbClr val="0094C8"/>
                </a:solidFill>
              </a:rPr>
              <a:t>int</a:t>
            </a:r>
            <a:r>
              <a:rPr lang="ko" sz="1500"/>
              <a:t> a;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rgbClr val="666666"/>
                </a:solidFill>
              </a:rPr>
              <a:t>// 13번 핀의 디지털 신호 입력 값을 읽습니다.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a = </a:t>
            </a:r>
            <a:r>
              <a:rPr lang="ko" sz="1500">
                <a:solidFill>
                  <a:srgbClr val="DB5831"/>
                </a:solidFill>
              </a:rPr>
              <a:t>digitalRead</a:t>
            </a:r>
            <a:r>
              <a:rPr lang="ko" sz="1500"/>
              <a:t>(13);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rgbClr val="666666"/>
                </a:solidFill>
              </a:rPr>
              <a:t>// 상수 HIGH와 LOW를 이용해 입력 값을 확인합니다.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rgbClr val="E39F34"/>
                </a:solidFill>
              </a:rPr>
              <a:t>if</a:t>
            </a:r>
            <a:r>
              <a:rPr lang="ko" sz="1500"/>
              <a:t> (a == </a:t>
            </a:r>
            <a:r>
              <a:rPr lang="ko" sz="1500">
                <a:solidFill>
                  <a:srgbClr val="0094C8"/>
                </a:solidFill>
              </a:rPr>
              <a:t>HIGH</a:t>
            </a:r>
            <a:r>
              <a:rPr lang="ko" sz="1500"/>
              <a:t>) {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rgbClr val="666666"/>
                </a:solidFill>
              </a:rPr>
              <a:t>  // 전압이 HIGH인 경우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} </a:t>
            </a:r>
            <a:r>
              <a:rPr lang="ko" sz="1500">
                <a:solidFill>
                  <a:srgbClr val="E39F34"/>
                </a:solidFill>
              </a:rPr>
              <a:t>else</a:t>
            </a:r>
            <a:r>
              <a:rPr lang="ko" sz="1500"/>
              <a:t> {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rgbClr val="666666"/>
                </a:solidFill>
              </a:rPr>
              <a:t>  // 전압이 LOW인 경우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500"/>
              <a:t>}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플로팅 현상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디지털 핀의 전압이 HIGH와 LOW로 왔다갔다하는 것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디지털 핀을 입력으로 설정하면 입력 핀 주위에 아주 작은 전류가 흐르기 때문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기존 상태의 전압을 LOW 또는 HIGH 한쪽에 고정시켜줘야 함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풀다운</a:t>
            </a:r>
            <a:r>
              <a:rPr lang="ko"/>
              <a:t> : LOW에 고정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b="1" lang="ko"/>
              <a:t>풀업</a:t>
            </a:r>
            <a:r>
              <a:rPr lang="ko"/>
              <a:t> : HIGH에 고정</a:t>
            </a:r>
            <a:endParaRPr/>
          </a:p>
        </p:txBody>
      </p:sp>
      <p:sp>
        <p:nvSpPr>
          <p:cNvPr id="144" name="Google Shape;144;p29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666666"/>
                </a:solidFill>
              </a:rPr>
              <a:t>// 디지털 신호 입력 값을 저장할 변수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94C8"/>
                </a:solidFill>
              </a:rPr>
              <a:t>int</a:t>
            </a:r>
            <a:r>
              <a:rPr lang="ko" sz="1500"/>
              <a:t> a;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666666"/>
                </a:solidFill>
              </a:rPr>
              <a:t>// 13번 핀의 디지털 신호 입력 값을 읽습니다.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/>
              <a:t>a = </a:t>
            </a:r>
            <a:r>
              <a:rPr lang="ko" sz="1500">
                <a:solidFill>
                  <a:srgbClr val="DB5831"/>
                </a:solidFill>
              </a:rPr>
              <a:t>digitalRead</a:t>
            </a:r>
            <a:r>
              <a:rPr lang="ko" sz="1500"/>
              <a:t>(13);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666666"/>
                </a:solidFill>
              </a:rPr>
              <a:t>// 상수 HIGH와 LOW를 이용해 입력 값을 확인합니다.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E39F34"/>
                </a:solidFill>
              </a:rPr>
              <a:t>if</a:t>
            </a:r>
            <a:r>
              <a:rPr lang="ko" sz="1500"/>
              <a:t> (a == </a:t>
            </a:r>
            <a:r>
              <a:rPr lang="ko" sz="1500">
                <a:solidFill>
                  <a:srgbClr val="0094C8"/>
                </a:solidFill>
              </a:rPr>
              <a:t>HIGH</a:t>
            </a:r>
            <a:r>
              <a:rPr lang="ko" sz="1500"/>
              <a:t>) {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666666"/>
                </a:solidFill>
              </a:rPr>
              <a:t>  // 전압이 HIGH인 경우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/>
              <a:t>} </a:t>
            </a:r>
            <a:r>
              <a:rPr lang="ko" sz="1500">
                <a:solidFill>
                  <a:srgbClr val="E39F34"/>
                </a:solidFill>
              </a:rPr>
              <a:t>else</a:t>
            </a:r>
            <a:r>
              <a:rPr lang="ko" sz="1500"/>
              <a:t> {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666666"/>
                </a:solidFill>
              </a:rPr>
              <a:t>  // 전압이 LOW인 경우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500"/>
              <a:t>}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풀다운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입력 핀의 전압을 평상시 LOW로 고정시키는 것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버튼이 안 눌렸을 때 입력 핀과 그라운드 핀이 저항을 사이에 두고 연결됨</a:t>
            </a:r>
            <a:endParaRPr/>
          </a:p>
        </p:txBody>
      </p:sp>
      <p:pic>
        <p:nvPicPr>
          <p:cNvPr descr="0401_006.jpg" id="150" name="Google Shape;1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1270"/>
            <a:ext cx="5073052" cy="3760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평상시 입력 핀에 흐르는 작은 전류가 모두 그라운드 핀으로 빠져나가 입력 핀의 전압이 LOW가 됨</a:t>
            </a:r>
            <a:endParaRPr/>
          </a:p>
        </p:txBody>
      </p:sp>
      <p:pic>
        <p:nvPicPr>
          <p:cNvPr descr="0401_007.jpg" id="156" name="Google Shape;1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버튼을 눌렀을 때는 5V 전원 핀에서 전류가 흘러 입력 핀으로 들어가고 이 때문에 입력 핀의 전압이 HIGH가 됨</a:t>
            </a:r>
            <a:endParaRPr/>
          </a:p>
        </p:txBody>
      </p:sp>
      <p:pic>
        <p:nvPicPr>
          <p:cNvPr descr="0401_008.jpg"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왜 그라운드 핀으로 전류가 안 흐르는가?</a:t>
            </a:r>
            <a:endParaRPr/>
          </a:p>
        </p:txBody>
      </p:sp>
      <p:pic>
        <p:nvPicPr>
          <p:cNvPr descr="0401_008.jpg" id="168" name="Google Shape;1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버튼을 눌렀을 때 5V 전원 핀에서 전류가 출발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전류는 전선을 통해 가다 두 갈래길에 도착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한 쪽은 곧바로 입력 핀으로 들어가는 길, </a:t>
            </a:r>
            <a:br>
              <a:rPr lang="ko"/>
            </a:br>
            <a:r>
              <a:rPr lang="ko"/>
              <a:t>한 쪽은 중간에 저항이 있고 그라운드 핀으로 가는 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ko"/>
              <a:t>전류는 큰 저항(10k 옴)이 중간에 있는 그라운드 핀보다 입력 핀으로 흐름</a:t>
            </a:r>
            <a:endParaRPr/>
          </a:p>
        </p:txBody>
      </p:sp>
      <p:pic>
        <p:nvPicPr>
          <p:cNvPr descr="0401_008.jpg"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풀업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입력 핀의 전압을 평상시 HIGH로 고정시키는 것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평상 시 5V 전원 핀과 입력 핀이 중간에 저항을 두고 연결됨</a:t>
            </a:r>
            <a:endParaRPr/>
          </a:p>
        </p:txBody>
      </p:sp>
      <p:pic>
        <p:nvPicPr>
          <p:cNvPr descr="0401_009.jpg" id="180" name="Google Shape;1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695377"/>
            <a:ext cx="5073050" cy="3752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풀다운때와 마찬가지로 10k 옴 정도의 큰 저항 사용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5V 전원 핀과 연결되어 있기 때문에 전압은 HIGH가 됨</a:t>
            </a:r>
            <a:endParaRPr/>
          </a:p>
        </p:txBody>
      </p:sp>
      <p:pic>
        <p:nvPicPr>
          <p:cNvPr descr="0401_010.jpg" id="186" name="Google Shape;1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디지털 이해하기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버튼을 눌렀을 때 5V 전원 핀에서 전류가 흘러 그라운드 핀으로 들어가고 이 때문에 입력 핀의 전압이 LOW가 됨</a:t>
            </a:r>
            <a:endParaRPr/>
          </a:p>
        </p:txBody>
      </p:sp>
      <p:pic>
        <p:nvPicPr>
          <p:cNvPr descr="0401_011.jpg" id="192" name="Google Shape;1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401_011.jpg" id="197" name="Google Shape;1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8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버튼을 눌렀을 때 5V 전원 핀에서 전류가 출발하고 저항을 지남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두 갈래길에 도착하는데 한 쪽은 입력 핀으로 가는 길, </a:t>
            </a:r>
            <a:br>
              <a:rPr lang="ko"/>
            </a:br>
            <a:r>
              <a:rPr lang="ko"/>
              <a:t>한 쪽은 그라운드 핀으로 가는 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그라운드 핀의 전압이 완전 0V이기 때문에 </a:t>
            </a:r>
            <a:r>
              <a:rPr lang="ko"/>
              <a:t>전류는 </a:t>
            </a:r>
            <a:r>
              <a:rPr lang="ko"/>
              <a:t>입력 핀 쪽이 아닌 그라운드 핀 쪽으로 흐름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ko"/>
              <a:t>입력 핀에 흐르는 작은 전류도 마찬가지로 그라운드 핀 쪽으로 흐름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pinMode 함수를 이용해 디지털 핀을 입력 용도로 쓸지 출력 용도로 쓸지 결정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출력인 경우 digitalWrite 함수를 이용해 출력 제어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입력인 경우 digitalRead 함수를 이용해 입력 값을 읽음</a:t>
            </a:r>
            <a:endParaRPr/>
          </a:p>
        </p:txBody>
      </p:sp>
      <p:pic>
        <p:nvPicPr>
          <p:cNvPr descr="0401_012.jpg" id="204" name="Google Shape;2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아날로그 이해하기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일종의 다이얼로그 스위치를 다루는 것과 같음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아날로그 신호를 제어해 전압의 크기를 조절하는 것과 같음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b="1" lang="ko"/>
              <a:t>아날로그 핀</a:t>
            </a:r>
            <a:r>
              <a:rPr lang="ko"/>
              <a:t> : 아날로그 신호를 제어할 수 있는 핀</a:t>
            </a:r>
            <a:endParaRPr/>
          </a:p>
        </p:txBody>
      </p:sp>
      <p:pic>
        <p:nvPicPr>
          <p:cNvPr descr="0402_001.jpg" id="215" name="Google Shape;21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입력용과 출력용이 따로 분리되어있음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아날로그 입력 핀</a:t>
            </a:r>
            <a:endParaRPr b="1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A0 ~ A5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전압의 크기가 변하는 것을 </a:t>
            </a:r>
            <a:br>
              <a:rPr lang="ko"/>
            </a:br>
            <a:r>
              <a:rPr lang="ko"/>
              <a:t>확인할 수 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아날로그 입력은 전압이 0V와 5V 사이에서 어떤 크기로 들어오는지 확인하는 것</a:t>
            </a:r>
            <a:endParaRPr/>
          </a:p>
        </p:txBody>
      </p:sp>
      <p:pic>
        <p:nvPicPr>
          <p:cNvPr descr="0402_002.jpg" id="221" name="Google Shape;22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726728"/>
            <a:ext cx="5073052" cy="3690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아날로그 출력 핀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디지털 핀 중 틸트(~) 표시가 </a:t>
            </a:r>
            <a:br>
              <a:rPr lang="ko"/>
            </a:br>
            <a:r>
              <a:rPr lang="ko"/>
              <a:t>붙은 핀들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아날로그 출력</a:t>
            </a:r>
            <a:r>
              <a:rPr lang="ko"/>
              <a:t> : 전압을 0V와 5V 사이에서 원하는 크기로 </a:t>
            </a:r>
            <a:br>
              <a:rPr lang="ko"/>
            </a:br>
            <a:r>
              <a:rPr lang="ko"/>
              <a:t>설정하는 것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아날로그 핀은 디지털 핀과 같이 처음에 어떤 용도로 쓸지 설정할 필요가 없음</a:t>
            </a:r>
            <a:endParaRPr/>
          </a:p>
        </p:txBody>
      </p:sp>
      <p:pic>
        <p:nvPicPr>
          <p:cNvPr descr="0402_003.jpg" id="227" name="Google Shape;2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726728"/>
            <a:ext cx="5073052" cy="3690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402_004.jpg" id="232" name="Google Shape;23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958" y="0"/>
            <a:ext cx="699808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analogWrite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아날로그 신호를 출력할 때 사용하는 명령어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매개변수</a:t>
            </a:r>
            <a:endParaRPr b="1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아날로그 신호를 출력할 핀 번호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ko"/>
              <a:t>전압의 값 : 0(0V) ~ 255(5V)</a:t>
            </a:r>
            <a:endParaRPr/>
          </a:p>
        </p:txBody>
      </p:sp>
      <p:sp>
        <p:nvSpPr>
          <p:cNvPr id="238" name="Google Shape;238;p45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// 9번 핀의 전압을 0V로 설정합니다.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DB5831"/>
                </a:solidFill>
              </a:rPr>
              <a:t>analogWrite</a:t>
            </a:r>
            <a:r>
              <a:rPr lang="ko"/>
              <a:t>(9, 0);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// 9번 핀의 전압을 5V로 설정합니다.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DB5831"/>
                </a:solidFill>
              </a:rPr>
              <a:t>analogWrite</a:t>
            </a:r>
            <a:r>
              <a:rPr lang="ko"/>
              <a:t>(9, 255);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// 9번 핀의 전압을 2.5V로 설정합니다.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DB5831"/>
                </a:solidFill>
              </a:rPr>
              <a:t>analogWrite</a:t>
            </a:r>
            <a:r>
              <a:rPr lang="ko"/>
              <a:t>(9, 127);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PWM(펄스 폭 변조)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디지털 기계가 아날로그 신호를 출력하는 방법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반은 검정색이고 나머지 반은 흰색인 둥근 회전판을 돌리면 어떻게 보일까?</a:t>
            </a:r>
            <a:br>
              <a:rPr lang="ko"/>
            </a:br>
            <a:r>
              <a:rPr lang="ko"/>
              <a:t>만약 비율을 바꾸면?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검정색이 0V, 흰색이 5V</a:t>
            </a:r>
            <a:endParaRPr/>
          </a:p>
        </p:txBody>
      </p:sp>
      <p:pic>
        <p:nvPicPr>
          <p:cNvPr descr="0402_005.jpg" id="244" name="Google Shape;24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401_001.jpg"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디지털</a:t>
            </a:r>
            <a:r>
              <a:rPr lang="ko"/>
              <a:t> : 어떤 자료를 숫자 형태로 표현하는 것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일종의 스위치를 다루는 것과 같음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디지털 신호를 제어할 수 있는 핀을 껐다 켤 수 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b="1" lang="ko"/>
              <a:t>디지털 핀</a:t>
            </a:r>
            <a:r>
              <a:rPr lang="ko"/>
              <a:t> : 디지털 신호를 제어할 수 있는 핀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7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analogRead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아날로그 신호 입력 값을 읽는 명령어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매개변수</a:t>
            </a:r>
            <a:endParaRPr b="1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아날로그 신호 입력 값을 읽을 핀 번호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함수를 호출하면 해당 핀 번호의 입력 값을 반환 값으로 돌려줌</a:t>
            </a:r>
            <a:endParaRPr/>
          </a:p>
        </p:txBody>
      </p:sp>
      <p:sp>
        <p:nvSpPr>
          <p:cNvPr id="250" name="Google Shape;250;p47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// 아날로그 신호 입력 값을 저장할 변수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0094C8"/>
                </a:solidFill>
              </a:rPr>
              <a:t>int</a:t>
            </a:r>
            <a:r>
              <a:rPr lang="ko"/>
              <a:t> a;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// A0 핀의 아날로그 신호 입력 값을 읽습니다.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 = </a:t>
            </a:r>
            <a:r>
              <a:rPr lang="ko">
                <a:solidFill>
                  <a:srgbClr val="DB5831"/>
                </a:solidFill>
              </a:rPr>
              <a:t>analogRead</a:t>
            </a:r>
            <a:r>
              <a:rPr lang="ko"/>
              <a:t>(A0);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// a : 0(0V) ~ 1,023(5V)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아날로그 입력 값</a:t>
            </a:r>
            <a:r>
              <a:rPr lang="ko"/>
              <a:t> : 0(0V)</a:t>
            </a:r>
            <a:br>
              <a:rPr lang="ko"/>
            </a:br>
            <a:r>
              <a:rPr lang="ko"/>
              <a:t> ~ 1,023(5V)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대부분 많은 종류의 센서가 아날로그로 되어있음.</a:t>
            </a:r>
            <a:endParaRPr/>
          </a:p>
        </p:txBody>
      </p:sp>
      <p:sp>
        <p:nvSpPr>
          <p:cNvPr id="256" name="Google Shape;256;p48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66666"/>
                </a:solidFill>
              </a:rPr>
              <a:t>// 아날로그 신호 입력 값을 저장할 변수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94C8"/>
                </a:solidFill>
              </a:rPr>
              <a:t>int</a:t>
            </a:r>
            <a:r>
              <a:rPr lang="ko"/>
              <a:t> a;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66666"/>
                </a:solidFill>
              </a:rPr>
              <a:t>// A0 핀의 아날로그 신호 입력 값을 읽습니다.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a = </a:t>
            </a:r>
            <a:r>
              <a:rPr lang="ko">
                <a:solidFill>
                  <a:srgbClr val="DB5831"/>
                </a:solidFill>
              </a:rPr>
              <a:t>analogRead</a:t>
            </a:r>
            <a:r>
              <a:rPr lang="ko"/>
              <a:t>(A0);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66666"/>
                </a:solidFill>
              </a:rPr>
              <a:t>// a : 0(0V) ~ 1,023(5V)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9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디지털 신호를 제어할 때처럼 설정이 필요하지 않음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아날로그 신호를 출력할 때 디지털 핀에 틸트 표시가 있는지 확인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출력인 경우 analogWrite 함수,</a:t>
            </a:r>
            <a:br>
              <a:rPr lang="ko"/>
            </a:br>
            <a:r>
              <a:rPr lang="ko"/>
              <a:t>입력인 경우 analogRead 함수</a:t>
            </a:r>
            <a:endParaRPr/>
          </a:p>
        </p:txBody>
      </p:sp>
      <p:pic>
        <p:nvPicPr>
          <p:cNvPr descr="0402_006.jpg" id="262" name="Google Shape;2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22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센서와 액추에이터 사용 시 주의사항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1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극성</a:t>
            </a:r>
            <a:r>
              <a:rPr lang="ko"/>
              <a:t> : 플러스와 마이너스로 나뉘어져 있는 특성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LED가 극성을 가지고 있는 대표적인 전자부품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극성을 가지고 있는 전자부품에 플러스와 마이너스를 잘못 연결하면 전자부품이 망가질 수 있음</a:t>
            </a:r>
            <a:endParaRPr/>
          </a:p>
        </p:txBody>
      </p:sp>
      <p:sp>
        <p:nvSpPr>
          <p:cNvPr id="273" name="Google Shape;27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플러스, 마이너스를 확인하자!</a:t>
            </a:r>
            <a:endParaRPr/>
          </a:p>
        </p:txBody>
      </p:sp>
      <p:pic>
        <p:nvPicPr>
          <p:cNvPr descr="0403_001.jpg" id="274" name="Google Shape;27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5548"/>
            <a:ext cx="5073050" cy="3170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2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전자부품을 연결할 때 꼭 아두이노 보드를 끄고 </a:t>
            </a:r>
            <a:br>
              <a:rPr lang="ko"/>
            </a:br>
            <a:r>
              <a:rPr lang="ko"/>
              <a:t>연결하는 것이 좋음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켜져있을 때 잘못 연결하면 전자부품을 망가뜨릴 수 있고 심한 경우 아두이노 보드까지 잘못될 수 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특히 전원 핀과 그라운드 핀에 연결하는 전자부품의 경우 사고가 일어날 확률이 높음</a:t>
            </a:r>
            <a:endParaRPr/>
          </a:p>
        </p:txBody>
      </p:sp>
      <p:sp>
        <p:nvSpPr>
          <p:cNvPr id="280" name="Google Shape;28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아두이노 보드를 끄고 연결하자!</a:t>
            </a:r>
            <a:endParaRPr/>
          </a:p>
        </p:txBody>
      </p:sp>
      <p:pic>
        <p:nvPicPr>
          <p:cNvPr descr="0403_002.jpg" id="281" name="Google Shape;28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5544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3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데이터시트</a:t>
            </a:r>
            <a:r>
              <a:rPr lang="ko"/>
              <a:t> : 전자부품의 기능, 성능 그리고 주의할 점을 정리한 문서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전자부품 제조사 홈페이지에 가면 해당 전자부품에 대한 데이터시트를 볼 수 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전자부품을 처음 사용할 때 데이터시트를 먼저 확인한다.</a:t>
            </a:r>
            <a:endParaRPr/>
          </a:p>
        </p:txBody>
      </p:sp>
      <p:sp>
        <p:nvSpPr>
          <p:cNvPr id="287" name="Google Shape;28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시트를 보자!</a:t>
            </a:r>
            <a:endParaRPr/>
          </a:p>
        </p:txBody>
      </p:sp>
      <p:pic>
        <p:nvPicPr>
          <p:cNvPr descr="0403_003.jpg" id="288" name="Google Shape;28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5548"/>
            <a:ext cx="5073050" cy="3170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cebook-logo.png" id="293" name="Google Shape;29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950" y="2663925"/>
            <a:ext cx="654976" cy="65497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4"/>
          <p:cNvSpPr txBox="1"/>
          <p:nvPr/>
        </p:nvSpPr>
        <p:spPr>
          <a:xfrm>
            <a:off x="217975" y="469700"/>
            <a:ext cx="8708100" cy="17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0">
                <a:latin typeface="Malgun Gothic"/>
                <a:ea typeface="Malgun Gothic"/>
                <a:cs typeface="Malgun Gothic"/>
                <a:sym typeface="Malgun Gothic"/>
              </a:rPr>
              <a:t>감사합니다!</a:t>
            </a:r>
            <a:endParaRPr b="1" sz="8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54"/>
          <p:cNvSpPr txBox="1"/>
          <p:nvPr/>
        </p:nvSpPr>
        <p:spPr>
          <a:xfrm>
            <a:off x="2787050" y="2792063"/>
            <a:ext cx="6012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u="sng">
                <a:solidFill>
                  <a:schemeClr val="hlink"/>
                </a:solidFill>
                <a:hlinkClick r:id="rId4"/>
              </a:rPr>
              <a:t>fb.com/DoYouKnowArduino</a:t>
            </a:r>
            <a:endParaRPr sz="2000"/>
          </a:p>
        </p:txBody>
      </p:sp>
      <p:pic>
        <p:nvPicPr>
          <p:cNvPr descr="book-bookmark-icon.png" id="296" name="Google Shape;296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6150" y="3476925"/>
            <a:ext cx="820575" cy="8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54"/>
          <p:cNvSpPr txBox="1"/>
          <p:nvPr/>
        </p:nvSpPr>
        <p:spPr>
          <a:xfrm>
            <a:off x="2787050" y="3535450"/>
            <a:ext cx="6012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u="sng">
                <a:solidFill>
                  <a:schemeClr val="hlink"/>
                </a:solidFill>
                <a:hlinkClick r:id="rId6"/>
              </a:rPr>
              <a:t>goo.gl/ke52Jh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핀(Pin)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원래 아두이노에 점퍼 와이어의 핀을 꼽을 수 있는 부분을 헤더 소켓이라고 부름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헤더 소켓이라는 말보다 그냥 짧게 핀이라고 많이 부름</a:t>
            </a:r>
            <a:endParaRPr/>
          </a:p>
        </p:txBody>
      </p:sp>
      <p:pic>
        <p:nvPicPr>
          <p:cNvPr descr="part-arduino-uno.png"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747867"/>
            <a:ext cx="5073050" cy="3647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디지털 핀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숫자 0부터 13까지 적혀있는 핀들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디지털 출력</a:t>
            </a:r>
            <a:r>
              <a:rPr lang="ko"/>
              <a:t> : 디지털 핀에 전기를 연결하거나 끊어주는 것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디지털 입력</a:t>
            </a:r>
            <a:r>
              <a:rPr lang="ko"/>
              <a:t> : 디지털 핀으로 전기가 들어오는지 아니면 들어오지 않는지 확인하는 것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처음에 해당 디지털 핀을 입력 용도로 쓸지 출력 용도로 쓸지 설정해야 함</a:t>
            </a:r>
            <a:endParaRPr/>
          </a:p>
        </p:txBody>
      </p:sp>
      <p:pic>
        <p:nvPicPr>
          <p:cNvPr descr="0401_002.jpg"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726730"/>
            <a:ext cx="5073052" cy="3690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pinMode 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디지털 핀의 용도를 설정하는 명령어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매개변수</a:t>
            </a:r>
            <a:endParaRPr b="1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핀의 이름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입력 또는 출력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INPUT</a:t>
            </a:r>
            <a:r>
              <a:rPr lang="ko"/>
              <a:t> : 0, 입력으로 설정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b="1" lang="ko"/>
              <a:t>OUTPUT</a:t>
            </a:r>
            <a:r>
              <a:rPr lang="ko"/>
              <a:t> : 1, 출력으로 설정</a:t>
            </a:r>
            <a:endParaRPr/>
          </a:p>
        </p:txBody>
      </p:sp>
      <p:sp>
        <p:nvSpPr>
          <p:cNvPr id="109" name="Google Shape;109;p23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// 13번 핀을 입력으로 설정합니다.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// INPUT은 0 값을 가진 상수입니다.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DB5831"/>
                </a:solidFill>
              </a:rPr>
              <a:t>pinMode</a:t>
            </a:r>
            <a:r>
              <a:rPr lang="ko"/>
              <a:t>(13, </a:t>
            </a:r>
            <a:r>
              <a:rPr lang="ko">
                <a:solidFill>
                  <a:srgbClr val="0094C8"/>
                </a:solidFill>
              </a:rPr>
              <a:t>INPUT</a:t>
            </a:r>
            <a:r>
              <a:rPr lang="ko"/>
              <a:t>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// 13번 핀을 출력으로 설정합니다.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// OUTPUT은 1 값을 가진 상수입니다.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DB5831"/>
                </a:solidFill>
              </a:rPr>
              <a:t>pinMode</a:t>
            </a:r>
            <a:r>
              <a:rPr lang="ko"/>
              <a:t>(13, </a:t>
            </a:r>
            <a:r>
              <a:rPr lang="ko">
                <a:solidFill>
                  <a:srgbClr val="0094C8"/>
                </a:solidFill>
              </a:rPr>
              <a:t>OUTPUT</a:t>
            </a:r>
            <a:r>
              <a:rPr lang="ko"/>
              <a:t>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401_003.jpg" id="114" name="Google Shape;1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714" y="0"/>
            <a:ext cx="693057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// 13번 핀에 디지털 신호를 내보내지 않습니다.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// LOW : 0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DB5831"/>
                </a:solidFill>
              </a:rPr>
              <a:t>digitalWrite</a:t>
            </a:r>
            <a:r>
              <a:rPr lang="ko"/>
              <a:t>(13, </a:t>
            </a:r>
            <a:r>
              <a:rPr lang="ko">
                <a:solidFill>
                  <a:srgbClr val="0094C8"/>
                </a:solidFill>
              </a:rPr>
              <a:t>LOW</a:t>
            </a:r>
            <a:r>
              <a:rPr lang="ko"/>
              <a:t>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// 13번 핀에 디지털 신호를 내보냅니다.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// HIGH : 1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DB5831"/>
                </a:solidFill>
              </a:rPr>
              <a:t>digitalWrite</a:t>
            </a:r>
            <a:r>
              <a:rPr lang="ko"/>
              <a:t>(13, </a:t>
            </a:r>
            <a:r>
              <a:rPr lang="ko">
                <a:solidFill>
                  <a:srgbClr val="0094C8"/>
                </a:solidFill>
              </a:rPr>
              <a:t>HIGH</a:t>
            </a:r>
            <a:r>
              <a:rPr lang="ko"/>
              <a:t>);</a:t>
            </a:r>
            <a:endParaRPr/>
          </a:p>
        </p:txBody>
      </p:sp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/>
              <a:t>digitalWrite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디지털 신호를 출력할때 사용하는 명령어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매개변수</a:t>
            </a:r>
            <a:endParaRPr b="1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디지털 신호를 출력할 핀 번호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디지털 신호를 내보낼지 안 내보낼지 알려주는 값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LOW</a:t>
            </a:r>
            <a:r>
              <a:rPr lang="ko"/>
              <a:t> : 0, 전압 0V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b="1" lang="ko"/>
              <a:t>HIGH</a:t>
            </a:r>
            <a:r>
              <a:rPr lang="ko"/>
              <a:t> : 1, 전압 5V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13번 핀의 전압이 LOW일때 전류가 흘러나오지 않음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HIGH일때 전류가 흘러나오기 시작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전류는 LED를 지나고 저항을 지나 아두이노의 그라운드 핀으로 흘러감</a:t>
            </a:r>
            <a:endParaRPr/>
          </a:p>
        </p:txBody>
      </p:sp>
      <p:pic>
        <p:nvPicPr>
          <p:cNvPr descr="0401_004.jpg" id="126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