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832" r:id="rId4"/>
    <p:sldId id="879" r:id="rId6"/>
    <p:sldId id="940" r:id="rId7"/>
    <p:sldId id="942" r:id="rId8"/>
    <p:sldId id="971" r:id="rId9"/>
    <p:sldId id="917" r:id="rId10"/>
    <p:sldId id="943" r:id="rId11"/>
    <p:sldId id="944" r:id="rId12"/>
    <p:sldId id="945" r:id="rId13"/>
    <p:sldId id="947" r:id="rId14"/>
    <p:sldId id="946" r:id="rId15"/>
    <p:sldId id="949" r:id="rId16"/>
    <p:sldId id="948" r:id="rId17"/>
    <p:sldId id="951" r:id="rId18"/>
    <p:sldId id="959" r:id="rId19"/>
    <p:sldId id="993" r:id="rId20"/>
    <p:sldId id="994" r:id="rId21"/>
    <p:sldId id="960" r:id="rId22"/>
    <p:sldId id="950" r:id="rId23"/>
    <p:sldId id="961" r:id="rId24"/>
    <p:sldId id="952" r:id="rId25"/>
    <p:sldId id="953" r:id="rId26"/>
    <p:sldId id="954" r:id="rId27"/>
    <p:sldId id="955" r:id="rId28"/>
    <p:sldId id="995" r:id="rId29"/>
    <p:sldId id="996" r:id="rId30"/>
    <p:sldId id="997" r:id="rId31"/>
    <p:sldId id="956" r:id="rId32"/>
    <p:sldId id="958" r:id="rId33"/>
    <p:sldId id="957" r:id="rId34"/>
    <p:sldId id="937" r:id="rId3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  <a:endParaRPr lang="zh-CN" altLang="zh-CN" noProof="0"/>
          </a:p>
          <a:p>
            <a:pPr lvl="1"/>
            <a:r>
              <a:rPr lang="zh-CN" altLang="zh-CN" noProof="0"/>
              <a:t>               </a:t>
            </a:r>
            <a:endParaRPr lang="zh-CN" altLang="zh-CN" noProof="0"/>
          </a:p>
          <a:p>
            <a:pPr lvl="2"/>
            <a:r>
              <a:rPr lang="zh-CN" altLang="zh-CN" noProof="0"/>
              <a:t>                </a:t>
            </a:r>
            <a:endParaRPr lang="zh-CN" altLang="zh-CN" noProof="0"/>
          </a:p>
          <a:p>
            <a:pPr lvl="3"/>
            <a:r>
              <a:rPr lang="zh-CN" altLang="zh-CN" noProof="0"/>
              <a:t>                </a:t>
            </a:r>
            <a:endParaRPr lang="zh-CN" altLang="zh-CN" noProof="0"/>
          </a:p>
          <a:p>
            <a:pPr lvl="4"/>
            <a:r>
              <a:rPr lang="zh-CN" altLang="zh-CN" noProof="0"/>
              <a:t>                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 dirty="0">
                <a:latin typeface="+mn-ea"/>
                <a:ea typeface="+mn-ea"/>
              </a:rPr>
              <a:t>基础语法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更新渲染元素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元素是不可变的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元素被创建后，无法改变其内容或属性</a:t>
            </a:r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r>
              <a:rPr lang="zh-CN" altLang="en-US" b="1" dirty="0">
                <a:solidFill>
                  <a:srgbClr val="FF0000"/>
                </a:solidFill>
              </a:rPr>
              <a:t>  使用 </a:t>
            </a:r>
            <a:r>
              <a:rPr lang="en-US" altLang="zh-CN" b="1" dirty="0">
                <a:solidFill>
                  <a:srgbClr val="FF0000"/>
                </a:solidFill>
              </a:rPr>
              <a:t>React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比较算法进行高效的更新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&lt;div&gt;</a:t>
            </a:r>
            <a:r>
              <a:rPr lang="en-US" altLang="zh-CN" sz="2400" dirty="0"/>
              <a:t>{new Date( ).</a:t>
            </a:r>
            <a:r>
              <a:rPr lang="en-US" altLang="zh-CN" sz="2400" dirty="0" err="1"/>
              <a:t>toLocaleTimeString</a:t>
            </a:r>
            <a:r>
              <a:rPr lang="en-US" altLang="zh-CN" sz="2400" dirty="0"/>
              <a:t>( )}</a:t>
            </a:r>
            <a:r>
              <a:rPr lang="en-US" altLang="zh-CN" sz="2400" dirty="0">
                <a:solidFill>
                  <a:srgbClr val="FF0000"/>
                </a:solidFill>
              </a:rPr>
              <a:t>&lt;/div&gt;</a:t>
            </a:r>
            <a:r>
              <a:rPr lang="en-US" altLang="zh-CN" sz="2400" dirty="0"/>
              <a:t> ; 	</a:t>
            </a:r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/>
          </a:p>
          <a:p>
            <a:r>
              <a:rPr lang="en-US" altLang="zh-CN" sz="2400" dirty="0"/>
              <a:t>} 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setInterval</a:t>
            </a:r>
            <a:r>
              <a:rPr lang="en-US" altLang="zh-CN" sz="2400" dirty="0"/>
              <a:t>(tick,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demo03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832985" y="1388745"/>
            <a:ext cx="7069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性能高，不会把所有</a:t>
            </a:r>
            <a:r>
              <a:rPr lang="en-US" altLang="zh-CN"/>
              <a:t>dom</a:t>
            </a:r>
            <a:r>
              <a:rPr lang="zh-CN" altLang="en-US"/>
              <a:t>元素渲染一遍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组件是小的，可复用的代码片段</a:t>
            </a:r>
            <a:endParaRPr lang="en-US" altLang="zh-CN" dirty="0"/>
          </a:p>
          <a:p>
            <a:pPr marL="591820" lvl="1"/>
            <a:r>
              <a:rPr lang="zh-CN" altLang="en-US" dirty="0"/>
              <a:t> 从概念上看就像是函数，可以接收任意的输入值（称之为“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返回一个 </a:t>
            </a:r>
            <a:r>
              <a:rPr lang="en-US" altLang="zh-CN" dirty="0"/>
              <a:t>React </a:t>
            </a:r>
            <a:r>
              <a:rPr lang="zh-CN" altLang="en-US" dirty="0"/>
              <a:t>元素用于渲染页面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组件定义方式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函数定义</a:t>
            </a:r>
            <a:endParaRPr lang="en-US" altLang="zh-CN" dirty="0"/>
          </a:p>
          <a:p>
            <a:pPr marL="591820" lvl="1"/>
            <a:r>
              <a:rPr lang="zh-CN" altLang="en-US" dirty="0"/>
              <a:t> 类定义</a:t>
            </a:r>
            <a:endParaRPr lang="en-US" altLang="zh-CN" dirty="0"/>
          </a:p>
          <a:p>
            <a:pPr marL="591820" lvl="1"/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76" y="2420538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函数定义组件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接收单一的 </a:t>
            </a:r>
            <a:r>
              <a:rPr lang="en-US" altLang="zh-CN" dirty="0"/>
              <a:t>props </a:t>
            </a:r>
            <a:r>
              <a:rPr lang="zh-CN" altLang="en-US" dirty="0"/>
              <a:t>对象，返回一个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props </a:t>
            </a:r>
            <a:r>
              <a:rPr lang="zh-CN" altLang="en-US" dirty="0"/>
              <a:t>是组件的输入内容， 从父组件传递给子组件的数据</a:t>
            </a:r>
            <a:r>
              <a:rPr lang="en-US" altLang="zh-CN" dirty="0"/>
              <a:t>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是只读的；组件名称必须以大写字母开头</a:t>
            </a:r>
            <a:endParaRPr lang="en-US" altLang="zh-CN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Hello( </a:t>
            </a:r>
            <a:r>
              <a:rPr lang="en-US" altLang="zh-CN" sz="2400" dirty="0">
                <a:solidFill>
                  <a:srgbClr val="FF0000"/>
                </a:solidFill>
              </a:rPr>
              <a:t>props</a:t>
            </a:r>
            <a:r>
              <a:rPr lang="en-US" altLang="zh-CN" sz="2400" dirty="0"/>
              <a:t> ) { </a:t>
            </a:r>
            <a:endParaRPr lang="en-US" altLang="zh-CN" sz="2400" dirty="0"/>
          </a:p>
          <a:p>
            <a:r>
              <a:rPr lang="en-US" altLang="zh-CN" sz="2400" dirty="0"/>
              <a:t>	return &lt;h1&gt;Hello { </a:t>
            </a:r>
            <a:r>
              <a:rPr lang="en-US" altLang="zh-CN" sz="2400" dirty="0">
                <a:solidFill>
                  <a:srgbClr val="FF0000"/>
                </a:solidFill>
              </a:rPr>
              <a:t>props.name</a:t>
            </a:r>
            <a:r>
              <a:rPr lang="en-US" altLang="zh-CN" sz="2400" dirty="0"/>
              <a:t> }&lt;/h1&gt;</a:t>
            </a:r>
            <a:endParaRPr lang="en-US" altLang="zh-CN" sz="2400" dirty="0"/>
          </a:p>
          <a:p>
            <a:r>
              <a:rPr lang="en-US" altLang="zh-CN" sz="2400" dirty="0"/>
              <a:t>} </a:t>
            </a:r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  <a:endParaRPr lang="en-US" altLang="zh-CN" sz="2400" dirty="0"/>
          </a:p>
          <a:p>
            <a:r>
              <a:rPr lang="en-US" altLang="zh-CN" sz="2400" dirty="0"/>
              <a:t>	&lt;Hello </a:t>
            </a:r>
            <a:r>
              <a:rPr lang="en-US" altLang="zh-CN" sz="2400" dirty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/>
              <a:t>/&gt;,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</a:t>
            </a:r>
            <a:endParaRPr lang="en-US" altLang="zh-CN" sz="2400" dirty="0"/>
          </a:p>
          <a:p>
            <a:r>
              <a:rPr lang="en-US" altLang="zh-CN" sz="2400" dirty="0"/>
              <a:t>);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demo04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368675" y="908050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内部没有逻辑关系，只是展示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提供了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抽象基础类</a:t>
            </a:r>
            <a:endParaRPr lang="en-US" altLang="zh-CN" dirty="0"/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		 </a:t>
            </a:r>
            <a:r>
              <a:rPr lang="zh-CN" altLang="en-US" dirty="0"/>
              <a:t>直接引用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几乎没意义，通常是继承它</a:t>
            </a:r>
            <a:endParaRPr lang="en-US" altLang="zh-CN" dirty="0"/>
          </a:p>
          <a:p>
            <a:pPr marL="591820" lvl="1"/>
            <a:r>
              <a:rPr lang="zh-CN" altLang="en-US" dirty="0"/>
              <a:t> 至少定义一个 </a:t>
            </a:r>
            <a:r>
              <a:rPr lang="en-US" altLang="zh-CN" dirty="0"/>
              <a:t>render( ) </a:t>
            </a:r>
            <a:r>
              <a:rPr lang="zh-CN" altLang="en-US" dirty="0"/>
              <a:t>方法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en-US" altLang="zh-CN" sz="2400" dirty="0"/>
              <a:t> &lt;h1&gt;Hello, {this.props.name}&lt;/h1&gt;; </a:t>
            </a:r>
            <a:endParaRPr lang="en-US" altLang="zh-CN" sz="2400" dirty="0"/>
          </a:p>
          <a:p>
            <a:r>
              <a:rPr lang="en-US" altLang="zh-CN" sz="2400" dirty="0"/>
              <a:t>	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825930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591820" lvl="1"/>
            <a:r>
              <a:rPr lang="zh-CN" altLang="en-US" dirty="0"/>
              <a:t> 私有的、完全受控于当前组件，组件外部是无法进行修改的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类定义的组件特有的属性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状态的声明（构造函数是唯一能够初始化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的地方）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4458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 </a:t>
            </a:r>
            <a:r>
              <a:rPr lang="en-US" altLang="zh-CN" sz="2400" dirty="0">
                <a:solidFill>
                  <a:srgbClr val="FF0000"/>
                </a:solidFill>
              </a:rPr>
              <a:t>// ES6 </a:t>
            </a:r>
            <a:r>
              <a:rPr lang="zh-CN" altLang="en-US" sz="2400" dirty="0">
                <a:solidFill>
                  <a:srgbClr val="FF0000"/>
                </a:solidFill>
              </a:rPr>
              <a:t>对类的默认方法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super();       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将父类中的 </a:t>
            </a:r>
            <a:r>
              <a:rPr lang="en-US" altLang="zh-CN" sz="2400" dirty="0">
                <a:solidFill>
                  <a:srgbClr val="FF0000"/>
                </a:solidFill>
              </a:rPr>
              <a:t>this </a:t>
            </a:r>
            <a:r>
              <a:rPr lang="zh-CN" altLang="en-US" sz="2400" dirty="0">
                <a:solidFill>
                  <a:srgbClr val="FF0000"/>
                </a:solidFill>
              </a:rPr>
              <a:t>对象继承给子类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 = {</a:t>
            </a:r>
            <a:r>
              <a:rPr lang="en-US" altLang="zh-CN" sz="2400" dirty="0" err="1"/>
              <a:t>name:’React</a:t>
            </a:r>
            <a:r>
              <a:rPr lang="en-US" altLang="zh-CN" sz="2400" dirty="0"/>
              <a:t>’}</a:t>
            </a:r>
            <a:endParaRPr lang="en-US" altLang="zh-CN" sz="2400" dirty="0"/>
          </a:p>
          <a:p>
            <a:r>
              <a:rPr lang="en-US" altLang="zh-CN" sz="2400" dirty="0"/>
              <a:t>	}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return &lt;h1&gt;Hello { this.</a:t>
            </a:r>
            <a:r>
              <a:rPr lang="en-US" altLang="zh-CN" sz="2400" dirty="0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.name }&lt;/h1&gt;; 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得到数据</a:t>
            </a:r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45440" y="991870"/>
            <a:ext cx="682244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import React from 'react';</a:t>
            </a:r>
            <a:endParaRPr lang="zh-CN" altLang="en-US" sz="2000"/>
          </a:p>
          <a:p>
            <a:pPr algn="l"/>
            <a:r>
              <a:rPr lang="zh-CN" altLang="en-US" sz="2000"/>
              <a:t>import ReactDOM from 'react-dom';</a:t>
            </a:r>
            <a:endParaRPr lang="zh-CN" altLang="en-US" sz="2000"/>
          </a:p>
          <a:p>
            <a:pPr algn="l"/>
            <a:r>
              <a:rPr lang="zh-CN" altLang="en-US" sz="2000"/>
              <a:t>// import $, { readyException } from 'jquery';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class Home extends React.Component{</a:t>
            </a:r>
            <a:endParaRPr lang="zh-CN" altLang="en-US" sz="2000"/>
          </a:p>
          <a:p>
            <a:pPr algn="l"/>
            <a:r>
              <a:rPr lang="zh-CN" altLang="en-US" sz="2000"/>
              <a:t>  constructor(){</a:t>
            </a:r>
            <a:endParaRPr lang="zh-CN" altLang="en-US" sz="2000"/>
          </a:p>
          <a:p>
            <a:pPr algn="l"/>
            <a:r>
              <a:rPr lang="zh-CN" altLang="en-US" sz="2000"/>
              <a:t>    super();</a:t>
            </a:r>
            <a:endParaRPr lang="zh-CN" altLang="en-US" sz="2000"/>
          </a:p>
          <a:p>
            <a:pPr algn="l"/>
            <a:r>
              <a:rPr lang="zh-CN" altLang="en-US" sz="2000"/>
              <a:t>    this.state={</a:t>
            </a:r>
            <a:endParaRPr lang="zh-CN" altLang="en-US" sz="2000"/>
          </a:p>
          <a:p>
            <a:pPr algn="l"/>
            <a:r>
              <a:rPr lang="zh-CN" altLang="en-US" sz="2000"/>
              <a:t>      data:[]</a:t>
            </a:r>
            <a:endParaRPr lang="zh-CN" altLang="en-US" sz="2000"/>
          </a:p>
          <a:p>
            <a:pPr algn="l"/>
            <a:r>
              <a:rPr lang="zh-CN" altLang="en-US" sz="2000"/>
              <a:t>    }</a:t>
            </a:r>
            <a:endParaRPr lang="zh-CN" altLang="en-US" sz="2000"/>
          </a:p>
          <a:p>
            <a:pPr algn="l"/>
            <a:r>
              <a:rPr lang="zh-CN" altLang="en-US" sz="2000"/>
              <a:t>    fetch('https://cnodejs.org/api/v1/topics')</a:t>
            </a:r>
            <a:endParaRPr lang="zh-CN" altLang="en-US" sz="2000"/>
          </a:p>
          <a:p>
            <a:pPr algn="l"/>
            <a:r>
              <a:rPr lang="zh-CN" altLang="en-US" sz="2000"/>
              <a:t>    .then(res=&gt;res.json())</a:t>
            </a:r>
            <a:endParaRPr lang="zh-CN" altLang="en-US" sz="2000"/>
          </a:p>
          <a:p>
            <a:pPr algn="l"/>
            <a:r>
              <a:rPr lang="zh-CN" altLang="en-US" sz="2000"/>
              <a:t>    .then(({data})=&gt;{</a:t>
            </a:r>
            <a:endParaRPr lang="zh-CN" altLang="en-US" sz="2000"/>
          </a:p>
          <a:p>
            <a:pPr algn="l"/>
            <a:r>
              <a:rPr lang="zh-CN" altLang="en-US" sz="2000"/>
              <a:t>      this.setState({data})</a:t>
            </a:r>
            <a:endParaRPr lang="zh-CN" altLang="en-US" sz="2000"/>
          </a:p>
          <a:p>
            <a:pPr algn="l"/>
            <a:r>
              <a:rPr lang="zh-CN" altLang="en-US" sz="2000"/>
              <a:t>    })</a:t>
            </a:r>
            <a:endParaRPr lang="zh-CN" altLang="en-US" sz="2000"/>
          </a:p>
          <a:p>
            <a:pPr algn="l"/>
            <a:r>
              <a:rPr lang="zh-CN" altLang="en-US" sz="2000"/>
              <a:t>  }</a:t>
            </a:r>
            <a:endParaRPr lang="zh-CN" altLang="en-US" sz="2000"/>
          </a:p>
          <a:p>
            <a:pPr algn="l"/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323965" y="869315"/>
            <a:ext cx="4001770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 render(){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const {data}=this.state;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return &lt;ul&gt;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{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   this.state.data.map(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     (item)=&gt;&lt;li&gt;{item.title}&lt;/li&gt;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   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}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   &lt;/ul&gt;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}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}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ReactDOM.render(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&lt;Home /&gt;,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  document.getElementById('root')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);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得到数据</a:t>
            </a:r>
            <a:r>
              <a:rPr lang="en-US" altLang="zh-CN"/>
              <a:t>title2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8640" y="1340485"/>
            <a:ext cx="5088255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import React, { createElement } from 'react';</a:t>
            </a:r>
            <a:endParaRPr lang="zh-CN" altLang="en-US" sz="2000"/>
          </a:p>
          <a:p>
            <a:pPr algn="l"/>
            <a:r>
              <a:rPr lang="zh-CN" altLang="en-US" sz="2000"/>
              <a:t>import ReactDOM from 'react-dom';</a:t>
            </a:r>
            <a:endParaRPr lang="zh-CN" altLang="en-US" sz="2000"/>
          </a:p>
          <a:p>
            <a:pPr algn="l"/>
            <a:r>
              <a:rPr lang="zh-CN" altLang="en-US" sz="2000"/>
              <a:t>import $ from 'jquery';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console.log($);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const List = (props)=&gt;{</a:t>
            </a:r>
            <a:endParaRPr lang="zh-CN" altLang="en-US" sz="2000"/>
          </a:p>
          <a:p>
            <a:pPr algn="l"/>
            <a:r>
              <a:rPr lang="zh-CN" altLang="en-US" sz="2000"/>
              <a:t>  return &lt;ul&gt;</a:t>
            </a:r>
            <a:endParaRPr lang="zh-CN" altLang="en-US" sz="2000"/>
          </a:p>
          <a:p>
            <a:pPr algn="l"/>
            <a:r>
              <a:rPr lang="zh-CN" altLang="en-US" sz="2000"/>
              <a:t>    {</a:t>
            </a:r>
            <a:endParaRPr lang="zh-CN" altLang="en-US" sz="2000"/>
          </a:p>
          <a:p>
            <a:pPr algn="l"/>
            <a:r>
              <a:rPr lang="zh-CN" altLang="en-US" sz="2000"/>
              <a:t>      props.data.map(</a:t>
            </a:r>
            <a:endParaRPr lang="zh-CN" altLang="en-US" sz="2000"/>
          </a:p>
          <a:p>
            <a:pPr algn="l"/>
            <a:r>
              <a:rPr lang="zh-CN" altLang="en-US" sz="2000"/>
              <a:t>        (item)=&gt;&lt;li&gt;{item.title}&lt;/li&gt;</a:t>
            </a:r>
            <a:endParaRPr lang="zh-CN" altLang="en-US" sz="2000"/>
          </a:p>
          <a:p>
            <a:pPr algn="l"/>
            <a:r>
              <a:rPr lang="zh-CN" altLang="en-US" sz="2000"/>
              <a:t>      )</a:t>
            </a:r>
            <a:endParaRPr lang="zh-CN" altLang="en-US" sz="2000"/>
          </a:p>
          <a:p>
            <a:pPr algn="l"/>
            <a:r>
              <a:rPr lang="zh-CN" altLang="en-US" sz="2000"/>
              <a:t>    }</a:t>
            </a:r>
            <a:endParaRPr lang="zh-CN" altLang="en-US" sz="2000"/>
          </a:p>
          <a:p>
            <a:pPr algn="l"/>
            <a:r>
              <a:rPr lang="zh-CN" altLang="en-US" sz="2000"/>
              <a:t>  &lt;/ul&gt;</a:t>
            </a:r>
            <a:endParaRPr lang="zh-CN" altLang="en-US" sz="2000"/>
          </a:p>
          <a:p>
            <a:pPr algn="l"/>
            <a:r>
              <a:rPr lang="zh-CN" altLang="en-US" sz="2000"/>
              <a:t>}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878195" y="236855"/>
            <a:ext cx="4372610" cy="67392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ym typeface="+mn-ea"/>
              </a:rPr>
              <a:t>class Home extends React.Component{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constructor(){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super();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this.state={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  data:[]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}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fetch('https://cnodejs.org/api/v1/topics')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.then(res=&gt;res.json())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.then(({data})=&gt;{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     this.setState({data});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})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}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render(){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  const {data}=this.state;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  return &lt;List data={data}/&gt; 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  }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}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ReactDOM.render(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&lt;Home/&gt;,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  document.getElementById('root')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);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生命周期函数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指在某一个时刻组件会自动执行的函数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只在类定义的组件中才有生命周期函数，函数方式定义的没有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周期生命周期包含的阶段</a:t>
            </a:r>
            <a:endParaRPr lang="en-US" altLang="zh-CN" dirty="0"/>
          </a:p>
          <a:p>
            <a:pPr marL="593090" lvl="2"/>
            <a:r>
              <a:rPr lang="zh-CN" altLang="en-US"/>
              <a:t> 初始化</a:t>
            </a:r>
            <a:r>
              <a:rPr lang="en-US" altLang="zh-CN" dirty="0"/>
              <a:t> </a:t>
            </a:r>
            <a:endParaRPr lang="en-US" altLang="zh-CN" dirty="0"/>
          </a:p>
          <a:p>
            <a:pPr marL="593090" lvl="2"/>
            <a:r>
              <a:rPr lang="zh-CN" altLang="en-US" dirty="0"/>
              <a:t> 挂载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卸载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初始化</a:t>
            </a:r>
            <a:endParaRPr lang="en-US" altLang="zh-CN" dirty="0"/>
          </a:p>
          <a:p>
            <a:pPr marL="591820" lvl="1"/>
            <a:r>
              <a:rPr lang="en-US" altLang="zh-CN" dirty="0"/>
              <a:t> constructor( )</a:t>
            </a:r>
            <a:r>
              <a:rPr lang="zh-CN" altLang="en-US" dirty="0"/>
              <a:t> </a:t>
            </a:r>
            <a:endParaRPr lang="en-US" altLang="zh-CN" dirty="0"/>
          </a:p>
          <a:p>
            <a:pPr marL="593090" lvl="2"/>
            <a:r>
              <a:rPr lang="zh-CN" altLang="en-US" dirty="0"/>
              <a:t> 会在其装载之前被调用</a:t>
            </a:r>
            <a:endParaRPr lang="en-US" altLang="zh-CN" dirty="0"/>
          </a:p>
          <a:p>
            <a:pPr marL="593090" lvl="2"/>
            <a:r>
              <a:rPr lang="zh-CN" altLang="en-US" dirty="0"/>
              <a:t> 在函数内应该在任何其他的表达式之前调用</a:t>
            </a:r>
            <a:r>
              <a:rPr lang="en-US" altLang="zh-CN" dirty="0"/>
              <a:t>super(props)</a:t>
            </a:r>
            <a:r>
              <a:rPr lang="zh-CN" altLang="en-US" dirty="0"/>
              <a:t>，否则，</a:t>
            </a:r>
            <a:r>
              <a:rPr lang="en-US" altLang="zh-CN" dirty="0" err="1"/>
              <a:t>this.props</a:t>
            </a:r>
            <a:r>
              <a:rPr lang="en-US" altLang="zh-CN" dirty="0"/>
              <a:t> </a:t>
            </a:r>
            <a:r>
              <a:rPr lang="zh-CN" altLang="en-US" dirty="0"/>
              <a:t>在构造函数中将是未定义的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作用：</a:t>
            </a:r>
            <a:endParaRPr lang="en-US" altLang="zh-CN" dirty="0"/>
          </a:p>
          <a:p>
            <a:pPr marL="593090" lvl="2"/>
            <a:r>
              <a:rPr lang="zh-CN" altLang="en-US" dirty="0"/>
              <a:t> 初始化状态，通过赋值一个对象到 </a:t>
            </a:r>
            <a:r>
              <a:rPr lang="en-US" altLang="zh-CN" dirty="0" err="1"/>
              <a:t>this.state</a:t>
            </a:r>
            <a:endParaRPr lang="en-US" altLang="zh-CN" dirty="0"/>
          </a:p>
          <a:p>
            <a:pPr marL="593090" lvl="2"/>
            <a:r>
              <a:rPr lang="zh-CN" altLang="en-US" dirty="0"/>
              <a:t> 绑定事件处理函数到一个实例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708765" y="62717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挂载</a:t>
            </a:r>
            <a:endParaRPr lang="en-US" altLang="zh-CN" dirty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/>
              <a:t>( )</a:t>
            </a:r>
            <a:endParaRPr lang="en-US" altLang="zh-CN" dirty="0"/>
          </a:p>
          <a:p>
            <a:pPr marL="593090" lvl="2"/>
            <a:r>
              <a:rPr lang="zh-CN" altLang="en-US" dirty="0"/>
              <a:t> 组件实例化后或接受新属性时将会被调用</a:t>
            </a:r>
            <a:endParaRPr lang="en-US" altLang="zh-CN" dirty="0"/>
          </a:p>
          <a:p>
            <a:pPr marL="593090" lvl="2"/>
            <a:r>
              <a:rPr lang="zh-CN" altLang="en-US" dirty="0"/>
              <a:t> 应该返回一个对象来更新状态，或者返回 </a:t>
            </a:r>
            <a:r>
              <a:rPr lang="en-US" altLang="zh-CN" dirty="0"/>
              <a:t>null </a:t>
            </a:r>
            <a:r>
              <a:rPr lang="zh-CN" altLang="en-US" dirty="0"/>
              <a:t>来表明新属性不需要更新任何状态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render( )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/>
              <a:t> 类组件唯一必须的方法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组件挂载后立即调用，发送请求的好地方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729615" y="727075"/>
            <a:ext cx="9436100" cy="5485765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sz="2400" dirty="0"/>
              <a:t> </a:t>
            </a:r>
            <a:r>
              <a:rPr lang="zh-CN" altLang="en-US" sz="2400" dirty="0"/>
              <a:t>更新</a:t>
            </a:r>
            <a:r>
              <a:rPr lang="zh-CN" altLang="en-US" sz="2000" dirty="0"/>
              <a:t> </a:t>
            </a:r>
            <a:endParaRPr lang="en-US" altLang="zh-CN" sz="2400" dirty="0"/>
          </a:p>
          <a:p>
            <a:pPr marL="591820" lvl="1"/>
            <a:r>
              <a:rPr lang="en-US" altLang="zh-CN" sz="2000" dirty="0">
                <a:latin typeface="+mj-ea"/>
                <a:ea typeface="+mj-ea"/>
              </a:rPr>
              <a:t> static </a:t>
            </a:r>
            <a:r>
              <a:rPr lang="en-US" altLang="zh-CN" sz="2000" dirty="0" err="1">
                <a:latin typeface="+mj-ea"/>
                <a:ea typeface="+mj-ea"/>
              </a:rPr>
              <a:t>getDerivedStateFromProps</a:t>
            </a:r>
            <a:r>
              <a:rPr lang="en-US" altLang="zh-CN" sz="2000" dirty="0">
                <a:latin typeface="+mj-ea"/>
                <a:ea typeface="+mj-ea"/>
              </a:rPr>
              <a:t>( )</a:t>
            </a:r>
            <a:endParaRPr lang="en-US" altLang="zh-CN" sz="2000" dirty="0">
              <a:latin typeface="+mj-ea"/>
              <a:ea typeface="+mj-ea"/>
            </a:endParaRPr>
          </a:p>
          <a:p>
            <a:pPr marL="591820" lvl="1"/>
            <a:r>
              <a:rPr lang="en-US" altLang="zh-CN" sz="2000" b="1" dirty="0">
                <a:latin typeface="+mj-ea"/>
                <a:ea typeface="+mj-ea"/>
              </a:rPr>
              <a:t> </a:t>
            </a:r>
            <a:r>
              <a:rPr lang="en-US" altLang="zh-CN" sz="2000" b="1" dirty="0" err="1">
                <a:latin typeface="+mj-ea"/>
                <a:ea typeface="+mj-ea"/>
              </a:rPr>
              <a:t>shouldComponentUpdate</a:t>
            </a:r>
            <a:r>
              <a:rPr lang="en-US" altLang="zh-CN" sz="2000" b="1" dirty="0">
                <a:latin typeface="+mj-ea"/>
                <a:ea typeface="+mj-ea"/>
              </a:rPr>
              <a:t>( )</a:t>
            </a:r>
            <a:endParaRPr lang="en-US" altLang="zh-CN" sz="2000" b="1" dirty="0">
              <a:latin typeface="+mj-ea"/>
              <a:ea typeface="+mj-ea"/>
            </a:endParaRPr>
          </a:p>
          <a:p>
            <a:pPr marL="593090" lvl="2"/>
            <a:r>
              <a:rPr lang="zh-CN" altLang="en-US" sz="2000"/>
              <a:t> 当</a:t>
            </a:r>
            <a:r>
              <a:rPr lang="zh-CN" altLang="en-US" sz="2000" dirty="0"/>
              <a:t>接收到新属性或状态时，在渲染前被调用，返回布尔值</a:t>
            </a:r>
            <a:endParaRPr lang="en-US" altLang="zh-CN" sz="2000" dirty="0">
              <a:latin typeface="+mj-ea"/>
              <a:ea typeface="+mj-ea"/>
            </a:endParaRPr>
          </a:p>
          <a:p>
            <a:pPr marL="591820" lvl="1"/>
            <a:r>
              <a:rPr lang="en-US" altLang="zh-CN" sz="2000" b="1" dirty="0">
                <a:latin typeface="+mj-ea"/>
                <a:ea typeface="+mj-ea"/>
              </a:rPr>
              <a:t> render( )</a:t>
            </a:r>
            <a:endParaRPr lang="en-US" altLang="zh-CN" sz="2000" b="1" dirty="0">
              <a:latin typeface="+mj-ea"/>
              <a:ea typeface="+mj-ea"/>
            </a:endParaRPr>
          </a:p>
          <a:p>
            <a:pPr marL="591820" lvl="1"/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err="1">
                <a:latin typeface="+mj-ea"/>
                <a:ea typeface="+mj-ea"/>
              </a:rPr>
              <a:t>getSnapshotBeforeUpdate</a:t>
            </a:r>
            <a:r>
              <a:rPr lang="en-US" altLang="zh-CN" sz="2000" dirty="0">
                <a:latin typeface="+mj-ea"/>
                <a:ea typeface="+mj-ea"/>
              </a:rPr>
              <a:t>( )</a:t>
            </a:r>
            <a:endParaRPr lang="en-US" altLang="zh-CN" sz="2000" dirty="0">
              <a:latin typeface="+mj-ea"/>
              <a:ea typeface="+mj-ea"/>
            </a:endParaRPr>
          </a:p>
          <a:p>
            <a:pPr marL="593090" lvl="2"/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在</a:t>
            </a:r>
            <a:r>
              <a:rPr lang="zh-CN" altLang="en-US" sz="2000" dirty="0"/>
              <a:t>最新的渲染输出提交给 </a:t>
            </a:r>
            <a:r>
              <a:rPr lang="en-US" altLang="zh-CN" sz="2000" dirty="0"/>
              <a:t>DOM </a:t>
            </a:r>
            <a:r>
              <a:rPr lang="zh-CN" altLang="en-US" sz="2000" dirty="0"/>
              <a:t>前将会立即调用</a:t>
            </a:r>
            <a:endParaRPr lang="en-US" altLang="zh-CN" sz="2000" dirty="0"/>
          </a:p>
          <a:p>
            <a:pPr marL="593090" lvl="2"/>
            <a:r>
              <a:rPr lang="zh-CN" altLang="en-US" sz="2000" dirty="0"/>
              <a:t> 该函数返回的任何值将会 作为参数被传递给</a:t>
            </a:r>
            <a:r>
              <a:rPr lang="en-US" altLang="zh-CN" sz="2000" dirty="0" err="1"/>
              <a:t>componentDidUpdate</a:t>
            </a:r>
            <a:endParaRPr lang="en-US" altLang="zh-CN" sz="2000" dirty="0">
              <a:latin typeface="+mj-ea"/>
              <a:ea typeface="+mj-ea"/>
            </a:endParaRPr>
          </a:p>
          <a:p>
            <a:pPr marL="591820" lvl="1"/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err="1">
                <a:latin typeface="+mj-ea"/>
                <a:ea typeface="+mj-ea"/>
              </a:rPr>
              <a:t>componentDidUpdate</a:t>
            </a:r>
            <a:r>
              <a:rPr lang="en-US" altLang="zh-CN" sz="2000" dirty="0">
                <a:latin typeface="+mj-ea"/>
                <a:ea typeface="+mj-ea"/>
              </a:rPr>
              <a:t>( )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276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卸载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/>
              <a:t>( )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错误处理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>
                <a:latin typeface="+mj-ea"/>
                <a:ea typeface="+mj-ea"/>
              </a:rPr>
              <a:t>componentDidCatch</a:t>
            </a:r>
            <a:r>
              <a:rPr lang="en-US" altLang="zh-CN" b="1" dirty="0">
                <a:latin typeface="+mj-ea"/>
                <a:ea typeface="+mj-ea"/>
              </a:rPr>
              <a:t>( )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事件处理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事件绑定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/>
          </a:p>
          <a:p>
            <a:pPr marL="591820" lvl="1"/>
            <a:r>
              <a:rPr lang="zh-CN" altLang="en-US" dirty="0"/>
              <a:t> 采用 </a:t>
            </a:r>
            <a:r>
              <a:rPr lang="en-US" altLang="zh-CN" dirty="0"/>
              <a:t>JSX </a:t>
            </a:r>
            <a:r>
              <a:rPr lang="zh-CN" altLang="en-US" dirty="0"/>
              <a:t>语法需传入一个函数作为事件处理函数，而不是一个字符串</a:t>
            </a:r>
            <a:r>
              <a:rPr lang="en-US" altLang="zh-CN" dirty="0"/>
              <a:t>( DOM </a:t>
            </a:r>
            <a:r>
              <a:rPr lang="zh-CN" altLang="en-US" dirty="0"/>
              <a:t>元素的写法 </a:t>
            </a:r>
            <a:r>
              <a:rPr lang="en-US" altLang="zh-CN" dirty="0"/>
              <a:t>)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事件绑定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handleClick</a:t>
            </a:r>
            <a:r>
              <a:rPr lang="en-US" altLang="zh-CN" sz="2400" dirty="0"/>
              <a:t> = ( ) =&gt; { }</a:t>
            </a:r>
            <a:endParaRPr lang="en-US" altLang="zh-CN" sz="2400" dirty="0"/>
          </a:p>
          <a:p>
            <a:r>
              <a:rPr lang="en-US" altLang="zh-CN" sz="2400" dirty="0"/>
              <a:t>….</a:t>
            </a:r>
            <a:endParaRPr lang="en-US" altLang="zh-CN" sz="2400" dirty="0"/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  <a:endParaRPr lang="en-US" altLang="zh-CN" sz="2400" dirty="0"/>
          </a:p>
          <a:p>
            <a:r>
              <a:rPr lang="en-US" altLang="zh-CN" sz="2400" dirty="0"/>
              <a:t>	Click </a:t>
            </a:r>
            <a:endParaRPr lang="en-US" altLang="zh-CN" sz="2400" dirty="0"/>
          </a:p>
          <a:p>
            <a:r>
              <a:rPr lang="en-US" altLang="zh-CN" sz="2400" dirty="0"/>
              <a:t>&lt;/button&gt;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demo07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数据分页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4035" y="863600"/>
            <a:ext cx="3904615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import React, { createElement } from 'react';</a:t>
            </a:r>
            <a:endParaRPr lang="zh-CN" altLang="en-US" sz="1400"/>
          </a:p>
          <a:p>
            <a:pPr algn="l"/>
            <a:r>
              <a:rPr lang="zh-CN" altLang="en-US" sz="1400"/>
              <a:t>import ReactDOM from 'react-dom';</a:t>
            </a:r>
            <a:endParaRPr lang="zh-CN" altLang="en-US" sz="1400"/>
          </a:p>
          <a:p>
            <a:pPr algn="l"/>
            <a:r>
              <a:rPr lang="zh-CN" altLang="en-US" sz="1400"/>
              <a:t>import $ from 'jquery';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console.log($);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const List = (props) =&gt; {</a:t>
            </a:r>
            <a:endParaRPr lang="zh-CN" altLang="en-US" sz="1400"/>
          </a:p>
          <a:p>
            <a:pPr algn="l"/>
            <a:r>
              <a:rPr lang="zh-CN" altLang="en-US" sz="1400"/>
              <a:t>  return &lt;ul&gt;</a:t>
            </a:r>
            <a:endParaRPr lang="zh-CN" altLang="en-US" sz="1400"/>
          </a:p>
          <a:p>
            <a:pPr algn="l"/>
            <a:r>
              <a:rPr lang="zh-CN" altLang="en-US" sz="1400"/>
              <a:t>    {</a:t>
            </a:r>
            <a:endParaRPr lang="zh-CN" altLang="en-US" sz="1400"/>
          </a:p>
          <a:p>
            <a:pPr algn="l"/>
            <a:r>
              <a:rPr lang="zh-CN" altLang="en-US" sz="1400"/>
              <a:t>      props.data.map(</a:t>
            </a:r>
            <a:endParaRPr lang="zh-CN" altLang="en-US" sz="1400"/>
          </a:p>
          <a:p>
            <a:pPr algn="l"/>
            <a:r>
              <a:rPr lang="zh-CN" altLang="en-US" sz="1400"/>
              <a:t>        (item) =&gt; &lt;li&gt;{item.title}&lt;/li&gt;</a:t>
            </a:r>
            <a:endParaRPr lang="zh-CN" altLang="en-US" sz="1400"/>
          </a:p>
          <a:p>
            <a:pPr algn="l"/>
            <a:r>
              <a:rPr lang="zh-CN" altLang="en-US" sz="1400"/>
              <a:t>      )</a:t>
            </a:r>
            <a:endParaRPr lang="zh-CN" altLang="en-US" sz="1400"/>
          </a:p>
          <a:p>
            <a:pPr algn="l"/>
            <a:r>
              <a:rPr lang="zh-CN" altLang="en-US" sz="1400"/>
              <a:t>    }</a:t>
            </a:r>
            <a:endParaRPr lang="zh-CN" altLang="en-US" sz="1400"/>
          </a:p>
          <a:p>
            <a:pPr algn="l"/>
            <a:r>
              <a:rPr lang="zh-CN" altLang="en-US" sz="1400"/>
              <a:t>  &lt;/ul&gt;</a:t>
            </a:r>
            <a:endParaRPr lang="zh-CN" altLang="en-US" sz="1400"/>
          </a:p>
          <a:p>
            <a:pPr algn="l"/>
            <a:r>
              <a:rPr lang="zh-CN" altLang="en-US" sz="1400"/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const Buttons = ()=&gt; {</a:t>
            </a:r>
            <a:endParaRPr lang="zh-CN" altLang="en-US" sz="1400"/>
          </a:p>
          <a:p>
            <a:pPr algn="l"/>
            <a:r>
              <a:rPr lang="zh-CN" altLang="en-US" sz="1400"/>
              <a:t>  const btns = [1,2,3,4,5];</a:t>
            </a:r>
            <a:endParaRPr lang="zh-CN" altLang="en-US" sz="1400"/>
          </a:p>
          <a:p>
            <a:pPr algn="l"/>
            <a:r>
              <a:rPr lang="zh-CN" altLang="en-US" sz="1400"/>
              <a:t>  return &lt;div&gt;</a:t>
            </a:r>
            <a:endParaRPr lang="zh-CN" altLang="en-US" sz="1400"/>
          </a:p>
          <a:p>
            <a:pPr algn="l"/>
            <a:r>
              <a:rPr lang="zh-CN" altLang="en-US" sz="1400"/>
              <a:t>    {</a:t>
            </a:r>
            <a:endParaRPr lang="zh-CN" altLang="en-US" sz="1400"/>
          </a:p>
          <a:p>
            <a:pPr algn="l"/>
            <a:r>
              <a:rPr lang="zh-CN" altLang="en-US" sz="1400"/>
              <a:t>      btns.map((item)=&gt;&lt;button&gt;{item}&lt;/button&gt;)</a:t>
            </a:r>
            <a:endParaRPr lang="zh-CN" altLang="en-US" sz="1400"/>
          </a:p>
          <a:p>
            <a:pPr algn="l"/>
            <a:r>
              <a:rPr lang="zh-CN" altLang="en-US" sz="1400"/>
              <a:t>    }</a:t>
            </a:r>
            <a:endParaRPr lang="zh-CN" altLang="en-US" sz="1400"/>
          </a:p>
          <a:p>
            <a:pPr algn="l"/>
            <a:r>
              <a:rPr lang="zh-CN" altLang="en-US" sz="1400"/>
              <a:t>  &lt;/div&gt;</a:t>
            </a:r>
            <a:endParaRPr lang="zh-CN" altLang="en-US" sz="1400"/>
          </a:p>
          <a:p>
            <a:pPr algn="l"/>
            <a:r>
              <a:rPr lang="zh-CN" altLang="en-US" sz="1400"/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029325" y="87630"/>
            <a:ext cx="3446145" cy="6770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class Home extends React.Component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constructor()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super();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this.state =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data: []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}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fetch('https://cnodejs.org/api/v1/topics')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.then(res =&gt; res.json())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.then(({ data }) =&gt;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// console.log(data);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this.setState({ data });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})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// this.setState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render()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const { data } = this.state;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return &lt;div&gt;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&lt;Buttons /&gt;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&lt;List data={data}/&gt;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&lt;/div&gt;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ReactDOM.render(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&lt;Home /&gt;,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document.getElementById('root')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);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事件处理函数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180" y="815975"/>
            <a:ext cx="61029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import React, { createElement } from 'react';</a:t>
            </a:r>
            <a:endParaRPr lang="zh-CN" altLang="en-US" sz="1400"/>
          </a:p>
          <a:p>
            <a:r>
              <a:rPr lang="zh-CN" altLang="en-US" sz="1400"/>
              <a:t>import ReactDOM from 'react-dom';</a:t>
            </a:r>
            <a:endParaRPr lang="zh-CN" altLang="en-US" sz="1400"/>
          </a:p>
          <a:p>
            <a:r>
              <a:rPr lang="zh-CN" altLang="en-US" sz="1400"/>
              <a:t>const List = (props) =&gt; {</a:t>
            </a:r>
            <a:endParaRPr lang="zh-CN" altLang="en-US" sz="1400"/>
          </a:p>
          <a:p>
            <a:r>
              <a:rPr lang="zh-CN" altLang="en-US" sz="1400"/>
              <a:t>  return &lt;ul&gt;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props.data.map(</a:t>
            </a:r>
            <a:endParaRPr lang="zh-CN" altLang="en-US" sz="1400"/>
          </a:p>
          <a:p>
            <a:r>
              <a:rPr lang="zh-CN" altLang="en-US" sz="1400"/>
              <a:t>        (item) =&gt; &lt;li key={item.id}&gt;{item.title}&lt;/li&gt;</a:t>
            </a:r>
            <a:endParaRPr lang="zh-CN" altLang="en-US" sz="1400"/>
          </a:p>
          <a:p>
            <a:r>
              <a:rPr lang="zh-CN" altLang="en-US" sz="1400"/>
              <a:t>      )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&lt;/ul&gt;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sz="1400"/>
              <a:t>const Buttons = ()=&gt; {</a:t>
            </a:r>
            <a:endParaRPr lang="zh-CN" altLang="en-US" sz="1400"/>
          </a:p>
          <a:p>
            <a:r>
              <a:rPr lang="zh-CN" altLang="en-US" sz="1400"/>
              <a:t>  const btns = [1,2,3,4,5];</a:t>
            </a:r>
            <a:endParaRPr lang="zh-CN" altLang="en-US" sz="1400"/>
          </a:p>
          <a:p>
            <a:r>
              <a:rPr lang="zh-CN" altLang="en-US" sz="1400"/>
              <a:t>  const handleClick = (num)=&gt;{</a:t>
            </a:r>
            <a:endParaRPr lang="zh-CN" altLang="en-US" sz="1400"/>
          </a:p>
          <a:p>
            <a:r>
              <a:rPr lang="zh-CN" altLang="en-US" sz="1400"/>
              <a:t>    // 事件处理函数参数：事件对象</a:t>
            </a:r>
            <a:endParaRPr lang="zh-CN" altLang="en-US" sz="1400"/>
          </a:p>
          <a:p>
            <a:r>
              <a:rPr lang="zh-CN" altLang="en-US" sz="1400"/>
              <a:t>    console.log(num);</a:t>
            </a:r>
            <a:endParaRPr lang="zh-CN" altLang="en-US" sz="1400"/>
          </a:p>
          <a:p>
            <a:r>
              <a:rPr lang="zh-CN" altLang="en-US" sz="1400"/>
              <a:t>  }</a:t>
            </a:r>
            <a:endParaRPr lang="zh-CN" altLang="en-US" sz="1400"/>
          </a:p>
          <a:p>
            <a:r>
              <a:rPr lang="zh-CN" altLang="en-US" sz="1400"/>
              <a:t>  return &lt;div&gt;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btns.map((item)=&gt;</a:t>
            </a:r>
            <a:endParaRPr lang="zh-CN" altLang="en-US" sz="1400"/>
          </a:p>
          <a:p>
            <a:r>
              <a:rPr lang="zh-CN" altLang="en-US" sz="1400"/>
              <a:t>        &lt;button key={item} onClick={()=&gt;handleClick(item)}&gt;{item}&lt;/button&gt;)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 &lt;/div&gt;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273165" y="158115"/>
            <a:ext cx="3446145" cy="6770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class Home extends React.Component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constructor()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super();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this.state =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data: []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}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fetch('https://cnodejs.org/api/v1/topics')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.then(res =&gt; res.json())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.then(({ data }) =&gt;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// console.log(data);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this.setState({ data });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})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// this.setState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render()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const { data } = this.state;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return &lt;div&gt;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&lt;Buttons /&gt;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&lt;List data={data}/&gt;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&lt;/div&gt;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ReactDOM.render(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&lt;Home /&gt;,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document.getElementById('root')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);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zh-CN"/>
              <a:t>实现点击分页得到不同的信息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935" y="905510"/>
            <a:ext cx="3819525" cy="4615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400"/>
              <a:t>import React, { createElement } from 'react';</a:t>
            </a:r>
            <a:endParaRPr lang="zh-CN" altLang="en-US" sz="1400"/>
          </a:p>
          <a:p>
            <a:pPr algn="l"/>
            <a:r>
              <a:rPr lang="zh-CN" altLang="en-US" sz="1400"/>
              <a:t>import ReactDOM from 'react-dom';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const List = (props) =&gt; {</a:t>
            </a:r>
            <a:endParaRPr lang="zh-CN" altLang="en-US" sz="1400"/>
          </a:p>
          <a:p>
            <a:pPr algn="l"/>
            <a:r>
              <a:rPr lang="zh-CN" altLang="en-US" sz="1400"/>
              <a:t>  return &lt;ul&gt;</a:t>
            </a:r>
            <a:endParaRPr lang="zh-CN" altLang="en-US" sz="1400"/>
          </a:p>
          <a:p>
            <a:pPr algn="l"/>
            <a:r>
              <a:rPr lang="zh-CN" altLang="en-US" sz="1400"/>
              <a:t>    {</a:t>
            </a:r>
            <a:endParaRPr lang="zh-CN" altLang="en-US" sz="1400"/>
          </a:p>
          <a:p>
            <a:pPr algn="l"/>
            <a:r>
              <a:rPr lang="zh-CN" altLang="en-US" sz="1400"/>
              <a:t>      props.data.map(</a:t>
            </a:r>
            <a:endParaRPr lang="zh-CN" altLang="en-US" sz="1400"/>
          </a:p>
          <a:p>
            <a:pPr algn="l"/>
            <a:r>
              <a:rPr lang="zh-CN" altLang="en-US" sz="1400"/>
              <a:t>        (item) =&gt; &lt;li key={item.id}&gt;{item.title}&lt;/li&gt;</a:t>
            </a:r>
            <a:endParaRPr lang="zh-CN" altLang="en-US" sz="1400"/>
          </a:p>
          <a:p>
            <a:pPr algn="l"/>
            <a:r>
              <a:rPr lang="zh-CN" altLang="en-US" sz="1400"/>
              <a:t>      )</a:t>
            </a:r>
            <a:endParaRPr lang="zh-CN" altLang="en-US" sz="1400"/>
          </a:p>
          <a:p>
            <a:pPr algn="l"/>
            <a:r>
              <a:rPr lang="zh-CN" altLang="en-US" sz="1400"/>
              <a:t>    }</a:t>
            </a:r>
            <a:endParaRPr lang="zh-CN" altLang="en-US" sz="1400"/>
          </a:p>
          <a:p>
            <a:pPr algn="l"/>
            <a:r>
              <a:rPr lang="zh-CN" altLang="en-US" sz="1400"/>
              <a:t>  &lt;/ul&gt;</a:t>
            </a:r>
            <a:endParaRPr lang="zh-CN" altLang="en-US" sz="1400"/>
          </a:p>
          <a:p>
            <a:pPr algn="l"/>
            <a:r>
              <a:rPr lang="zh-CN" altLang="en-US" sz="1400"/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class Home extends React.Component {</a:t>
            </a:r>
            <a:endParaRPr lang="zh-CN" altLang="en-US" sz="1400"/>
          </a:p>
          <a:p>
            <a:pPr algn="l"/>
            <a:r>
              <a:rPr lang="zh-CN" altLang="en-US" sz="1400"/>
              <a:t>  constructor() {</a:t>
            </a:r>
            <a:endParaRPr lang="zh-CN" altLang="en-US" sz="1400"/>
          </a:p>
          <a:p>
            <a:pPr algn="l"/>
            <a:r>
              <a:rPr lang="zh-CN" altLang="en-US" sz="1400"/>
              <a:t>    super();</a:t>
            </a:r>
            <a:endParaRPr lang="zh-CN" altLang="en-US" sz="1400"/>
          </a:p>
          <a:p>
            <a:pPr algn="l"/>
            <a:r>
              <a:rPr lang="zh-CN" altLang="en-US" sz="1400"/>
              <a:t>    this.state = {</a:t>
            </a:r>
            <a:endParaRPr lang="zh-CN" altLang="en-US" sz="1400"/>
          </a:p>
          <a:p>
            <a:pPr algn="l"/>
            <a:r>
              <a:rPr lang="zh-CN" altLang="en-US" sz="1400"/>
              <a:t>      data: []</a:t>
            </a:r>
            <a:endParaRPr lang="zh-CN" altLang="en-US" sz="1400"/>
          </a:p>
          <a:p>
            <a:pPr algn="l"/>
            <a:r>
              <a:rPr lang="zh-CN" altLang="en-US" sz="1400"/>
              <a:t>    }</a:t>
            </a:r>
            <a:endParaRPr lang="zh-CN" altLang="en-US" sz="1400"/>
          </a:p>
          <a:p>
            <a:pPr algn="l"/>
            <a:r>
              <a:rPr lang="zh-CN" altLang="en-US" sz="1400"/>
              <a:t>  }</a:t>
            </a:r>
            <a:endParaRPr lang="zh-CN" altLang="en-US" sz="1400"/>
          </a:p>
          <a:p>
            <a:pPr algn="l"/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973830" y="905510"/>
            <a:ext cx="464502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componentDidMount()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fetch('https://cnodejs.org/api/v1/topics')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.then(res =&gt; res.json())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.then(({ data }) =&gt;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this.setState({ data });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})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getData = (page) =&gt;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console.log(page);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fetch('https://cnodejs.org/api/v1/topics?page=' + page)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.then(res =&gt; res.json())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.then(({ data }) =&gt;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this.setState({ data });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})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557895" y="905510"/>
            <a:ext cx="3418205" cy="4831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render()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const { data } = this.state;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const btns = [1, 2, 3, 4, 5];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return &lt;div&gt;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{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btns.map((item) =&gt;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    &lt;button key={item}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onClick={() =&gt; this.getData(item)}&gt;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         {item}&lt;/button&gt;)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}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  &lt;List data={data} /&gt;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  &lt;/div&gt;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ReactDOM.render(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&lt;Home /&gt;,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 document.getElementById('root')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);</a:t>
            </a:r>
            <a:endParaRPr lang="zh-CN" altLang="en-US" sz="1400"/>
          </a:p>
          <a:p>
            <a:pPr algn="l"/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</a:t>
            </a:r>
            <a:endParaRPr lang="en-US" altLang="zh-CN" dirty="0"/>
          </a:p>
          <a:p>
            <a:pPr marL="591820" lvl="1"/>
            <a:r>
              <a:rPr lang="zh-CN" altLang="en-US" dirty="0"/>
              <a:t> 类的方法默认是不会绑定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/>
              <a:t>bind </a:t>
            </a:r>
            <a:r>
              <a:rPr lang="zh-CN" altLang="en-US" dirty="0"/>
              <a:t>绑定 </a:t>
            </a:r>
            <a:r>
              <a:rPr lang="en-US" altLang="zh-CN" dirty="0"/>
              <a:t>this</a:t>
            </a:r>
            <a:r>
              <a:rPr lang="zh-CN" altLang="en-US" dirty="0"/>
              <a:t>（ </a:t>
            </a:r>
            <a:r>
              <a:rPr lang="zh-CN" altLang="en-US" dirty="0">
                <a:solidFill>
                  <a:srgbClr val="FF0000"/>
                </a:solidFill>
              </a:rPr>
              <a:t>两种形式 </a:t>
            </a:r>
            <a:r>
              <a:rPr lang="zh-CN" altLang="en-US" dirty="0"/>
              <a:t>）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super();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this.handleClick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this.handleClick.</a:t>
            </a:r>
            <a:r>
              <a:rPr lang="en-US" altLang="zh-CN" sz="2400" dirty="0" err="1">
                <a:solidFill>
                  <a:srgbClr val="FF0000"/>
                </a:solidFill>
              </a:rPr>
              <a:t>bind</a:t>
            </a:r>
            <a:r>
              <a:rPr lang="en-US" altLang="zh-CN" sz="2400" dirty="0"/>
              <a:t>( this 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this.handleClick</a:t>
            </a:r>
            <a:r>
              <a:rPr lang="en-US" altLang="zh-CN" sz="2400" dirty="0" err="1">
                <a:solidFill>
                  <a:schemeClr val="accent3"/>
                </a:solidFill>
              </a:rPr>
              <a:t>.bind</a:t>
            </a:r>
            <a:r>
              <a:rPr lang="en-US" altLang="zh-CN" sz="2400" dirty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  <a:endParaRPr lang="en-US" altLang="zh-CN" sz="2400" dirty="0"/>
          </a:p>
          <a:p>
            <a:r>
              <a:rPr lang="en-US" altLang="zh-CN" sz="2400" dirty="0"/>
              <a:t>	Click </a:t>
            </a:r>
            <a:endParaRPr lang="en-US" altLang="zh-CN" sz="2400" dirty="0"/>
          </a:p>
          <a:p>
            <a:r>
              <a:rPr lang="en-US" altLang="zh-CN" sz="2400" dirty="0"/>
              <a:t>&lt;/button&gt;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JSX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kern="1200" dirty="0">
                <a:latin typeface="+mj-ea"/>
                <a:ea typeface="+mj-ea"/>
              </a:rPr>
              <a:t>JavaScript </a:t>
            </a:r>
            <a:r>
              <a:rPr lang="zh-CN" altLang="en-US" kern="1200" dirty="0">
                <a:latin typeface="+mj-ea"/>
                <a:ea typeface="+mj-ea"/>
              </a:rPr>
              <a:t>和 </a:t>
            </a:r>
            <a:r>
              <a:rPr lang="en-US" altLang="zh-CN" kern="1200" dirty="0">
                <a:latin typeface="+mj-ea"/>
                <a:ea typeface="+mj-ea"/>
              </a:rPr>
              <a:t>XML </a:t>
            </a:r>
            <a:r>
              <a:rPr lang="zh-CN" altLang="en-US" kern="1200" dirty="0">
                <a:latin typeface="+mj-ea"/>
                <a:ea typeface="+mj-ea"/>
              </a:rPr>
              <a:t>结合的一种格式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利用 </a:t>
            </a:r>
            <a:r>
              <a:rPr lang="en-US" altLang="zh-CN" dirty="0"/>
              <a:t>HTML </a:t>
            </a:r>
            <a:r>
              <a:rPr lang="zh-CN" altLang="en-US" dirty="0"/>
              <a:t>语法来创建虚拟 </a:t>
            </a:r>
            <a:r>
              <a:rPr lang="en-US" altLang="zh-CN" dirty="0"/>
              <a:t>DOM</a:t>
            </a:r>
            <a:endParaRPr lang="en-US" altLang="zh-CN" dirty="0"/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实例：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&lt;/h1&gt;</a:t>
            </a:r>
            <a:r>
              <a:rPr lang="en-US" altLang="zh-CN" dirty="0"/>
              <a:t>;</a:t>
            </a:r>
            <a:endParaRPr lang="en-US" altLang="zh-CN" dirty="0"/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100;</a:t>
            </a:r>
            <a:endParaRPr lang="en-US" altLang="zh-CN" sz="2200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&lt;h1&gt;</a:t>
            </a:r>
            <a:r>
              <a:rPr lang="en-US" altLang="zh-CN" dirty="0">
                <a:solidFill>
                  <a:srgbClr val="FF0000"/>
                </a:solidFill>
              </a:rPr>
              <a:t> {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 &lt;/h1&gt;;</a:t>
            </a: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 </a:t>
            </a:r>
            <a:r>
              <a:rPr lang="zh-CN" altLang="en-US" dirty="0"/>
              <a:t>（续）</a:t>
            </a:r>
            <a:endParaRPr lang="en-US" altLang="zh-CN" dirty="0"/>
          </a:p>
          <a:p>
            <a:pPr marL="591820" lvl="1"/>
            <a:r>
              <a:rPr lang="zh-CN" altLang="en-US" dirty="0"/>
              <a:t> 箭头函数（可以直接绑定</a:t>
            </a:r>
            <a:r>
              <a:rPr lang="en-US" altLang="zh-CN" dirty="0"/>
              <a:t>this</a:t>
            </a:r>
            <a:r>
              <a:rPr lang="zh-CN" altLang="en-US" dirty="0"/>
              <a:t>，一般写代码的时候用箭头函数）</a:t>
            </a:r>
            <a:r>
              <a:rPr lang="en-US" altLang="zh-CN" dirty="0"/>
              <a:t>ke'y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</a:rPr>
              <a:t>=&gt; </a:t>
            </a:r>
            <a:r>
              <a:rPr lang="en-US" altLang="zh-CN" sz="2400" dirty="0">
                <a:solidFill>
                  <a:srgbClr val="FF0000"/>
                </a:solidFill>
              </a:rPr>
              <a:t>{  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</a:t>
            </a:r>
            <a:endParaRPr lang="en-US" altLang="zh-CN" sz="2400" dirty="0"/>
          </a:p>
          <a:p>
            <a:r>
              <a:rPr lang="en-US" altLang="zh-CN" sz="2400" dirty="0"/>
              <a:t>		return (</a:t>
            </a:r>
            <a:endParaRPr lang="en-US" altLang="zh-CN" sz="2400" dirty="0"/>
          </a:p>
          <a:p>
            <a:r>
              <a:rPr lang="en-US" altLang="zh-CN" sz="2400" dirty="0"/>
              <a:t>	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  <a:endParaRPr lang="en-US" altLang="zh-CN" sz="2400" dirty="0"/>
          </a:p>
          <a:p>
            <a:r>
              <a:rPr lang="en-US" altLang="zh-CN" sz="2400" dirty="0"/>
              <a:t>				Click </a:t>
            </a:r>
            <a:endParaRPr lang="en-US" altLang="zh-CN" sz="2400" dirty="0"/>
          </a:p>
          <a:p>
            <a:r>
              <a:rPr lang="en-US" altLang="zh-CN" sz="2400" dirty="0"/>
              <a:t>			&lt;/button&gt;</a:t>
            </a:r>
            <a:endParaRPr lang="en-US" altLang="zh-CN" sz="2400" dirty="0"/>
          </a:p>
          <a:p>
            <a:r>
              <a:rPr lang="en-US" altLang="zh-CN" sz="2400" dirty="0"/>
              <a:t>		)</a:t>
            </a:r>
            <a:endParaRPr lang="en-US" altLang="zh-CN" sz="2400" dirty="0"/>
          </a:p>
          <a:p>
            <a:r>
              <a:rPr lang="en-US" altLang="zh-CN" sz="2400" dirty="0"/>
              <a:t>	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传参</a:t>
            </a:r>
            <a:r>
              <a:rPr lang="en-US" altLang="zh-CN" dirty="0"/>
              <a:t>(</a:t>
            </a:r>
            <a:r>
              <a:rPr lang="zh-CN" altLang="en-US" dirty="0"/>
              <a:t>两种形式</a:t>
            </a:r>
            <a:r>
              <a:rPr lang="en-US" altLang="zh-CN" dirty="0"/>
              <a:t>)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函数声明时事件对象作为最后一个参数传入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箭头函数的事件对象显示传入；</a:t>
            </a:r>
            <a:r>
              <a:rPr lang="en-US" altLang="zh-CN" dirty="0"/>
              <a:t>bind </a:t>
            </a:r>
            <a:r>
              <a:rPr lang="zh-CN" altLang="en-US" dirty="0"/>
              <a:t>会隐式传入</a:t>
            </a:r>
            <a:endParaRPr lang="en-US" altLang="zh-CN" sz="12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事件处理函数传参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deleteRow</a:t>
            </a:r>
            <a:r>
              <a:rPr lang="en-US" altLang="zh-CN" sz="2400" dirty="0"/>
              <a:t> = ( id, e ) =&gt; {  } </a:t>
            </a:r>
            <a:endParaRPr lang="en-US" altLang="zh-CN" sz="2400" dirty="0"/>
          </a:p>
          <a:p>
            <a:r>
              <a:rPr lang="en-US" altLang="zh-CN" sz="2400" dirty="0"/>
              <a:t>…</a:t>
            </a:r>
            <a:endParaRPr lang="en-US" altLang="zh-CN" sz="2400" dirty="0"/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e)}&gt;</a:t>
            </a:r>
            <a:endParaRPr lang="en-US" altLang="zh-CN" sz="2400" dirty="0"/>
          </a:p>
          <a:p>
            <a:r>
              <a:rPr lang="en-US" altLang="zh-CN" sz="2400" dirty="0"/>
              <a:t>	Delete Row</a:t>
            </a:r>
            <a:endParaRPr lang="en-US" altLang="zh-CN" sz="2400" dirty="0"/>
          </a:p>
          <a:p>
            <a:r>
              <a:rPr lang="en-US" altLang="zh-CN" sz="2400" dirty="0"/>
              <a:t>&lt;/button&gt; </a:t>
            </a:r>
            <a:endParaRPr lang="en-US" altLang="zh-CN" sz="2400" dirty="0"/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id)}&gt;</a:t>
            </a:r>
            <a:endParaRPr lang="en-US" altLang="zh-CN" sz="2400" dirty="0"/>
          </a:p>
          <a:p>
            <a:r>
              <a:rPr lang="en-US" altLang="zh-CN" sz="2400" dirty="0"/>
              <a:t>	Delete Row</a:t>
            </a:r>
            <a:endParaRPr lang="en-US" altLang="zh-CN" sz="2400" dirty="0"/>
          </a:p>
          <a:p>
            <a:r>
              <a:rPr lang="en-US" altLang="zh-CN" sz="2400" dirty="0"/>
              <a:t>&lt;/button&gt;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demo08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实际上就是一个普通的对象</a:t>
            </a:r>
            <a:endParaRPr lang="en-US" altLang="zh-CN" dirty="0"/>
          </a:p>
          <a:p>
            <a:pPr marL="361315" lvl="1" indent="0">
              <a:buNone/>
            </a:pPr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type : </a:t>
            </a:r>
            <a:r>
              <a:rPr lang="en-US" altLang="zh-CN" sz="2400" dirty="0">
                <a:latin typeface="+mj-ea"/>
              </a:rPr>
              <a:t>'</a:t>
            </a:r>
            <a:r>
              <a:rPr lang="en-US" altLang="zh-CN" sz="2400" dirty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	children : ['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	</a:t>
            </a:r>
            <a:r>
              <a:rPr lang="en-US" altLang="zh-CN" sz="2400" dirty="0" err="1">
                <a:latin typeface="+mj-ea"/>
                <a:ea typeface="+mj-ea"/>
              </a:rPr>
              <a:t>className</a:t>
            </a:r>
            <a:r>
              <a:rPr lang="en-US" altLang="zh-CN" sz="2400" dirty="0">
                <a:latin typeface="+mj-ea"/>
                <a:ea typeface="+mj-ea"/>
              </a:rPr>
              <a:t> : 'red',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	id : 'box'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	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Babel </a:t>
            </a:r>
            <a:r>
              <a:rPr lang="zh-CN" altLang="en-US" dirty="0"/>
              <a:t>编译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/>
              <a:t>( ) </a:t>
            </a:r>
            <a:r>
              <a:rPr lang="zh-CN" altLang="en-US" dirty="0"/>
              <a:t>的方法调用，返回 </a:t>
            </a:r>
            <a:r>
              <a:rPr lang="en-US" altLang="zh-CN" dirty="0"/>
              <a:t>JavaScript 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/>
              <a:t>(  type</a:t>
            </a:r>
            <a:r>
              <a:rPr lang="en-US" altLang="zh-CN" dirty="0"/>
              <a:t>, props, ...</a:t>
            </a:r>
            <a:r>
              <a:rPr lang="en-US" altLang="zh-CN"/>
              <a:t>children  )</a:t>
            </a:r>
            <a:endParaRPr lang="en-US" altLang="zh-CN" dirty="0"/>
          </a:p>
          <a:p>
            <a:pPr marL="593090" lvl="2"/>
            <a:r>
              <a:rPr lang="en-US" altLang="zh-CN" dirty="0"/>
              <a:t> type</a:t>
            </a:r>
            <a:r>
              <a:rPr lang="zh-CN" altLang="en-US" dirty="0"/>
              <a:t>：必需，元素名称</a:t>
            </a:r>
            <a:endParaRPr lang="en-US" altLang="zh-CN" dirty="0"/>
          </a:p>
          <a:p>
            <a:pPr marL="593090" lvl="2"/>
            <a:r>
              <a:rPr lang="en-US" altLang="zh-CN" dirty="0"/>
              <a:t> props</a:t>
            </a:r>
            <a:r>
              <a:rPr lang="zh-CN" altLang="en-US" dirty="0"/>
              <a:t>：可选，元素属性</a:t>
            </a:r>
            <a:endParaRPr lang="en-US" altLang="zh-CN" dirty="0"/>
          </a:p>
          <a:p>
            <a:pPr marL="593090" lvl="2"/>
            <a:r>
              <a:rPr lang="en-US" altLang="zh-CN" dirty="0"/>
              <a:t> children</a:t>
            </a:r>
            <a:r>
              <a:rPr lang="zh-CN" altLang="en-US" dirty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HJG[WW{JQ_K0LZKVV643(`9"/>
          <p:cNvPicPr>
            <a:picLocks noChangeAspect="1"/>
          </p:cNvPicPr>
          <p:nvPr/>
        </p:nvPicPr>
        <p:blipFill>
          <a:blip r:embed="rId1"/>
          <a:srcRect t="12608"/>
          <a:stretch>
            <a:fillRect/>
          </a:stretch>
        </p:blipFill>
        <p:spPr>
          <a:xfrm>
            <a:off x="1066800" y="2961640"/>
            <a:ext cx="10058400" cy="1091565"/>
          </a:xfrm>
          <a:prstGeom prst="rect">
            <a:avLst/>
          </a:prstGeom>
        </p:spPr>
      </p:pic>
      <p:pic>
        <p:nvPicPr>
          <p:cNvPr id="5" name="图片 4" descr="P0U[U[{BO}0`PTE${SXK)%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1157605"/>
            <a:ext cx="10058400" cy="12160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795395" y="1440180"/>
            <a:ext cx="3380740" cy="692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元素渲染过程</a:t>
            </a: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78450" y="1952625"/>
            <a:ext cx="6234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render</a:t>
            </a:r>
            <a:r>
              <a:rPr lang="zh-CN" altLang="en-US"/>
              <a:t>负责把对象渲染到页面中去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“根” </a:t>
            </a:r>
            <a:r>
              <a:rPr lang="en-US" altLang="zh-CN" dirty="0"/>
              <a:t>DOM 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591820" lvl="1"/>
            <a:r>
              <a:rPr lang="zh-CN" altLang="en-US" dirty="0"/>
              <a:t> 首页中添加一个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/>
          </a:p>
          <a:p>
            <a:pPr marL="591820" lvl="1"/>
            <a:r>
              <a:rPr lang="zh-CN" altLang="en-US" dirty="0"/>
              <a:t> 节点所有内容都将由 </a:t>
            </a:r>
            <a:r>
              <a:rPr lang="en-US" altLang="zh-CN" dirty="0"/>
              <a:t>React DOM </a:t>
            </a:r>
            <a:r>
              <a:rPr lang="zh-CN" altLang="en-US" dirty="0"/>
              <a:t>来管理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元素渲染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React </a:t>
            </a:r>
            <a:r>
              <a:rPr lang="zh-CN" altLang="en-US" dirty="0"/>
              <a:t>元素传递给 </a:t>
            </a:r>
            <a:r>
              <a:rPr lang="en-US" altLang="zh-CN" dirty="0" err="1"/>
              <a:t>ReactDOM.render</a:t>
            </a:r>
            <a:r>
              <a:rPr lang="en-US" altLang="zh-CN" dirty="0"/>
              <a:t>( )</a:t>
            </a:r>
            <a:r>
              <a:rPr lang="zh-CN" altLang="en-US" dirty="0"/>
              <a:t> 方法将其渲染到页面上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r>
              <a:rPr lang="en-US" altLang="zh-CN" dirty="0" err="1"/>
              <a:t>ele,document.getElementById</a:t>
            </a:r>
            <a:r>
              <a:rPr lang="en-US" altLang="zh-CN" dirty="0"/>
              <a:t>('root'));</a:t>
            </a:r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7445</Words>
  <Application>WPS 演示</Application>
  <PresentationFormat>宽屏</PresentationFormat>
  <Paragraphs>579</Paragraphs>
  <Slides>32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xiao0</cp:lastModifiedBy>
  <cp:revision>3063</cp:revision>
  <cp:lastPrinted>2411-12-30T00:00:00Z</cp:lastPrinted>
  <dcterms:created xsi:type="dcterms:W3CDTF">2003-05-12T10:17:00Z</dcterms:created>
  <dcterms:modified xsi:type="dcterms:W3CDTF">2020-09-21T00:47:41Z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