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447" r:id="rId2"/>
    <p:sldId id="448" r:id="rId3"/>
    <p:sldId id="584" r:id="rId4"/>
    <p:sldId id="590" r:id="rId5"/>
    <p:sldId id="591" r:id="rId6"/>
    <p:sldId id="592" r:id="rId7"/>
    <p:sldId id="593" r:id="rId8"/>
    <p:sldId id="597" r:id="rId9"/>
    <p:sldId id="594" r:id="rId10"/>
    <p:sldId id="595" r:id="rId11"/>
    <p:sldId id="598" r:id="rId12"/>
    <p:sldId id="599" r:id="rId13"/>
    <p:sldId id="596" r:id="rId14"/>
    <p:sldId id="600" r:id="rId15"/>
    <p:sldId id="601" r:id="rId16"/>
    <p:sldId id="602" r:id="rId17"/>
    <p:sldId id="588" r:id="rId18"/>
    <p:sldId id="604" r:id="rId19"/>
    <p:sldId id="672" r:id="rId20"/>
    <p:sldId id="647" r:id="rId21"/>
    <p:sldId id="607" r:id="rId22"/>
    <p:sldId id="608" r:id="rId23"/>
    <p:sldId id="618" r:id="rId24"/>
    <p:sldId id="617" r:id="rId25"/>
    <p:sldId id="619" r:id="rId26"/>
    <p:sldId id="620" r:id="rId27"/>
    <p:sldId id="621" r:id="rId28"/>
    <p:sldId id="622" r:id="rId29"/>
    <p:sldId id="623" r:id="rId30"/>
    <p:sldId id="609" r:id="rId31"/>
    <p:sldId id="610" r:id="rId32"/>
    <p:sldId id="624" r:id="rId33"/>
    <p:sldId id="648" r:id="rId34"/>
    <p:sldId id="626" r:id="rId35"/>
    <p:sldId id="589" r:id="rId36"/>
    <p:sldId id="627" r:id="rId37"/>
    <p:sldId id="359" r:id="rId38"/>
    <p:sldId id="634" r:id="rId39"/>
    <p:sldId id="640" r:id="rId40"/>
    <p:sldId id="637" r:id="rId41"/>
    <p:sldId id="641" r:id="rId42"/>
    <p:sldId id="639" r:id="rId43"/>
    <p:sldId id="642" r:id="rId44"/>
    <p:sldId id="643" r:id="rId45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14"/>
      </p:cViewPr>
      <p:guideLst>
        <p:guide orient="horz" pos="92"/>
        <p:guide pos="-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这个知识点的主要内容是学习什么是表格，以及如何在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规定表格元素的宽度（pixels或%）</a:t>
            </a: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规定表格元素的高度（pixels或%）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 smtClean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06140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790" y="833755"/>
            <a:ext cx="9711055" cy="55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单是一个包含表单元素的区域。</a:t>
            </a:r>
            <a:r>
              <a:rPr lang="zh-CN" altLang="en-US">
                <a:sym typeface="+mn-ea"/>
              </a:rPr>
              <a:t>表单元素是允许用户在表单中输入信息的元素。（比如：文本框、下拉列表、单选框、复选框等等）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>
                <a:sym typeface="+mn-ea"/>
              </a:rPr>
              <a:t>其作用是从访问网站的用户那里获得信息，是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>
                <a:sym typeface="+mn-ea"/>
              </a:rPr>
              <a:t>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2950" cy="2664460"/>
            <a:chOff x="6613" y="2900"/>
            <a:chExt cx="9170" cy="4196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6191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936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r>
              <a:rPr>
                <a:solidFill>
                  <a:srgbClr val="FF0000"/>
                </a:solidFill>
              </a:rPr>
              <a:t>&lt;form&gt;&lt;/form&gt;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表单的开始和结束位置</a:t>
            </a:r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表单</a:t>
            </a:r>
            <a:r>
              <a:rPr lang="en-US" altLang="zh-CN"/>
              <a:t>”</a:t>
            </a:r>
          </a:p>
          <a:p>
            <a:pPr lvl="1"/>
            <a:r>
              <a:rPr lang="zh-CN" altLang="en-US"/>
              <a:t>相关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向何处发送提交的表单数据。值：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URL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method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以何种方式将表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单数据传送到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服务器。值：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get/post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表单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控件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必须放在</a:t>
            </a:r>
            <a:r>
              <a:rPr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之间，否则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用户输入的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信息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无法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提交到服务器！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文本框</a:t>
            </a:r>
          </a:p>
          <a:p>
            <a:pPr lvl="1"/>
            <a:r>
              <a:rPr lang="zh-CN" altLang="en-US" dirty="0" smtClean="0">
                <a:sym typeface="+mn-ea"/>
              </a:rPr>
              <a:t>当用户要在表单中键入字母、数字等内容时，就会用到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文本框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7240" y="2573655"/>
            <a:ext cx="742315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"text"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，输入框为文本输入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830" y="3463290"/>
            <a:ext cx="5791835" cy="2848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密码框</a:t>
            </a:r>
          </a:p>
          <a:p>
            <a:pPr lvl="1"/>
            <a:r>
              <a:rPr lang="zh-CN" altLang="en-US" dirty="0" smtClean="0">
                <a:sym typeface="+mn-ea"/>
              </a:rPr>
              <a:t>当</a:t>
            </a:r>
            <a:r>
              <a:rPr lang="zh-CN" altLang="en-US" dirty="0">
                <a:sym typeface="+mn-ea"/>
              </a:rPr>
              <a:t>用户要在表单中键入密码时，就会用到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692910" y="2573655"/>
            <a:ext cx="799846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"password"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，输入框为密码输入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48208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&lt;form&gt; 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b="1" dirty="0" smtClean="0"/>
              <a:t>姓名</a:t>
            </a:r>
            <a:r>
              <a:rPr lang="zh-CN" altLang="en-US" sz="2400" b="1" dirty="0"/>
              <a:t>： 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b="1" dirty="0">
                <a:solidFill>
                  <a:srgbClr val="0000FF"/>
                </a:solidFill>
              </a:rPr>
              <a:t>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text</a:t>
            </a:r>
            <a:r>
              <a:rPr lang="en-US" altLang="zh-CN" sz="2400" b="1" dirty="0">
                <a:solidFill>
                  <a:srgbClr val="C00000"/>
                </a:solidFill>
              </a:rPr>
              <a:t>" name = "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myName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 </a:t>
            </a:r>
            <a:r>
              <a:rPr lang="en-US" altLang="zh-CN" sz="2400" b="1" dirty="0">
                <a:solidFill>
                  <a:srgbClr val="0000FF"/>
                </a:solidFill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br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密码：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pass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b="1" dirty="0">
                <a:solidFill>
                  <a:srgbClr val="0000FF"/>
                </a:solidFill>
              </a:rPr>
              <a:t>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4117975"/>
            <a:ext cx="6741160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>
                <a:sym typeface="+mn-ea"/>
              </a:rPr>
              <a:t>在</a:t>
            </a:r>
            <a:r>
              <a:rPr lang="zh-CN" altLang="en-US">
                <a:sym typeface="+mn-ea"/>
              </a:rPr>
              <a:t>使用表单设计调查表时，为了减少用户的操作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推荐</a:t>
            </a:r>
            <a:r>
              <a:rPr lang="zh-CN" altLang="en-US" smtClean="0">
                <a:sym typeface="+mn-ea"/>
              </a:rPr>
              <a:t>使用选择框。</a:t>
            </a:r>
          </a:p>
          <a:p>
            <a:pPr marL="0" indent="0">
              <a:lnSpc>
                <a:spcPct val="100000"/>
              </a:lnSpc>
              <a:buNone/>
            </a:pPr>
            <a:r>
              <a:rPr smtClean="0">
                <a:sym typeface="+mn-ea"/>
              </a:rPr>
              <a:t>    HTML 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 smtClean="0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3029585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"Male"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C00000"/>
                </a:solidFill>
              </a:rPr>
              <a:t>checked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男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 smtClean="0">
                <a:solidFill>
                  <a:srgbClr val="C00000"/>
                </a:solidFill>
              </a:rPr>
              <a:t>feMale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 name </a:t>
            </a:r>
            <a:r>
              <a:rPr lang="en-US" altLang="zh-CN" sz="2300" b="1" dirty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女</a:t>
            </a:r>
            <a:endParaRPr lang="en-US" altLang="zh-CN" sz="2300" b="1" dirty="0" smtClean="0"/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属性值必须相同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1993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9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复选框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"checkbox</a:t>
            </a:r>
            <a:r>
              <a:rPr lang="en-US" altLang="zh-CN" sz="2300" b="1" dirty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"good1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I have a bike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"good2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    I </a:t>
            </a:r>
            <a:r>
              <a:rPr lang="en-US" altLang="zh-CN" sz="2300" b="1" dirty="0"/>
              <a:t>have a </a:t>
            </a:r>
            <a:r>
              <a:rPr lang="en-US" altLang="zh-CN" sz="2300" b="1" dirty="0" smtClean="0"/>
              <a:t>car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ldLvl="0" animBg="1"/>
      <p:bldP spid="16" grpId="2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 smtClean="0"/>
              <a:t>你是否喜欢旅游？请选择 </a:t>
            </a:r>
            <a:r>
              <a:rPr lang="en-US" altLang="zh-CN" sz="2300" b="1" dirty="0" smtClean="0"/>
              <a:t>&lt;</a:t>
            </a:r>
            <a:r>
              <a:rPr lang="en-US" altLang="zh-CN" sz="2300" b="1" dirty="0" err="1" smtClean="0"/>
              <a:t>br</a:t>
            </a:r>
            <a:r>
              <a:rPr lang="en-US" altLang="zh-CN" sz="2300" b="1" dirty="0" smtClean="0"/>
              <a:t>/&gt;</a:t>
            </a:r>
            <a:r>
              <a:rPr lang="zh-CN" altLang="en-US" sz="2300" b="1" dirty="0" smtClean="0"/>
              <a:t>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</a:t>
            </a:r>
            <a:r>
              <a:rPr lang="zh-CN" altLang="en-US" sz="2300" b="1" dirty="0" smtClean="0">
                <a:sym typeface="+mn-ea"/>
              </a:rPr>
              <a:t>不喜欢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/>
              <a:t>你</a:t>
            </a:r>
            <a:r>
              <a:rPr lang="zh-CN" altLang="en-US" sz="2300" b="1" dirty="0" smtClean="0"/>
              <a:t>对哪些活动感兴趣？请选择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 smtClean="0"/>
          </a:p>
          <a:p>
            <a:pPr lvl="1"/>
            <a:r>
              <a:rPr lang="zh-CN" altLang="en-US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>
                <a:sym typeface="+mn-ea"/>
              </a:rPr>
              <a:t>跑步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b="1" dirty="0">
                <a:solidFill>
                  <a:srgbClr val="0000FF"/>
                </a:solidFill>
              </a:rPr>
              <a:t>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文件控件</a:t>
            </a:r>
          </a:p>
          <a:p>
            <a:pPr lvl="1"/>
            <a:r>
              <a:rPr lang="zh-CN" altLang="en-US" dirty="0">
                <a:sym typeface="+mn-ea"/>
              </a:rPr>
              <a:t>当 </a:t>
            </a:r>
            <a:r>
              <a:rPr lang="en-US" altLang="zh-CN" dirty="0">
                <a:sym typeface="+mn-ea"/>
              </a:rPr>
              <a:t>type </a:t>
            </a:r>
            <a:r>
              <a:rPr lang="zh-CN" altLang="en-US" dirty="0">
                <a:sym typeface="+mn-ea"/>
              </a:rPr>
              <a:t>属性值为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dirty="0">
                <a:sym typeface="+mn-ea"/>
              </a:rPr>
              <a:t>时，用于文件上传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079625" y="2573655"/>
            <a:ext cx="7611745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995" y="4088130"/>
            <a:ext cx="716470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按钮</a:t>
            </a: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按钮：</a:t>
            </a:r>
            <a:r>
              <a:rPr lang="en-US" altLang="zh-CN">
                <a:solidFill>
                  <a:schemeClr val="tx1"/>
                </a:solidFill>
              </a:rPr>
              <a:t>type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提交表单信息到服务器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重置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</a:p>
          <a:p>
            <a:pPr lvl="2"/>
            <a:r>
              <a:rPr lang="zh-CN" altLang="en-US" dirty="0">
                <a:sym typeface="+mn-ea"/>
              </a:rPr>
              <a:t>重置表单信息至初始状态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普通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69865" y="2196465"/>
            <a:ext cx="681101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 smtClean="0">
                <a:latin typeface="+mj-lt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300" b="1" dirty="0">
                <a:solidFill>
                  <a:srgbClr val="C00000"/>
                </a:solidFill>
              </a:rPr>
              <a:t>提交</a:t>
            </a:r>
            <a:r>
              <a:rPr lang="en-US" altLang="zh-CN" sz="2300" b="1" dirty="0">
                <a:solidFill>
                  <a:srgbClr val="C00000"/>
                </a:solidFill>
              </a:rPr>
              <a:t>" name="sub"</a:t>
            </a:r>
            <a:r>
              <a:rPr lang="en-US" altLang="zh-CN" sz="23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type="reset"    value="重置"  name="res"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    &lt;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3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 name="but"</a:t>
            </a: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/&gt;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4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10" y="4705985"/>
            <a:ext cx="418084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表单标签总结一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smtClean="0">
                <a:sym typeface="+mn-ea"/>
              </a:rPr>
              <a:t>用于搜集用户信息，输入</a:t>
            </a:r>
            <a:r>
              <a:rPr lang="zh-CN" altLang="en-US">
                <a:sym typeface="+mn-ea"/>
              </a:rPr>
              <a:t>类型是由类型</a:t>
            </a:r>
            <a:r>
              <a:rPr lang="zh-CN" altLang="en-US" smtClean="0">
                <a:sym typeface="+mn-ea"/>
              </a:rPr>
              <a:t>属性（</a:t>
            </a:r>
            <a:r>
              <a:rPr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）定义</a:t>
            </a:r>
            <a:r>
              <a:rPr lang="zh-CN" altLang="en-US">
                <a:sym typeface="+mn-ea"/>
              </a:rPr>
              <a:t>的。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/>
                <a:gridCol w="2160905"/>
                <a:gridCol w="5153025"/>
              </a:tblGrid>
              <a:tr h="56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</a:p>
                  </a:txBody>
                  <a:tcPr/>
                </a:tc>
              </a:tr>
              <a:tr h="426085">
                <a:tc rowSpan="8">
                  <a:txBody>
                    <a:bodyPr/>
                    <a:lstStyle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type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text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61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password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35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radio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65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checkbox</a:t>
                      </a:r>
                      <a:endParaRPr lang="zh-CN" altLang="en-US" sz="2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4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file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24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button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submit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21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reset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多行文本域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属性：</a:t>
            </a:r>
          </a:p>
          <a:p>
            <a:pPr lvl="2"/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rows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：规定文本区内可见行数。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cols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规定文本区内可见列数。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99560"/>
            <a:ext cx="637794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&lt;form&gt;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"30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&lt;/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 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9765" y="1406525"/>
            <a:ext cx="438848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下拉列表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列表项：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&lt;option&gt;&lt;/option&gt;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7275" y="1666875"/>
            <a:ext cx="348043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0" y="3039745"/>
            <a:ext cx="8993505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"class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one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selected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"two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"three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3940" y="3887470"/>
            <a:ext cx="1311275" cy="469900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0106" y="2711698"/>
            <a:ext cx="3734247" cy="636378"/>
          </a:xfrm>
          <a:prstGeom prst="wedgeRoundRectCallout">
            <a:avLst>
              <a:gd name="adj1" fmla="val -54003"/>
              <a:gd name="adj2" fmla="val 1248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设置默认的下拉选项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表单标签总结二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71915" y="1152812"/>
          <a:ext cx="11106150" cy="46913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/>
                <a:gridCol w="5132705"/>
                <a:gridCol w="4601210"/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141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237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表格的相关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表单的相关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label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&lt;label </a:t>
            </a:r>
            <a:r>
              <a:rPr>
                <a:solidFill>
                  <a:srgbClr val="FF0000"/>
                </a:solidFill>
                <a:sym typeface="+mn-ea"/>
              </a:rPr>
              <a:t>for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控件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用户名：</a:t>
            </a:r>
            <a:r>
              <a:rPr>
                <a:sym typeface="+mn-ea"/>
              </a:rPr>
              <a:t>&lt;/label&gt;</a:t>
            </a:r>
            <a:endParaRPr lang="en-US" altLang="zh-CN" dirty="0"/>
          </a:p>
          <a:p>
            <a:r>
              <a:rPr>
                <a:sym typeface="+mn-ea"/>
              </a:rPr>
              <a:t>&lt;input type =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text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id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/&gt;</a:t>
            </a:r>
          </a:p>
          <a:p>
            <a:r>
              <a:rPr lang="zh-CN" altLang="en-US">
                <a:sym typeface="+mn-ea"/>
              </a:rPr>
              <a:t>当鼠标点击“用户名：”时，所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>
                <a:sym typeface="+mn-ea"/>
              </a:rPr>
              <a:t>的控件会获得焦点。</a:t>
            </a:r>
          </a:p>
          <a:p>
            <a:pPr lvl="1"/>
            <a:r>
              <a:rPr>
                <a:sym typeface="+mn-ea"/>
              </a:rPr>
              <a:t>label 元素不会向用户呈现任何特殊效果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它</a:t>
            </a:r>
            <a:r>
              <a:rPr lang="zh-CN">
                <a:sym typeface="+mn-ea"/>
              </a:rPr>
              <a:t>只是</a:t>
            </a:r>
            <a:r>
              <a:rPr lang="zh-CN" altLang="en-US">
                <a:sym typeface="+mn-ea"/>
              </a:rPr>
              <a:t>增加了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用户体验</a:t>
            </a:r>
            <a:r>
              <a:rPr>
                <a:sym typeface="+mn-ea"/>
              </a:rPr>
              <a:t>。</a:t>
            </a:r>
          </a:p>
          <a:p>
            <a:pPr lvl="1"/>
            <a:r>
              <a:rPr>
                <a:sym typeface="+mn-ea"/>
              </a:rPr>
              <a:t>点击 label 元素内文本，就会触发此控件。</a:t>
            </a:r>
            <a:r>
              <a:rPr lang="zh-CN">
                <a:sym typeface="+mn-ea"/>
              </a:rPr>
              <a:t>即</a:t>
            </a:r>
            <a:r>
              <a:rPr>
                <a:sym typeface="+mn-ea"/>
              </a:rPr>
              <a:t>当用户选择该标签时，浏览器会自动将焦点转到和标签相关的表单控件上。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热点地图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3575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热</a:t>
            </a:r>
            <a:r>
              <a:rPr lang="zh-CN" altLang="en-US" smtClean="0">
                <a:sym typeface="+mn-ea"/>
              </a:rPr>
              <a:t>区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把一张图片划分成多个热点区域，每一个热点域链接到不同网页的资源。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73" y="772641"/>
            <a:ext cx="3964459" cy="3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热区相关代码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&lt;img   src=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""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usemap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b="1" smtClean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/&gt;</a:t>
            </a: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</a:t>
            </a:r>
            <a:r>
              <a:rPr b="1" smtClean="0">
                <a:solidFill>
                  <a:srgbClr val="FF0000"/>
                </a:solidFill>
                <a:sym typeface="+mn-ea"/>
              </a:rPr>
              <a:t>map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name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 smtClean="0">
                <a:sym typeface="+mn-ea"/>
              </a:rPr>
              <a:t>” </a:t>
            </a:r>
            <a:r>
              <a:rPr smtClean="0">
                <a:solidFill>
                  <a:srgbClr val="FF0000"/>
                </a:solidFill>
                <a:sym typeface="+mn-ea"/>
              </a:rPr>
              <a:t>id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&gt;&lt;/map&gt;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&lt;map&gt;</a:t>
            </a:r>
            <a:r>
              <a:rPr lang="zh-CN" altLang="en-US" smtClean="0">
                <a:sym typeface="+mn-ea"/>
              </a:rPr>
              <a:t>中的 </a:t>
            </a:r>
            <a:r>
              <a:rPr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属性和 </a:t>
            </a:r>
            <a:r>
              <a:rPr smtClean="0">
                <a:sym typeface="+mn-ea"/>
              </a:rPr>
              <a:t>name </a:t>
            </a:r>
            <a:r>
              <a:rPr lang="zh-CN" altLang="en-US" smtClean="0">
                <a:sym typeface="+mn-ea"/>
              </a:rPr>
              <a:t>属性设置为相同，与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 /&gt;</a:t>
            </a:r>
            <a:r>
              <a:rPr lang="zh-CN" altLang="en-US" smtClean="0">
                <a:sym typeface="+mn-ea"/>
              </a:rPr>
              <a:t>标签的</a:t>
            </a:r>
            <a:r>
              <a:rPr dirty="0" err="1" smtClean="0">
                <a:sym typeface="+mn-ea"/>
              </a:rPr>
              <a:t>usemap </a:t>
            </a:r>
            <a:r>
              <a:rPr lang="zh-CN" altLang="en-US" smtClean="0">
                <a:sym typeface="+mn-ea"/>
              </a:rPr>
              <a:t>属性匹配，</a:t>
            </a:r>
            <a:r>
              <a:rPr lang="zh-CN" altLang="en-US">
                <a:sym typeface="+mn-ea"/>
              </a:rPr>
              <a:t>创建图像与映射之间的联系。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usemap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"planetmap"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"circle" coords = "180,139,14" href = "venus.html" alt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"rect"  coords = "0,0,110,260" href = "sun.html" alt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热区相关代码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b="1" smtClean="0">
                <a:solidFill>
                  <a:srgbClr val="FF0000"/>
                </a:solidFill>
                <a:sym typeface="+mn-ea"/>
              </a:rPr>
              <a:t>&lt;area&gt; </a:t>
            </a:r>
            <a:r>
              <a:rPr smtClean="0">
                <a:solidFill>
                  <a:schemeClr val="tx1"/>
                </a:solidFill>
                <a:sym typeface="+mn-ea"/>
              </a:rPr>
              <a:t>——</a:t>
            </a:r>
            <a:r>
              <a:rPr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定义图像映射中的区域</a:t>
            </a: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alt</a:t>
            </a:r>
            <a:r>
              <a:rPr lang="zh-CN" altLang="en-US" smtClean="0">
                <a:sym typeface="+mn-ea"/>
              </a:rPr>
              <a:t>：替代文本</a:t>
            </a: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href</a:t>
            </a:r>
            <a:r>
              <a:rPr lang="zh-CN" altLang="en-US" smtClean="0">
                <a:sym typeface="+mn-ea"/>
              </a:rPr>
              <a:t>：该区域的链接地址</a:t>
            </a: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shape</a:t>
            </a:r>
            <a:r>
              <a:rPr lang="zh-CN" altLang="en-US" smtClean="0">
                <a:sym typeface="+mn-ea"/>
              </a:rPr>
              <a:t>：该区域的形状（</a:t>
            </a:r>
            <a:r>
              <a:rPr>
                <a:sym typeface="+mn-ea"/>
              </a:rPr>
              <a:t>rect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矩形  </a:t>
            </a:r>
            <a:r>
              <a:rPr>
                <a:sym typeface="+mn-ea"/>
              </a:rPr>
              <a:t>circle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圆形  </a:t>
            </a:r>
            <a:r>
              <a:rPr>
                <a:sym typeface="+mn-ea"/>
              </a:rPr>
              <a:t>poly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多边形）</a:t>
            </a: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coords</a:t>
            </a:r>
            <a:r>
              <a:rPr lang="zh-CN" altLang="en-US" smtClean="0">
                <a:sym typeface="+mn-ea"/>
              </a:rPr>
              <a:t>：该区域在原始图片上的坐标值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usemap = "#planetmap"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"planetmap" id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"circle"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"180,139,14"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"venus.html"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"rect" 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"0,0,110,260"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"sun.html"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内联框架：用于</a:t>
            </a:r>
            <a:r>
              <a:rPr lang="zh-CN" altLang="en-US">
                <a:sym typeface="+mn-ea"/>
              </a:rPr>
              <a:t>在网页内</a:t>
            </a:r>
            <a:r>
              <a:rPr lang="zh-CN" altLang="en-US" smtClean="0">
                <a:sym typeface="+mn-ea"/>
              </a:rPr>
              <a:t>显示另一个网页文件。</a:t>
            </a:r>
          </a:p>
          <a:p>
            <a:endParaRPr lang="zh-CN" altLang="en-US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1" y="1370029"/>
            <a:ext cx="8516899" cy="3513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7007860"/>
          </a:xfrm>
        </p:spPr>
        <p:txBody>
          <a:bodyPr>
            <a:normAutofit/>
          </a:bodyPr>
          <a:lstStyle/>
          <a:p>
            <a:r>
              <a:rPr lang="zh-CN" altLang="en-US" dirty="0"/>
              <a:t>内联框架</a:t>
            </a:r>
          </a:p>
          <a:p>
            <a:pPr lvl="1"/>
            <a:r>
              <a:rPr lang="zh-CN" altLang="en-US" dirty="0"/>
              <a:t>标签： 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&lt;</a:t>
            </a:r>
            <a:r>
              <a:rPr b="1" dirty="0" err="1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</a:t>
            </a:r>
            <a:r>
              <a:rPr b="1" dirty="0" err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frame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&gt;&lt;/</a:t>
            </a:r>
            <a:r>
              <a:rPr b="1" dirty="0" err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iframe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</a:t>
            </a:r>
          </a:p>
          <a:p>
            <a:pPr lvl="1"/>
            <a:r>
              <a:rPr 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属性：</a:t>
            </a:r>
          </a:p>
          <a:p>
            <a:pPr lvl="2"/>
            <a:r>
              <a:rPr lang="en-US" altLang="zh-CN" sz="2200" dirty="0" err="1" smtClean="0">
                <a:solidFill>
                  <a:srgbClr val="C00000"/>
                </a:solidFill>
                <a:sym typeface="+mn-ea"/>
              </a:rPr>
              <a:t>src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文件的路径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width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height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内联框架</a:t>
            </a:r>
            <a:r>
              <a:rPr lang="en-US" altLang="zh-CN" dirty="0" smtClean="0">
                <a:sym typeface="+mn-ea"/>
              </a:rPr>
              <a:t>"</a:t>
            </a:r>
            <a:r>
              <a:rPr lang="zh-CN" altLang="en-US" dirty="0" smtClean="0">
                <a:sym typeface="+mn-ea"/>
              </a:rPr>
              <a:t>区域的宽与高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框架的名字，用来识别框架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frameBorder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设置是否显示框架的边框，值为 </a:t>
            </a: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0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scrolling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当 </a:t>
            </a:r>
            <a:r>
              <a:rPr lang="en-US" altLang="zh-CN" dirty="0" smtClean="0">
                <a:sym typeface="+mn-ea"/>
              </a:rPr>
              <a:t>src </a:t>
            </a:r>
            <a:r>
              <a:rPr lang="zh-CN" altLang="en-US" dirty="0" smtClean="0">
                <a:sym typeface="+mn-ea"/>
              </a:rPr>
              <a:t>的指定的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文件在指定的区域显示不完时，滚动选项：</a:t>
            </a:r>
          </a:p>
          <a:p>
            <a:pPr marL="979170" lvl="2" indent="0">
              <a:buNone/>
            </a:pPr>
            <a:r>
              <a:rPr lang="zh-CN" altLang="en-US" dirty="0" smtClean="0">
                <a:sym typeface="+mn-ea"/>
              </a:rPr>
              <a:t>                    </a:t>
            </a:r>
            <a:r>
              <a:rPr lang="en-US" altLang="zh-CN" sz="2200" dirty="0" smtClean="0">
                <a:sym typeface="+mn-ea"/>
              </a:rPr>
              <a:t>no</a:t>
            </a:r>
            <a:r>
              <a:rPr lang="zh-CN" altLang="en-US" sz="2200" dirty="0" smtClean="0">
                <a:sym typeface="+mn-ea"/>
              </a:rPr>
              <a:t>（不出现滚动）</a:t>
            </a:r>
            <a:r>
              <a:rPr lang="en-US" altLang="zh-CN" sz="2200" dirty="0" smtClean="0">
                <a:sym typeface="+mn-ea"/>
              </a:rPr>
              <a:t> /  yes</a:t>
            </a:r>
            <a:r>
              <a:rPr lang="zh-CN" altLang="en-US" sz="2200" dirty="0" smtClean="0">
                <a:sym typeface="+mn-ea"/>
              </a:rPr>
              <a:t>（显示滚动）</a:t>
            </a:r>
            <a:r>
              <a:rPr lang="en-US" altLang="zh-CN" sz="2200" dirty="0" smtClean="0">
                <a:sym typeface="+mn-ea"/>
              </a:rPr>
              <a:t>  /</a:t>
            </a:r>
            <a:r>
              <a:rPr lang="zh-CN" altLang="en-US" sz="2200" dirty="0" smtClean="0">
                <a:sym typeface="+mn-ea"/>
              </a:rPr>
              <a:t>  </a:t>
            </a:r>
            <a:r>
              <a:rPr lang="en-US" altLang="zh-CN" sz="2200" dirty="0" smtClean="0">
                <a:sym typeface="+mn-ea"/>
              </a:rPr>
              <a:t>auto</a:t>
            </a:r>
            <a:r>
              <a:rPr lang="zh-CN" altLang="en-US" sz="2200" dirty="0" smtClean="0">
                <a:sym typeface="+mn-ea"/>
              </a:rPr>
              <a:t>（自动出现滚动条）</a:t>
            </a:r>
            <a:endParaRPr lang="en-US" altLang="zh-CN" sz="2200" dirty="0" smtClean="0">
              <a:sym typeface="+mn-ea"/>
            </a:endParaRPr>
          </a:p>
          <a:p>
            <a:pPr lvl="3"/>
            <a:r>
              <a:rPr lang="zh-CN" altLang="en-US" sz="2100" dirty="0" smtClean="0">
                <a:sym typeface="+mn-ea"/>
              </a:rPr>
              <a:t>       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293475" cy="6626225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/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dirty="0">
                <a:sym typeface="+mn-ea"/>
              </a:rPr>
              <a:t>：超链接的 target 属性值为 iframe 的 name 属性值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2797446"/>
            <a:ext cx="3133090" cy="2438400"/>
          </a:xfrm>
          <a:prstGeom prst="rect">
            <a:avLst/>
          </a:prstGeom>
          <a:ln w="38100" cmpd="sng">
            <a:solidFill>
              <a:srgbClr val="C0000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797446"/>
            <a:ext cx="3123565" cy="2438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925" y="917487"/>
            <a:ext cx="10685780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&lt;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=“https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://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www.baidu.com/”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target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myIframe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“&gt;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百度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a&gt;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&lt;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=“bg.png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  name="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myIframe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frameBorder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"1" &gt;&lt;/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&lt;/body&gt;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9389876" y="5888308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lstStyle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4834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&lt;table&gt;&lt;/table&gt;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表格的开始和结束位置</a:t>
            </a:r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表格</a:t>
            </a:r>
            <a:r>
              <a:rPr lang="en-US" altLang="zh-CN"/>
              <a:t>”</a:t>
            </a:r>
          </a:p>
          <a:p>
            <a:r>
              <a:rPr>
                <a:solidFill>
                  <a:srgbClr val="FF0000"/>
                </a:solidFill>
                <a:sym typeface="+mn-ea"/>
              </a:rPr>
              <a:t>&lt;tr&gt;&lt;/tr&gt;</a:t>
            </a: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&lt;table&gt;&lt;/table&gt;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&lt;th&gt;&lt;/th&gt;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&gt;&lt;/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/>
              <a:t>语义：定义</a:t>
            </a:r>
            <a:r>
              <a:rPr lang="en-US" altLang="zh-CN"/>
              <a:t>“</a:t>
            </a:r>
            <a:r>
              <a:rPr lang="zh-CN" altLang="en-US"/>
              <a:t>表头</a:t>
            </a:r>
            <a:r>
              <a:rPr lang="en-US" altLang="zh-CN"/>
              <a:t>”</a:t>
            </a:r>
            <a:r>
              <a:rPr lang="zh-CN" altLang="en-US"/>
              <a:t>（特殊的单元格）</a:t>
            </a:r>
          </a:p>
          <a:p>
            <a:r>
              <a:rPr>
                <a:solidFill>
                  <a:srgbClr val="FF0000"/>
                </a:solidFill>
                <a:sym typeface="+mn-ea"/>
              </a:rPr>
              <a:t>&lt;td&gt;&lt;/td&gt;</a:t>
            </a: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&gt;&lt;/t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 smtClean="0">
                <a:sym typeface="+mn-ea"/>
              </a:rPr>
              <a:t>表格边框的宽度（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表格边框的颜色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 smtClean="0"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</a:t>
            </a:r>
            <a:r>
              <a:rPr lang="zh-CN" altLang="en-US" smtClean="0">
                <a:sym typeface="+mn-ea"/>
              </a:rPr>
              <a:t>图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 smtClean="0">
                <a:sym typeface="+mn-ea"/>
              </a:rPr>
              <a:t>       表格背景颜色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cellpadding</a:t>
            </a:r>
            <a:r>
              <a:rPr smtClean="0"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单元边沿与其内容之间的</a:t>
            </a:r>
            <a:r>
              <a:rPr lang="zh-CN" altLang="en-US">
                <a:sym typeface="+mn-ea"/>
              </a:rPr>
              <a:t>距离（</a:t>
            </a:r>
            <a:r>
              <a:rPr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cellspacing</a:t>
            </a:r>
            <a:r>
              <a:rPr smtClean="0"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单元格之间的空白（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2736</Words>
  <Application>Microsoft Office PowerPoint</Application>
  <PresentationFormat>自定义</PresentationFormat>
  <Paragraphs>385</Paragraphs>
  <Slides>44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表单标签总结一</vt:lpstr>
      <vt:lpstr>表单控件&lt;textarea&gt;标签</vt:lpstr>
      <vt:lpstr>表单控件&lt;select&gt;标签</vt:lpstr>
      <vt:lpstr>表单标签总结二</vt:lpstr>
      <vt:lpstr>PowerPoint 演示文稿</vt:lpstr>
      <vt:lpstr>本章总结</vt:lpstr>
      <vt:lpstr>PowerPoint 演示文稿</vt:lpstr>
      <vt:lpstr>label标签</vt:lpstr>
      <vt:lpstr>热点地图</vt:lpstr>
      <vt:lpstr>热区相关代码</vt:lpstr>
      <vt:lpstr>热区相关代码</vt:lpstr>
      <vt:lpstr>内联框架</vt:lpstr>
      <vt:lpstr>内联框架属性</vt:lpstr>
      <vt:lpstr>内联框架的使用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776</cp:revision>
  <dcterms:created xsi:type="dcterms:W3CDTF">2014-10-16T08:35:00Z</dcterms:created>
  <dcterms:modified xsi:type="dcterms:W3CDTF">2019-03-11T01:09:24Z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