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447" r:id="rId2"/>
    <p:sldId id="448" r:id="rId3"/>
    <p:sldId id="584" r:id="rId4"/>
    <p:sldId id="590" r:id="rId5"/>
    <p:sldId id="672" r:id="rId6"/>
    <p:sldId id="669" r:id="rId7"/>
    <p:sldId id="673" r:id="rId8"/>
    <p:sldId id="674" r:id="rId9"/>
    <p:sldId id="675" r:id="rId10"/>
    <p:sldId id="676" r:id="rId11"/>
    <p:sldId id="634" r:id="rId12"/>
    <p:sldId id="597" r:id="rId13"/>
    <p:sldId id="594" r:id="rId14"/>
    <p:sldId id="595" r:id="rId15"/>
    <p:sldId id="678" r:id="rId16"/>
    <p:sldId id="679" r:id="rId17"/>
    <p:sldId id="599" r:id="rId18"/>
    <p:sldId id="680" r:id="rId19"/>
    <p:sldId id="635" r:id="rId20"/>
    <p:sldId id="636" r:id="rId21"/>
    <p:sldId id="681" r:id="rId22"/>
    <p:sldId id="605" r:id="rId23"/>
    <p:sldId id="616" r:id="rId24"/>
    <p:sldId id="608" r:id="rId25"/>
    <p:sldId id="618" r:id="rId26"/>
    <p:sldId id="637" r:id="rId27"/>
    <p:sldId id="638" r:id="rId28"/>
    <p:sldId id="639" r:id="rId29"/>
    <p:sldId id="640" r:id="rId30"/>
    <p:sldId id="677" r:id="rId31"/>
    <p:sldId id="620" r:id="rId32"/>
    <p:sldId id="621" r:id="rId33"/>
    <p:sldId id="641" r:id="rId34"/>
    <p:sldId id="642" r:id="rId35"/>
    <p:sldId id="645" r:id="rId36"/>
    <p:sldId id="646" r:id="rId37"/>
    <p:sldId id="623" r:id="rId38"/>
    <p:sldId id="609" r:id="rId39"/>
    <p:sldId id="647" r:id="rId40"/>
    <p:sldId id="648" r:id="rId41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95E64"/>
    <a:srgbClr val="00B0F0"/>
    <a:srgbClr val="0033CC"/>
    <a:srgbClr val="00B050"/>
    <a:srgbClr val="FDCD5F"/>
    <a:srgbClr val="55C1E7"/>
    <a:srgbClr val="93B784"/>
    <a:srgbClr val="1B90A2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745" autoAdjust="0"/>
  </p:normalViewPr>
  <p:slideViewPr>
    <p:cSldViewPr snapToGrid="0" showGuides="1">
      <p:cViewPr>
        <p:scale>
          <a:sx n="70" d="100"/>
          <a:sy n="70" d="100"/>
        </p:scale>
        <p:origin x="-834" y="-72"/>
      </p:cViewPr>
      <p:guideLst>
        <p:guide orient="horz" pos="933"/>
        <p:guide pos="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3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如何显示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规则由两个主要的部分构成：选择器，以及一条或多条声明。</a:t>
            </a:r>
            <a:endParaRPr lang="en-US" altLang="zh-CN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选择器通常是您需要改变样式的 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元素。每条声明由一个属性和一个值组成。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）是您希望设置的样式属性（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 attribute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）。每个属性有一个值。属性和值被冒号分开。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23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6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6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如何插入样式表</a:t>
            </a:r>
          </a:p>
          <a:p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当读到一个样式表时，浏览器会根据它来格式化 </a:t>
            </a:r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文档。插入样式表的方法有三种</a:t>
            </a:r>
            <a:endParaRPr lang="zh-CN" alt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.GIF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71"/>
            <a:ext cx="12159620" cy="6856928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198691" y="-6686872"/>
            <a:ext cx="10288567" cy="12991975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295729" y="2215943"/>
            <a:ext cx="40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4"/>
          <p:cNvSpPr txBox="1"/>
          <p:nvPr/>
        </p:nvSpPr>
        <p:spPr>
          <a:xfrm>
            <a:off x="4010880" y="3425157"/>
            <a:ext cx="46631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第四章 </a:t>
            </a:r>
            <a:r>
              <a:rPr 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语法基础</a:t>
            </a:r>
            <a:endParaRPr lang="en-US" altLang="zh-CN" sz="32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15" y="1495209"/>
            <a:ext cx="332591" cy="38602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5390" y="2606169"/>
            <a:ext cx="1291388" cy="1238691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102" y="4267821"/>
            <a:ext cx="332591" cy="38602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50" y="3244244"/>
            <a:ext cx="1764389" cy="134535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23" y="5220045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312" y="5563327"/>
            <a:ext cx="332591" cy="38602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865" y="6014316"/>
            <a:ext cx="500937" cy="60887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0196" y="5193554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3480" y="5952731"/>
            <a:ext cx="749818" cy="517444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070" y="6281271"/>
            <a:ext cx="332591" cy="386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99" y="6292009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757" y="2546495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020" y="2835023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981" y="5451159"/>
            <a:ext cx="702835" cy="754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的作用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73" y="2836648"/>
            <a:ext cx="8934450" cy="142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803106" y="2979356"/>
            <a:ext cx="4146720" cy="10731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3972703" y="3127013"/>
            <a:ext cx="1488558" cy="87187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68674" y="4263502"/>
            <a:ext cx="4925725" cy="1854090"/>
            <a:chOff x="168777" y="2275014"/>
            <a:chExt cx="4936190" cy="1822621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77" y="2461264"/>
              <a:ext cx="4936190" cy="1636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下箭头 8"/>
            <p:cNvSpPr/>
            <p:nvPr/>
          </p:nvSpPr>
          <p:spPr>
            <a:xfrm>
              <a:off x="3657600" y="2275014"/>
              <a:ext cx="318968" cy="372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加号 9"/>
          <p:cNvSpPr/>
          <p:nvPr/>
        </p:nvSpPr>
        <p:spPr>
          <a:xfrm>
            <a:off x="6104530" y="4983763"/>
            <a:ext cx="464400" cy="453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17825" y="971039"/>
            <a:ext cx="4986706" cy="1665827"/>
            <a:chOff x="646780" y="4358491"/>
            <a:chExt cx="4752202" cy="1625882"/>
          </a:xfrm>
        </p:grpSpPr>
        <p:grpSp>
          <p:nvGrpSpPr>
            <p:cNvPr id="12" name="组合 11"/>
            <p:cNvGrpSpPr/>
            <p:nvPr/>
          </p:nvGrpSpPr>
          <p:grpSpPr>
            <a:xfrm>
              <a:off x="2849549" y="4369996"/>
              <a:ext cx="2549433" cy="1614377"/>
              <a:chOff x="2339165" y="967562"/>
              <a:chExt cx="2549433" cy="1614377"/>
            </a:xfrm>
          </p:grpSpPr>
          <p:pic>
            <p:nvPicPr>
              <p:cNvPr id="14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8913" y="967562"/>
                <a:ext cx="1929685" cy="1614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右箭头 14"/>
              <p:cNvSpPr/>
              <p:nvPr/>
            </p:nvSpPr>
            <p:spPr>
              <a:xfrm>
                <a:off x="2339165" y="1509823"/>
                <a:ext cx="457200" cy="3402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80" y="4358491"/>
              <a:ext cx="1947560" cy="1524735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9883925" y="4835998"/>
            <a:ext cx="1690777" cy="923330"/>
            <a:chOff x="6439158" y="4468010"/>
            <a:chExt cx="1690777" cy="923330"/>
          </a:xfrm>
        </p:grpSpPr>
        <p:sp>
          <p:nvSpPr>
            <p:cNvPr id="17" name="下箭头 16"/>
            <p:cNvSpPr/>
            <p:nvPr/>
          </p:nvSpPr>
          <p:spPr>
            <a:xfrm rot="5400000">
              <a:off x="6495587" y="4687176"/>
              <a:ext cx="372139" cy="4849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24156" y="4468010"/>
              <a:ext cx="12057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/>
                <a:t>CSS</a:t>
              </a:r>
              <a:endParaRPr lang="zh-CN" altLang="en-US" sz="5400" b="1" dirty="0"/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62" y="4597138"/>
            <a:ext cx="2801196" cy="13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8366170" y="2979356"/>
            <a:ext cx="648072" cy="10993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05661" y="4597138"/>
            <a:ext cx="2801197" cy="13801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9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CSS基础小结</a:t>
              </a: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CSS简介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基础语法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语法</a:t>
            </a:r>
          </a:p>
        </p:txBody>
      </p:sp>
      <p:pic>
        <p:nvPicPr>
          <p:cNvPr id="33" name="图片 32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856615"/>
            <a:ext cx="13430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856615"/>
            <a:ext cx="1524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856615"/>
            <a:ext cx="5695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825" y="856615"/>
            <a:ext cx="1524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175657" y="5095240"/>
            <a:ext cx="99713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6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代码是由一条条语句</a:t>
            </a:r>
            <a:r>
              <a:rPr lang="zh-CN" altLang="en-US" sz="2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构成，</a:t>
            </a:r>
            <a:r>
              <a:rPr lang="zh-CN" altLang="en-US" sz="26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而每一条语句的结构，都基本相同</a:t>
            </a:r>
          </a:p>
          <a:p>
            <a:pPr eaLnBrk="1" hangingPunct="1"/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935163" y="5540784"/>
            <a:ext cx="13573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273425" y="5548480"/>
            <a:ext cx="29334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9059770" y="5557782"/>
            <a:ext cx="3145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576320" y="5548630"/>
            <a:ext cx="5626100" cy="51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属性：属性值；属性：属性值</a:t>
            </a:r>
            <a:r>
              <a:rPr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……</a:t>
            </a:r>
            <a:endParaRPr lang="zh-CN" altLang="en-US" sz="2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CSS </a:t>
            </a:r>
            <a:r>
              <a:rPr lang="zh-CN" altLang="en-US" dirty="0">
                <a:solidFill>
                  <a:srgbClr val="FF0000"/>
                </a:solidFill>
              </a:rPr>
              <a:t>语法：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97524" y="2056466"/>
            <a:ext cx="1809514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3100" dirty="0"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44073" y="2075189"/>
            <a:ext cx="7226170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属性：属性值；属性：属性值</a:t>
            </a:r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 ……</a:t>
            </a:r>
            <a:endParaRPr lang="zh-CN" altLang="en-US" sz="31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97525" y="1945554"/>
            <a:ext cx="1803852" cy="1966033"/>
            <a:chOff x="642938" y="1945103"/>
            <a:chExt cx="1353065" cy="1965578"/>
          </a:xfrm>
        </p:grpSpPr>
        <p:sp>
          <p:nvSpPr>
            <p:cNvPr id="8" name="矩形 7"/>
            <p:cNvSpPr/>
            <p:nvPr/>
          </p:nvSpPr>
          <p:spPr>
            <a:xfrm>
              <a:off x="642938" y="1945103"/>
              <a:ext cx="1195387" cy="683733"/>
            </a:xfrm>
            <a:prstGeom prst="rect">
              <a:avLst/>
            </a:prstGeom>
            <a:noFill/>
            <a:ln w="25400">
              <a:solidFill>
                <a:srgbClr val="FF66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7662" y="3387582"/>
              <a:ext cx="1248341" cy="523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选择器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19559" y="1942857"/>
            <a:ext cx="4539090" cy="4118275"/>
            <a:chOff x="886893" y="1942407"/>
            <a:chExt cx="3404760" cy="4117321"/>
          </a:xfrm>
        </p:grpSpPr>
        <p:sp>
          <p:nvSpPr>
            <p:cNvPr id="12" name="矩形 11"/>
            <p:cNvSpPr/>
            <p:nvPr/>
          </p:nvSpPr>
          <p:spPr>
            <a:xfrm>
              <a:off x="2286616" y="1942407"/>
              <a:ext cx="2005037" cy="683733"/>
            </a:xfrm>
            <a:prstGeom prst="rect">
              <a:avLst/>
            </a:prstGeom>
            <a:noFill/>
            <a:ln w="25400">
              <a:solidFill>
                <a:srgbClr val="0099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86893" y="5105842"/>
              <a:ext cx="2799448" cy="953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取值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属性之间用 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分隔）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19559" y="4213934"/>
            <a:ext cx="1699398" cy="5408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大括号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806731" y="1956188"/>
            <a:ext cx="391081" cy="68389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991167" y="2032647"/>
            <a:ext cx="391081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sz="3100" dirty="0"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0792625" y="2071709"/>
            <a:ext cx="375318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3100" dirty="0"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52993" y="1945553"/>
            <a:ext cx="272880" cy="68389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2" y="3132912"/>
            <a:ext cx="6336704" cy="2417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ldLvl="0" animBg="1"/>
      <p:bldP spid="2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/>
              <a:t>选择器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规定该选择器定义的样式将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对哪些元素生效</a:t>
            </a:r>
          </a:p>
          <a:p>
            <a:pPr marL="0" indent="0" defTabSz="914400"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、标签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选择器 </a:t>
            </a:r>
            <a:r>
              <a:rPr b="1" dirty="0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 kern="1200" dirty="0">
                <a:cs typeface="+mn-cs"/>
              </a:rPr>
              <a:t>选择器是 </a:t>
            </a:r>
            <a:r>
              <a:rPr kern="1200" dirty="0">
                <a:cs typeface="+mn-cs"/>
              </a:rPr>
              <a:t>HTML </a:t>
            </a:r>
            <a:r>
              <a:rPr lang="zh-CN" altLang="en-US" kern="1200" dirty="0">
                <a:cs typeface="+mn-cs"/>
              </a:rPr>
              <a:t>标签</a:t>
            </a:r>
          </a:p>
          <a:p>
            <a:pPr marL="0" defTabSz="914400"/>
            <a:endParaRPr lang="zh-CN" altLang="en-US" kern="1200" dirty="0">
              <a:solidFill>
                <a:srgbClr val="CC0099"/>
              </a:solidFill>
              <a:cs typeface="+mn-cs"/>
            </a:endParaRPr>
          </a:p>
        </p:txBody>
      </p:sp>
      <p:pic>
        <p:nvPicPr>
          <p:cNvPr id="9" name="图片 8" descr="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58" y="4229779"/>
            <a:ext cx="947718" cy="125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p标签选择器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84" y="3331384"/>
            <a:ext cx="6663730" cy="75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7"/>
          <p:cNvGrpSpPr/>
          <p:nvPr/>
        </p:nvGrpSpPr>
        <p:grpSpPr bwMode="auto">
          <a:xfrm>
            <a:off x="1463361" y="3480392"/>
            <a:ext cx="612184" cy="2000885"/>
            <a:chOff x="1147539" y="2577933"/>
            <a:chExt cx="458796" cy="1834061"/>
          </a:xfrm>
        </p:grpSpPr>
        <p:sp>
          <p:nvSpPr>
            <p:cNvPr id="13" name="矩形 10"/>
            <p:cNvSpPr>
              <a:spLocks noChangeArrowheads="1"/>
            </p:cNvSpPr>
            <p:nvPr/>
          </p:nvSpPr>
          <p:spPr bwMode="auto">
            <a:xfrm>
              <a:off x="1147774" y="2577933"/>
              <a:ext cx="229162" cy="49416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" name="矩形 11"/>
            <p:cNvSpPr>
              <a:spLocks noChangeArrowheads="1"/>
            </p:cNvSpPr>
            <p:nvPr/>
          </p:nvSpPr>
          <p:spPr bwMode="auto">
            <a:xfrm>
              <a:off x="1147539" y="3264760"/>
              <a:ext cx="458796" cy="1147234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cxnSp>
          <p:nvCxnSpPr>
            <p:cNvPr id="15" name="肘形连接符 14"/>
            <p:cNvCxnSpPr>
              <a:stCxn id="13" idx="1"/>
              <a:endCxn id="14" idx="1"/>
            </p:cNvCxnSpPr>
            <p:nvPr/>
          </p:nvCxnSpPr>
          <p:spPr bwMode="auto">
            <a:xfrm rot="10800000" flipV="1">
              <a:off x="1147539" y="2825016"/>
              <a:ext cx="235" cy="1013361"/>
            </a:xfrm>
            <a:prstGeom prst="bentConnector3">
              <a:avLst>
                <a:gd name="adj1" fmla="val 72902548"/>
              </a:avLst>
            </a:prstGeom>
            <a:ln w="222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245258" y="2580134"/>
            <a:ext cx="4887771" cy="51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影响整个页面中该种标签的</a:t>
            </a:r>
            <a:r>
              <a:rPr lang="zh-CN" altLang="en-US" sz="2600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endParaRPr lang="en-US" altLang="zh-CN" sz="2600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p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976" y="4239306"/>
            <a:ext cx="2016489" cy="127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09" y="4417044"/>
            <a:ext cx="876186" cy="87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34" y="1132115"/>
            <a:ext cx="10387591" cy="459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标签选择器 </a:t>
            </a:r>
          </a:p>
        </p:txBody>
      </p:sp>
      <p:grpSp>
        <p:nvGrpSpPr>
          <p:cNvPr id="6" name="组合 17"/>
          <p:cNvGrpSpPr>
            <a:grpSpLocks/>
          </p:cNvGrpSpPr>
          <p:nvPr/>
        </p:nvGrpSpPr>
        <p:grpSpPr bwMode="auto">
          <a:xfrm>
            <a:off x="1985920" y="2643308"/>
            <a:ext cx="723070" cy="1471715"/>
            <a:chOff x="1285191" y="2322254"/>
            <a:chExt cx="357268" cy="1253468"/>
          </a:xfrm>
        </p:grpSpPr>
        <p:sp>
          <p:nvSpPr>
            <p:cNvPr id="8" name="矩形 10"/>
            <p:cNvSpPr>
              <a:spLocks noChangeArrowheads="1"/>
            </p:cNvSpPr>
            <p:nvPr/>
          </p:nvSpPr>
          <p:spPr bwMode="auto">
            <a:xfrm>
              <a:off x="1285191" y="2322254"/>
              <a:ext cx="357268" cy="216024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矩形 11"/>
            <p:cNvSpPr>
              <a:spLocks noChangeArrowheads="1"/>
            </p:cNvSpPr>
            <p:nvPr/>
          </p:nvSpPr>
          <p:spPr bwMode="auto">
            <a:xfrm>
              <a:off x="1296785" y="3380750"/>
              <a:ext cx="302107" cy="19497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cxnSp>
        <p:nvCxnSpPr>
          <p:cNvPr id="10" name="肘形连接符 9"/>
          <p:cNvCxnSpPr/>
          <p:nvPr/>
        </p:nvCxnSpPr>
        <p:spPr bwMode="auto">
          <a:xfrm rot="5400000">
            <a:off x="800236" y="3662366"/>
            <a:ext cx="1827392" cy="5160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711352" y="4006748"/>
            <a:ext cx="28597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09384" y="4178862"/>
            <a:ext cx="611432" cy="22891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" name="矩形 11"/>
          <p:cNvSpPr>
            <a:spLocks noChangeArrowheads="1"/>
          </p:cNvSpPr>
          <p:nvPr/>
        </p:nvSpPr>
        <p:spPr bwMode="auto">
          <a:xfrm>
            <a:off x="2009382" y="4464183"/>
            <a:ext cx="611432" cy="22891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16512" y="4278806"/>
            <a:ext cx="28597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0"/>
          <p:cNvSpPr txBox="1"/>
          <p:nvPr/>
        </p:nvSpPr>
        <p:spPr>
          <a:xfrm>
            <a:off x="8981349" y="5726791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demo4-1.html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713932" y="4576346"/>
            <a:ext cx="310325" cy="22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692622" y="2770126"/>
            <a:ext cx="28597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572" y="900315"/>
            <a:ext cx="4760454" cy="274732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1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3" y="1939246"/>
            <a:ext cx="2383834" cy="367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1487488" y="1628800"/>
            <a:ext cx="578075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  <a:endParaRPr lang="en-US" altLang="zh-CN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、标签选择器在什么情况下使用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8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、标签选择器的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、标签选择器的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劣势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06092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、类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选择器 </a:t>
            </a:r>
            <a:r>
              <a:rPr b="1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以“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dirty="0">
                <a:sym typeface="+mn-ea"/>
              </a:rPr>
              <a:t>”开头定义的选择</a:t>
            </a:r>
            <a:r>
              <a:rPr lang="zh-CN" altLang="en-US" dirty="0" smtClean="0">
                <a:sym typeface="+mn-ea"/>
              </a:rPr>
              <a:t>器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22116" y="5462182"/>
            <a:ext cx="7888592" cy="51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类名的第一个字符不能</a:t>
            </a:r>
            <a:r>
              <a:rPr lang="zh-CN" altLang="en-US" sz="2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数字和特殊字符！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241966" y="1923583"/>
            <a:ext cx="6301619" cy="51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影响所有以</a:t>
            </a:r>
            <a:r>
              <a:rPr lang="en-US" altLang="zh-CN" sz="2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属性引用该类的标签样式</a:t>
            </a:r>
            <a:endParaRPr lang="en-US" altLang="zh-CN" sz="2600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p-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806" y="3722818"/>
            <a:ext cx="6352335" cy="105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 descr="p-类选择器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42" y="2841795"/>
            <a:ext cx="6155650" cy="59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0"/>
          <p:cNvSpPr>
            <a:spLocks noChangeArrowheads="1"/>
          </p:cNvSpPr>
          <p:nvPr/>
        </p:nvSpPr>
        <p:spPr bwMode="auto">
          <a:xfrm>
            <a:off x="1727679" y="2841795"/>
            <a:ext cx="841349" cy="61566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" name="矩形 11"/>
          <p:cNvSpPr>
            <a:spLocks noChangeArrowheads="1"/>
          </p:cNvSpPr>
          <p:nvPr/>
        </p:nvSpPr>
        <p:spPr bwMode="auto">
          <a:xfrm>
            <a:off x="1727679" y="3721086"/>
            <a:ext cx="2795923" cy="105439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19" name="肘形连接符 18"/>
          <p:cNvCxnSpPr>
            <a:stCxn id="17" idx="1"/>
            <a:endCxn id="18" idx="1"/>
          </p:cNvCxnSpPr>
          <p:nvPr/>
        </p:nvCxnSpPr>
        <p:spPr bwMode="auto">
          <a:xfrm rot="10800000" flipV="1">
            <a:off x="1727679" y="3149629"/>
            <a:ext cx="12700" cy="1098656"/>
          </a:xfrm>
          <a:prstGeom prst="bentConnector3">
            <a:avLst>
              <a:gd name="adj1" fmla="val 1800000"/>
            </a:avLst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37" y="837140"/>
            <a:ext cx="9575149" cy="5025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类选择器</a:t>
            </a:r>
            <a:endParaRPr lang="zh-CN" altLang="en-US" dirty="0"/>
          </a:p>
        </p:txBody>
      </p:sp>
      <p:sp>
        <p:nvSpPr>
          <p:cNvPr id="4" name="文本框 10"/>
          <p:cNvSpPr txBox="1"/>
          <p:nvPr/>
        </p:nvSpPr>
        <p:spPr>
          <a:xfrm>
            <a:off x="8859838" y="5675084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demo4-2.html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12"/>
          <p:cNvGrpSpPr>
            <a:grpSpLocks/>
          </p:cNvGrpSpPr>
          <p:nvPr/>
        </p:nvGrpSpPr>
        <p:grpSpPr bwMode="auto">
          <a:xfrm>
            <a:off x="875138" y="2537897"/>
            <a:ext cx="3072747" cy="2995592"/>
            <a:chOff x="1352225" y="3299901"/>
            <a:chExt cx="2731252" cy="2995892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902747" y="3299901"/>
              <a:ext cx="1199801" cy="270027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812438" y="4913248"/>
              <a:ext cx="2271039" cy="38367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812438" y="5914834"/>
              <a:ext cx="2271039" cy="38095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13" name="肘形连接符 12"/>
            <p:cNvCxnSpPr/>
            <p:nvPr/>
          </p:nvCxnSpPr>
          <p:spPr bwMode="auto">
            <a:xfrm rot="16200000" flipH="1">
              <a:off x="590174" y="4163792"/>
              <a:ext cx="1524103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867891" y="2630127"/>
            <a:ext cx="380340" cy="2642018"/>
            <a:chOff x="867891" y="2630127"/>
            <a:chExt cx="380340" cy="2642018"/>
          </a:xfrm>
        </p:grpSpPr>
        <p:cxnSp>
          <p:nvCxnSpPr>
            <p:cNvPr id="18" name="肘形连接符 17"/>
            <p:cNvCxnSpPr/>
            <p:nvPr/>
          </p:nvCxnSpPr>
          <p:spPr bwMode="auto">
            <a:xfrm rot="16200000" flipH="1">
              <a:off x="140850" y="4489718"/>
              <a:ext cx="1508061" cy="39483"/>
            </a:xfrm>
            <a:prstGeom prst="bentConnector2">
              <a:avLst/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/>
            <p:nvPr/>
          </p:nvCxnSpPr>
          <p:spPr bwMode="auto">
            <a:xfrm flipV="1">
              <a:off x="896913" y="5271669"/>
              <a:ext cx="351318" cy="476"/>
            </a:xfrm>
            <a:prstGeom prst="bentConnector3">
              <a:avLst>
                <a:gd name="adj1" fmla="val 132628"/>
              </a:avLst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/>
            <p:nvPr/>
          </p:nvCxnSpPr>
          <p:spPr bwMode="auto">
            <a:xfrm flipV="1">
              <a:off x="875145" y="4321005"/>
              <a:ext cx="351318" cy="476"/>
            </a:xfrm>
            <a:prstGeom prst="bentConnector3">
              <a:avLst>
                <a:gd name="adj1" fmla="val 136759"/>
              </a:avLst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/>
            <p:nvPr/>
          </p:nvCxnSpPr>
          <p:spPr bwMode="auto">
            <a:xfrm flipV="1">
              <a:off x="867891" y="2630127"/>
              <a:ext cx="351318" cy="476"/>
            </a:xfrm>
            <a:prstGeom prst="bentConnector3">
              <a:avLst>
                <a:gd name="adj1" fmla="val 169810"/>
              </a:avLst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18" y="904870"/>
            <a:ext cx="4069668" cy="212799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94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类选择</a:t>
            </a:r>
            <a:r>
              <a:rPr lang="zh-CN" altLang="en-US" dirty="0"/>
              <a:t>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如果希望一个元素拥有不同类中定义的样式，可使元素加入</a:t>
            </a:r>
            <a:r>
              <a:rPr lang="zh-CN" altLang="en-US" dirty="0">
                <a:solidFill>
                  <a:srgbClr val="FF0000"/>
                </a:solidFill>
              </a:rPr>
              <a:t>多个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z="2600" dirty="0"/>
              <a:t>多</a:t>
            </a:r>
            <a:r>
              <a:rPr lang="zh-CN" altLang="en-US" sz="2600" dirty="0" smtClean="0"/>
              <a:t>个</a:t>
            </a:r>
            <a:r>
              <a:rPr lang="zh-CN" altLang="en-US" sz="2600" dirty="0"/>
              <a:t>类名放在</a:t>
            </a:r>
            <a:r>
              <a:rPr lang="en-US" altLang="zh-CN" sz="2600" dirty="0"/>
              <a:t>class</a:t>
            </a:r>
            <a:r>
              <a:rPr lang="zh-CN" altLang="en-US" sz="2600" dirty="0"/>
              <a:t>属性中，多个类名之间用一个空格分隔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类</a:t>
            </a:r>
            <a:r>
              <a:rPr lang="zh-CN" altLang="en-US" sz="2600" dirty="0"/>
              <a:t>名的顺序并不重要。</a:t>
            </a: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3" y="3539253"/>
            <a:ext cx="10072914" cy="1637972"/>
          </a:xfrm>
          <a:prstGeom prst="rect">
            <a:avLst/>
          </a:prstGeom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82181" y="3962400"/>
            <a:ext cx="3422481" cy="392476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26585" y="1085850"/>
            <a:ext cx="7075170" cy="4702810"/>
            <a:chOff x="6971" y="1710"/>
            <a:chExt cx="11142" cy="7406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6918" y="1766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8"/>
            <p:cNvSpPr txBox="1"/>
            <p:nvPr/>
          </p:nvSpPr>
          <p:spPr>
            <a:xfrm>
              <a:off x="8224" y="1710"/>
              <a:ext cx="8303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的作用及优势</a:t>
              </a:r>
            </a:p>
          </p:txBody>
        </p:sp>
        <p:sp>
          <p:nvSpPr>
            <p:cNvPr id="8" name="文本框 19"/>
            <p:cNvSpPr txBox="1"/>
            <p:nvPr/>
          </p:nvSpPr>
          <p:spPr>
            <a:xfrm>
              <a:off x="8224" y="3896"/>
              <a:ext cx="9492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理解内容和样式分离思想</a:t>
              </a:r>
            </a:p>
          </p:txBody>
        </p:sp>
        <p:sp>
          <p:nvSpPr>
            <p:cNvPr id="20" name="等腰三角形 19"/>
            <p:cNvSpPr/>
            <p:nvPr/>
          </p:nvSpPr>
          <p:spPr>
            <a:xfrm rot="5400000" flipH="1">
              <a:off x="6918" y="3952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224" y="6082"/>
              <a:ext cx="9889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基本语法</a:t>
              </a:r>
            </a:p>
          </p:txBody>
        </p:sp>
        <p:sp>
          <p:nvSpPr>
            <p:cNvPr id="22" name="等腰三角形 21"/>
            <p:cNvSpPr/>
            <p:nvPr/>
          </p:nvSpPr>
          <p:spPr>
            <a:xfrm rot="5400000" flipH="1">
              <a:off x="6918" y="6138"/>
              <a:ext cx="818" cy="71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1"/>
            <p:cNvSpPr txBox="1"/>
            <p:nvPr/>
          </p:nvSpPr>
          <p:spPr>
            <a:xfrm>
              <a:off x="8224" y="8268"/>
              <a:ext cx="790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基本应用实例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6918" y="8324"/>
              <a:ext cx="818" cy="71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smtClean="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器 </a:t>
            </a:r>
            <a:r>
              <a:rPr b="1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以“</a:t>
            </a:r>
            <a:r>
              <a:rPr b="1" dirty="0">
                <a:solidFill>
                  <a:srgbClr val="FF0000"/>
                </a:solidFill>
                <a:sym typeface="+mn-ea"/>
              </a:rPr>
              <a:t>#</a:t>
            </a:r>
            <a:r>
              <a:rPr lang="zh-CN" altLang="en-US" dirty="0">
                <a:sym typeface="+mn-ea"/>
              </a:rPr>
              <a:t>”开头定义的选择器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176973" y="4736468"/>
            <a:ext cx="10028055" cy="116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4000"/>
              </a:lnSpc>
              <a:spcAft>
                <a:spcPts val="600"/>
              </a:spcAft>
            </a:pP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选择器可以为标有特定 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元素指定特定的样式</a:t>
            </a:r>
            <a:r>
              <a:rPr lang="zh-CN" altLang="en-US" sz="2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000"/>
              </a:lnSpc>
              <a:spcAft>
                <a:spcPts val="600"/>
              </a:spcAft>
            </a:pP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属性值只能在 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文档中出现一次。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301356" y="1923583"/>
            <a:ext cx="5855984" cy="51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影响以</a:t>
            </a:r>
            <a:r>
              <a:rPr lang="en-US" altLang="zh-CN" sz="2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属性引用该选择符的标签样式</a:t>
            </a:r>
            <a:endParaRPr lang="en-US" altLang="zh-CN" sz="2600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p-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255" y="3697405"/>
            <a:ext cx="6115774" cy="6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 descr="p-id-c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06" y="2697280"/>
            <a:ext cx="7068322" cy="76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7"/>
          <p:cNvGrpSpPr>
            <a:grpSpLocks/>
          </p:cNvGrpSpPr>
          <p:nvPr/>
        </p:nvGrpSpPr>
        <p:grpSpPr bwMode="auto">
          <a:xfrm>
            <a:off x="1658860" y="2839865"/>
            <a:ext cx="2376112" cy="1490956"/>
            <a:chOff x="1259631" y="2709477"/>
            <a:chExt cx="1978221" cy="1323267"/>
          </a:xfrm>
        </p:grpSpPr>
        <p:sp>
          <p:nvSpPr>
            <p:cNvPr id="20" name="矩形 10"/>
            <p:cNvSpPr>
              <a:spLocks noChangeArrowheads="1"/>
            </p:cNvSpPr>
            <p:nvPr/>
          </p:nvSpPr>
          <p:spPr bwMode="auto">
            <a:xfrm>
              <a:off x="1259632" y="2709477"/>
              <a:ext cx="733588" cy="39297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259633" y="3508772"/>
              <a:ext cx="1978219" cy="52397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2" name="肘形连接符 21"/>
            <p:cNvCxnSpPr>
              <a:stCxn id="20" idx="1"/>
              <a:endCxn id="21" idx="1"/>
            </p:cNvCxnSpPr>
            <p:nvPr/>
          </p:nvCxnSpPr>
          <p:spPr bwMode="auto">
            <a:xfrm rot="10800000" flipH="1" flipV="1">
              <a:off x="1259631" y="2905967"/>
              <a:ext cx="1" cy="864791"/>
            </a:xfrm>
            <a:prstGeom prst="bentConnector3">
              <a:avLst>
                <a:gd name="adj1" fmla="val -22860000000"/>
              </a:avLst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1" y="1037347"/>
            <a:ext cx="9403896" cy="5132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5" name="文本框 10"/>
          <p:cNvSpPr txBox="1"/>
          <p:nvPr/>
        </p:nvSpPr>
        <p:spPr>
          <a:xfrm>
            <a:off x="8655689" y="5695845"/>
            <a:ext cx="2491282" cy="510023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demo4-3.html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245797" y="2865132"/>
            <a:ext cx="2165059" cy="2378068"/>
            <a:chOff x="1729948" y="2961172"/>
            <a:chExt cx="2163535" cy="2666076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2119070" y="2961172"/>
              <a:ext cx="1223259" cy="316271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1729948" y="5362122"/>
              <a:ext cx="2163535" cy="26512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9" name="肘形连接符 8"/>
            <p:cNvCxnSpPr>
              <a:stCxn id="7" idx="1"/>
              <a:endCxn id="8" idx="1"/>
            </p:cNvCxnSpPr>
            <p:nvPr/>
          </p:nvCxnSpPr>
          <p:spPr bwMode="auto">
            <a:xfrm rot="10800000" flipV="1">
              <a:off x="1729948" y="3119307"/>
              <a:ext cx="389122" cy="2375378"/>
            </a:xfrm>
            <a:prstGeom prst="bentConnector3">
              <a:avLst>
                <a:gd name="adj1" fmla="val 158706"/>
              </a:avLst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003" y="884368"/>
            <a:ext cx="4676993" cy="27194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75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选择器总结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ts val="4840"/>
              </a:lnSpc>
              <a:spcAft>
                <a:spcPts val="1200"/>
              </a:spcAft>
              <a:buClr>
                <a:schemeClr val="tx1"/>
              </a:buClr>
            </a:pPr>
            <a:endParaRPr lang="zh-CN" altLang="en-US"/>
          </a:p>
        </p:txBody>
      </p:sp>
      <p:sp>
        <p:nvSpPr>
          <p:cNvPr id="5" name="Rectangle 24"/>
          <p:cNvSpPr/>
          <p:nvPr/>
        </p:nvSpPr>
        <p:spPr bwMode="auto">
          <a:xfrm>
            <a:off x="744333" y="2372275"/>
            <a:ext cx="10875624" cy="6970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6" name="Rectangle 26"/>
          <p:cNvSpPr/>
          <p:nvPr/>
        </p:nvSpPr>
        <p:spPr bwMode="auto">
          <a:xfrm>
            <a:off x="730156" y="3309117"/>
            <a:ext cx="10933277" cy="6970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7" name="Rectangle 52"/>
          <p:cNvSpPr/>
          <p:nvPr/>
        </p:nvSpPr>
        <p:spPr bwMode="auto">
          <a:xfrm>
            <a:off x="719573" y="4222141"/>
            <a:ext cx="10933277" cy="7208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17" name="Rectangle 76"/>
          <p:cNvSpPr/>
          <p:nvPr/>
        </p:nvSpPr>
        <p:spPr>
          <a:xfrm>
            <a:off x="6186211" y="2163552"/>
            <a:ext cx="2391319" cy="324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18" name="Rectangle 77"/>
          <p:cNvSpPr/>
          <p:nvPr/>
        </p:nvSpPr>
        <p:spPr>
          <a:xfrm>
            <a:off x="8995007" y="2091527"/>
            <a:ext cx="2476098" cy="33851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19" name="Rectangle 76"/>
          <p:cNvSpPr/>
          <p:nvPr/>
        </p:nvSpPr>
        <p:spPr>
          <a:xfrm>
            <a:off x="3240355" y="2069711"/>
            <a:ext cx="2491282" cy="33851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23" name="TextBox 81"/>
          <p:cNvSpPr txBox="1">
            <a:spLocks noChangeArrowheads="1"/>
          </p:cNvSpPr>
          <p:nvPr/>
        </p:nvSpPr>
        <p:spPr bwMode="auto">
          <a:xfrm>
            <a:off x="912166" y="2492953"/>
            <a:ext cx="2079309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标签选择器</a:t>
            </a:r>
          </a:p>
        </p:txBody>
      </p:sp>
      <p:sp>
        <p:nvSpPr>
          <p:cNvPr id="24" name="TextBox 82"/>
          <p:cNvSpPr txBox="1">
            <a:spLocks noChangeArrowheads="1"/>
          </p:cNvSpPr>
          <p:nvPr/>
        </p:nvSpPr>
        <p:spPr bwMode="auto">
          <a:xfrm>
            <a:off x="912165" y="3399625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</a:t>
            </a:r>
          </a:p>
        </p:txBody>
      </p:sp>
      <p:sp>
        <p:nvSpPr>
          <p:cNvPr id="25" name="TextBox 83"/>
          <p:cNvSpPr txBox="1">
            <a:spLocks noChangeArrowheads="1"/>
          </p:cNvSpPr>
          <p:nvPr/>
        </p:nvSpPr>
        <p:spPr bwMode="auto">
          <a:xfrm>
            <a:off x="912165" y="4336467"/>
            <a:ext cx="1672147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</a:p>
        </p:txBody>
      </p:sp>
      <p:sp>
        <p:nvSpPr>
          <p:cNvPr id="26" name="TextBox 84"/>
          <p:cNvSpPr txBox="1">
            <a:spLocks noChangeArrowheads="1"/>
          </p:cNvSpPr>
          <p:nvPr/>
        </p:nvSpPr>
        <p:spPr bwMode="auto">
          <a:xfrm>
            <a:off x="3544928" y="2492953"/>
            <a:ext cx="199898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</a:p>
        </p:txBody>
      </p:sp>
      <p:sp>
        <p:nvSpPr>
          <p:cNvPr id="27" name="TextBox 85"/>
          <p:cNvSpPr txBox="1">
            <a:spLocks noChangeArrowheads="1"/>
          </p:cNvSpPr>
          <p:nvPr/>
        </p:nvSpPr>
        <p:spPr bwMode="auto">
          <a:xfrm>
            <a:off x="3724822" y="3429794"/>
            <a:ext cx="1441314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</a:p>
        </p:txBody>
      </p:sp>
      <p:sp>
        <p:nvSpPr>
          <p:cNvPr id="28" name="TextBox 86"/>
          <p:cNvSpPr txBox="1">
            <a:spLocks noChangeArrowheads="1"/>
          </p:cNvSpPr>
          <p:nvPr/>
        </p:nvSpPr>
        <p:spPr bwMode="auto">
          <a:xfrm>
            <a:off x="3686727" y="4336467"/>
            <a:ext cx="1572760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</a:p>
        </p:txBody>
      </p:sp>
      <p:sp>
        <p:nvSpPr>
          <p:cNvPr id="29" name="TextBox 87"/>
          <p:cNvSpPr txBox="1">
            <a:spLocks noChangeArrowheads="1"/>
          </p:cNvSpPr>
          <p:nvPr/>
        </p:nvSpPr>
        <p:spPr bwMode="auto">
          <a:xfrm>
            <a:off x="6474636" y="3429794"/>
            <a:ext cx="205359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class=“”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88"/>
          <p:cNvSpPr txBox="1">
            <a:spLocks noChangeArrowheads="1"/>
          </p:cNvSpPr>
          <p:nvPr/>
        </p:nvSpPr>
        <p:spPr bwMode="auto">
          <a:xfrm>
            <a:off x="6474636" y="4336467"/>
            <a:ext cx="156019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id=“”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89"/>
          <p:cNvSpPr txBox="1">
            <a:spLocks noChangeArrowheads="1"/>
          </p:cNvSpPr>
          <p:nvPr/>
        </p:nvSpPr>
        <p:spPr bwMode="auto">
          <a:xfrm>
            <a:off x="6474636" y="2492953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直接作用</a:t>
            </a:r>
          </a:p>
        </p:txBody>
      </p:sp>
      <p:sp>
        <p:nvSpPr>
          <p:cNvPr id="32" name="TextBox 90"/>
          <p:cNvSpPr txBox="1">
            <a:spLocks noChangeArrowheads="1"/>
          </p:cNvSpPr>
          <p:nvPr/>
        </p:nvSpPr>
        <p:spPr bwMode="auto">
          <a:xfrm>
            <a:off x="9508789" y="3429794"/>
            <a:ext cx="1335516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</a:t>
            </a:r>
          </a:p>
        </p:txBody>
      </p:sp>
      <p:sp>
        <p:nvSpPr>
          <p:cNvPr id="33" name="TextBox 91"/>
          <p:cNvSpPr txBox="1">
            <a:spLocks noChangeArrowheads="1"/>
          </p:cNvSpPr>
          <p:nvPr/>
        </p:nvSpPr>
        <p:spPr bwMode="auto">
          <a:xfrm>
            <a:off x="9519370" y="2492953"/>
            <a:ext cx="1335516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</a:p>
        </p:txBody>
      </p:sp>
      <p:sp>
        <p:nvSpPr>
          <p:cNvPr id="34" name="TextBox 92"/>
          <p:cNvSpPr txBox="1">
            <a:spLocks noChangeArrowheads="1"/>
          </p:cNvSpPr>
          <p:nvPr/>
        </p:nvSpPr>
        <p:spPr bwMode="auto">
          <a:xfrm>
            <a:off x="9519370" y="4336467"/>
            <a:ext cx="1335516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</a:p>
        </p:txBody>
      </p:sp>
      <p:sp>
        <p:nvSpPr>
          <p:cNvPr id="16" name="TextBox 57"/>
          <p:cNvSpPr txBox="1">
            <a:spLocks noChangeArrowheads="1"/>
          </p:cNvSpPr>
          <p:nvPr/>
        </p:nvSpPr>
        <p:spPr bwMode="auto">
          <a:xfrm>
            <a:off x="3269090" y="1682409"/>
            <a:ext cx="2462547" cy="5561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定义方法</a:t>
            </a:r>
            <a:endParaRPr lang="en-US" altLang="zh-CN" sz="2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8817610" y="1666875"/>
            <a:ext cx="2856230" cy="553720"/>
          </a:xfrm>
          <a:prstGeom prst="rect">
            <a:avLst/>
          </a:prstGeom>
          <a:solidFill>
            <a:srgbClr val="FF6600"/>
          </a:solidFill>
          <a:ln>
            <a:solidFill>
              <a:srgbClr val="FF33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与元素对应关系</a:t>
            </a:r>
            <a:endParaRPr lang="en-US" altLang="zh-CN" sz="2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2"/>
          <p:cNvSpPr txBox="1">
            <a:spLocks noChangeArrowheads="1"/>
          </p:cNvSpPr>
          <p:nvPr/>
        </p:nvSpPr>
        <p:spPr bwMode="auto">
          <a:xfrm>
            <a:off x="6175575" y="1666676"/>
            <a:ext cx="2418872" cy="556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引用方法</a:t>
            </a:r>
            <a:endParaRPr lang="en-US" altLang="zh-CN" sz="2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305425"/>
          </a:xfrm>
        </p:spPr>
        <p:txBody>
          <a:bodyPr>
            <a:normAutofit/>
          </a:bodyPr>
          <a:lstStyle/>
          <a:p>
            <a:endParaRPr/>
          </a:p>
          <a:p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725795" y="1424305"/>
            <a:ext cx="5114290" cy="20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从内容中抽离出来的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样式，应如何与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内容进行整合使之生效呢？</a:t>
            </a:r>
          </a:p>
        </p:txBody>
      </p:sp>
      <p:pic>
        <p:nvPicPr>
          <p:cNvPr id="7" name="图片 4" descr="QQ截图201212060935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76" y="1424170"/>
            <a:ext cx="3987810" cy="397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</a:t>
            </a:r>
            <a:r>
              <a:rPr lang="zh-CN" altLang="en-US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插入样式表的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种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方式：</a:t>
            </a:r>
          </a:p>
          <a:p>
            <a:pPr lvl="1">
              <a:lnSpc>
                <a:spcPct val="140000"/>
              </a:lnSpc>
            </a:pPr>
            <a:r>
              <a:rPr lang="zh-CN" altLang="en-US" sz="2600" dirty="0">
                <a:sym typeface="+mn-ea"/>
              </a:rPr>
              <a:t>行内样式</a:t>
            </a:r>
            <a:endParaRPr lang="en-US" altLang="zh-CN" sz="2600" dirty="0"/>
          </a:p>
          <a:p>
            <a:pPr lvl="1">
              <a:lnSpc>
                <a:spcPct val="140000"/>
              </a:lnSpc>
            </a:pPr>
            <a:r>
              <a:rPr lang="zh-CN" altLang="en-US" sz="2600" dirty="0">
                <a:sym typeface="+mn-ea"/>
              </a:rPr>
              <a:t>页内样式</a:t>
            </a:r>
            <a:endParaRPr lang="en-US" altLang="zh-CN" sz="2600" dirty="0"/>
          </a:p>
          <a:p>
            <a:pPr lvl="1">
              <a:lnSpc>
                <a:spcPct val="140000"/>
              </a:lnSpc>
            </a:pPr>
            <a:r>
              <a:rPr lang="zh-CN" altLang="en-US" sz="2600" dirty="0">
                <a:sym typeface="+mn-ea"/>
              </a:rPr>
              <a:t>外部样式</a:t>
            </a:r>
            <a:endParaRPr lang="zh-CN" altLang="en-US" sz="2600" dirty="0"/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行内样式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、行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内样式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在</a:t>
            </a:r>
            <a:r>
              <a:rPr lang="zh-CN" altLang="en-US" dirty="0">
                <a:sym typeface="+mn-ea"/>
              </a:rPr>
              <a:t>元素标签内通过 </a:t>
            </a:r>
            <a:r>
              <a:rPr dirty="0">
                <a:sym typeface="+mn-ea"/>
              </a:rPr>
              <a:t>style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dirty="0">
                <a:sym typeface="+mn-ea"/>
              </a:rPr>
              <a:t>添加样式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51" y="1935270"/>
            <a:ext cx="9256335" cy="2128183"/>
          </a:xfrm>
          <a:prstGeom prst="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1092351" y="2106146"/>
            <a:ext cx="1333326" cy="357271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200" y="5014595"/>
            <a:ext cx="10419080" cy="98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用途：指定网页中个别元素的显示效果</a:t>
            </a:r>
            <a:r>
              <a:rPr lang="zh-CN" altLang="en-US" sz="2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符合样式与内容分离原则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，不推荐使用。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707771" y="2784999"/>
            <a:ext cx="8640915" cy="428724"/>
          </a:xfrm>
          <a:prstGeom prst="rect">
            <a:avLst/>
          </a:prstGeom>
          <a:noFill/>
          <a:ln w="222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092200" y="3583940"/>
            <a:ext cx="1573530" cy="357505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96" y="4282440"/>
            <a:ext cx="9719218" cy="40950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10" grpId="0" bldLvl="0" animBg="1"/>
      <p:bldP spid="11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66" y="1873886"/>
            <a:ext cx="7346678" cy="273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页内样式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、页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内样式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在 </a:t>
            </a:r>
            <a:r>
              <a:rPr dirty="0">
                <a:sym typeface="+mn-ea"/>
              </a:rPr>
              <a:t>head </a:t>
            </a:r>
            <a:r>
              <a:rPr lang="zh-CN" altLang="en-US" dirty="0">
                <a:sym typeface="+mn-ea"/>
              </a:rPr>
              <a:t>部分的 </a:t>
            </a:r>
            <a:r>
              <a:rPr dirty="0">
                <a:sym typeface="+mn-ea"/>
              </a:rPr>
              <a:t>style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标签</a:t>
            </a:r>
            <a:r>
              <a:rPr lang="zh-CN" altLang="en-US" dirty="0">
                <a:sym typeface="+mn-ea"/>
              </a:rPr>
              <a:t>内添加样式</a:t>
            </a:r>
            <a:endParaRPr lang="zh-CN" alt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31266" y="5014595"/>
            <a:ext cx="8594905" cy="98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对页面中某些标签或元素设置样式风格。</a:t>
            </a:r>
            <a:endParaRPr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控制当前页面样式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，维护较困难。</a:t>
            </a:r>
            <a:endParaRPr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786323" y="2745076"/>
            <a:ext cx="7038363" cy="1072183"/>
          </a:xfrm>
          <a:prstGeom prst="rect">
            <a:avLst/>
          </a:prstGeom>
          <a:noFill/>
          <a:ln w="22225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422400" y="2305968"/>
            <a:ext cx="5123543" cy="396472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422399" y="3860801"/>
            <a:ext cx="1799771" cy="396000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bldLvl="0" animBg="1"/>
      <p:bldP spid="9" grpId="0" bldLvl="0" animBg="1"/>
      <p:bldP spid="13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外部样式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、外部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样式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引用外部建立的 </a:t>
            </a:r>
            <a:r>
              <a:rPr dirty="0">
                <a:solidFill>
                  <a:srgbClr val="FF0000"/>
                </a:solidFill>
                <a:sym typeface="+mn-ea"/>
              </a:rPr>
              <a:t>.</a:t>
            </a:r>
            <a:r>
              <a:rPr dirty="0" err="1">
                <a:solidFill>
                  <a:srgbClr val="FF0000"/>
                </a:solidFill>
                <a:sym typeface="+mn-ea"/>
              </a:rPr>
              <a:t>css</a:t>
            </a:r>
            <a:r>
              <a:rPr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文件</a:t>
            </a:r>
            <a:endParaRPr lang="zh-CN" alt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199" y="4680767"/>
            <a:ext cx="7195457" cy="98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可同时控制多个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页面。</a:t>
            </a:r>
            <a:endParaRPr lang="en-US" altLang="zh-CN" sz="2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各类大型网站，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可用性最强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，推荐使用</a:t>
            </a:r>
            <a:r>
              <a:rPr lang="zh-CN" altLang="en-US" sz="2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91" y="2068918"/>
            <a:ext cx="10305680" cy="211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1137920" y="2841625"/>
            <a:ext cx="10110651" cy="452120"/>
          </a:xfrm>
          <a:prstGeom prst="rect">
            <a:avLst/>
          </a:prstGeom>
          <a:noFill/>
          <a:ln w="222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6"/>
          <p:cNvSpPr/>
          <p:nvPr/>
        </p:nvSpPr>
        <p:spPr bwMode="auto">
          <a:xfrm>
            <a:off x="701805" y="1807181"/>
            <a:ext cx="10933277" cy="12242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7" name="Rectangle 52"/>
          <p:cNvSpPr/>
          <p:nvPr/>
        </p:nvSpPr>
        <p:spPr bwMode="auto">
          <a:xfrm>
            <a:off x="691223" y="4622134"/>
            <a:ext cx="10933277" cy="12242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5" name="Rectangle 24"/>
          <p:cNvSpPr/>
          <p:nvPr/>
        </p:nvSpPr>
        <p:spPr bwMode="auto">
          <a:xfrm>
            <a:off x="701805" y="3221626"/>
            <a:ext cx="10933277" cy="12242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24" name="Rectangle 77"/>
          <p:cNvSpPr/>
          <p:nvPr/>
        </p:nvSpPr>
        <p:spPr>
          <a:xfrm>
            <a:off x="9041862" y="1699168"/>
            <a:ext cx="2551762" cy="45375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8" name="Rectangle 76"/>
          <p:cNvSpPr/>
          <p:nvPr/>
        </p:nvSpPr>
        <p:spPr>
          <a:xfrm>
            <a:off x="6042133" y="1576096"/>
            <a:ext cx="2783947" cy="45375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25" name="Rectangle 76"/>
          <p:cNvSpPr/>
          <p:nvPr/>
        </p:nvSpPr>
        <p:spPr>
          <a:xfrm>
            <a:off x="3007654" y="1351407"/>
            <a:ext cx="2879946" cy="46095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27" name="TextBox 82"/>
          <p:cNvSpPr txBox="1">
            <a:spLocks noChangeArrowheads="1"/>
          </p:cNvSpPr>
          <p:nvPr/>
        </p:nvSpPr>
        <p:spPr bwMode="auto">
          <a:xfrm>
            <a:off x="883814" y="2158729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行内样式</a:t>
            </a:r>
          </a:p>
        </p:txBody>
      </p:sp>
      <p:sp>
        <p:nvSpPr>
          <p:cNvPr id="19" name="TextBox 30"/>
          <p:cNvSpPr txBox="1">
            <a:spLocks noChangeArrowheads="1"/>
          </p:cNvSpPr>
          <p:nvPr/>
        </p:nvSpPr>
        <p:spPr bwMode="auto">
          <a:xfrm>
            <a:off x="3087220" y="1914197"/>
            <a:ext cx="1919567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使用灵活</a:t>
            </a:r>
          </a:p>
        </p:txBody>
      </p:sp>
      <p:sp>
        <p:nvSpPr>
          <p:cNvPr id="30" name="TextBox 31"/>
          <p:cNvSpPr txBox="1">
            <a:spLocks noChangeArrowheads="1"/>
          </p:cNvSpPr>
          <p:nvPr/>
        </p:nvSpPr>
        <p:spPr bwMode="auto">
          <a:xfrm>
            <a:off x="6190034" y="1914197"/>
            <a:ext cx="2399988" cy="107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只能控制单一标签，不易维护，代码冗余度高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33"/>
          <p:cNvSpPr>
            <a:spLocks noChangeArrowheads="1"/>
          </p:cNvSpPr>
          <p:nvPr/>
        </p:nvSpPr>
        <p:spPr bwMode="auto">
          <a:xfrm>
            <a:off x="9137740" y="1914197"/>
            <a:ext cx="2497342" cy="107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为网页中某特殊标签进行样式设置时使用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</a:t>
            </a:r>
            <a:r>
              <a:rPr lang="zh-CN" altLang="en-US"/>
              <a:t>样式总结</a:t>
            </a:r>
          </a:p>
        </p:txBody>
      </p:sp>
      <p:grpSp>
        <p:nvGrpSpPr>
          <p:cNvPr id="9" name="Group 17"/>
          <p:cNvGrpSpPr/>
          <p:nvPr/>
        </p:nvGrpSpPr>
        <p:grpSpPr bwMode="auto">
          <a:xfrm>
            <a:off x="9029803" y="1165347"/>
            <a:ext cx="2556601" cy="538610"/>
            <a:chOff x="5306785" y="1598002"/>
            <a:chExt cx="1917728" cy="328500"/>
          </a:xfrm>
        </p:grpSpPr>
        <p:sp>
          <p:nvSpPr>
            <p:cNvPr id="11" name="Snip Single Corner Rectangle 15"/>
            <p:cNvSpPr/>
            <p:nvPr/>
          </p:nvSpPr>
          <p:spPr>
            <a:xfrm>
              <a:off x="5315830" y="1605627"/>
              <a:ext cx="1901951" cy="299373"/>
            </a:xfrm>
            <a:prstGeom prst="snip1Rect">
              <a:avLst>
                <a:gd name="adj" fmla="val 2259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408305" algn="ctr" defTabSz="1086485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504190" algn="l"/>
                </a:tabLst>
                <a:defRPr/>
              </a:pPr>
              <a:endParaRPr lang="en-US" altLang="zh-CN" sz="1900">
                <a:solidFill>
                  <a:srgbClr val="AC2E0C"/>
                </a:solidFill>
                <a:latin typeface="Segoe Semibold"/>
                <a:ea typeface="宋体" panose="02010600030101010101" pitchFamily="2" charset="-122"/>
              </a:endParaRPr>
            </a:p>
          </p:txBody>
        </p:sp>
        <p:sp>
          <p:nvSpPr>
            <p:cNvPr id="12" name="TextBox 16"/>
            <p:cNvSpPr txBox="1">
              <a:spLocks noChangeArrowheads="1"/>
            </p:cNvSpPr>
            <p:nvPr/>
          </p:nvSpPr>
          <p:spPr bwMode="auto">
            <a:xfrm>
              <a:off x="5306785" y="1598002"/>
              <a:ext cx="1917728" cy="328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用途</a:t>
              </a:r>
              <a:endParaRPr lang="en-US" altLang="zh-CN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Group 18"/>
          <p:cNvGrpSpPr/>
          <p:nvPr/>
        </p:nvGrpSpPr>
        <p:grpSpPr bwMode="auto">
          <a:xfrm>
            <a:off x="6066856" y="1165344"/>
            <a:ext cx="2778822" cy="538634"/>
            <a:chOff x="3047999" y="1587484"/>
            <a:chExt cx="2212704" cy="355955"/>
          </a:xfrm>
        </p:grpSpPr>
        <p:sp>
          <p:nvSpPr>
            <p:cNvPr id="14" name="Snip Single Corner Rectangle 84"/>
            <p:cNvSpPr/>
            <p:nvPr/>
          </p:nvSpPr>
          <p:spPr>
            <a:xfrm>
              <a:off x="3066143" y="1587484"/>
              <a:ext cx="2194560" cy="324246"/>
            </a:xfrm>
            <a:prstGeom prst="snip1Rect">
              <a:avLst>
                <a:gd name="adj" fmla="val 206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408305" algn="ctr" defTabSz="1086485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504190" algn="l"/>
                </a:tabLst>
                <a:defRPr/>
              </a:pPr>
              <a:endParaRPr lang="en-US" altLang="zh-CN" sz="1900">
                <a:solidFill>
                  <a:srgbClr val="AC2E0C"/>
                </a:solidFill>
                <a:latin typeface="Segoe Semibold"/>
                <a:ea typeface="宋体" panose="02010600030101010101" pitchFamily="2" charset="-122"/>
              </a:endParaRPr>
            </a:p>
          </p:txBody>
        </p:sp>
        <p:sp>
          <p:nvSpPr>
            <p:cNvPr id="15" name="TextBox 72"/>
            <p:cNvSpPr txBox="1">
              <a:spLocks noChangeArrowheads="1"/>
            </p:cNvSpPr>
            <p:nvPr/>
          </p:nvSpPr>
          <p:spPr bwMode="auto">
            <a:xfrm>
              <a:off x="3047999" y="1587501"/>
              <a:ext cx="2211465" cy="355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9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缺点</a:t>
              </a:r>
              <a:endParaRPr lang="en-US" altLang="zh-CN" sz="2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81"/>
          <p:cNvSpPr txBox="1">
            <a:spLocks noChangeArrowheads="1"/>
          </p:cNvSpPr>
          <p:nvPr/>
        </p:nvSpPr>
        <p:spPr bwMode="auto">
          <a:xfrm>
            <a:off x="883814" y="3555655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页内样式</a:t>
            </a:r>
          </a:p>
        </p:txBody>
      </p:sp>
      <p:sp>
        <p:nvSpPr>
          <p:cNvPr id="28" name="TextBox 83"/>
          <p:cNvSpPr txBox="1">
            <a:spLocks noChangeArrowheads="1"/>
          </p:cNvSpPr>
          <p:nvPr/>
        </p:nvSpPr>
        <p:spPr bwMode="auto">
          <a:xfrm>
            <a:off x="883814" y="5025453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外部样式</a:t>
            </a:r>
          </a:p>
        </p:txBody>
      </p:sp>
      <p:sp>
        <p:nvSpPr>
          <p:cNvPr id="18" name="TextBox 84"/>
          <p:cNvSpPr txBox="1">
            <a:spLocks noChangeArrowheads="1"/>
          </p:cNvSpPr>
          <p:nvPr/>
        </p:nvSpPr>
        <p:spPr bwMode="auto">
          <a:xfrm>
            <a:off x="3087220" y="3366122"/>
            <a:ext cx="2592578" cy="75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同一页面可使用多次</a:t>
            </a:r>
          </a:p>
        </p:txBody>
      </p:sp>
      <p:sp>
        <p:nvSpPr>
          <p:cNvPr id="23" name="TextBox 86"/>
          <p:cNvSpPr txBox="1">
            <a:spLocks noChangeArrowheads="1"/>
          </p:cNvSpPr>
          <p:nvPr/>
        </p:nvSpPr>
        <p:spPr bwMode="auto">
          <a:xfrm>
            <a:off x="3087220" y="4718754"/>
            <a:ext cx="2687817" cy="107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可作用于多个页面，减少重复工作量，</a:t>
            </a:r>
          </a:p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方便后期维护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55"/>
          <p:cNvGrpSpPr/>
          <p:nvPr/>
        </p:nvGrpSpPr>
        <p:grpSpPr bwMode="auto">
          <a:xfrm>
            <a:off x="2994319" y="1165342"/>
            <a:ext cx="2879946" cy="538608"/>
            <a:chOff x="3046727" y="1124857"/>
            <a:chExt cx="2213974" cy="366348"/>
          </a:xfrm>
        </p:grpSpPr>
        <p:sp>
          <p:nvSpPr>
            <p:cNvPr id="17" name="Snip Single Corner Rectangle 56"/>
            <p:cNvSpPr/>
            <p:nvPr/>
          </p:nvSpPr>
          <p:spPr>
            <a:xfrm>
              <a:off x="3066141" y="1142985"/>
              <a:ext cx="2194560" cy="324245"/>
            </a:xfrm>
            <a:prstGeom prst="snip1Rect">
              <a:avLst>
                <a:gd name="adj" fmla="val 20649"/>
              </a:avLst>
            </a:prstGeom>
            <a:solidFill>
              <a:srgbClr val="FFC000"/>
            </a:solidFill>
            <a:ln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408305" algn="ctr" defTabSz="1086485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504190" algn="l"/>
                </a:tabLst>
                <a:defRPr/>
              </a:pPr>
              <a:endParaRPr lang="en-US" altLang="zh-CN" sz="1900">
                <a:solidFill>
                  <a:srgbClr val="AC2E0C"/>
                </a:solidFill>
                <a:latin typeface="Segoe Semibold"/>
                <a:ea typeface="宋体" panose="02010600030101010101" pitchFamily="2" charset="-122"/>
              </a:endParaRPr>
            </a:p>
          </p:txBody>
        </p:sp>
        <p:sp>
          <p:nvSpPr>
            <p:cNvPr id="20" name="TextBox 57"/>
            <p:cNvSpPr txBox="1">
              <a:spLocks noChangeArrowheads="1"/>
            </p:cNvSpPr>
            <p:nvPr/>
          </p:nvSpPr>
          <p:spPr bwMode="auto">
            <a:xfrm>
              <a:off x="3046727" y="1124857"/>
              <a:ext cx="2206178" cy="36634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优点</a:t>
              </a:r>
              <a:endParaRPr lang="en-US" altLang="zh-CN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Box 89"/>
          <p:cNvSpPr txBox="1">
            <a:spLocks noChangeArrowheads="1"/>
          </p:cNvSpPr>
          <p:nvPr/>
        </p:nvSpPr>
        <p:spPr bwMode="auto">
          <a:xfrm>
            <a:off x="6190034" y="3366122"/>
            <a:ext cx="2399988" cy="107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作用范围仅限于定义的页面，其他页面无法使用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32"/>
          <p:cNvSpPr>
            <a:spLocks noChangeArrowheads="1"/>
          </p:cNvSpPr>
          <p:nvPr/>
        </p:nvSpPr>
        <p:spPr bwMode="auto">
          <a:xfrm>
            <a:off x="9137740" y="3366122"/>
            <a:ext cx="2497342" cy="75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对特殊的页面设置单独的样式风格</a:t>
            </a:r>
          </a:p>
        </p:txBody>
      </p:sp>
      <p:sp>
        <p:nvSpPr>
          <p:cNvPr id="31" name="矩形 34"/>
          <p:cNvSpPr>
            <a:spLocks noChangeArrowheads="1"/>
          </p:cNvSpPr>
          <p:nvPr/>
        </p:nvSpPr>
        <p:spPr bwMode="auto">
          <a:xfrm>
            <a:off x="9137740" y="4718754"/>
            <a:ext cx="2497342" cy="43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适用于各类网站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练习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817370"/>
            <a:ext cx="2985135" cy="183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1817370"/>
            <a:ext cx="3003550" cy="183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40" y="1818005"/>
            <a:ext cx="2645410" cy="171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895" y="1817370"/>
            <a:ext cx="2588260" cy="168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065706" y="3523199"/>
            <a:ext cx="2299531" cy="1820169"/>
            <a:chOff x="733652" y="3434314"/>
            <a:chExt cx="1724873" cy="1819745"/>
          </a:xfrm>
        </p:grpSpPr>
        <p:sp>
          <p:nvSpPr>
            <p:cNvPr id="7" name="下箭头 6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33652" y="3870715"/>
              <a:ext cx="1724873" cy="13833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li {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 : red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zh-CN" altLang="en-US" sz="28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45581" y="3544470"/>
            <a:ext cx="2518410" cy="1820276"/>
            <a:chOff x="733652" y="3434314"/>
            <a:chExt cx="1889054" cy="1819852"/>
          </a:xfrm>
        </p:grpSpPr>
        <p:sp>
          <p:nvSpPr>
            <p:cNvPr id="16" name="下箭头 15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33652" y="3870822"/>
              <a:ext cx="1889054" cy="13833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li {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 : green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zh-CN" altLang="en-US" sz="28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35601" y="3567001"/>
            <a:ext cx="2299531" cy="2251334"/>
            <a:chOff x="733652" y="3434314"/>
            <a:chExt cx="1724873" cy="2250811"/>
          </a:xfrm>
        </p:grpSpPr>
        <p:sp>
          <p:nvSpPr>
            <p:cNvPr id="19" name="下箭头 18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33652" y="3870715"/>
              <a:ext cx="1724873" cy="1814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.red{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 : red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</a:p>
            <a:p>
              <a:r>
                <a:rPr lang="en-US" altLang="zh-CN" sz="2800" dirty="0"/>
                <a:t> class = </a:t>
              </a:r>
              <a:r>
                <a:rPr lang="en-US" altLang="zh-CN" sz="2800" dirty="0">
                  <a:solidFill>
                    <a:schemeClr val="tx1"/>
                  </a:solidFill>
                  <a:sym typeface="+mn-ea"/>
                </a:rPr>
                <a:t>"</a:t>
              </a:r>
              <a:r>
                <a:rPr lang="en-US" altLang="zh-CN" sz="2800" dirty="0"/>
                <a:t>red</a:t>
              </a:r>
              <a:r>
                <a:rPr lang="en-US" altLang="zh-CN" sz="2800" dirty="0">
                  <a:sym typeface="+mn-ea"/>
                </a:rPr>
                <a:t>"</a:t>
              </a:r>
              <a:endParaRPr lang="zh-CN" altLang="en-US" sz="28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238733" y="3567001"/>
            <a:ext cx="2299531" cy="2251334"/>
            <a:chOff x="733652" y="3434314"/>
            <a:chExt cx="1724873" cy="2250811"/>
          </a:xfrm>
        </p:grpSpPr>
        <p:sp>
          <p:nvSpPr>
            <p:cNvPr id="22" name="下箭头 21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33652" y="3870715"/>
              <a:ext cx="1724873" cy="1814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#blue {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 : blue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</a:p>
            <a:p>
              <a:r>
                <a:rPr lang="en-US" altLang="zh-CN" sz="2800" dirty="0"/>
                <a:t> id = </a:t>
              </a:r>
              <a:r>
                <a:rPr lang="en-US" altLang="zh-CN" sz="2800" dirty="0">
                  <a:sym typeface="+mn-ea"/>
                </a:rPr>
                <a:t>"</a:t>
              </a:r>
              <a:r>
                <a:rPr lang="en-US" altLang="zh-CN" sz="2800" dirty="0"/>
                <a:t>blue</a:t>
              </a:r>
              <a:r>
                <a:rPr lang="en-US" altLang="zh-CN" sz="2800" dirty="0">
                  <a:sym typeface="+mn-ea"/>
                </a:rPr>
                <a:t>"</a:t>
              </a:r>
              <a:endParaRPr lang="zh-CN" altLang="en-US" sz="2800" dirty="0"/>
            </a:p>
          </p:txBody>
        </p:sp>
      </p:grpSp>
      <p:sp>
        <p:nvSpPr>
          <p:cNvPr id="24" name="文本框 10"/>
          <p:cNvSpPr txBox="1"/>
          <p:nvPr/>
        </p:nvSpPr>
        <p:spPr>
          <a:xfrm>
            <a:off x="1065706" y="5818335"/>
            <a:ext cx="2491282" cy="510023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demo4-4.html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CSS基础小结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CSS基础语法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自主学习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通配符选择器（</a:t>
            </a:r>
            <a:r>
              <a:rPr lang="zh-CN" altLang="en-US" dirty="0">
                <a:solidFill>
                  <a:srgbClr val="FF0000"/>
                </a:solidFill>
              </a:rPr>
              <a:t>＊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后代选择器（</a:t>
            </a:r>
            <a:r>
              <a:rPr lang="zh-CN" altLang="en-US" dirty="0">
                <a:solidFill>
                  <a:srgbClr val="FF0000"/>
                </a:solidFill>
              </a:rPr>
              <a:t>Ｅ 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71805" lvl="1" indent="0">
              <a:buNone/>
            </a:pPr>
            <a:endParaRPr lang="en-US" altLang="zh-CN" dirty="0"/>
          </a:p>
          <a:p>
            <a:pPr marL="0" lvl="1" indent="0">
              <a:buNone/>
            </a:pPr>
            <a:r>
              <a:rPr lang="en-US" altLang="zh-CN" dirty="0" smtClean="0">
                <a:solidFill>
                  <a:srgbClr val="0033CC"/>
                </a:solidFill>
              </a:rPr>
              <a:t>http</a:t>
            </a:r>
            <a:r>
              <a:rPr lang="en-US" altLang="zh-CN" dirty="0">
                <a:solidFill>
                  <a:srgbClr val="0033CC"/>
                </a:solidFill>
              </a:rPr>
              <a:t>://www.w3school.com.cn/css/css_selector_grouping.asp</a:t>
            </a:r>
          </a:p>
          <a:p>
            <a:pPr marL="0" lvl="1" indent="0">
              <a:buNone/>
            </a:pPr>
            <a:r>
              <a:rPr lang="en-US" altLang="zh-CN" dirty="0" smtClean="0">
                <a:solidFill>
                  <a:srgbClr val="0033CC"/>
                </a:solidFill>
              </a:rPr>
              <a:t>http</a:t>
            </a:r>
            <a:r>
              <a:rPr lang="en-US" altLang="zh-CN" dirty="0">
                <a:solidFill>
                  <a:srgbClr val="0033CC"/>
                </a:solidFill>
              </a:rPr>
              <a:t>://www.w3school.com.cn/css/css_selector_descendant.asp</a:t>
            </a:r>
            <a:endParaRPr lang="zh-CN" altLang="en-US" dirty="0">
              <a:solidFill>
                <a:srgbClr val="0033CC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07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</a:t>
            </a:r>
            <a:r>
              <a:rPr lang="zh-CN" altLang="en-US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>
              <a:solidFill>
                <a:srgbClr val="FF0000"/>
              </a:solidFill>
            </a:endParaRPr>
          </a:p>
          <a:p>
            <a:endParaRPr lang="zh-CN" altLang="en-US"/>
          </a:p>
        </p:txBody>
      </p:sp>
      <p:pic>
        <p:nvPicPr>
          <p:cNvPr id="13" name="图片 12" descr="QQ截图201212060935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16" y="1334635"/>
            <a:ext cx="4275805" cy="428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744754" y="3508016"/>
            <a:ext cx="5633633" cy="20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如果某元素同时被设置了行内、页内、外部样式，哪一种样式起作用呢？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5525105" y="1203877"/>
            <a:ext cx="5808937" cy="17650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5744754" y="1257493"/>
            <a:ext cx="573286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种选择器同时作用于某个元素，哪一种选择器起作用呢？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5563235" y="3435985"/>
            <a:ext cx="5808980" cy="22809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ldLvl="0" animBg="1"/>
      <p:bldP spid="17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样式优先级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样式优先级：</a:t>
            </a:r>
          </a:p>
          <a:p>
            <a:pPr lvl="1">
              <a:lnSpc>
                <a:spcPct val="140000"/>
              </a:lnSpc>
            </a:pPr>
            <a:r>
              <a:rPr>
                <a:sym typeface="+mn-ea"/>
              </a:rPr>
              <a:t>ID</a:t>
            </a:r>
            <a:r>
              <a:rPr lang="zh-CN" altLang="en-US">
                <a:sym typeface="+mn-ea"/>
              </a:rPr>
              <a:t>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类选择器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标签选择器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行内样式 </a:t>
            </a:r>
            <a:r>
              <a:rPr>
                <a:sym typeface="+mn-ea"/>
              </a:rPr>
              <a:t>&gt; </a:t>
            </a:r>
            <a:r>
              <a:rPr altLang="en-US">
                <a:sym typeface="+mn-ea"/>
              </a:rPr>
              <a:t>页内样式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外部样式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就近原则，距离元素最近的样式优先级最高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0391962" cy="4875092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样式的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叠加</a:t>
            </a:r>
          </a:p>
          <a:p>
            <a:pPr lvl="1"/>
            <a:r>
              <a:rPr lang="zh-CN" altLang="en-US" sz="2600" dirty="0">
                <a:sym typeface="+mn-ea"/>
              </a:rPr>
              <a:t>多个样式，在同一内容上共同实现，叫做 </a:t>
            </a:r>
            <a:r>
              <a:rPr sz="2600" dirty="0">
                <a:sym typeface="+mn-ea"/>
              </a:rPr>
              <a:t>CSS </a:t>
            </a:r>
            <a:r>
              <a:rPr lang="zh-CN" altLang="en-US" sz="2600" dirty="0">
                <a:sym typeface="+mn-ea"/>
              </a:rPr>
              <a:t>样式的</a:t>
            </a:r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叠加。</a:t>
            </a:r>
          </a:p>
          <a:p>
            <a:r>
              <a:rPr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样式的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可继承性</a:t>
            </a:r>
          </a:p>
          <a:p>
            <a:pPr lvl="1"/>
            <a:r>
              <a:rPr lang="zh-CN" altLang="en-US" sz="2600" dirty="0">
                <a:sym typeface="+mn-ea"/>
              </a:rPr>
              <a:t>文档中的某些元素，将沿用为其父元素所设置的样式，这种特点叫做 </a:t>
            </a:r>
            <a:r>
              <a:rPr sz="2600" dirty="0">
                <a:sym typeface="+mn-ea"/>
              </a:rPr>
              <a:t>CSS</a:t>
            </a:r>
            <a:r>
              <a:rPr lang="zh-CN" altLang="en-US" sz="2600" dirty="0">
                <a:sym typeface="+mn-ea"/>
              </a:rPr>
              <a:t>样式的</a:t>
            </a:r>
            <a:r>
              <a:rPr lang="zh-CN" altLang="en-US" sz="2600" dirty="0">
                <a:solidFill>
                  <a:srgbClr val="FF0000"/>
                </a:solidFill>
                <a:sym typeface="+mn-ea"/>
              </a:rPr>
              <a:t>可继承性。</a:t>
            </a:r>
            <a:endParaRPr lang="zh-CN" altLang="en-US" sz="2600" dirty="0"/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>
                <a:sym typeface="+mn-ea"/>
              </a:rPr>
              <a:t>CSS </a:t>
            </a:r>
            <a:r>
              <a:rPr lang="zh-CN" altLang="en-US">
                <a:sym typeface="+mn-ea"/>
              </a:rPr>
              <a:t>注释方法：</a:t>
            </a:r>
          </a:p>
          <a:p>
            <a:pPr lvl="1"/>
            <a:r>
              <a:rPr>
                <a:solidFill>
                  <a:srgbClr val="C00000"/>
                </a:solidFill>
                <a:sym typeface="+mn-ea"/>
              </a:rPr>
              <a:t>/*</a:t>
            </a:r>
            <a:r>
              <a:rPr>
                <a:sym typeface="+mn-ea"/>
              </a:rPr>
              <a:t>…</a:t>
            </a:r>
            <a:r>
              <a:rPr>
                <a:solidFill>
                  <a:srgbClr val="C00000"/>
                </a:solidFill>
                <a:sym typeface="+mn-ea"/>
              </a:rPr>
              <a:t>*/</a:t>
            </a:r>
            <a:r>
              <a:rPr>
                <a:sym typeface="+mn-ea"/>
              </a:rPr>
              <a:t>  </a:t>
            </a:r>
            <a:r>
              <a:rPr lang="zh-CN" altLang="en-US">
                <a:sym typeface="+mn-ea"/>
              </a:rPr>
              <a:t>多行注释</a:t>
            </a: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30" y="2537460"/>
            <a:ext cx="4228465" cy="2647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练习                                     要求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969886" y="1889036"/>
            <a:ext cx="5499861" cy="453961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&lt;p&gt;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第五条国际新闻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97195" y="1783715"/>
            <a:ext cx="8890" cy="4411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27103" y="2112657"/>
            <a:ext cx="6082716" cy="26555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样式选择页内样式。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为无序列表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下的文字设置文字大小为</a:t>
            </a:r>
          </a:p>
          <a:p>
            <a:pPr fontAlgn="auto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12px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，文字颜色为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蓝色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color : blue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标签设置类名，设置其文字颜色为</a:t>
            </a:r>
          </a:p>
          <a:p>
            <a:pPr fontAlgn="auto"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green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基础小结</a:t>
              </a: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CSS简介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CSS基础语法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solidFill>
                  <a:schemeClr val="tx1"/>
                </a:solidFill>
                <a:sym typeface="+mn-ea"/>
              </a:rPr>
              <a:t>CSS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（层叠样式表）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语法：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选择器</a:t>
            </a:r>
            <a:r>
              <a:rPr dirty="0">
                <a:solidFill>
                  <a:srgbClr val="C00000"/>
                </a:solidFill>
                <a:sym typeface="+mn-ea"/>
              </a:rPr>
              <a:t>{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属性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：属性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值；属性：属性值；</a:t>
            </a:r>
            <a:r>
              <a:rPr dirty="0">
                <a:solidFill>
                  <a:srgbClr val="C00000"/>
                </a:solidFill>
                <a:sym typeface="+mn-ea"/>
              </a:rPr>
              <a:t>……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dirty="0">
                <a:solidFill>
                  <a:srgbClr val="C00000"/>
                </a:solidFill>
                <a:sym typeface="+mn-ea"/>
              </a:rPr>
              <a:t>}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选择器：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标签选择器、类选择器、</a:t>
            </a:r>
            <a:r>
              <a:rPr dirty="0">
                <a:solidFill>
                  <a:srgbClr val="C00000"/>
                </a:solidFill>
                <a:sym typeface="+mn-ea"/>
              </a:rPr>
              <a:t>ID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选择器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6" name="TextBox 81"/>
          <p:cNvSpPr txBox="1">
            <a:spLocks noChangeArrowheads="1"/>
          </p:cNvSpPr>
          <p:nvPr/>
        </p:nvSpPr>
        <p:spPr bwMode="auto">
          <a:xfrm>
            <a:off x="993389" y="3295440"/>
            <a:ext cx="2465582" cy="47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标签选择器：</a:t>
            </a:r>
          </a:p>
        </p:txBody>
      </p:sp>
      <p:sp>
        <p:nvSpPr>
          <p:cNvPr id="5" name="TextBox 82"/>
          <p:cNvSpPr txBox="1">
            <a:spLocks noChangeArrowheads="1"/>
          </p:cNvSpPr>
          <p:nvPr/>
        </p:nvSpPr>
        <p:spPr bwMode="auto">
          <a:xfrm>
            <a:off x="1018359" y="4189385"/>
            <a:ext cx="2098680" cy="47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类选择器：</a:t>
            </a:r>
          </a:p>
        </p:txBody>
      </p:sp>
      <p:sp>
        <p:nvSpPr>
          <p:cNvPr id="8" name="TextBox 83"/>
          <p:cNvSpPr txBox="1">
            <a:spLocks noChangeArrowheads="1"/>
          </p:cNvSpPr>
          <p:nvPr/>
        </p:nvSpPr>
        <p:spPr bwMode="auto">
          <a:xfrm>
            <a:off x="1018160" y="5024342"/>
            <a:ext cx="2064285" cy="47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5973" y="3725272"/>
            <a:ext cx="10836275" cy="47924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使用标签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所有该标签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产生作用，用于控制所有该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的样式。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1469" y="4563919"/>
            <a:ext cx="10365735" cy="47924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用“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”定义，在元素中用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引用，用于控制所有引用该类的元素的样式。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12010" y="5442262"/>
            <a:ext cx="10186508" cy="47924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用“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”定义，在元素中用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引用，用于控制设置了该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的元素的样式。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  <a:sym typeface="+mn-ea"/>
              </a:rPr>
              <a:t>在 </a:t>
            </a:r>
            <a:r>
              <a:rPr>
                <a:solidFill>
                  <a:schemeClr val="tx1"/>
                </a:solidFill>
                <a:sym typeface="+mn-ea"/>
              </a:rPr>
              <a:t>HTML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中使用 </a:t>
            </a:r>
            <a:r>
              <a:rPr>
                <a:solidFill>
                  <a:schemeClr val="tx1"/>
                </a:solidFill>
                <a:sym typeface="+mn-ea"/>
              </a:rPr>
              <a:t>CSS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的方法：</a:t>
            </a: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行内样式：</a:t>
            </a:r>
            <a:r>
              <a:rPr lang="zh-CN" altLang="en-US">
                <a:sym typeface="+mn-ea"/>
              </a:rPr>
              <a:t>为某元素添加 </a:t>
            </a:r>
            <a:r>
              <a:rPr>
                <a:sym typeface="+mn-ea"/>
              </a:rPr>
              <a:t>style </a:t>
            </a:r>
            <a:r>
              <a:rPr lang="zh-CN" altLang="en-US">
                <a:sym typeface="+mn-ea"/>
              </a:rPr>
              <a:t>属性，属性取值为 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代码。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最灵活，但是不符合样式与内容分离原则，不推荐使用</a:t>
            </a: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页内样式：</a:t>
            </a:r>
            <a:r>
              <a:rPr lang="zh-CN" altLang="en-US">
                <a:sym typeface="+mn-ea"/>
              </a:rPr>
              <a:t>在页面的 </a:t>
            </a:r>
            <a:r>
              <a:rPr>
                <a:sym typeface="+mn-ea"/>
              </a:rPr>
              <a:t>head </a:t>
            </a:r>
            <a:r>
              <a:rPr lang="zh-CN" altLang="en-US">
                <a:sym typeface="+mn-ea"/>
              </a:rPr>
              <a:t>部分添加 </a:t>
            </a:r>
            <a:r>
              <a:rPr>
                <a:sym typeface="+mn-ea"/>
              </a:rPr>
              <a:t>style </a:t>
            </a:r>
            <a:r>
              <a:rPr lang="zh-CN" altLang="en-US">
                <a:sym typeface="+mn-ea"/>
              </a:rPr>
              <a:t>标签，将 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代码写在标签间。      </a:t>
            </a: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控制单一页面样式，维护较困难，不推荐使用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外部样式：</a:t>
            </a:r>
            <a:r>
              <a:rPr lang="zh-CN" altLang="en-US">
                <a:sym typeface="+mn-ea"/>
              </a:rPr>
              <a:t>将 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代码写在外部 </a:t>
            </a:r>
            <a:r>
              <a:rPr>
                <a:sym typeface="+mn-ea"/>
              </a:rPr>
              <a:t>.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文件中，使用时引入。</a:t>
            </a: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可用性最强，可同时控制多个页面，推荐使用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样式优先级</a:t>
            </a:r>
          </a:p>
          <a:p>
            <a:pPr lvl="1">
              <a:lnSpc>
                <a:spcPct val="140000"/>
              </a:lnSpc>
            </a:pPr>
            <a:r>
              <a:rPr dirty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选择器 </a:t>
            </a:r>
            <a:r>
              <a:rPr dirty="0">
                <a:sym typeface="+mn-ea"/>
              </a:rPr>
              <a:t>&gt; </a:t>
            </a:r>
            <a:r>
              <a:rPr lang="zh-CN" altLang="en-US" dirty="0">
                <a:sym typeface="+mn-ea"/>
              </a:rPr>
              <a:t>类选择器 </a:t>
            </a:r>
            <a:r>
              <a:rPr dirty="0">
                <a:sym typeface="+mn-ea"/>
              </a:rPr>
              <a:t>&gt; </a:t>
            </a:r>
            <a:r>
              <a:rPr lang="zh-CN" altLang="en-US" dirty="0">
                <a:sym typeface="+mn-ea"/>
              </a:rPr>
              <a:t>标签选择器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行内样式 </a:t>
            </a:r>
            <a:r>
              <a:rPr dirty="0">
                <a:sym typeface="+mn-ea"/>
              </a:rPr>
              <a:t>&gt; </a:t>
            </a:r>
            <a:r>
              <a:rPr altLang="en-US" dirty="0" err="1">
                <a:sym typeface="+mn-ea"/>
              </a:rPr>
              <a:t>页内样式</a:t>
            </a:r>
            <a:r>
              <a:rPr altLang="en-US" dirty="0">
                <a:sym typeface="+mn-ea"/>
              </a:rPr>
              <a:t> </a:t>
            </a:r>
            <a:r>
              <a:rPr dirty="0">
                <a:sym typeface="+mn-ea"/>
              </a:rPr>
              <a:t>&gt; </a:t>
            </a:r>
            <a:r>
              <a:rPr lang="zh-CN" altLang="en-US" dirty="0">
                <a:sym typeface="+mn-ea"/>
              </a:rPr>
              <a:t>外部样式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就近原则，距离元素最近的样式优先级最高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参考资料</a:t>
            </a:r>
          </a:p>
          <a:p>
            <a:pPr lvl="1"/>
            <a:r>
              <a:rPr dirty="0">
                <a:sym typeface="+mn-ea"/>
              </a:rPr>
              <a:t>http://www.w3school.com.cn/css/</a:t>
            </a:r>
            <a:endParaRPr lang="zh-CN" altLang="en-US" dirty="0"/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471805" lvl="1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0232305" cy="4875092"/>
          </a:xfrm>
        </p:spPr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CSS</a:t>
            </a:r>
            <a:r>
              <a:rPr lang="zh-CN" altLang="en-US" dirty="0">
                <a:solidFill>
                  <a:srgbClr val="FF0000"/>
                </a:solidFill>
              </a:rPr>
              <a:t>概述</a:t>
            </a:r>
          </a:p>
          <a:p>
            <a:pPr lvl="1" eaLnBrk="1" hangingPunct="1">
              <a:lnSpc>
                <a:spcPct val="150000"/>
              </a:lnSpc>
            </a:pPr>
            <a:r>
              <a:rPr sz="2600" b="1" dirty="0">
                <a:sym typeface="+mn-ea"/>
              </a:rPr>
              <a:t>CSS </a:t>
            </a:r>
            <a:r>
              <a:rPr lang="zh-CN" altLang="en-US" sz="2600" dirty="0">
                <a:sym typeface="+mn-ea"/>
              </a:rPr>
              <a:t>是</a:t>
            </a:r>
            <a:r>
              <a:rPr lang="zh-CN" altLang="en-US" sz="2600" b="1" dirty="0">
                <a:sym typeface="+mn-ea"/>
              </a:rPr>
              <a:t> </a:t>
            </a:r>
            <a:r>
              <a:rPr sz="2600" b="1" dirty="0">
                <a:ea typeface="宋体" panose="02010600030101010101" pitchFamily="2" charset="-122"/>
                <a:sym typeface="+mn-ea"/>
              </a:rPr>
              <a:t>Cascading Style Sheet </a:t>
            </a:r>
            <a:r>
              <a:rPr lang="zh-CN" altLang="en-US" sz="2600" dirty="0">
                <a:sym typeface="+mn-ea"/>
              </a:rPr>
              <a:t>的缩写。译作</a:t>
            </a:r>
            <a:r>
              <a:rPr lang="zh-CN" altLang="en-US" sz="2600" dirty="0">
                <a:solidFill>
                  <a:srgbClr val="A50021"/>
                </a:solidFill>
                <a:sym typeface="+mn-ea"/>
              </a:rPr>
              <a:t>「层叠</a:t>
            </a:r>
            <a:r>
              <a:rPr lang="zh-CN" altLang="en-US" sz="2600" b="1" dirty="0">
                <a:solidFill>
                  <a:srgbClr val="FF0000"/>
                </a:solidFill>
                <a:sym typeface="+mn-ea"/>
              </a:rPr>
              <a:t>样式表</a:t>
            </a:r>
            <a:r>
              <a:rPr lang="zh-CN" altLang="en-US" sz="2600" dirty="0">
                <a:solidFill>
                  <a:srgbClr val="A50021"/>
                </a:solidFill>
                <a:sym typeface="+mn-ea"/>
              </a:rPr>
              <a:t>」</a:t>
            </a:r>
            <a:r>
              <a:rPr lang="zh-CN" altLang="en-US" sz="2600" dirty="0">
                <a:sym typeface="+mn-ea"/>
              </a:rPr>
              <a:t>。</a:t>
            </a:r>
            <a:endParaRPr lang="en-US" altLang="zh-CN" sz="2600" dirty="0"/>
          </a:p>
          <a:p>
            <a:pPr lvl="1" eaLnBrk="1" hangingPunct="1">
              <a:lnSpc>
                <a:spcPct val="150000"/>
              </a:lnSpc>
            </a:pPr>
            <a:r>
              <a:rPr sz="2600" dirty="0">
                <a:sym typeface="+mn-ea"/>
              </a:rPr>
              <a:t>CSS </a:t>
            </a:r>
            <a:r>
              <a:rPr lang="zh-CN" altLang="en-US" sz="2600" dirty="0">
                <a:sym typeface="+mn-ea"/>
              </a:rPr>
              <a:t>是用于</a:t>
            </a:r>
            <a:r>
              <a:rPr sz="2600" dirty="0">
                <a:sym typeface="+mn-ea"/>
              </a:rPr>
              <a:t>(</a:t>
            </a:r>
            <a:r>
              <a:rPr lang="zh-CN" altLang="en-US" sz="2600" dirty="0">
                <a:sym typeface="+mn-ea"/>
              </a:rPr>
              <a:t>增强</a:t>
            </a:r>
            <a:r>
              <a:rPr sz="2600" dirty="0">
                <a:sym typeface="+mn-ea"/>
              </a:rPr>
              <a:t>)</a:t>
            </a:r>
            <a:r>
              <a:rPr lang="zh-CN" altLang="en-US" sz="2600" dirty="0">
                <a:sym typeface="+mn-ea"/>
              </a:rPr>
              <a:t>控制网页样式并允许将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样式</a:t>
            </a:r>
            <a:r>
              <a:rPr lang="zh-CN" altLang="en-US" sz="2600" dirty="0">
                <a:sym typeface="+mn-ea"/>
              </a:rPr>
              <a:t>与网页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内容</a:t>
            </a:r>
            <a:r>
              <a:rPr lang="zh-CN" altLang="en-US" sz="2600" b="1" dirty="0">
                <a:sym typeface="+mn-ea"/>
              </a:rPr>
              <a:t>分离</a:t>
            </a:r>
            <a:r>
              <a:rPr lang="zh-CN" altLang="en-US" sz="2600" dirty="0">
                <a:sym typeface="+mn-ea"/>
              </a:rPr>
              <a:t>的一</a:t>
            </a:r>
            <a:r>
              <a:rPr lang="zh-CN" altLang="en-US" sz="2600" dirty="0" smtClean="0">
                <a:sym typeface="+mn-ea"/>
              </a:rPr>
              <a:t>种样式表语言。</a:t>
            </a:r>
            <a:endParaRPr lang="en-US" altLang="zh-CN" sz="2600" dirty="0" smtClean="0">
              <a:sym typeface="+mn-ea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sz="2600" dirty="0" smtClean="0">
              <a:solidFill>
                <a:srgbClr val="FF0000"/>
              </a:solidFill>
              <a:sym typeface="+mn-ea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sz="2600" dirty="0">
              <a:solidFill>
                <a:srgbClr val="FF0000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600" dirty="0">
                <a:solidFill>
                  <a:srgbClr val="FF0000"/>
                </a:solidFill>
              </a:rPr>
              <a:t>http://www.w3school.com.cn/css/index.asp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grpSp>
        <p:nvGrpSpPr>
          <p:cNvPr id="4" name="组合 10"/>
          <p:cNvGrpSpPr/>
          <p:nvPr/>
        </p:nvGrpSpPr>
        <p:grpSpPr bwMode="auto">
          <a:xfrm>
            <a:off x="6976281" y="3278565"/>
            <a:ext cx="3434198" cy="936471"/>
            <a:chOff x="5266089" y="4179368"/>
            <a:chExt cx="2576516" cy="657320"/>
          </a:xfrm>
        </p:grpSpPr>
        <p:sp>
          <p:nvSpPr>
            <p:cNvPr id="9" name="矩形标注 8"/>
            <p:cNvSpPr/>
            <p:nvPr/>
          </p:nvSpPr>
          <p:spPr bwMode="auto">
            <a:xfrm flipH="1" flipV="1">
              <a:off x="5266089" y="4179368"/>
              <a:ext cx="1008270" cy="648072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5413877" y="4314269"/>
              <a:ext cx="713416" cy="378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9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CSS</a:t>
              </a:r>
              <a:endParaRPr lang="zh-CN" altLang="en-US" sz="2900" b="1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标注 10"/>
            <p:cNvSpPr/>
            <p:nvPr/>
          </p:nvSpPr>
          <p:spPr bwMode="auto">
            <a:xfrm flipV="1">
              <a:off x="6842273" y="4188616"/>
              <a:ext cx="1000332" cy="648072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6909710" y="4332694"/>
              <a:ext cx="914232" cy="37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9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HTML</a:t>
              </a:r>
              <a:endParaRPr lang="zh-CN" altLang="en-US" sz="2900" b="1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>
            <a:spLocks/>
          </p:cNvSpPr>
          <p:nvPr/>
        </p:nvSpPr>
        <p:spPr>
          <a:xfrm>
            <a:off x="1320800" y="72378"/>
            <a:ext cx="9013503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为什么使用</a:t>
            </a:r>
            <a:r>
              <a:rPr lang="en-US" altLang="zh-CN" dirty="0"/>
              <a:t>CSS</a:t>
            </a:r>
            <a:endParaRPr lang="zh-CN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166" y="905399"/>
            <a:ext cx="5039057" cy="1654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7100223" y="989097"/>
            <a:ext cx="2947249" cy="1584234"/>
            <a:chOff x="5576222" y="981833"/>
            <a:chExt cx="2947249" cy="175956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6631" y="981833"/>
              <a:ext cx="2346840" cy="1759564"/>
            </a:xfrm>
            <a:prstGeom prst="rect">
              <a:avLst/>
            </a:prstGeom>
          </p:spPr>
        </p:pic>
        <p:sp>
          <p:nvSpPr>
            <p:cNvPr id="20" name="右箭头 19"/>
            <p:cNvSpPr/>
            <p:nvPr/>
          </p:nvSpPr>
          <p:spPr>
            <a:xfrm>
              <a:off x="5576222" y="1691493"/>
              <a:ext cx="574158" cy="34024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2027193" y="2708978"/>
            <a:ext cx="8098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285" y="2843075"/>
            <a:ext cx="2346840" cy="138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4231315"/>
            <a:ext cx="7488832" cy="19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4223792" y="4508847"/>
            <a:ext cx="2016224" cy="14404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8694031" y="4004790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850594" y="4508847"/>
            <a:ext cx="765687" cy="14404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1310" y="118296"/>
            <a:ext cx="10514231" cy="625596"/>
          </a:xfrm>
        </p:spPr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CSS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/>
              <a:t>单纯</a:t>
            </a:r>
            <a:r>
              <a:rPr lang="en-US" altLang="zh-CN" b="1" dirty="0"/>
              <a:t>html</a:t>
            </a:r>
            <a:r>
              <a:rPr lang="zh-CN" altLang="en-US" b="1" dirty="0"/>
              <a:t>方法控制元素样式的缺点</a:t>
            </a:r>
            <a:r>
              <a:rPr lang="zh-CN" altLang="en-US" sz="3200" b="1" dirty="0"/>
              <a:t>：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9496" y="1793811"/>
            <a:ext cx="538160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、针对元素样式设置的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属性太少</a:t>
            </a:r>
            <a:endParaRPr lang="en-US" altLang="zh-CN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、控制元素样式的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代码冗余度过高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元素样式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太麻烦</a:t>
            </a:r>
            <a:endParaRPr lang="en-US" altLang="zh-CN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le 2"/>
          <p:cNvSpPr/>
          <p:nvPr/>
        </p:nvSpPr>
        <p:spPr bwMode="auto">
          <a:xfrm>
            <a:off x="1775520" y="3844363"/>
            <a:ext cx="3841509" cy="61152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42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/>
          <a:lstStyle/>
          <a:p>
            <a:pPr marL="283464" indent="-283464">
              <a:buFont typeface="Webdings" pitchFamily="18" charset="2"/>
              <a:buChar char="4"/>
              <a:defRPr/>
            </a:pPr>
            <a:r>
              <a:rPr lang="zh-CN" alt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更丰富的修饰样式</a:t>
            </a:r>
            <a:endParaRPr 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8" name="Rounded Rectangle 4"/>
          <p:cNvSpPr/>
          <p:nvPr/>
        </p:nvSpPr>
        <p:spPr bwMode="auto">
          <a:xfrm>
            <a:off x="1775520" y="5533590"/>
            <a:ext cx="3841509" cy="612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42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/>
          <a:lstStyle/>
          <a:p>
            <a:pPr marL="283464" indent="-283464">
              <a:buFont typeface="Webdings" pitchFamily="18" charset="2"/>
              <a:buChar char="4"/>
              <a:defRPr/>
            </a:pPr>
            <a:r>
              <a:rPr lang="zh-CN" altLang="en-US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更</a:t>
            </a:r>
            <a:r>
              <a:rPr lang="zh-CN" alt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专业</a:t>
            </a:r>
            <a:r>
              <a:rPr lang="zh-CN" altLang="en-US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的</a:t>
            </a:r>
            <a:r>
              <a:rPr lang="zh-CN" alt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布局方法</a:t>
            </a:r>
            <a:endParaRPr 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9" name="Rounded Rectangle 5"/>
          <p:cNvSpPr/>
          <p:nvPr/>
        </p:nvSpPr>
        <p:spPr bwMode="auto">
          <a:xfrm>
            <a:off x="1775520" y="4676389"/>
            <a:ext cx="3841509" cy="6120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42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/>
          <a:lstStyle/>
          <a:p>
            <a:pPr marL="280988" indent="-280988">
              <a:buFont typeface="Webdings" pitchFamily="18" charset="2"/>
              <a:buChar char="4"/>
              <a:defRPr/>
            </a:pPr>
            <a:r>
              <a:rPr lang="zh-CN" altLang="en-US" sz="24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更简便的样式修饰方法</a:t>
            </a:r>
            <a:endParaRPr lang="en-US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739" y="1131330"/>
            <a:ext cx="2958478" cy="453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57" y="1190171"/>
            <a:ext cx="10803953" cy="483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14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的作用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27" y="925741"/>
            <a:ext cx="8027987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65" y="1455740"/>
            <a:ext cx="5237164" cy="270535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47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的作用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57" y="1169082"/>
            <a:ext cx="4505100" cy="478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84" y="1212624"/>
            <a:ext cx="6339851" cy="283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02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1479</Words>
  <Application>Microsoft Office PowerPoint</Application>
  <PresentationFormat>自定义</PresentationFormat>
  <Paragraphs>230</Paragraphs>
  <Slides>40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PowerPoint 演示文稿</vt:lpstr>
      <vt:lpstr>PowerPoint 演示文稿</vt:lpstr>
      <vt:lpstr>PowerPoint 演示文稿</vt:lpstr>
      <vt:lpstr>CSS简介</vt:lpstr>
      <vt:lpstr>PowerPoint 演示文稿</vt:lpstr>
      <vt:lpstr>为什么使用CSS</vt:lpstr>
      <vt:lpstr>CSS的作用</vt:lpstr>
      <vt:lpstr>CSS的作用</vt:lpstr>
      <vt:lpstr>CSS的作用</vt:lpstr>
      <vt:lpstr>CSS的作用</vt:lpstr>
      <vt:lpstr>PowerPoint 演示文稿</vt:lpstr>
      <vt:lpstr>CSS语法</vt:lpstr>
      <vt:lpstr>CSS语法</vt:lpstr>
      <vt:lpstr>选择器</vt:lpstr>
      <vt:lpstr>标签选择器 </vt:lpstr>
      <vt:lpstr>选择器</vt:lpstr>
      <vt:lpstr>选择器</vt:lpstr>
      <vt:lpstr>类选择器</vt:lpstr>
      <vt:lpstr>类选择器</vt:lpstr>
      <vt:lpstr>选择器</vt:lpstr>
      <vt:lpstr>id选择器</vt:lpstr>
      <vt:lpstr>选择器总结</vt:lpstr>
      <vt:lpstr>CSS语法</vt:lpstr>
      <vt:lpstr>CSS语法</vt:lpstr>
      <vt:lpstr>行内样式</vt:lpstr>
      <vt:lpstr>页内样式</vt:lpstr>
      <vt:lpstr>外部样式</vt:lpstr>
      <vt:lpstr>CSS样式总结</vt:lpstr>
      <vt:lpstr>练习</vt:lpstr>
      <vt:lpstr>自主学习</vt:lpstr>
      <vt:lpstr>CSS语法</vt:lpstr>
      <vt:lpstr>样式优先级</vt:lpstr>
      <vt:lpstr>CSS样式</vt:lpstr>
      <vt:lpstr>CSS注释</vt:lpstr>
      <vt:lpstr>练习</vt:lpstr>
      <vt:lpstr>PowerPoint 演示文稿</vt:lpstr>
      <vt:lpstr>本节小结</vt:lpstr>
      <vt:lpstr>本节小结</vt:lpstr>
      <vt:lpstr>本节小结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小黑E550</cp:lastModifiedBy>
  <cp:revision>850</cp:revision>
  <dcterms:created xsi:type="dcterms:W3CDTF">2014-10-16T08:35:00Z</dcterms:created>
  <dcterms:modified xsi:type="dcterms:W3CDTF">2019-03-25T00:18:21Z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