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360" r:id="rId2"/>
    <p:sldId id="448" r:id="rId3"/>
    <p:sldId id="449" r:id="rId4"/>
    <p:sldId id="723" r:id="rId5"/>
    <p:sldId id="508" r:id="rId6"/>
    <p:sldId id="510" r:id="rId7"/>
    <p:sldId id="511" r:id="rId8"/>
    <p:sldId id="675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20" r:id="rId17"/>
    <p:sldId id="519" r:id="rId18"/>
    <p:sldId id="525" r:id="rId19"/>
    <p:sldId id="720" r:id="rId20"/>
    <p:sldId id="523" r:id="rId21"/>
    <p:sldId id="524" r:id="rId22"/>
    <p:sldId id="526" r:id="rId23"/>
    <p:sldId id="527" r:id="rId24"/>
    <p:sldId id="528" r:id="rId25"/>
    <p:sldId id="529" r:id="rId26"/>
    <p:sldId id="530" r:id="rId27"/>
    <p:sldId id="569" r:id="rId28"/>
    <p:sldId id="570" r:id="rId29"/>
    <p:sldId id="571" r:id="rId30"/>
    <p:sldId id="572" r:id="rId31"/>
    <p:sldId id="573" r:id="rId32"/>
    <p:sldId id="574" r:id="rId33"/>
    <p:sldId id="577" r:id="rId34"/>
    <p:sldId id="582" r:id="rId35"/>
    <p:sldId id="579" r:id="rId36"/>
    <p:sldId id="624" r:id="rId37"/>
    <p:sldId id="580" r:id="rId38"/>
    <p:sldId id="722" r:id="rId39"/>
    <p:sldId id="625" r:id="rId40"/>
    <p:sldId id="626" r:id="rId41"/>
    <p:sldId id="628" r:id="rId42"/>
    <p:sldId id="629" r:id="rId43"/>
    <p:sldId id="630" r:id="rId44"/>
    <p:sldId id="631" r:id="rId45"/>
    <p:sldId id="578" r:id="rId46"/>
    <p:sldId id="575" r:id="rId47"/>
    <p:sldId id="576" r:id="rId48"/>
    <p:sldId id="670" r:id="rId49"/>
    <p:sldId id="671" r:id="rId50"/>
    <p:sldId id="672" r:id="rId51"/>
    <p:sldId id="673" r:id="rId52"/>
    <p:sldId id="359" r:id="rId5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00B050"/>
    <a:srgbClr val="00B0F0"/>
    <a:srgbClr val="FDCD5F"/>
    <a:srgbClr val="55C1E7"/>
    <a:srgbClr val="93B784"/>
    <a:srgbClr val="1B90A2"/>
    <a:srgbClr val="A6A6A6"/>
    <a:srgbClr val="595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14"/>
      </p:cViewPr>
      <p:guideLst>
        <p:guide orient="horz" pos="92"/>
        <p:guide pos="-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可对超链接设置的样式很多，单独进行说明是因为可对超链接的四种不同状态设置不同样式。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长度值是指距离元素内边距左上角的距离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字体粗细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13730"/>
          </a:xfrm>
        </p:spPr>
        <p:txBody>
          <a:bodyPr/>
          <a:lstStyle/>
          <a:p>
            <a:r>
              <a:t>font-weight</a:t>
            </a:r>
            <a:endParaRPr lang="en-US" sz="24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关键字</a:t>
            </a:r>
            <a:r>
              <a:rPr lang="zh-CN" altLang="en-US" sz="2400"/>
              <a:t>设置字体粗细</a:t>
            </a:r>
          </a:p>
          <a:p>
            <a:pPr lvl="2"/>
            <a:r>
              <a:rPr altLang="zh-CN" dirty="0" err="1">
                <a:sym typeface="+mn-ea"/>
              </a:rPr>
              <a:t>font-weight : bolder</a:t>
            </a:r>
            <a:r>
              <a:rPr lang="en-US" dirty="0" err="1">
                <a:sym typeface="+mn-ea"/>
              </a:rPr>
              <a:t>;</a:t>
            </a: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bolder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数字</a:t>
            </a:r>
            <a:r>
              <a:rPr lang="zh-CN" altLang="en-US"/>
              <a:t>设置字体粗细</a:t>
            </a:r>
          </a:p>
          <a:p>
            <a:pPr lvl="2"/>
            <a:r>
              <a:rPr lang="en-US" dirty="0">
                <a:sym typeface="+mn-ea"/>
              </a:rPr>
              <a:t>f</a:t>
            </a:r>
            <a:r>
              <a:rPr altLang="zh-CN" dirty="0">
                <a:sym typeface="+mn-ea"/>
              </a:rPr>
              <a:t>ont-weight</a:t>
            </a:r>
            <a:r>
              <a:rPr lang="zh-CN" dirty="0">
                <a:sym typeface="+mn-ea"/>
              </a:rPr>
              <a:t>：</a:t>
            </a:r>
            <a:r>
              <a:rPr altLang="zh-CN" dirty="0">
                <a:sym typeface="+mn-ea"/>
              </a:rPr>
              <a:t>900;</a:t>
            </a:r>
          </a:p>
          <a:p>
            <a:pPr lvl="2"/>
            <a:r>
              <a:rPr lang="zh-CN" altLang="en-US" dirty="0">
                <a:sym typeface="+mn-ea"/>
              </a:rPr>
              <a:t>属性值取值范围为 </a:t>
            </a:r>
            <a:r>
              <a:rPr altLang="zh-CN" dirty="0">
                <a:sym typeface="+mn-ea"/>
              </a:rPr>
              <a:t>100~900</a:t>
            </a:r>
          </a:p>
          <a:p>
            <a:r>
              <a:rPr lang="zh-CN" altLang="en-US"/>
              <a:t>实战技巧</a:t>
            </a:r>
          </a:p>
          <a:p>
            <a:pPr lvl="1"/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font</a:t>
            </a:r>
          </a:p>
          <a:p>
            <a:pPr lvl="1"/>
            <a:r>
              <a:rPr lang="zh-CN" altLang="en-US" sz="2400" dirty="0">
                <a:sym typeface="+mn-ea"/>
              </a:rPr>
              <a:t>在一个声明中设置所有属性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italic bold 36px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';</a:t>
            </a: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36px </a:t>
            </a:r>
            <a:r>
              <a:rPr altLang="zh-CN" dirty="0" smtClean="0">
                <a:sym typeface="+mn-ea"/>
              </a:rPr>
              <a:t>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；</a:t>
            </a:r>
            <a:endParaRPr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设置顺序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ym typeface="+mn-ea"/>
              </a:rPr>
              <a:t>font-style  </a:t>
            </a:r>
            <a:r>
              <a:rPr lang="en-US" altLang="zh-CN" dirty="0">
                <a:sym typeface="+mn-ea"/>
              </a:rPr>
              <a:t>f</a:t>
            </a:r>
            <a:r>
              <a:rPr lang="zh-CN" altLang="en-US" dirty="0">
                <a:sym typeface="+mn-ea"/>
              </a:rPr>
              <a:t>ont-weight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font-size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ont-family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综合属性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字体大小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字体系列</a:t>
            </a:r>
          </a:p>
          <a:p>
            <a:pPr lvl="2"/>
            <a:r>
              <a:rPr lang="zh-CN" altLang="en-US" dirty="0">
                <a:sym typeface="+mn-ea"/>
              </a:rPr>
              <a:t>未设置的属性会使用默认值</a:t>
            </a:r>
          </a:p>
          <a:p>
            <a:pPr lvl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网页中的文字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文字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一直都是让设计师和工程师头疼的问题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产品的设计和开发经常有以下这种情况出现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实现出来的网页，其他地方都很完美，就字体不给力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Mac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上很好看，在 </a:t>
            </a:r>
            <a:r>
              <a:rPr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上丑的要死</a:t>
            </a:r>
          </a:p>
          <a:p>
            <a:pPr lvl="1"/>
            <a:r>
              <a:rPr>
                <a:solidFill>
                  <a:schemeClr val="tx1"/>
                </a:solidFill>
                <a:sym typeface="+mn-ea"/>
              </a:rPr>
              <a:t>iPhone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 </a:t>
            </a:r>
            <a:r>
              <a:rPr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又不同</a:t>
            </a:r>
            <a:r>
              <a:rPr>
                <a:solidFill>
                  <a:schemeClr val="tx1"/>
                </a:solidFill>
                <a:sym typeface="+mn-ea"/>
              </a:rPr>
              <a:t>……</a:t>
            </a:r>
            <a:endParaRPr altLang="zh-CN">
              <a:solidFill>
                <a:schemeClr val="tx1"/>
              </a:solidFill>
              <a:sym typeface="+mn-ea"/>
            </a:endParaRPr>
          </a:p>
          <a:p>
            <a:endParaRPr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浏览器使用哪种字体取决于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系统安装</a:t>
            </a:r>
            <a:r>
              <a:rPr lang="zh-CN" altLang="en-US" dirty="0">
                <a:sym typeface="+mn-ea"/>
              </a:rPr>
              <a:t>了哪些</a:t>
            </a:r>
            <a:r>
              <a:rPr lang="zh-CN" altLang="en-US" dirty="0" smtClean="0">
                <a:sym typeface="+mn-ea"/>
              </a:rPr>
              <a:t>字体</a:t>
            </a:r>
            <a:endParaRPr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网站嵌入其他字体，让用户浏览时下载</a:t>
            </a:r>
          </a:p>
          <a:p>
            <a:pPr lvl="2"/>
            <a:r>
              <a:rPr lang="zh-CN" altLang="en-US" dirty="0">
                <a:sym typeface="+mn-ea"/>
              </a:rPr>
              <a:t>英文字体 </a:t>
            </a:r>
            <a:r>
              <a:rPr dirty="0">
                <a:sym typeface="+mn-ea"/>
              </a:rPr>
              <a:t>26 </a:t>
            </a:r>
            <a:r>
              <a:rPr lang="zh-CN" altLang="en-US" dirty="0">
                <a:sym typeface="+mn-ea"/>
              </a:rPr>
              <a:t>个大写</a:t>
            </a:r>
            <a:r>
              <a:rPr dirty="0">
                <a:sym typeface="+mn-ea"/>
              </a:rPr>
              <a:t>+ 26 </a:t>
            </a:r>
            <a:r>
              <a:rPr lang="zh-CN" altLang="en-US" dirty="0">
                <a:sym typeface="+mn-ea"/>
              </a:rPr>
              <a:t>个小写</a:t>
            </a:r>
            <a:r>
              <a:rPr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标点符号不是很多，但中文汉字的数量</a:t>
            </a:r>
            <a:r>
              <a:rPr dirty="0">
                <a:sym typeface="+mn-ea"/>
              </a:rPr>
              <a:t>……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尽量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使用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通用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字体系列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28565"/>
          </a:xfrm>
        </p:spPr>
        <p:txBody>
          <a:bodyPr/>
          <a:lstStyle/>
          <a:p>
            <a:r>
              <a:rPr sz="2800" dirty="0">
                <a:solidFill>
                  <a:srgbClr val="FF0000"/>
                </a:solidFill>
                <a:sym typeface="+mn-ea"/>
              </a:rPr>
              <a:t>Windows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中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中文字体：微软雅黑 黑体 宋体 华文楷体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Arial, Segoe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ui</a:t>
            </a:r>
            <a:endParaRPr altLang="zh-CN" dirty="0">
              <a:sym typeface="+mn-ea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安卓和苹果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设备中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中英文：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sans-serif</a:t>
            </a:r>
            <a:endParaRPr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Open Sans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,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Helvetica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系列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安全字体 </a:t>
            </a:r>
            <a:r>
              <a:rPr lang="zh-CN" sz="2800" dirty="0">
                <a:solidFill>
                  <a:srgbClr val="FF0000"/>
                </a:solidFill>
                <a:sym typeface="+mn-ea"/>
              </a:rPr>
              <a:t>: Arial, Helvetica, sans-serif;</a:t>
            </a:r>
            <a:endParaRPr lang="zh-CN" altLang="zh-CN" sz="2800" dirty="0">
              <a:solidFill>
                <a:srgbClr val="FF0000"/>
              </a:solidFill>
              <a:sym typeface="+mn-ea"/>
            </a:endParaRPr>
          </a:p>
          <a:p>
            <a:endParaRPr lang="zh-CN" altLang="zh-CN" sz="2800" dirty="0">
              <a:solidFill>
                <a:srgbClr val="FF0000"/>
              </a:solidFill>
              <a:sym typeface="+mn-ea"/>
            </a:endParaRPr>
          </a:p>
          <a:p>
            <a:endParaRPr lang="zh-CN" altLang="zh-CN" sz="2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字体使用规范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设计中只使用 </a:t>
            </a:r>
            <a:r>
              <a:rPr dirty="0">
                <a:sym typeface="+mn-ea"/>
              </a:rPr>
              <a:t>1-2 </a:t>
            </a:r>
            <a:r>
              <a:rPr lang="zh-CN" altLang="en-US" dirty="0">
                <a:sym typeface="+mn-ea"/>
              </a:rPr>
              <a:t>个字体样式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使用易识别的字体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字体样式和内容的</a:t>
            </a:r>
            <a:r>
              <a:rPr lang="zh-CN" altLang="en-US" dirty="0" smtClean="0">
                <a:sym typeface="+mn-ea"/>
              </a:rPr>
              <a:t>气氛匹配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 dirty="0"/>
              <a:t>文本相关属性</a:t>
            </a:r>
            <a:r>
              <a:rPr dirty="0"/>
              <a:t>	</a:t>
            </a:r>
          </a:p>
          <a:p>
            <a:pPr lvl="1"/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</a:p>
          <a:p>
            <a:pPr lvl="1"/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</a:p>
          <a:p>
            <a:pPr lvl="1"/>
            <a:r>
              <a:rPr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</a:p>
          <a:p>
            <a:pPr lvl="1"/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</a:p>
          <a:p>
            <a:pPr lvl="1"/>
            <a:r>
              <a:rPr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text-decoration</a:t>
            </a: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文本缩进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</a:rPr>
              <a:t>text-indent</a:t>
            </a:r>
          </a:p>
          <a:p>
            <a:pPr lvl="1"/>
            <a:r>
              <a:rPr lang="zh-CN" altLang="en-US">
                <a:sym typeface="+mn-ea"/>
              </a:rPr>
              <a:t>设置段落元素的第一行缩进方式</a:t>
            </a:r>
          </a:p>
          <a:p>
            <a:pPr lvl="2"/>
            <a:r>
              <a:rPr>
                <a:sym typeface="+mn-ea"/>
              </a:rPr>
              <a:t>text-indent : 2em;</a:t>
            </a:r>
            <a:endParaRPr altLang="zh-CN" dirty="0">
              <a:sym typeface="+mn-ea"/>
            </a:endParaRPr>
          </a:p>
          <a:p>
            <a:pPr lvl="2"/>
            <a:r>
              <a:rPr>
                <a:sym typeface="+mn-ea"/>
              </a:rPr>
              <a:t>text-indent : -</a:t>
            </a:r>
            <a:r>
              <a:rPr smtClean="0">
                <a:sym typeface="+mn-ea"/>
              </a:rPr>
              <a:t>3em;</a:t>
            </a:r>
            <a:endParaRPr altLang="zh-CN" dirty="0" smtClean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属性值可为绝对值（</a:t>
            </a:r>
            <a:r>
              <a:rPr dirty="0" err="1">
                <a:solidFill>
                  <a:srgbClr val="FF0000"/>
                </a:solidFill>
                <a:sym typeface="+mn-ea"/>
              </a:rPr>
              <a:t>px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），也可为相对值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（</a:t>
            </a:r>
            <a:r>
              <a:rPr smtClean="0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>
              <a:solidFill>
                <a:schemeClr val="tx1"/>
              </a:solidFill>
            </a:endParaRPr>
          </a:p>
          <a:p>
            <a:pPr lvl="0"/>
            <a:r>
              <a:rPr lang="zh-CN" altLang="en-US">
                <a:sym typeface="+mn-ea"/>
              </a:rPr>
              <a:t>实战技巧</a:t>
            </a: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常用于设置段落的首行缩进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掌握文字相关的样式设置</a:t>
            </a: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掌握背景相关的样式设置</a:t>
            </a:r>
          </a:p>
        </p:txBody>
      </p:sp>
      <p:sp>
        <p:nvSpPr>
          <p:cNvPr id="7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0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掌握列表相关的样式设置</a:t>
            </a:r>
          </a:p>
        </p:txBody>
      </p:sp>
      <p:sp>
        <p:nvSpPr>
          <p:cNvPr id="21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2800">
                <a:sym typeface="+mn-ea"/>
              </a:rPr>
              <a:t>text-align</a:t>
            </a:r>
          </a:p>
          <a:p>
            <a:pPr lvl="1"/>
            <a:r>
              <a:rPr lang="zh-CN" altLang="en-US" sz="2400">
                <a:sym typeface="+mn-ea"/>
              </a:rPr>
              <a:t>设置元素文本行的对齐方式</a:t>
            </a:r>
          </a:p>
          <a:p>
            <a:pPr lvl="2"/>
            <a:r>
              <a:rPr>
                <a:sym typeface="+mn-ea"/>
              </a:rPr>
              <a:t>text-align : left;</a:t>
            </a:r>
          </a:p>
          <a:p>
            <a:pPr lvl="1"/>
            <a:r>
              <a:rPr lang="zh-CN" altLang="en-US">
                <a:sym typeface="+mn-ea"/>
              </a:rPr>
              <a:t>属性值：</a:t>
            </a:r>
            <a:r>
              <a:rPr>
                <a:sym typeface="+mn-ea"/>
              </a:rPr>
              <a:t>left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center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right</a:t>
            </a:r>
          </a:p>
          <a:p>
            <a:pPr lvl="1"/>
            <a:r>
              <a:rPr lang="zh-CN" altLang="en-US">
                <a:sym typeface="+mn-ea"/>
              </a:rPr>
              <a:t>默认对齐方式是左对齐</a:t>
            </a:r>
            <a:endParaRPr altLang="zh-CN" dirty="0" smtClean="0">
              <a:sym typeface="+mn-ea"/>
            </a:endParaRPr>
          </a:p>
          <a:p>
            <a:endParaRPr altLang="zh-CN" dirty="0" smtClean="0">
              <a:sym typeface="+mn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line-height	</a:t>
            </a:r>
          </a:p>
          <a:p>
            <a:pPr lvl="1"/>
            <a:r>
              <a:rPr lang="zh-CN" altLang="en-US" sz="2400">
                <a:sym typeface="+mn-ea"/>
              </a:rPr>
              <a:t>设置行与行之间的距离</a:t>
            </a:r>
          </a:p>
          <a:p>
            <a:pPr lvl="1"/>
            <a:r>
              <a:rPr lang="zh-CN" altLang="en-US" sz="2400">
                <a:sym typeface="+mn-ea"/>
              </a:rPr>
              <a:t>属性值表示方式：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固定值（如：</a:t>
            </a:r>
            <a:r>
              <a:rPr altLang="zh-CN">
                <a:sym typeface="+mn-ea"/>
              </a:rPr>
              <a:t>line-height : 36px; </a:t>
            </a:r>
            <a:r>
              <a:rPr lang="zh-CN" altLang="en-US">
                <a:sym typeface="+mn-ea"/>
              </a:rPr>
              <a:t>）</a:t>
            </a:r>
          </a:p>
          <a:p>
            <a:pPr lvl="2"/>
            <a:r>
              <a:rPr lang="zh-CN" altLang="en-US">
                <a:sym typeface="+mn-ea"/>
              </a:rPr>
              <a:t>相对值（如：</a:t>
            </a:r>
            <a:r>
              <a:rPr altLang="zh-CN">
                <a:sym typeface="+mn-ea"/>
              </a:rPr>
              <a:t>line-height : 1.5em;</a:t>
            </a:r>
            <a:r>
              <a:rPr lang="zh-CN" altLang="en-US">
                <a:sym typeface="+mn-ea"/>
              </a:rPr>
              <a:t>）</a:t>
            </a:r>
            <a:endParaRPr altLang="zh-CN">
              <a:sym typeface="+mn-ea"/>
            </a:endParaRPr>
          </a:p>
          <a:p>
            <a:r>
              <a:rPr lang="zh-CN" altLang="en-US"/>
              <a:t>实战技巧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一般行高是文字的 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1.5~1.8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倍最为合适</a:t>
            </a:r>
          </a:p>
          <a:p>
            <a:pPr lvl="2"/>
            <a:r>
              <a:rPr lang="zh-CN" altLang="en-US"/>
              <a:t>正文文字： </a:t>
            </a:r>
            <a:r>
              <a:rPr lang="en-US" altLang="zh-CN"/>
              <a:t>14px  </a:t>
            </a:r>
            <a:r>
              <a:rPr lang="zh-CN" altLang="en-US"/>
              <a:t>行高：</a:t>
            </a:r>
            <a:r>
              <a:rPr lang="en-US" altLang="zh-CN"/>
              <a:t>1.5em~1.8em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color</a:t>
            </a:r>
          </a:p>
          <a:p>
            <a:pPr lvl="1"/>
            <a:r>
              <a:rPr lang="zh-CN" altLang="en-US" dirty="0" smtClean="0">
                <a:sym typeface="+mn-ea"/>
              </a:rPr>
              <a:t>设置文字颜色</a:t>
            </a:r>
          </a:p>
          <a:p>
            <a:pPr lvl="2"/>
            <a:r>
              <a:rPr altLang="zh-CN" dirty="0" err="1" smtClean="0">
                <a:sym typeface="+mn-ea"/>
              </a:rPr>
              <a:t>color : 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green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;</a:t>
            </a:r>
          </a:p>
          <a:p>
            <a:pPr lvl="2"/>
            <a:r>
              <a:rPr altLang="zh-CN" dirty="0" smtClean="0">
                <a:sym typeface="+mn-ea"/>
              </a:rPr>
              <a:t>color : 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#008000</a:t>
            </a:r>
            <a:r>
              <a:rPr lang="en-US" dirty="0" err="1" smtClean="0">
                <a:sym typeface="+mn-ea"/>
              </a:rPr>
              <a:t>;</a:t>
            </a:r>
          </a:p>
          <a:p>
            <a:pPr lvl="2"/>
            <a:r>
              <a:rPr altLang="zh-CN" dirty="0" err="1" smtClean="0">
                <a:sym typeface="+mn-ea"/>
              </a:rPr>
              <a:t>color :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 rgb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(0,128,0)</a:t>
            </a:r>
            <a:r>
              <a:rPr lang="en-US" dirty="0" err="1" smtClean="0">
                <a:sym typeface="+mn-ea"/>
              </a:rPr>
              <a:t>;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rgb( )</a:t>
            </a:r>
            <a:endParaRPr altLang="zh-CN"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RGB，将红（Red）、绿（Green）、蓝（Blue）三原色的色光以不同的比例相加，以产生多种多样的色光。</a:t>
            </a:r>
          </a:p>
          <a:p>
            <a:pPr lvl="1"/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red</a:t>
            </a:r>
          </a:p>
          <a:p>
            <a:pPr lvl="1"/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green</a:t>
            </a:r>
          </a:p>
          <a:p>
            <a:pPr lvl="1"/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blue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5174615" y="3256915"/>
            <a:ext cx="4521835" cy="2508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rgb(0,255,0)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十六进制  </a:t>
            </a:r>
            <a:r>
              <a:rPr smtClean="0">
                <a:sym typeface="+mn-ea"/>
              </a:rPr>
              <a:t>——</a:t>
            </a:r>
            <a:r>
              <a:rPr lang="zh-CN" altLang="en-US" smtClean="0">
                <a:sym typeface="+mn-ea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以 # 开头   红   绿   蓝  （00~FF）</a:t>
            </a: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dirty="0">
                <a:sym typeface="+mn-ea"/>
              </a:rPr>
              <a:t>ff0000;</a:t>
            </a:r>
            <a:r>
              <a:rPr lang="zh-CN" altLang="en-US" dirty="0" smtClean="0">
                <a:cs typeface="+mn-ea"/>
                <a:sym typeface="+mn-ea"/>
              </a:rPr>
              <a:t> // 红色</a:t>
            </a: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00ff00;</a:t>
            </a:r>
            <a:r>
              <a:rPr lang="zh-CN" altLang="en-US" dirty="0" smtClean="0">
                <a:cs typeface="+mn-ea"/>
                <a:sym typeface="+mn-ea"/>
              </a:rPr>
              <a:t> // 绿色</a:t>
            </a: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0000ff; </a:t>
            </a:r>
            <a:r>
              <a:rPr lang="zh-CN" altLang="en-US" dirty="0" smtClean="0">
                <a:cs typeface="+mn-ea"/>
                <a:sym typeface="+mn-ea"/>
              </a:rPr>
              <a:t>// 蓝色</a:t>
            </a:r>
          </a:p>
          <a:p>
            <a:pPr lvl="1"/>
            <a:r>
              <a:rPr lang="zh-CN" altLang="en-US" dirty="0">
                <a:sym typeface="+mn-ea"/>
              </a:rPr>
              <a:t>规范写法：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dirty="0" smtClean="0">
              <a:ea typeface="微软雅黑" panose="020B0503020204020204" pitchFamily="34" charset="-122"/>
              <a:cs typeface="+mn-ea"/>
              <a:sym typeface="+mn-ea"/>
            </a:endParaRPr>
          </a:p>
          <a:p>
            <a:pPr lvl="2"/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  <a:p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3231515" y="3800475"/>
            <a:ext cx="3716655" cy="21888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#ff0000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#f00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#0f0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#eeeeee  =  #eee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6984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text-decoration</a:t>
            </a:r>
          </a:p>
          <a:p>
            <a:pPr lvl="1"/>
            <a:r>
              <a:rPr lang="zh-CN" altLang="en-US" dirty="0">
                <a:sym typeface="+mn-ea"/>
              </a:rPr>
              <a:t>设置文本的修饰效果 </a:t>
            </a:r>
          </a:p>
          <a:p>
            <a:pPr lvl="2"/>
            <a:r>
              <a:rPr altLang="zh-CN" sz="2200" dirty="0" err="1">
                <a:sym typeface="+mn-ea"/>
              </a:rPr>
              <a:t>text-decoration : underline;</a:t>
            </a: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  <a:r>
              <a:rPr altLang="zh-CN" sz="2400" dirty="0">
                <a:sym typeface="+mn-ea"/>
              </a:rPr>
              <a:t>none</a:t>
            </a:r>
            <a:r>
              <a:rPr lang="zh-CN" sz="2400" dirty="0">
                <a:sym typeface="+mn-ea"/>
              </a:rPr>
              <a:t>，</a:t>
            </a:r>
            <a:r>
              <a:rPr altLang="zh-CN" sz="2400" dirty="0" err="1">
                <a:sym typeface="+mn-ea"/>
              </a:rPr>
              <a:t>overline</a:t>
            </a:r>
            <a:r>
              <a:rPr lang="zh-CN" sz="2400" dirty="0">
                <a:sym typeface="+mn-ea"/>
              </a:rPr>
              <a:t>，</a:t>
            </a:r>
            <a:r>
              <a:rPr altLang="zh-CN" sz="2400" dirty="0">
                <a:sym typeface="+mn-ea"/>
              </a:rPr>
              <a:t>underline</a:t>
            </a:r>
            <a:r>
              <a:rPr lang="zh-CN" sz="2400" dirty="0">
                <a:sym typeface="+mn-ea"/>
              </a:rPr>
              <a:t>，</a:t>
            </a:r>
            <a:r>
              <a:rPr altLang="zh-CN" sz="2400" dirty="0" smtClean="0">
                <a:sym typeface="+mn-ea"/>
              </a:rPr>
              <a:t>line-through</a:t>
            </a:r>
          </a:p>
          <a:p>
            <a:pPr lvl="2"/>
            <a:r>
              <a:rPr lang="zh-CN" altLang="en-US" sz="2200" dirty="0">
                <a:sym typeface="+mn-ea"/>
              </a:rPr>
              <a:t>无装饰，上划线，下划线，</a:t>
            </a:r>
            <a:r>
              <a:rPr lang="zh-CN" altLang="en-US" sz="2200" dirty="0" smtClean="0">
                <a:sym typeface="+mn-ea"/>
              </a:rPr>
              <a:t>删除线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>
                <a:solidFill>
                  <a:srgbClr val="C00000"/>
                </a:solidFill>
                <a:sym typeface="+mn-ea"/>
              </a:rPr>
              <a:t>none</a:t>
            </a:r>
            <a:endParaRPr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可用来去掉浏览器给 </a:t>
            </a:r>
            <a:r>
              <a:rPr>
                <a:sym typeface="+mn-ea"/>
              </a:rPr>
              <a:t>&lt;a&gt; </a:t>
            </a:r>
            <a:r>
              <a:rPr lang="zh-CN" altLang="en-US">
                <a:sym typeface="+mn-ea"/>
              </a:rPr>
              <a:t>加的默认的下划线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>
              <a:sym typeface="+mn-ea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800" y="1086137"/>
            <a:ext cx="11106646" cy="4875092"/>
          </a:xfrm>
        </p:spPr>
        <p:txBody>
          <a:bodyPr/>
          <a:lstStyle/>
          <a:p>
            <a:r>
              <a:rPr dirty="0" smtClean="0">
                <a:sym typeface="+mn-ea"/>
              </a:rPr>
              <a:t>text-transform</a:t>
            </a:r>
          </a:p>
          <a:p>
            <a:pPr lvl="1"/>
            <a:r>
              <a:rPr lang="zh-CN" altLang="en-US" dirty="0"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文本的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大小写</a:t>
            </a:r>
          </a:p>
          <a:p>
            <a:pPr lvl="2"/>
            <a:r>
              <a:rPr dirty="0" smtClean="0">
                <a:sym typeface="+mn-ea"/>
              </a:rPr>
              <a:t>text-transform</a:t>
            </a:r>
            <a:r>
              <a:rPr lang="zh-CN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uppercase;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</a:p>
          <a:p>
            <a:pPr lvl="2"/>
            <a:r>
              <a:rPr altLang="zh-CN" dirty="0">
                <a:sym typeface="+mn-ea"/>
              </a:rPr>
              <a:t>none</a:t>
            </a:r>
          </a:p>
          <a:p>
            <a:pPr lvl="2"/>
            <a:r>
              <a:rPr altLang="zh-CN" dirty="0" smtClean="0">
                <a:sym typeface="+mn-ea"/>
              </a:rPr>
              <a:t>uppercase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dirty="0" smtClean="0">
                <a:sym typeface="+mn-ea"/>
              </a:rPr>
              <a:t>写</a:t>
            </a:r>
          </a:p>
          <a:p>
            <a:pPr lvl="2"/>
            <a:r>
              <a:rPr altLang="zh-CN" dirty="0" smtClean="0">
                <a:sym typeface="+mn-ea"/>
              </a:rPr>
              <a:t>lowercase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ea"/>
              </a:rPr>
              <a:t>小</a:t>
            </a:r>
            <a:r>
              <a:rPr lang="zh-CN" altLang="en-US" dirty="0" smtClean="0">
                <a:sym typeface="+mn-ea"/>
              </a:rPr>
              <a:t>写</a:t>
            </a:r>
          </a:p>
          <a:p>
            <a:pPr lvl="2"/>
            <a:r>
              <a:rPr altLang="zh-CN" dirty="0" smtClean="0">
                <a:sym typeface="+mn-ea"/>
              </a:rPr>
              <a:t>capitalize</a:t>
            </a:r>
            <a:r>
              <a:rPr lang="zh-CN" altLang="en-US" dirty="0" smtClean="0">
                <a:sym typeface="+mn-ea"/>
              </a:rPr>
              <a:t>：只对每个单词的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首字母大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超链接四种状态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超链接的四种状态</a:t>
            </a:r>
          </a:p>
          <a:p>
            <a:pPr lvl="1"/>
            <a:r>
              <a:rPr dirty="0" err="1">
                <a:sym typeface="+mn-ea"/>
              </a:rPr>
              <a:t>未被访问的超链接</a:t>
            </a:r>
            <a:r>
              <a:rPr dirty="0" err="1">
                <a:solidFill>
                  <a:srgbClr val="C00000"/>
                </a:solidFill>
                <a:sym typeface="+mn-ea"/>
              </a:rPr>
              <a:t> a:link</a:t>
            </a:r>
          </a:p>
          <a:p>
            <a:pPr lvl="1"/>
            <a:r>
              <a:rPr dirty="0" err="1">
                <a:sym typeface="+mn-ea"/>
              </a:rPr>
              <a:t>鼠标经过超链接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a:hover</a:t>
            </a:r>
          </a:p>
          <a:p>
            <a:pPr lvl="1"/>
            <a:r>
              <a:rPr dirty="0" err="1">
                <a:sym typeface="+mn-ea"/>
              </a:rPr>
              <a:t>链接被点击的那一刻 </a:t>
            </a:r>
            <a:r>
              <a:rPr dirty="0" err="1">
                <a:solidFill>
                  <a:srgbClr val="C00000"/>
                </a:solidFill>
                <a:sym typeface="+mn-ea"/>
              </a:rPr>
              <a:t>a:act</a:t>
            </a:r>
            <a:r>
              <a:rPr altLang="zh-CN" dirty="0" err="1">
                <a:solidFill>
                  <a:srgbClr val="C00000"/>
                </a:solidFill>
                <a:sym typeface="+mn-ea"/>
              </a:rPr>
              <a:t>i</a:t>
            </a:r>
            <a:r>
              <a:rPr dirty="0" err="1">
                <a:solidFill>
                  <a:srgbClr val="C00000"/>
                </a:solidFill>
                <a:sym typeface="+mn-ea"/>
              </a:rPr>
              <a:t>ve</a:t>
            </a:r>
          </a:p>
          <a:p>
            <a:pPr lvl="1"/>
            <a:r>
              <a:rPr dirty="0" err="1">
                <a:sym typeface="+mn-ea"/>
              </a:rPr>
              <a:t>访问过的超链接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a:visited</a:t>
            </a:r>
            <a:endParaRPr altLang="zh-CN" dirty="0" err="1" smtClean="0">
              <a:solidFill>
                <a:srgbClr val="C00000"/>
              </a:solidFill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状态设置</a:t>
            </a:r>
          </a:p>
          <a:p>
            <a:pPr lvl="1"/>
            <a:r>
              <a:rPr lang="zh-CN" altLang="en-US">
                <a:sym typeface="+mn-ea"/>
              </a:rPr>
              <a:t>四种不同状态可设置不同样式</a:t>
            </a: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设置超链接的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多种</a:t>
            </a:r>
            <a:r>
              <a:rPr lang="zh-CN" altLang="en-US" dirty="0">
                <a:sym typeface="+mn-ea"/>
              </a:rPr>
              <a:t>状态（≥</a:t>
            </a:r>
            <a:r>
              <a:rPr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</a:t>
            </a:r>
            <a:endParaRPr altLang="zh-CN" dirty="0">
              <a:ea typeface="微软雅黑" panose="020B0503020204020204" pitchFamily="34" charset="-122"/>
              <a:sym typeface="+mn-ea"/>
            </a:endParaRPr>
          </a:p>
          <a:p>
            <a:pPr marL="544195" lvl="1" indent="0">
              <a:buNone/>
            </a:pPr>
            <a:r>
              <a:rPr altLang="zh-CN" dirty="0">
                <a:sym typeface="+mn-ea"/>
              </a:rPr>
              <a:t>   :link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:hover</a:t>
            </a:r>
            <a:r>
              <a:rPr lang="zh-CN" dirty="0">
                <a:sym typeface="+mn-ea"/>
              </a:rPr>
              <a:t>，</a:t>
            </a:r>
            <a:r>
              <a:rPr altLang="zh-CN" dirty="0">
                <a:sym typeface="+mn-ea"/>
              </a:rPr>
              <a:t>:active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2320449"/>
            <a:ext cx="8153400" cy="191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5279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伪类与 </a:t>
            </a: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选择器结合使用，</a:t>
            </a:r>
            <a:r>
              <a:rPr dirty="0" err="1">
                <a:sym typeface="+mn-ea"/>
              </a:rPr>
              <a:t>向某些</a:t>
            </a:r>
            <a:r>
              <a:rPr lang="zh-CN" altLang="en-US" dirty="0" err="1">
                <a:sym typeface="+mn-ea"/>
              </a:rPr>
              <a:t>元素</a:t>
            </a:r>
            <a:r>
              <a:rPr dirty="0" err="1">
                <a:sym typeface="+mn-ea"/>
              </a:rPr>
              <a:t>添加特殊效果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2840" y="1921510"/>
          <a:ext cx="9738995" cy="4146635"/>
        </p:xfrm>
        <a:graphic>
          <a:graphicData uri="http://schemas.openxmlformats.org/drawingml/2006/table">
            <a:tbl>
              <a:tblPr firstRow="1" bandRow="1"/>
              <a:tblGrid>
                <a:gridCol w="2099945"/>
                <a:gridCol w="7639050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:link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向未被访问的链接添加样式。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:visited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向已被访问的链接添加样式。</a:t>
                      </a:r>
                    </a:p>
                  </a:txBody>
                  <a:tcPr marL="121904" marR="121904" marT="45731" marB="45731"/>
                </a:tc>
              </a:tr>
              <a:tr h="51879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:hover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当鼠标悬浮在元素上方时，向元素添加样式。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:active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向被激活的元素添加样式。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:focus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向拥有键盘输入焦点的元素添加样式。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:first-child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向元素的第一个子元素添加样式。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向带有指定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属性的元素添加样式。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link </a:t>
            </a:r>
            <a:r>
              <a:rPr lang="zh-CN" altLang="en-US" smtClean="0">
                <a:sym typeface="+mn-ea"/>
              </a:rPr>
              <a:t>和 </a:t>
            </a:r>
            <a:r>
              <a:rPr smtClean="0">
                <a:sym typeface="+mn-ea"/>
              </a:rPr>
              <a:t>visited </a:t>
            </a:r>
            <a:r>
              <a:rPr lang="zh-CN" altLang="en-US" smtClean="0">
                <a:sym typeface="+mn-ea"/>
              </a:rPr>
              <a:t>只用于超链接</a:t>
            </a:r>
            <a:endParaRPr lang="zh-CN" altLang="en-US" dirty="0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其他可用于</a:t>
            </a:r>
            <a:r>
              <a:rPr lang="zh-CN" altLang="en-US">
                <a:sym typeface="+mn-ea"/>
              </a:rPr>
              <a:t>各种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元素</a:t>
            </a:r>
            <a:endParaRPr lang="zh-CN" altLang="en-US" dirty="0" smtClean="0">
              <a:sym typeface="+mn-ea"/>
            </a:endParaRPr>
          </a:p>
          <a:p>
            <a:r>
              <a:rPr lang="zh-CN" altLang="en-US">
                <a:sym typeface="+mn-ea"/>
              </a:rPr>
              <a:t>示例：</a:t>
            </a:r>
            <a:r>
              <a:rPr lang="zh-CN" altLang="en-US" smtClean="0">
                <a:sym typeface="+mn-ea"/>
              </a:rPr>
              <a:t>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鼠标效果</a:t>
            </a:r>
          </a:p>
          <a:p>
            <a:pPr lvl="1"/>
            <a:r>
              <a:rPr altLang="zh-CN" dirty="0" smtClean="0">
                <a:solidFill>
                  <a:srgbClr val="C00000"/>
                </a:solidFill>
                <a:sym typeface="+mn-ea"/>
              </a:rPr>
              <a:t>hover</a:t>
            </a:r>
            <a:r>
              <a:rPr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设置鼠标滑过效果</a:t>
            </a:r>
          </a:p>
          <a:p>
            <a:pPr lvl="1"/>
            <a:r>
              <a:rPr altLang="zh-CN" dirty="0" smtClean="0">
                <a:sym typeface="+mn-ea"/>
              </a:rPr>
              <a:t>active </a:t>
            </a:r>
            <a:r>
              <a:rPr lang="zh-CN" altLang="en-US" dirty="0" smtClean="0">
                <a:sym typeface="+mn-ea"/>
              </a:rPr>
              <a:t>设置鼠标点击效果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6" y="3262154"/>
            <a:ext cx="5764939" cy="26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focus </a:t>
            </a:r>
            <a:r>
              <a:rPr lang="zh-CN" altLang="en-US" smtClean="0">
                <a:sym typeface="+mn-ea"/>
              </a:rPr>
              <a:t>示例：设置文本框获得输入焦点时的样式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smtClean="0">
                <a:sym typeface="+mn-ea"/>
              </a:rPr>
              <a:t>first-child </a:t>
            </a:r>
            <a:r>
              <a:rPr lang="zh-CN" altLang="en-US" smtClean="0">
                <a:sym typeface="+mn-ea"/>
              </a:rPr>
              <a:t>示例：设置列表第一个元素的样式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lang </a:t>
            </a:r>
            <a:r>
              <a:rPr lang="zh-CN" altLang="en-US" smtClean="0">
                <a:sym typeface="+mn-ea"/>
              </a:rPr>
              <a:t>示例：设置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显示不同语言时的不同样式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1880870"/>
            <a:ext cx="89998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3361690"/>
            <a:ext cx="850455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65" y="4829175"/>
            <a:ext cx="7466965" cy="10382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/>
              <a:t>背景相关属性</a:t>
            </a:r>
            <a:r>
              <a:t>	</a:t>
            </a:r>
          </a:p>
          <a:p>
            <a:pPr lvl="1"/>
            <a:r>
              <a:rPr lang="zh-CN" altLang="en-US" dirty="0">
                <a:sym typeface="+mn-ea"/>
              </a:rPr>
              <a:t>背景色   ：</a:t>
            </a:r>
            <a:r>
              <a:rPr lang="en-US" altLang="zh-CN" dirty="0">
                <a:sym typeface="+mn-ea"/>
              </a:rPr>
              <a:t>background-color</a:t>
            </a:r>
          </a:p>
          <a:p>
            <a:pPr lvl="1"/>
            <a:r>
              <a:rPr lang="zh-CN" altLang="en-US" dirty="0">
                <a:sym typeface="+mn-ea"/>
              </a:rPr>
              <a:t>背景图片：</a:t>
            </a:r>
            <a:r>
              <a:rPr lang="en-US" altLang="zh-CN" dirty="0">
                <a:sym typeface="+mn-ea"/>
              </a:rPr>
              <a:t>background-image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背景重复：</a:t>
            </a:r>
            <a:r>
              <a:rPr lang="en-US" altLang="zh-CN" dirty="0">
                <a:sym typeface="+mn-ea"/>
              </a:rPr>
              <a:t>background-repeat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背景定位：</a:t>
            </a:r>
            <a:r>
              <a:rPr lang="en-US" altLang="zh-CN" dirty="0">
                <a:sym typeface="+mn-ea"/>
              </a:rPr>
              <a:t>background-position</a:t>
            </a:r>
          </a:p>
          <a:p>
            <a:pPr marL="471805" lvl="1" indent="0"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background-color</a:t>
            </a:r>
          </a:p>
          <a:p>
            <a:pPr lvl="1"/>
            <a:r>
              <a:t>所有元素</a:t>
            </a:r>
            <a:r>
              <a:rPr lang="zh-CN"/>
              <a:t>可</a:t>
            </a:r>
            <a:r>
              <a:t>设置背景色</a:t>
            </a:r>
          </a:p>
          <a:p>
            <a:pPr lvl="1"/>
            <a:r>
              <a:t>背景</a:t>
            </a:r>
            <a:r>
              <a:rPr lang="zh-CN"/>
              <a:t>默认颜色是</a:t>
            </a:r>
            <a:r>
              <a:t>透明</a:t>
            </a:r>
            <a:r>
              <a:rPr lang="zh-CN"/>
              <a:t>色</a:t>
            </a:r>
          </a:p>
          <a:p>
            <a:pPr lvl="1"/>
            <a:r>
              <a:rPr altLang="zh-CN" dirty="0">
                <a:sym typeface="+mn-ea"/>
              </a:rPr>
              <a:t>background-color : gray;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altLang="zh-CN" dirty="0">
                <a:sym typeface="+mn-ea"/>
              </a:rPr>
              <a:t>background-color : rgb(128,128,128);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5" y="4947285"/>
            <a:ext cx="6078855" cy="101346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demo5-9.html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234440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688455" y="2768600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0" y="1257300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background-image</a:t>
            </a:r>
          </a:p>
          <a:p>
            <a:pPr lvl="1"/>
            <a:r>
              <a:t>设置一个背景图像，必须为这个属性设置一个 URL 值</a:t>
            </a:r>
          </a:p>
          <a:p>
            <a:pPr lvl="1"/>
            <a:r>
              <a:rPr lang="en-US">
                <a:sym typeface="+mn-ea"/>
              </a:rPr>
              <a:t>p</a:t>
            </a:r>
            <a:r>
              <a:rPr>
                <a:sym typeface="+mn-ea"/>
              </a:rPr>
              <a:t> { background-image : </a:t>
            </a:r>
            <a:r>
              <a:rPr b="1">
                <a:solidFill>
                  <a:srgbClr val="C00000"/>
                </a:solidFill>
                <a:sym typeface="+mn-ea"/>
              </a:rPr>
              <a:t>url(</a:t>
            </a:r>
            <a:r>
              <a:rPr lang="en-US">
                <a:sym typeface="+mn-ea"/>
              </a:rPr>
              <a:t>image/1.png</a:t>
            </a:r>
            <a:r>
              <a:rPr b="1">
                <a:solidFill>
                  <a:srgbClr val="C00000"/>
                </a:solidFill>
                <a:sym typeface="+mn-ea"/>
              </a:rPr>
              <a:t>)</a:t>
            </a:r>
            <a:r>
              <a:rPr>
                <a:sym typeface="+mn-ea"/>
              </a:rPr>
              <a:t>;}</a:t>
            </a:r>
          </a:p>
          <a:p>
            <a:pPr lvl="2"/>
            <a:r>
              <a:rPr lang="zh-CN" altLang="en-US" dirty="0" smtClean="0">
                <a:sym typeface="+mn-ea"/>
              </a:rPr>
              <a:t>相对路径：</a:t>
            </a:r>
            <a:r>
              <a:rPr lang="en-US" altLang="zh-CN" dirty="0" smtClean="0">
                <a:sym typeface="+mn-ea"/>
              </a:rPr>
              <a:t>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ym typeface="+mn-ea"/>
              </a:rPr>
              <a:t>绝对路径：</a:t>
            </a:r>
            <a:r>
              <a:rPr lang="en-US" altLang="zh-CN" dirty="0" smtClean="0">
                <a:sym typeface="+mn-ea"/>
              </a:rPr>
              <a:t>http://image.a.com/image/bg.jpg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trike="sngStrike" dirty="0" smtClean="0">
                <a:solidFill>
                  <a:srgbClr val="C00000"/>
                </a:solidFill>
                <a:sym typeface="+mn-ea"/>
              </a:rPr>
              <a:t>D:/image/bg.jpg</a:t>
            </a:r>
          </a:p>
          <a:p>
            <a:pPr lvl="1"/>
            <a:endParaRPr lang="en-US" altLang="zh-CN" strike="sngStrike" dirty="0" smtClean="0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43550" y="2508250"/>
            <a:ext cx="2049780" cy="975360"/>
            <a:chOff x="4656754" y="2741039"/>
            <a:chExt cx="1777120" cy="974850"/>
          </a:xfrm>
        </p:grpSpPr>
        <p:sp>
          <p:nvSpPr>
            <p:cNvPr id="7" name="TextBox 6"/>
            <p:cNvSpPr txBox="1"/>
            <p:nvPr/>
          </p:nvSpPr>
          <p:spPr>
            <a:xfrm>
              <a:off x="5022308" y="3255755"/>
              <a:ext cx="739916" cy="46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如何</a:t>
            </a:r>
            <a:r>
              <a:rPr lang="zh-CN" altLang="en-US">
                <a:sym typeface="+mn-ea"/>
              </a:rPr>
              <a:t>对背景图片做一下设置？</a:t>
            </a:r>
          </a:p>
          <a:p>
            <a:pPr lvl="1"/>
            <a:r>
              <a:rPr lang="zh-CN" altLang="en-US" dirty="0">
                <a:sym typeface="+mn-ea"/>
              </a:rPr>
              <a:t>根据指定要求进行平铺</a:t>
            </a:r>
          </a:p>
          <a:p>
            <a:pPr lvl="1"/>
            <a:r>
              <a:rPr lang="zh-CN" altLang="en-US" dirty="0">
                <a:sym typeface="+mn-ea"/>
              </a:rPr>
              <a:t>在指定位置出现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背景重铺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background-repeat	</a:t>
            </a:r>
          </a:p>
          <a:p>
            <a:pPr lvl="1"/>
            <a:r>
              <a:rPr lang="zh-CN" altLang="en-US"/>
              <a:t>设置图像的平铺模式</a:t>
            </a:r>
          </a:p>
          <a:p>
            <a:pPr lvl="1"/>
            <a:r>
              <a:rPr lang="zh-CN" altLang="en-US"/>
              <a:t>属性值：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29" y="1506195"/>
            <a:ext cx="9112135" cy="16617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p{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background-image : url(bg.jpg);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repeat-x;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5" y="3156585"/>
            <a:ext cx="7158355" cy="2792730"/>
          </a:xfrm>
          <a:prstGeom prst="rect">
            <a:avLst/>
          </a:prstGeom>
          <a:ln w="19050" cmpd="sng">
            <a:solidFill>
              <a:srgbClr val="A6A6A6">
                <a:alpha val="23000"/>
              </a:srgbClr>
            </a:solidFill>
            <a:prstDash val="solid"/>
          </a:ln>
        </p:spPr>
      </p:pic>
      <p:sp>
        <p:nvSpPr>
          <p:cNvPr id="6" name="圆角矩形 5"/>
          <p:cNvSpPr/>
          <p:nvPr/>
        </p:nvSpPr>
        <p:spPr>
          <a:xfrm>
            <a:off x="3140075" y="3567430"/>
            <a:ext cx="877570" cy="542925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可以为下述</a:t>
            </a:r>
            <a:r>
              <a:rPr lang="zh-CN" altLang="en-US" smtClean="0">
                <a:sym typeface="+mn-ea"/>
              </a:rPr>
              <a:t>文本设置</a:t>
            </a:r>
            <a:r>
              <a:rPr lang="zh-CN" altLang="en-US">
                <a:sym typeface="+mn-ea"/>
              </a:rPr>
              <a:t>哪些样式？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4180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89861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</a:p>
        </p:txBody>
      </p:sp>
      <p:sp>
        <p:nvSpPr>
          <p:cNvPr id="5" name="椭圆 4"/>
          <p:cNvSpPr/>
          <p:nvPr/>
        </p:nvSpPr>
        <p:spPr>
          <a:xfrm>
            <a:off x="914281" y="332309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</a:p>
        </p:txBody>
      </p:sp>
      <p:sp>
        <p:nvSpPr>
          <p:cNvPr id="7" name="椭圆 6"/>
          <p:cNvSpPr/>
          <p:nvPr/>
        </p:nvSpPr>
        <p:spPr>
          <a:xfrm>
            <a:off x="914281" y="430248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</a:p>
        </p:txBody>
      </p:sp>
      <p:sp>
        <p:nvSpPr>
          <p:cNvPr id="13" name="椭圆 12"/>
          <p:cNvSpPr/>
          <p:nvPr/>
        </p:nvSpPr>
        <p:spPr>
          <a:xfrm>
            <a:off x="902283" y="533360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</a:p>
        </p:txBody>
      </p:sp>
      <p:sp>
        <p:nvSpPr>
          <p:cNvPr id="14" name="椭圆 13"/>
          <p:cNvSpPr/>
          <p:nvPr/>
        </p:nvSpPr>
        <p:spPr>
          <a:xfrm>
            <a:off x="7418361" y="5037953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</a:p>
        </p:txBody>
      </p:sp>
      <p:sp>
        <p:nvSpPr>
          <p:cNvPr id="15" name="椭圆 14"/>
          <p:cNvSpPr/>
          <p:nvPr/>
        </p:nvSpPr>
        <p:spPr>
          <a:xfrm>
            <a:off x="5354615" y="334012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</a:p>
        </p:txBody>
      </p:sp>
      <p:sp>
        <p:nvSpPr>
          <p:cNvPr id="16" name="椭圆 15"/>
          <p:cNvSpPr/>
          <p:nvPr/>
        </p:nvSpPr>
        <p:spPr>
          <a:xfrm>
            <a:off x="2924366" y="430248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</a:p>
        </p:txBody>
      </p:sp>
      <p:sp>
        <p:nvSpPr>
          <p:cNvPr id="17" name="椭圆 16"/>
          <p:cNvSpPr/>
          <p:nvPr/>
        </p:nvSpPr>
        <p:spPr>
          <a:xfrm>
            <a:off x="2844430" y="534215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</a:p>
        </p:txBody>
      </p:sp>
      <p:sp>
        <p:nvSpPr>
          <p:cNvPr id="18" name="椭圆 17"/>
          <p:cNvSpPr/>
          <p:nvPr/>
        </p:nvSpPr>
        <p:spPr>
          <a:xfrm>
            <a:off x="2814454" y="332309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</a:p>
        </p:txBody>
      </p:sp>
      <p:sp>
        <p:nvSpPr>
          <p:cNvPr id="21" name="椭圆 20"/>
          <p:cNvSpPr/>
          <p:nvPr/>
        </p:nvSpPr>
        <p:spPr>
          <a:xfrm>
            <a:off x="7444979" y="377322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</a:p>
        </p:txBody>
      </p:sp>
      <p:sp>
        <p:nvSpPr>
          <p:cNvPr id="22" name="椭圆 21"/>
          <p:cNvSpPr/>
          <p:nvPr/>
        </p:nvSpPr>
        <p:spPr>
          <a:xfrm>
            <a:off x="5354615" y="4369194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</a:p>
        </p:txBody>
      </p:sp>
      <p:sp>
        <p:nvSpPr>
          <p:cNvPr id="23" name="椭圆 22"/>
          <p:cNvSpPr/>
          <p:nvPr/>
        </p:nvSpPr>
        <p:spPr>
          <a:xfrm>
            <a:off x="5354615" y="536089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</a:p>
        </p:txBody>
      </p:sp>
      <p:sp>
        <p:nvSpPr>
          <p:cNvPr id="24" name="椭圆 23"/>
          <p:cNvSpPr/>
          <p:nvPr/>
        </p:nvSpPr>
        <p:spPr>
          <a:xfrm>
            <a:off x="9183975" y="441377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90" y="3414603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8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background-position</a:t>
            </a:r>
          </a:p>
          <a:p>
            <a:pPr lvl="1"/>
            <a:r>
              <a:rPr lang="zh-CN" sz="2400">
                <a:sym typeface="+mn-ea"/>
              </a:rPr>
              <a:t>设置</a:t>
            </a:r>
            <a:r>
              <a:rPr sz="2400">
                <a:sym typeface="+mn-ea"/>
              </a:rPr>
              <a:t>图像在背景中的位置</a:t>
            </a:r>
            <a:r>
              <a:rPr lang="zh-CN" sz="2400">
                <a:sym typeface="+mn-ea"/>
              </a:rPr>
              <a:t>（水平位置、垂直位置）</a:t>
            </a:r>
            <a:endParaRPr lang="zh-CN" sz="2400"/>
          </a:p>
          <a:p>
            <a:pPr lvl="1"/>
            <a:r>
              <a:rPr lang="zh-CN" sz="2400">
                <a:sym typeface="+mn-ea"/>
              </a:rPr>
              <a:t>属性值：</a:t>
            </a: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关键字</a:t>
            </a: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百分比</a:t>
            </a: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长度值</a:t>
            </a:r>
          </a:p>
          <a:p>
            <a:r>
              <a:rPr lang="zh-CN" altLang="en-US"/>
              <a:t>注意：定位前提条件是图像平铺模式设置为 </a:t>
            </a:r>
            <a:r>
              <a:t>no-repeat</a:t>
            </a:r>
          </a:p>
          <a:p>
            <a:pPr marL="471805" lvl="1" indent="0">
              <a:buNone/>
            </a:pPr>
            <a:endParaRPr lang="zh-CN"/>
          </a:p>
        </p:txBody>
      </p:sp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demo5-10.html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>
                <a:sym typeface="+mn-ea"/>
              </a:rPr>
              <a:t>；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如果仅规定了一个关键词，那么第二个值将是 </a:t>
            </a:r>
            <a:r>
              <a:rPr>
                <a:sym typeface="+mn-ea"/>
              </a:rPr>
              <a:t>"center"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556059" y="1870685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36115"/>
            <a:ext cx="5295900" cy="2858770"/>
          </a:xfrm>
          <a:prstGeom prst="rect">
            <a:avLst/>
          </a:prstGeom>
          <a:ln w="19050" cmpd="sng">
            <a:solidFill>
              <a:srgbClr val="A6A6A6">
                <a:alpha val="93000"/>
              </a:srgb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99100"/>
          </a:xfrm>
        </p:spPr>
        <p:txBody>
          <a:bodyPr/>
          <a:lstStyle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百分比</a:t>
            </a:r>
            <a:r>
              <a:rPr lang="zh-CN" altLang="en-US">
                <a:sym typeface="+mn-ea"/>
              </a:rPr>
              <a:t>；</a:t>
            </a:r>
          </a:p>
          <a:p>
            <a:pPr lvl="1"/>
            <a:r>
              <a:rPr lang="zh-CN" altLang="en-US">
                <a:sym typeface="+mn-ea"/>
              </a:rPr>
              <a:t>background-position 的默认值是 0% 0%，在功能上相当于 top left</a:t>
            </a: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538924" y="247330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  50%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90" y="2813685"/>
            <a:ext cx="3924935" cy="246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长度值</a:t>
            </a:r>
            <a:r>
              <a:rPr lang="zh-CN" altLang="en-US">
                <a:sym typeface="+mn-ea"/>
              </a:rPr>
              <a:t>；</a:t>
            </a:r>
          </a:p>
          <a:p>
            <a:pPr lvl="1"/>
            <a:r>
              <a:rPr lang="zh-CN" altLang="en-US">
                <a:sym typeface="+mn-ea"/>
              </a:rPr>
              <a:t>长度值是指距离元素左上角的距离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480504" y="251267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50px  100px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2682240"/>
            <a:ext cx="444690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background</a:t>
            </a:r>
          </a:p>
          <a:p>
            <a:pPr lvl="1"/>
            <a:r>
              <a:t>在一个声明中设置所有背景属性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419860" y="2512695"/>
            <a:ext cx="12479020" cy="21082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url(bg.jpg)  no-repeat 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0" y="3491865"/>
            <a:ext cx="3496945" cy="241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列表相关属性</a:t>
            </a:r>
          </a:p>
          <a:p>
            <a:pPr lvl="1"/>
            <a:r>
              <a:rPr lang="zh-CN" altLang="en-US" sz="2400" dirty="0" err="1">
                <a:sym typeface="+mn-ea"/>
              </a:rPr>
              <a:t>列表标志类型：</a:t>
            </a:r>
            <a:r>
              <a:rPr altLang="zh-CN" dirty="0">
                <a:sym typeface="+mn-ea"/>
              </a:rPr>
              <a:t>list-style-type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列表标志图像：</a:t>
            </a:r>
            <a:r>
              <a:rPr altLang="zh-CN" dirty="0">
                <a:sym typeface="+mn-ea"/>
              </a:rPr>
              <a:t>list-style-image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列表标志位置：</a:t>
            </a:r>
            <a:r>
              <a:rPr altLang="zh-CN" dirty="0">
                <a:sym typeface="+mn-ea"/>
              </a:rPr>
              <a:t>list-style-position</a:t>
            </a:r>
            <a:endParaRPr lang="zh-CN" altLang="en-US" sz="2400" dirty="0" smtClean="0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list-style-type</a:t>
            </a:r>
          </a:p>
          <a:p>
            <a:pPr lvl="1"/>
            <a:r>
              <a:t>设置列表项标记的类型</a:t>
            </a:r>
          </a:p>
          <a:p>
            <a:pPr lvl="1"/>
            <a:r>
              <a:rPr lang="zh-CN" altLang="en-US"/>
              <a:t>属性值：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2621280"/>
            <a:ext cx="7021195" cy="34785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244475" y="580072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list-style-image</a:t>
            </a:r>
          </a:p>
          <a:p>
            <a:pPr lvl="1"/>
            <a:r>
              <a:rPr dirty="0" err="1"/>
              <a:t>使用图像来替换列表项的标记</a:t>
            </a:r>
            <a:endParaRPr dirty="0"/>
          </a:p>
          <a:p>
            <a:pPr lvl="1"/>
            <a:r>
              <a:rPr dirty="0"/>
              <a:t> list-style-image : </a:t>
            </a:r>
            <a:r>
              <a:rPr dirty="0" err="1">
                <a:solidFill>
                  <a:srgbClr val="C00000"/>
                </a:solidFill>
              </a:rPr>
              <a:t>url</a:t>
            </a:r>
            <a:r>
              <a:rPr dirty="0"/>
              <a:t>( </a:t>
            </a:r>
            <a:r>
              <a:rPr lang="en-US" dirty="0"/>
              <a:t>images/arrow.png </a:t>
            </a:r>
            <a:r>
              <a:rPr dirty="0"/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50252"/>
          <a:stretch>
            <a:fillRect/>
          </a:stretch>
        </p:blipFill>
        <p:spPr>
          <a:xfrm>
            <a:off x="1231265" y="3099435"/>
            <a:ext cx="3076575" cy="187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list-style-position</a:t>
            </a:r>
          </a:p>
          <a:p>
            <a:pPr lvl="1"/>
            <a:r>
              <a:rPr lang="zh-CN" dirty="0"/>
              <a:t>设置</a:t>
            </a:r>
            <a:r>
              <a:rPr dirty="0" err="1"/>
              <a:t>列表标记的位置</a:t>
            </a:r>
            <a:endParaRPr dirty="0"/>
          </a:p>
          <a:p>
            <a:pPr lvl="1"/>
            <a:r>
              <a:rPr lang="en-US" dirty="0" smtClean="0"/>
              <a:t>list-style-position </a:t>
            </a:r>
            <a:r>
              <a:rPr lang="en-US" dirty="0"/>
              <a:t>: inside;</a:t>
            </a:r>
          </a:p>
          <a:p>
            <a:pPr lvl="1"/>
            <a:r>
              <a:rPr lang="zh-CN" dirty="0"/>
              <a:t>属性值：</a:t>
            </a:r>
          </a:p>
          <a:p>
            <a:pPr lvl="2"/>
            <a:r>
              <a:rPr lang="zh-CN" dirty="0">
                <a:solidFill>
                  <a:srgbClr val="C00000"/>
                </a:solidFill>
              </a:rPr>
              <a:t>outside</a:t>
            </a:r>
            <a:r>
              <a:rPr lang="zh-CN" dirty="0"/>
              <a:t>：默认值。标记位于文本的左侧</a:t>
            </a:r>
          </a:p>
          <a:p>
            <a:pPr lvl="2"/>
            <a:r>
              <a:rPr lang="zh-CN" dirty="0">
                <a:solidFill>
                  <a:srgbClr val="C00000"/>
                </a:solidFill>
                <a:sym typeface="+mn-ea"/>
              </a:rPr>
              <a:t>inside</a:t>
            </a:r>
            <a:r>
              <a:rPr lang="zh-CN" dirty="0">
                <a:sym typeface="+mn-ea"/>
              </a:rPr>
              <a:t>：标记放置在文本以内</a:t>
            </a:r>
            <a:endParaRPr lang="zh-CN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60120"/>
            <a:ext cx="455422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5" y="3619500"/>
            <a:ext cx="4466590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字体相关属性</a:t>
            </a:r>
            <a:r>
              <a:t>	</a:t>
            </a:r>
          </a:p>
          <a:p>
            <a:pPr lvl="1"/>
            <a:r>
              <a:rPr lang="en-US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font-family</a:t>
            </a:r>
            <a:endParaRPr lang="en-US" dirty="0">
              <a:ea typeface="微软雅黑" panose="020B0503020204020204" pitchFamily="34" charset="-122"/>
            </a:endParaRPr>
          </a:p>
          <a:p>
            <a:pPr lvl="1"/>
            <a:r>
              <a:rPr lang="en-US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样式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粗细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list-style</a:t>
            </a:r>
          </a:p>
          <a:p>
            <a:pPr lvl="1"/>
            <a:r>
              <a:t>一个声明中设置所有的列表属性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outside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inside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endParaRPr altLang="zh-CN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70" y="1464945"/>
            <a:ext cx="2981325" cy="3648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212175" y="1146462"/>
          <a:ext cx="11687810" cy="4312032"/>
        </p:xfrm>
        <a:graphic>
          <a:graphicData uri="http://schemas.openxmlformats.org/drawingml/2006/table">
            <a:tbl>
              <a:tblPr firstRow="1" bandRow="1"/>
              <a:tblGrid>
                <a:gridCol w="1865630"/>
                <a:gridCol w="2362835"/>
                <a:gridCol w="1706245"/>
                <a:gridCol w="3152140"/>
                <a:gridCol w="2600960"/>
              </a:tblGrid>
              <a:tr h="59944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超链接修饰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列表修饰</a:t>
                      </a: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text-indent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list-style-type</a:t>
                      </a:r>
                    </a:p>
                  </a:txBody>
                  <a:tcPr marL="121904" marR="121904" marT="45731" marB="45731" anchor="ctr"/>
                </a:tc>
              </a:tr>
              <a:tr h="82359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list-style-image</a:t>
                      </a:r>
                    </a:p>
                  </a:txBody>
                  <a:tcPr marL="121904" marR="121904" marT="45731" marB="45731" anchor="ctr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list-style-position</a:t>
                      </a:r>
                    </a:p>
                  </a:txBody>
                  <a:tcPr marL="121904" marR="121904" marT="45731" marB="45731" anchor="ctr"/>
                </a:tc>
              </a:tr>
              <a:tr h="66992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</a:t>
                      </a:r>
                    </a:p>
                  </a:txBody>
                  <a:tcPr marL="121904" marR="121904" marT="45731" marB="45731" anchor="ctr"/>
                </a:tc>
              </a:tr>
              <a:tr h="57277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text-decoration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2305"/>
          </a:xfrm>
        </p:spPr>
        <p:txBody>
          <a:bodyPr/>
          <a:lstStyle/>
          <a:p>
            <a:r>
              <a:rPr dirty="0">
                <a:sym typeface="+mn-ea"/>
              </a:rPr>
              <a:t>font-family</a:t>
            </a:r>
          </a:p>
          <a:p>
            <a:pPr lvl="1"/>
            <a:r>
              <a:rPr lang="zh-CN" altLang="en-US" sz="2400" dirty="0">
                <a:sym typeface="+mn-ea"/>
              </a:rPr>
              <a:t>设置一种字体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 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设置多种字体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</a:t>
            </a:r>
            <a:r>
              <a:rPr lang="en-US" altLang="zh-CN" sz="2400" dirty="0">
                <a:sym typeface="+mn-ea"/>
              </a:rPr>
              <a:t>, '</a:t>
            </a:r>
            <a:r>
              <a:rPr lang="zh-CN" altLang="en-US" sz="2400" dirty="0">
                <a:sym typeface="+mn-ea"/>
              </a:rPr>
              <a:t>仿宋</a:t>
            </a:r>
            <a:r>
              <a:rPr altLang="zh-CN" sz="2400" dirty="0">
                <a:sym typeface="+mn-ea"/>
              </a:rPr>
              <a:t>', '</a:t>
            </a:r>
            <a:r>
              <a:rPr lang="en-US" altLang="zh-CN" sz="2400" dirty="0">
                <a:sym typeface="+mn-ea"/>
              </a:rPr>
              <a:t>Times New Roman' ;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……</a:t>
            </a:r>
            <a:endParaRPr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实战技巧</a:t>
            </a:r>
          </a:p>
          <a:p>
            <a:pPr lvl="1"/>
            <a:r>
              <a:rPr lang="en-US" altLang="zh-CN" dirty="0">
                <a:sym typeface="+mn-ea"/>
              </a:rPr>
              <a:t>font-family : 'Times New Roman' , Serif 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endParaRPr altLang="zh-CN" dirty="0">
              <a:sym typeface="+mn-ea"/>
            </a:endParaRPr>
          </a:p>
          <a:p>
            <a:endParaRPr altLang="zh-CN" dirty="0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70525"/>
          </a:xfrm>
        </p:spPr>
        <p:txBody>
          <a:bodyPr/>
          <a:lstStyle/>
          <a:p>
            <a:r>
              <a:t>fon-size</a:t>
            </a:r>
          </a:p>
          <a:p>
            <a:pPr lvl="1"/>
            <a:r>
              <a:rPr lang="zh-CN" altLang="en-US" sz="2400" dirty="0">
                <a:sym typeface="+mn-ea"/>
              </a:rPr>
              <a:t>设置字体大小为绝对值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20px</a:t>
            </a:r>
            <a:r>
              <a:rPr altLang="zh-CN" sz="2400" dirty="0">
                <a:sym typeface="+mn-ea"/>
              </a:rPr>
              <a:t>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设置字体大小为相对值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2em</a:t>
            </a:r>
            <a:r>
              <a:rPr lang="en-US" sz="2400" dirty="0" err="1">
                <a:sym typeface="+mn-ea"/>
              </a:rPr>
              <a:t>;</a:t>
            </a:r>
            <a:r>
              <a:rPr lang="zh-CN" altLang="en-US" sz="2400" dirty="0">
                <a:sym typeface="+mn-ea"/>
              </a:rPr>
              <a:t>（或 </a:t>
            </a:r>
            <a:r>
              <a:rPr altLang="zh-CN" sz="2400" dirty="0" err="1">
                <a:sym typeface="+mn-ea"/>
              </a:rPr>
              <a:t>font-size : 200</a:t>
            </a:r>
            <a:r>
              <a:rPr altLang="zh-CN" sz="2400" dirty="0">
                <a:sym typeface="+mn-ea"/>
              </a:rPr>
              <a:t>%;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相对于父元素来设置大小</a:t>
            </a:r>
          </a:p>
          <a:p>
            <a:r>
              <a:rPr lang="zh-CN" altLang="en-US"/>
              <a:t>实战技巧</a:t>
            </a:r>
          </a:p>
          <a:p>
            <a:pPr lvl="1"/>
            <a:r>
              <a:rPr lang="zh-CN" altLang="en-US" dirty="0">
                <a:sym typeface="+mn-ea"/>
              </a:rPr>
              <a:t>若未规定字体大小，普通文本的默认大小是 </a:t>
            </a:r>
            <a:r>
              <a:rPr altLang="zh-CN" dirty="0">
                <a:sym typeface="+mn-ea"/>
              </a:rPr>
              <a:t>16</a:t>
            </a:r>
            <a:r>
              <a:rPr lang="en-US" dirty="0">
                <a:sym typeface="+mn-ea"/>
              </a:rPr>
              <a:t>px</a:t>
            </a:r>
            <a:endParaRPr lang="en-US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长度单位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长度单位</a:t>
            </a:r>
            <a:endParaRPr altLang="zh-CN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固定长度：</a:t>
            </a:r>
            <a:r>
              <a:rPr sz="2400">
                <a:solidFill>
                  <a:srgbClr val="C00000"/>
                </a:solidFill>
                <a:sym typeface="+mn-ea"/>
              </a:rPr>
              <a:t>px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lvl="2"/>
            <a:r>
              <a:rPr>
                <a:sym typeface="+mn-ea"/>
              </a:rPr>
              <a:t>font-size : 20px;</a:t>
            </a:r>
            <a:endParaRPr altLang="zh-CN" dirty="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相对长度：</a:t>
            </a:r>
            <a:r>
              <a:rPr sz="2400">
                <a:solidFill>
                  <a:srgbClr val="C00000"/>
                </a:solidFill>
                <a:sym typeface="+mn-ea"/>
              </a:rPr>
              <a:t>em</a:t>
            </a:r>
            <a:endParaRPr altLang="zh-CN" sz="24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>
                <a:sym typeface="+mn-ea"/>
              </a:rPr>
              <a:t>text-indent : 2em;   font-size : 2em;</a:t>
            </a:r>
            <a:endParaRPr altLang="zh-CN" dirty="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相对单位 em 是相对于元素本身的字体大小的。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font-size 属性，它的 em 值指的是父元素的字体大小。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767580"/>
          </a:xfrm>
        </p:spPr>
        <p:txBody>
          <a:bodyPr>
            <a:normAutofit/>
          </a:bodyPr>
          <a:lstStyle/>
          <a:p>
            <a:r>
              <a:rPr dirty="0"/>
              <a:t>font-style</a:t>
            </a:r>
          </a:p>
          <a:p>
            <a:pPr lvl="1"/>
            <a:r>
              <a:rPr lang="zh-CN" altLang="en-US" sz="2400" dirty="0">
                <a:sym typeface="+mn-ea"/>
              </a:rPr>
              <a:t>设置字体样式显示</a:t>
            </a:r>
          </a:p>
          <a:p>
            <a:pPr lvl="2"/>
            <a:r>
              <a:rPr altLang="zh-CN" dirty="0">
                <a:sym typeface="+mn-ea"/>
              </a:rPr>
              <a:t>font-style : italic</a:t>
            </a:r>
            <a:r>
              <a:rPr lang="en-US" altLang="zh-CN" dirty="0">
                <a:sym typeface="+mn-ea"/>
              </a:rPr>
              <a:t>;</a:t>
            </a:r>
            <a:endParaRPr lang="en-US" altLang="zh-CN" sz="2200" dirty="0">
              <a:sym typeface="+mn-ea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属性值：</a:t>
            </a: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normal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常规样式</a:t>
            </a:r>
          </a:p>
          <a:p>
            <a:pPr lvl="2"/>
            <a:r>
              <a:rPr lang="en-US" altLang="zh-CN" sz="22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italic</a:t>
            </a:r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oblique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</a:p>
          <a:p>
            <a:pPr marL="471805" lvl="1" indent="0">
              <a:buNone/>
            </a:pP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1724</Words>
  <Application>Microsoft Office PowerPoint</Application>
  <PresentationFormat>自定义</PresentationFormat>
  <Paragraphs>424</Paragraphs>
  <Slides>52</Slides>
  <Notes>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PowerPoint 演示文稿</vt:lpstr>
      <vt:lpstr>PowerPoint 演示文稿</vt:lpstr>
      <vt:lpstr>PowerPoint 演示文稿</vt:lpstr>
      <vt:lpstr>引言</vt:lpstr>
      <vt:lpstr>字体属性</vt:lpstr>
      <vt:lpstr>字体系列</vt:lpstr>
      <vt:lpstr>字体大小</vt:lpstr>
      <vt:lpstr>长度单位</vt:lpstr>
      <vt:lpstr>字体样式</vt:lpstr>
      <vt:lpstr>字体粗细</vt:lpstr>
      <vt:lpstr>字体综合属性</vt:lpstr>
      <vt:lpstr>网页中的文字</vt:lpstr>
      <vt:lpstr>为什么</vt:lpstr>
      <vt:lpstr>通用字体</vt:lpstr>
      <vt:lpstr>字体使用规范</vt:lpstr>
      <vt:lpstr>PowerPoint 演示文稿</vt:lpstr>
      <vt:lpstr>文本样式</vt:lpstr>
      <vt:lpstr>文本属性</vt:lpstr>
      <vt:lpstr>文本缩进</vt:lpstr>
      <vt:lpstr>文本对齐</vt:lpstr>
      <vt:lpstr>行高</vt:lpstr>
      <vt:lpstr>文本颜色</vt:lpstr>
      <vt:lpstr>RGB</vt:lpstr>
      <vt:lpstr>十六进制</vt:lpstr>
      <vt:lpstr>文本修饰</vt:lpstr>
      <vt:lpstr>字符转换</vt:lpstr>
      <vt:lpstr>PowerPoint 演示文稿</vt:lpstr>
      <vt:lpstr>超链接四种状态</vt:lpstr>
      <vt:lpstr>状态设置</vt:lpstr>
      <vt:lpstr>伪类</vt:lpstr>
      <vt:lpstr>伪类</vt:lpstr>
      <vt:lpstr>伪类</vt:lpstr>
      <vt:lpstr>PowerPoint 演示文稿</vt:lpstr>
      <vt:lpstr>背景属性</vt:lpstr>
      <vt:lpstr>背景色</vt:lpstr>
      <vt:lpstr>背景色</vt:lpstr>
      <vt:lpstr>背景图片</vt:lpstr>
      <vt:lpstr>背景图片</vt:lpstr>
      <vt:lpstr>背景重铺</vt:lpstr>
      <vt:lpstr>背景定位</vt:lpstr>
      <vt:lpstr>背景定位</vt:lpstr>
      <vt:lpstr>背景定位</vt:lpstr>
      <vt:lpstr>背景定位</vt:lpstr>
      <vt:lpstr>背景综合属性</vt:lpstr>
      <vt:lpstr>PowerPoint 演示文稿</vt:lpstr>
      <vt:lpstr>列表属性</vt:lpstr>
      <vt:lpstr>列表标志类型</vt:lpstr>
      <vt:lpstr>列表标志图像</vt:lpstr>
      <vt:lpstr>列表标志位置</vt:lpstr>
      <vt:lpstr>列表综合属性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695</cp:revision>
  <dcterms:created xsi:type="dcterms:W3CDTF">2014-10-16T08:35:00Z</dcterms:created>
  <dcterms:modified xsi:type="dcterms:W3CDTF">2019-04-12T00:32:03Z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