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sldIdLst>
    <p:sldId id="256" r:id="rId2"/>
    <p:sldId id="367" r:id="rId3"/>
    <p:sldId id="404" r:id="rId4"/>
    <p:sldId id="369" r:id="rId5"/>
    <p:sldId id="341" r:id="rId6"/>
    <p:sldId id="335" r:id="rId7"/>
    <p:sldId id="407" r:id="rId8"/>
    <p:sldId id="408" r:id="rId9"/>
    <p:sldId id="377" r:id="rId10"/>
    <p:sldId id="382" r:id="rId11"/>
    <p:sldId id="400" r:id="rId12"/>
    <p:sldId id="420" r:id="rId13"/>
    <p:sldId id="417" r:id="rId14"/>
    <p:sldId id="358" r:id="rId15"/>
    <p:sldId id="39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418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4" autoAdjust="0"/>
    <p:restoredTop sz="84054" autoAdjust="0"/>
  </p:normalViewPr>
  <p:slideViewPr>
    <p:cSldViewPr snapToGrid="0">
      <p:cViewPr varScale="1">
        <p:scale>
          <a:sx n="86" d="100"/>
          <a:sy n="86" d="100"/>
        </p:scale>
        <p:origin x="285" y="-210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期刊论文和会议论文一般都是在会议或者期刊上交流的论文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3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9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None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09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7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5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87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DA0A7C0D-94B1-4C8F-AEC1-578AD91921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75A0D0B3-A999-4152-825F-28BDFC6DDC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3145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1FE517ED-85B1-4576-8252-2215A35762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F428D827-44EC-4BC3-A7D6-FEC4B3DE54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D4D195EA-3F0C-46B3-AADA-B3C178C2C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308037B4-34B3-4A0D-97FC-70F99567B02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9" y="4941893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912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3880.htm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baike.baidu.com/view/6825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aike.baidu.com/view/68389.htm" TargetMode="External"/><Relationship Id="rId5" Type="http://schemas.openxmlformats.org/officeDocument/2006/relationships/hyperlink" Target="http://baike.baidu.com/view/3930.htm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230490" y="387357"/>
            <a:ext cx="9316868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6" cy="6050883"/>
              <a:chOff x="111317" y="387255"/>
              <a:chExt cx="3901126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428" y="387255"/>
                <a:ext cx="3443015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180728" y="4626590"/>
              <a:ext cx="244164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课程概述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284516" y="461787"/>
            <a:ext cx="2630677" cy="723900"/>
            <a:chOff x="7350959" y="5852537"/>
            <a:chExt cx="2629668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30546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  <a:endParaRPr lang="en-US" altLang="zh-CN" sz="2400" dirty="0">
                <a:solidFill>
                  <a:srgbClr val="EA87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0" y="524488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936" y="2006138"/>
            <a:ext cx="5274766" cy="3848603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外在威胁利用信息系统存在的脆弱性，致其损失或破坏对系统价值造成损害的可能性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7" y="1600200"/>
            <a:ext cx="5216769" cy="4648200"/>
            <a:chOff x="2245" y="952"/>
            <a:chExt cx="3493" cy="2767"/>
          </a:xfrm>
        </p:grpSpPr>
        <p:sp>
          <p:nvSpPr>
            <p:cNvPr id="859141" name="Rectangle 5"/>
            <p:cNvSpPr>
              <a:spLocks noChangeArrowheads="1"/>
            </p:cNvSpPr>
            <p:nvPr/>
          </p:nvSpPr>
          <p:spPr bwMode="auto">
            <a:xfrm>
              <a:off x="3515" y="952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资产</a:t>
              </a:r>
            </a:p>
          </p:txBody>
        </p:sp>
        <p:sp>
          <p:nvSpPr>
            <p:cNvPr id="859142" name="Rectangle 6"/>
            <p:cNvSpPr>
              <a:spLocks noChangeArrowheads="1"/>
            </p:cNvSpPr>
            <p:nvPr/>
          </p:nvSpPr>
          <p:spPr bwMode="auto">
            <a:xfrm>
              <a:off x="2245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威胁</a:t>
              </a:r>
            </a:p>
          </p:txBody>
        </p:sp>
        <p:sp>
          <p:nvSpPr>
            <p:cNvPr id="859143" name="Rectangle 7"/>
            <p:cNvSpPr>
              <a:spLocks noChangeArrowheads="1"/>
            </p:cNvSpPr>
            <p:nvPr/>
          </p:nvSpPr>
          <p:spPr bwMode="auto">
            <a:xfrm>
              <a:off x="4876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防护措施</a:t>
              </a:r>
              <a:endParaRPr lang="en-US" altLang="zh-CN" sz="2700" b="1">
                <a:latin typeface="Bitstream Vera Sans" pitchFamily="32" charset="0"/>
              </a:endParaRPr>
            </a:p>
          </p:txBody>
        </p:sp>
        <p:sp>
          <p:nvSpPr>
            <p:cNvPr id="859144" name="Rectangle 8"/>
            <p:cNvSpPr>
              <a:spLocks noChangeArrowheads="1"/>
            </p:cNvSpPr>
            <p:nvPr/>
          </p:nvSpPr>
          <p:spPr bwMode="auto">
            <a:xfrm>
              <a:off x="3560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脆弱性</a:t>
              </a:r>
            </a:p>
          </p:txBody>
        </p:sp>
        <p:sp>
          <p:nvSpPr>
            <p:cNvPr id="859145" name="Rectangle 9"/>
            <p:cNvSpPr>
              <a:spLocks noChangeArrowheads="1"/>
            </p:cNvSpPr>
            <p:nvPr/>
          </p:nvSpPr>
          <p:spPr bwMode="auto">
            <a:xfrm>
              <a:off x="3515" y="2086"/>
              <a:ext cx="862" cy="36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 dirty="0">
                  <a:latin typeface="Bitstream Vera Sans" pitchFamily="32" charset="0"/>
                </a:rPr>
                <a:t>风险</a:t>
              </a:r>
            </a:p>
          </p:txBody>
        </p:sp>
        <p:sp>
          <p:nvSpPr>
            <p:cNvPr id="859146" name="Line 10"/>
            <p:cNvSpPr>
              <a:spLocks noChangeShapeType="1"/>
            </p:cNvSpPr>
            <p:nvPr/>
          </p:nvSpPr>
          <p:spPr bwMode="auto">
            <a:xfrm flipH="1" flipV="1">
              <a:off x="4422" y="3537"/>
              <a:ext cx="454" cy="1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7" name="Line 11"/>
            <p:cNvSpPr>
              <a:spLocks noChangeShapeType="1"/>
            </p:cNvSpPr>
            <p:nvPr/>
          </p:nvSpPr>
          <p:spPr bwMode="auto">
            <a:xfrm>
              <a:off x="3152" y="3537"/>
              <a:ext cx="4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8" name="Line 12"/>
            <p:cNvSpPr>
              <a:spLocks noChangeShapeType="1"/>
            </p:cNvSpPr>
            <p:nvPr/>
          </p:nvSpPr>
          <p:spPr bwMode="auto">
            <a:xfrm flipH="1" flipV="1">
              <a:off x="4286" y="2494"/>
              <a:ext cx="998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9" name="Line 13"/>
            <p:cNvSpPr>
              <a:spLocks noChangeShapeType="1"/>
            </p:cNvSpPr>
            <p:nvPr/>
          </p:nvSpPr>
          <p:spPr bwMode="auto">
            <a:xfrm flipV="1">
              <a:off x="3969" y="2494"/>
              <a:ext cx="0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50" name="Line 14"/>
            <p:cNvSpPr>
              <a:spLocks noChangeShapeType="1"/>
            </p:cNvSpPr>
            <p:nvPr/>
          </p:nvSpPr>
          <p:spPr bwMode="auto">
            <a:xfrm flipV="1">
              <a:off x="2699" y="2494"/>
              <a:ext cx="907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51" name="Text Box 15"/>
            <p:cNvSpPr txBox="1">
              <a:spLocks noChangeArrowheads="1"/>
            </p:cNvSpPr>
            <p:nvPr/>
          </p:nvSpPr>
          <p:spPr bwMode="auto">
            <a:xfrm>
              <a:off x="3107" y="3174"/>
              <a:ext cx="63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利用</a:t>
              </a:r>
            </a:p>
          </p:txBody>
        </p:sp>
        <p:sp>
          <p:nvSpPr>
            <p:cNvPr id="859152" name="Text Box 16"/>
            <p:cNvSpPr txBox="1">
              <a:spLocks noChangeArrowheads="1"/>
            </p:cNvSpPr>
            <p:nvPr/>
          </p:nvSpPr>
          <p:spPr bwMode="auto">
            <a:xfrm>
              <a:off x="4377" y="3180"/>
              <a:ext cx="63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对抗</a:t>
              </a:r>
            </a:p>
          </p:txBody>
        </p:sp>
        <p:sp>
          <p:nvSpPr>
            <p:cNvPr id="859153" name="Text Box 17"/>
            <p:cNvSpPr txBox="1">
              <a:spLocks noChangeArrowheads="1"/>
            </p:cNvSpPr>
            <p:nvPr/>
          </p:nvSpPr>
          <p:spPr bwMode="auto">
            <a:xfrm>
              <a:off x="3651" y="2675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导致</a:t>
              </a:r>
            </a:p>
          </p:txBody>
        </p:sp>
        <p:sp>
          <p:nvSpPr>
            <p:cNvPr id="859154" name="Text Box 18"/>
            <p:cNvSpPr txBox="1">
              <a:spLocks noChangeArrowheads="1"/>
            </p:cNvSpPr>
            <p:nvPr/>
          </p:nvSpPr>
          <p:spPr bwMode="auto">
            <a:xfrm>
              <a:off x="2608" y="2744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增加</a:t>
              </a:r>
            </a:p>
          </p:txBody>
        </p:sp>
        <p:sp>
          <p:nvSpPr>
            <p:cNvPr id="859155" name="Text Box 19"/>
            <p:cNvSpPr txBox="1">
              <a:spLocks noChangeArrowheads="1"/>
            </p:cNvSpPr>
            <p:nvPr/>
          </p:nvSpPr>
          <p:spPr bwMode="auto">
            <a:xfrm>
              <a:off x="4966" y="2675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减少</a:t>
              </a:r>
            </a:p>
          </p:txBody>
        </p:sp>
        <p:sp>
          <p:nvSpPr>
            <p:cNvPr id="859156" name="Text Box 20"/>
            <p:cNvSpPr txBox="1">
              <a:spLocks noChangeArrowheads="1"/>
            </p:cNvSpPr>
            <p:nvPr/>
          </p:nvSpPr>
          <p:spPr bwMode="auto">
            <a:xfrm>
              <a:off x="3560" y="1406"/>
              <a:ext cx="317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作用于</a:t>
              </a:r>
            </a:p>
          </p:txBody>
        </p:sp>
        <p:sp>
          <p:nvSpPr>
            <p:cNvPr id="859157" name="Line 21"/>
            <p:cNvSpPr>
              <a:spLocks noChangeShapeType="1"/>
            </p:cNvSpPr>
            <p:nvPr/>
          </p:nvSpPr>
          <p:spPr bwMode="auto">
            <a:xfrm flipV="1">
              <a:off x="3969" y="1406"/>
              <a:ext cx="0" cy="63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41BE884E-2AB6-4388-B2F4-B2008E76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295C0B-86CA-4BF9-98BB-FAF3ED226F9F}"/>
              </a:ext>
            </a:extLst>
          </p:cNvPr>
          <p:cNvSpPr txBox="1"/>
          <p:nvPr/>
        </p:nvSpPr>
        <p:spPr>
          <a:xfrm>
            <a:off x="528405" y="4195897"/>
            <a:ext cx="7396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、信息和其它资产一样，是具有价值的；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kern="10" dirty="0">
                <a:ln w="9525">
                  <a:noFill/>
                  <a:round/>
                  <a:headEnd/>
                  <a:tailEnd/>
                </a:ln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信息面临着外在的</a:t>
            </a:r>
            <a:r>
              <a:rPr lang="zh-CN" altLang="en-US" sz="2000" b="1" kern="10" dirty="0">
                <a:ln w="9525">
                  <a:noFill/>
                  <a:round/>
                  <a:headEnd/>
                  <a:tailEnd/>
                </a:ln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kern="10" dirty="0">
                <a:ln w="9525">
                  <a:noFill/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信息系统存在着</a:t>
            </a:r>
            <a:r>
              <a:rPr lang="zh-CN" altLang="en-US" sz="2000" b="1" kern="10" dirty="0">
                <a:ln w="9525">
                  <a:noFill/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脆弱性</a:t>
            </a:r>
          </a:p>
          <a:p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、常见威胁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35504"/>
            <a:ext cx="6956609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网络的威胁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网络钓鱼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无线网络威胁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恶意软件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Virus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蠕虫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拒绝服务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A70FD-4718-46F5-8EDD-18A0A022A84D}"/>
              </a:ext>
            </a:extLst>
          </p:cNvPr>
          <p:cNvSpPr txBox="1"/>
          <p:nvPr/>
        </p:nvSpPr>
        <p:spPr>
          <a:xfrm>
            <a:off x="5294514" y="1579577"/>
            <a:ext cx="6781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补充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首先病毒，木马，蠕虫统称为电脑病毒。病毒（包含蠕虫）的共同特征是自我复制、传播、破坏电脑文件，对电脑造成数据上不可逆转的损坏。而木马独有特征是伪装成正常应用骗取用户信任而入侵，潜伏在电脑中盗取用户资料与信息。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拒绝服务攻击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dirty="0" err="1">
                <a:solidFill>
                  <a:schemeClr val="bg2"/>
                </a:solidFill>
              </a:rPr>
              <a:t>Dos:Denialof</a:t>
            </a:r>
            <a:r>
              <a:rPr lang="en-US" altLang="zh-CN" dirty="0">
                <a:solidFill>
                  <a:schemeClr val="bg2"/>
                </a:solidFill>
              </a:rPr>
              <a:t> Service)</a:t>
            </a:r>
            <a:r>
              <a:rPr lang="zh-CN" altLang="en-US" dirty="0">
                <a:solidFill>
                  <a:schemeClr val="bg2"/>
                </a:solidFill>
              </a:rPr>
              <a:t>使目标系统或者网络不能提供正常的服务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DNS</a:t>
            </a:r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Domain Name System</a:t>
            </a:r>
            <a:r>
              <a:rPr lang="zh-CN" altLang="en-US" dirty="0">
                <a:solidFill>
                  <a:schemeClr val="bg2"/>
                </a:solidFill>
              </a:rPr>
              <a:t>，域名系统），因特网上作为域名和</a:t>
            </a:r>
            <a:r>
              <a:rPr lang="en-US" altLang="zh-CN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</a:t>
            </a:r>
            <a:r>
              <a:rPr lang="zh-CN" altLang="en-US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地址</a:t>
            </a:r>
            <a:r>
              <a:rPr lang="zh-CN" altLang="en-US" dirty="0">
                <a:solidFill>
                  <a:schemeClr val="bg2"/>
                </a:solidFill>
              </a:rPr>
              <a:t>相互映射的一个</a:t>
            </a:r>
            <a:r>
              <a:rPr lang="zh-CN" altLang="en-US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分布式数据库</a:t>
            </a:r>
            <a:r>
              <a:rPr lang="zh-CN" altLang="en-US" dirty="0">
                <a:solidFill>
                  <a:schemeClr val="bg2"/>
                </a:solidFill>
              </a:rPr>
              <a:t>，能够使用户更方便的访问</a:t>
            </a:r>
            <a:r>
              <a:rPr lang="zh-CN" altLang="en-US" dirty="0">
                <a:solidFill>
                  <a:schemeClr val="bg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互联网</a:t>
            </a:r>
            <a:r>
              <a:rPr lang="zh-CN" altLang="en-US" dirty="0">
                <a:solidFill>
                  <a:schemeClr val="bg2"/>
                </a:solidFill>
              </a:rPr>
              <a:t>，而不用去记住能够被机器直接读取的</a:t>
            </a:r>
            <a:r>
              <a:rPr lang="en-US" altLang="zh-CN" dirty="0">
                <a:solidFill>
                  <a:schemeClr val="bg2"/>
                </a:solidFill>
              </a:rPr>
              <a:t>IP</a:t>
            </a:r>
            <a:r>
              <a:rPr lang="zh-CN" altLang="en-US" dirty="0">
                <a:solidFill>
                  <a:schemeClr val="bg2"/>
                </a:solidFill>
              </a:rPr>
              <a:t>数串。通过</a:t>
            </a:r>
            <a:r>
              <a:rPr lang="zh-CN" altLang="en-US" dirty="0">
                <a:solidFill>
                  <a:schemeClr val="bg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主机</a:t>
            </a:r>
            <a:r>
              <a:rPr lang="zh-CN" altLang="en-US" dirty="0">
                <a:solidFill>
                  <a:schemeClr val="bg2"/>
                </a:solidFill>
              </a:rPr>
              <a:t>名，最终得到该主机名对应的</a:t>
            </a:r>
            <a:r>
              <a:rPr lang="en-US" altLang="zh-CN" dirty="0">
                <a:solidFill>
                  <a:schemeClr val="bg2"/>
                </a:solidFill>
              </a:rPr>
              <a:t>IP</a:t>
            </a:r>
            <a:r>
              <a:rPr lang="zh-CN" altLang="en-US" dirty="0">
                <a:solidFill>
                  <a:schemeClr val="bg2"/>
                </a:solidFill>
              </a:rPr>
              <a:t>地址的过程叫做域名解析（或主机名解析）。</a:t>
            </a: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02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C6F7F-408B-47C9-A564-F9DAB4267C22}"/>
              </a:ext>
            </a:extLst>
          </p:cNvPr>
          <p:cNvSpPr txBox="1"/>
          <p:nvPr/>
        </p:nvSpPr>
        <p:spPr>
          <a:xfrm>
            <a:off x="1125110" y="1287665"/>
            <a:ext cx="9094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、论文</a:t>
            </a:r>
            <a:r>
              <a:rPr lang="zh-CN" altLang="en-US" sz="3600" b="0" dirty="0"/>
              <a:t>中必须要注意的两个</a:t>
            </a:r>
            <a:r>
              <a:rPr lang="zh-CN" altLang="en-US" dirty="0">
                <a:solidFill>
                  <a:srgbClr val="C00000"/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00876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、学术论文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35504"/>
            <a:ext cx="695660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学术论文选题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学术论文的结构要求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学术论文的发表及核心期刊介绍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）学术论文选题</a:t>
            </a:r>
            <a:endParaRPr lang="zh-CN" altLang="zh-CN" sz="49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82542"/>
            <a:ext cx="6956609" cy="2797048"/>
          </a:xfrm>
          <a:prstGeom prst="rect">
            <a:avLst/>
          </a:prstGeom>
        </p:spPr>
        <p:txBody>
          <a:bodyPr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阅读研究文献，挖掘需求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选题</a:t>
            </a: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完成实验或设计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构建提纲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撰写论文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804" y="70586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）论文的结构要求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3259145" y="1765300"/>
            <a:ext cx="3049587" cy="364648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题目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摘要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关键词 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604" y="481270"/>
            <a:ext cx="7124700" cy="833939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①题  目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1384664" y="1623018"/>
            <a:ext cx="10254342" cy="4602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题名应简明、具体、确切，能概括论文的特定内容，有助于选定关键词，符合编制题录、索引和检索的有关原则。</a:t>
            </a:r>
          </a:p>
          <a:p>
            <a:pPr>
              <a:buFont typeface="Arial" pitchFamily="34" charset="0"/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3620" y="4508507"/>
            <a:ext cx="5400675" cy="792163"/>
            <a:chOff x="0" y="0"/>
            <a:chExt cx="3072" cy="336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17" cy="33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ea typeface="楷体_GB2312" pitchFamily="49" charset="-122"/>
                </a:rPr>
                <a:t>研究切入点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1755" y="0"/>
              <a:ext cx="1317" cy="33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ea typeface="楷体_GB2312" pitchFamily="49" charset="-122"/>
                </a:rPr>
                <a:t>核心工作</a:t>
              </a: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1414" y="0"/>
              <a:ext cx="2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</a:rPr>
                <a:t>＋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8" y="1233244"/>
            <a:ext cx="7124700" cy="785813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②摘  要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625726"/>
            <a:ext cx="9842500" cy="2448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论文摘要应概括地反映出原论文的主要内容，主要说明本论文的研究目的、内容、方法、成果和结论。要突出本论文的创造性成果或新见解，不要与引言相混淆。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5319" y="1045724"/>
            <a:ext cx="7124700" cy="753729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③关键词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1381919" y="2368926"/>
            <a:ext cx="9428162" cy="2120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关键词是反映论文主题概念的词或词组，通常以与正文不同的字体字号编排在摘要下方。一般每篇可选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3~8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个，多个关键词之间用分号分隔，按词条的外延（概念范围）层次从大到小排列。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1270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992183"/>
            <a:ext cx="7124700" cy="80185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④正  文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1206500" y="2257136"/>
            <a:ext cx="9677400" cy="3207753"/>
          </a:xfrm>
        </p:spPr>
        <p:txBody>
          <a:bodyPr/>
          <a:lstStyle/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论文观点的理论分析（基本理论可放在综述部分、主要概念界定）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调查研究及访谈过程和结果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本人的论点及讨论等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附有各种调查问卷和访谈提纲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87" y="1082425"/>
            <a:ext cx="7124700" cy="769771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⑤结  论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68187" y="2298701"/>
            <a:ext cx="9255626" cy="36936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结论是对正文的最终结论，应准确、完整、精炼。包括三部分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本论文主要研究内容和结论，意义，地位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本论文主要创新点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存在的问题、不足或进一步工作的设想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688" y="792205"/>
            <a:ext cx="7124700" cy="6735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⑥参考文献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568688" y="1548064"/>
            <a:ext cx="11623312" cy="53099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文章中引用他人成果或文章内容应注明参考文献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期刊：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期刊名称，出版年份，卷号（期号）：起止页码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专著：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著者，译者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出版地：出版社，出版年份：起止页码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论文集：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[C].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论文集名，出版地：出版社，出版年份：起止页码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学位论文：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[D].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保存地：保存单位，年份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专利文献：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专利所有者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专利国别：专利号，发布日期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报纸文章：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报纸名，出版日期（版次）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国际、国家标准：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标准代号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标准名称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[S].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出版地：出版者，出版年份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[EB/OL].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电子文献的出版或可获得的地址，发表日期或更新日期∕引用日期（任选）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07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8355" y="1234992"/>
            <a:ext cx="8229600" cy="441166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72D46-CB1B-4B99-9ED2-8B69F48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28C67-BCD6-48B0-9C23-CFF3D2F91BCD}"/>
              </a:ext>
            </a:extLst>
          </p:cNvPr>
          <p:cNvSpPr txBox="1"/>
          <p:nvPr/>
        </p:nvSpPr>
        <p:spPr>
          <a:xfrm>
            <a:off x="1265569" y="997267"/>
            <a:ext cx="923906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投稿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审稿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用稿通知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办理相关费用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出刊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邮递样刊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一般作者先了解期刊，选定期刊后，找到投稿方式，部分期刊要求书面形式投稿。大部分是采用电子稿件形式。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EC13-2E60-446B-BB2F-FD4DCDC0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49151" y="588319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）论文的发表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A8EC79-6B0B-440C-9177-BE3DD1B6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52" y="3470065"/>
            <a:ext cx="7124700" cy="8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9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核心期刊</a:t>
            </a:r>
            <a:endParaRPr lang="zh-CN" altLang="en-US" sz="49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AC27F-C195-4E82-B44D-7BA319BEEA93}"/>
              </a:ext>
            </a:extLst>
          </p:cNvPr>
          <p:cNvSpPr txBox="1"/>
          <p:nvPr/>
        </p:nvSpPr>
        <p:spPr>
          <a:xfrm>
            <a:off x="1476465" y="4169112"/>
            <a:ext cx="923906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计算机学报、软件学报等。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7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618080" y="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     1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、两门课程简介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25F9F-9732-42F1-95E8-D56BF2F046D9}"/>
              </a:ext>
            </a:extLst>
          </p:cNvPr>
          <p:cNvSpPr txBox="1"/>
          <p:nvPr/>
        </p:nvSpPr>
        <p:spPr>
          <a:xfrm>
            <a:off x="1170742" y="14628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C21C3-FF5B-495A-958A-306D72CA5CFB}"/>
              </a:ext>
            </a:extLst>
          </p:cNvPr>
          <p:cNvSpPr/>
          <p:nvPr/>
        </p:nvSpPr>
        <p:spPr>
          <a:xfrm>
            <a:off x="1713844" y="2315094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认识和学习计算机的一些基础理论知识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CCD08A-A4B5-4A75-B511-113FD0BFB60D}"/>
              </a:ext>
            </a:extLst>
          </p:cNvPr>
          <p:cNvSpPr txBox="1"/>
          <p:nvPr/>
        </p:nvSpPr>
        <p:spPr>
          <a:xfrm>
            <a:off x="1713844" y="31981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硬件、软件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B0537-CEFF-4A7D-99EA-A10CAD290211}"/>
              </a:ext>
            </a:extLst>
          </p:cNvPr>
          <p:cNvSpPr txBox="1"/>
          <p:nvPr/>
        </p:nvSpPr>
        <p:spPr>
          <a:xfrm>
            <a:off x="1713844" y="41366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数的存储及数据之间的关系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D2707-E910-4932-A8DD-BB7E1BBDB23F}"/>
              </a:ext>
            </a:extLst>
          </p:cNvPr>
          <p:cNvSpPr txBox="1"/>
          <p:nvPr/>
        </p:nvSpPr>
        <p:spPr>
          <a:xfrm>
            <a:off x="1713844" y="501968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后续其他课程的理论先导基础知识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7FA6EF-BAB4-4A2D-B5FD-3B9968A5C148}"/>
              </a:ext>
            </a:extLst>
          </p:cNvPr>
          <p:cNvSpPr txBox="1"/>
          <p:nvPr/>
        </p:nvSpPr>
        <p:spPr>
          <a:xfrm>
            <a:off x="7246642" y="146288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信息素养实践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FDB794-EF06-4D93-AACD-D96AC8289482}"/>
              </a:ext>
            </a:extLst>
          </p:cNvPr>
          <p:cNvSpPr txBox="1"/>
          <p:nvPr/>
        </p:nvSpPr>
        <p:spPr>
          <a:xfrm>
            <a:off x="8046861" y="2177934"/>
            <a:ext cx="1538883" cy="292828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8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 力</a:t>
            </a:r>
          </a:p>
        </p:txBody>
      </p:sp>
    </p:spTree>
    <p:extLst>
      <p:ext uri="{BB962C8B-B14F-4D97-AF65-F5344CB8AC3E}">
        <p14:creationId xmlns:p14="http://schemas.microsoft.com/office/powerpoint/2010/main" val="14394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30C24AB-C569-40C1-B995-01272A16A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1394446"/>
            <a:ext cx="12008078" cy="4640593"/>
          </a:xfrm>
          <a:prstGeom prst="rect">
            <a:avLst/>
          </a:prstGeom>
        </p:spPr>
      </p:pic>
      <p:sp>
        <p:nvSpPr>
          <p:cNvPr id="10" name="Title 17">
            <a:extLst>
              <a:ext uri="{FF2B5EF4-FFF2-40B4-BE49-F238E27FC236}">
                <a16:creationId xmlns:a16="http://schemas.microsoft.com/office/drawing/2014/main" id="{D20DC1DF-77C8-40E6-BE8E-A326989A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、信息素养实践课程具体介绍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7174" name="图片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图片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117735" y="3133235"/>
            <a:ext cx="695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：信息是用来消除随机不确定性的东西。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1828" y="3661255"/>
            <a:ext cx="7942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维纳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：信息是人们在适应外部世界，并使这种适应反 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作用于外部世界的过程中，同外部世界进行互相交换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的内容和名称。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17735" y="2513614"/>
            <a:ext cx="695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一切都是信息。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36457F6F-2D8B-4F46-B6A4-E322D6E30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、信息的概念</a:t>
            </a:r>
            <a:endParaRPr lang="zh-CN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6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899359" y="757231"/>
            <a:ext cx="50722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、信息素养的含义</a:t>
            </a:r>
          </a:p>
        </p:txBody>
      </p:sp>
      <p:sp>
        <p:nvSpPr>
          <p:cNvPr id="3" name="矩形 2"/>
          <p:cNvSpPr/>
          <p:nvPr/>
        </p:nvSpPr>
        <p:spPr>
          <a:xfrm>
            <a:off x="1917145" y="2300269"/>
            <a:ext cx="7891399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信息筛选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9365" y="1387984"/>
            <a:ext cx="856082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人们在解决问题时利用信息的技术和技能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18" y="3025251"/>
            <a:ext cx="3337659" cy="3337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227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60" y="925327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、对学生的要求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1791429" y="2653145"/>
            <a:ext cx="493917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）转变角色，主动学习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）原谅我的局限性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）培养信息意识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）注重信息安全</a:t>
            </a:r>
          </a:p>
          <a:p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9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720" y="711170"/>
            <a:ext cx="5472113" cy="487362"/>
          </a:xfrm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5043" name="Picture 3" descr="图片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485" y="2325897"/>
            <a:ext cx="4090734" cy="411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908720" y="1427772"/>
            <a:ext cx="9448105" cy="12002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91409" tIns="45705" rIns="91409" bIns="45705">
            <a:spAutoFit/>
          </a:bodyPr>
          <a:lstStyle/>
          <a:p>
            <a:pPr defTabSz="446088"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信息本身的机密性（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）、完整性（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）和可用性（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Availability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）的保持，即防止未经授权使用信息、防止对信息的非法修改和破坏、确保及时可靠地使用信息。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8CD8DB-070C-45F5-AB93-3CD395B0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147753"/>
            <a:ext cx="4286223" cy="167469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157258438</TotalTime>
  <Pages>0</Pages>
  <Words>1120</Words>
  <Characters>0</Characters>
  <Application>Microsoft Office PowerPoint</Application>
  <DocSecurity>0</DocSecurity>
  <PresentationFormat>宽屏</PresentationFormat>
  <Lines>0</Lines>
  <Paragraphs>172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Bitstream Vera Sans</vt:lpstr>
      <vt:lpstr>DFMoW4-B5</vt:lpstr>
      <vt:lpstr>华文新魏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Wingdings 2</vt:lpstr>
      <vt:lpstr>楷体_GB2312</vt:lpstr>
      <vt:lpstr>主题1</vt:lpstr>
      <vt:lpstr>PowerPoint 演示文稿</vt:lpstr>
      <vt:lpstr>目  录</vt:lpstr>
      <vt:lpstr>一、课程介绍      1、两门课程简介</vt:lpstr>
      <vt:lpstr>PowerPoint 演示文稿</vt:lpstr>
      <vt:lpstr>3、信息的概念</vt:lpstr>
      <vt:lpstr>PowerPoint 演示文稿</vt:lpstr>
      <vt:lpstr>目  录</vt:lpstr>
      <vt:lpstr>PowerPoint 演示文稿</vt:lpstr>
      <vt:lpstr>2、信息安全</vt:lpstr>
      <vt:lpstr>PowerPoint 演示文稿</vt:lpstr>
      <vt:lpstr>4、常见威胁</vt:lpstr>
      <vt:lpstr>目  录</vt:lpstr>
      <vt:lpstr>PowerPoint 演示文稿</vt:lpstr>
      <vt:lpstr>2、学术论文</vt:lpstr>
      <vt:lpstr>（1）学术论文选题</vt:lpstr>
      <vt:lpstr>（2）论文的结构要求</vt:lpstr>
      <vt:lpstr>①题  目</vt:lpstr>
      <vt:lpstr>②摘  要</vt:lpstr>
      <vt:lpstr>③关键词</vt:lpstr>
      <vt:lpstr>④正  文</vt:lpstr>
      <vt:lpstr>⑤结  论</vt:lpstr>
      <vt:lpstr>⑥参考文献</vt:lpstr>
      <vt:lpstr>PowerPoint 演示文稿</vt:lpstr>
      <vt:lpstr>（3）论文的发表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ji chen</cp:lastModifiedBy>
  <cp:revision>444</cp:revision>
  <cp:lastPrinted>1899-12-30T00:00:00Z</cp:lastPrinted>
  <dcterms:created xsi:type="dcterms:W3CDTF">2012-04-08T16:29:00Z</dcterms:created>
  <dcterms:modified xsi:type="dcterms:W3CDTF">2018-12-29T07:46:11Z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