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450" r:id="rId3"/>
    <p:sldId id="453" r:id="rId4"/>
    <p:sldId id="451" r:id="rId5"/>
    <p:sldId id="449" r:id="rId6"/>
    <p:sldId id="458" r:id="rId7"/>
    <p:sldId id="457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7" r:id="rId16"/>
    <p:sldId id="454" r:id="rId17"/>
    <p:sldId id="468" r:id="rId18"/>
    <p:sldId id="469" r:id="rId19"/>
    <p:sldId id="471" r:id="rId20"/>
    <p:sldId id="477" r:id="rId21"/>
    <p:sldId id="479" r:id="rId22"/>
    <p:sldId id="480" r:id="rId23"/>
    <p:sldId id="481" r:id="rId24"/>
    <p:sldId id="484" r:id="rId25"/>
    <p:sldId id="485" r:id="rId26"/>
    <p:sldId id="486" r:id="rId27"/>
    <p:sldId id="487" r:id="rId28"/>
    <p:sldId id="488" r:id="rId29"/>
    <p:sldId id="489" r:id="rId30"/>
    <p:sldId id="455" r:id="rId31"/>
    <p:sldId id="490" r:id="rId32"/>
    <p:sldId id="491" r:id="rId33"/>
    <p:sldId id="492" r:id="rId34"/>
    <p:sldId id="493" r:id="rId35"/>
    <p:sldId id="494" r:id="rId36"/>
    <p:sldId id="495" r:id="rId37"/>
    <p:sldId id="496" r:id="rId38"/>
    <p:sldId id="497" r:id="rId39"/>
    <p:sldId id="498" r:id="rId40"/>
    <p:sldId id="499" r:id="rId41"/>
    <p:sldId id="500" r:id="rId42"/>
    <p:sldId id="501" r:id="rId43"/>
    <p:sldId id="456" r:id="rId44"/>
    <p:sldId id="502" r:id="rId45"/>
    <p:sldId id="503" r:id="rId46"/>
    <p:sldId id="504" r:id="rId47"/>
    <p:sldId id="505" r:id="rId48"/>
    <p:sldId id="506" r:id="rId49"/>
    <p:sldId id="508" r:id="rId50"/>
    <p:sldId id="507" r:id="rId51"/>
    <p:sldId id="509" r:id="rId52"/>
    <p:sldId id="511" r:id="rId53"/>
    <p:sldId id="512" r:id="rId54"/>
    <p:sldId id="514" r:id="rId55"/>
    <p:sldId id="515" r:id="rId56"/>
    <p:sldId id="516" r:id="rId5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orient="horz" pos="158">
          <p15:clr>
            <a:srgbClr val="A4A3A4"/>
          </p15:clr>
        </p15:guide>
        <p15:guide id="3" orient="horz" pos="940">
          <p15:clr>
            <a:srgbClr val="A4A3A4"/>
          </p15:clr>
        </p15:guide>
        <p15:guide id="4" orient="horz" pos="1150">
          <p15:clr>
            <a:srgbClr val="A4A3A4"/>
          </p15:clr>
        </p15:guide>
        <p15:guide id="5" pos="3771">
          <p15:clr>
            <a:srgbClr val="A4A3A4"/>
          </p15:clr>
        </p15:guide>
        <p15:guide id="6" pos="5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F3502"/>
    <a:srgbClr val="EA870D"/>
    <a:srgbClr val="F1905F"/>
    <a:srgbClr val="E67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92" autoAdjust="0"/>
    <p:restoredTop sz="73522" autoAdjust="0"/>
  </p:normalViewPr>
  <p:slideViewPr>
    <p:cSldViewPr snapToGrid="0">
      <p:cViewPr varScale="1">
        <p:scale>
          <a:sx n="75" d="100"/>
          <a:sy n="75" d="100"/>
        </p:scale>
        <p:origin x="534" y="-177"/>
      </p:cViewPr>
      <p:guideLst>
        <p:guide orient="horz" pos="2176"/>
        <p:guide orient="horz" pos="158"/>
        <p:guide orient="horz" pos="940"/>
        <p:guide orient="horz" pos="1150"/>
        <p:guide pos="3771"/>
        <p:guide pos="5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704FD7C8-1CD4-498B-8E94-5FFFBB963666}" type="datetime1">
              <a:rPr lang="en-US" altLang="zh-CN"/>
              <a:t>12/29/2018</a:t>
            </a:fld>
            <a:endParaRPr lang="en-US" altLang="zh-CN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Click to edit Master text styles</a:t>
            </a:r>
          </a:p>
          <a:p>
            <a:pPr>
              <a:defRPr/>
            </a:pPr>
            <a:r>
              <a:rPr lang="zh-CN" altLang="zh-CN"/>
              <a:t>Second level</a:t>
            </a:r>
          </a:p>
          <a:p>
            <a:pPr>
              <a:defRPr/>
            </a:pPr>
            <a:r>
              <a:rPr lang="zh-CN" altLang="zh-CN"/>
              <a:t>Third level</a:t>
            </a:r>
          </a:p>
          <a:p>
            <a:pPr>
              <a:defRPr/>
            </a:pPr>
            <a:r>
              <a:rPr lang="zh-CN" altLang="zh-CN"/>
              <a:t>Fourth level</a:t>
            </a:r>
          </a:p>
          <a:p>
            <a:pPr>
              <a:defRPr/>
            </a:pPr>
            <a:r>
              <a:rPr lang="zh-CN" altLang="zh-CN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FC182A1B-B723-4F0F-854A-A5B73E16D83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399206-8C31-40EF-8935-622B64AF7A78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EC80F1-9320-41F0-8AB9-33CF79F26B86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  <a:p>
            <a:pPr eaLnBrk="1" hangingPunct="1"/>
            <a:r>
              <a:rPr lang="zh-CN" altLang="en-US" dirty="0">
                <a:sym typeface="+mn-ea"/>
              </a:rPr>
              <a:t>“页面视图”可以显示</a:t>
            </a:r>
            <a:r>
              <a:rPr lang="en-US" altLang="zh-CN" dirty="0">
                <a:sym typeface="+mn-ea"/>
              </a:rPr>
              <a:t>Word2016</a:t>
            </a:r>
            <a:r>
              <a:rPr lang="zh-CN" altLang="en-US" dirty="0">
                <a:sym typeface="+mn-ea"/>
              </a:rPr>
              <a:t>文档的打印结果外观，主要包括页眉、页脚、图形对象、分栏设置、页面边距等元素，是最接近打印结果的页面视图；</a:t>
            </a:r>
            <a:endParaRPr lang="en-US" altLang="zh-CN" dirty="0"/>
          </a:p>
          <a:p>
            <a:pPr eaLnBrk="1" hangingPunct="1"/>
            <a:r>
              <a:rPr lang="zh-CN" altLang="en-US" dirty="0">
                <a:sym typeface="+mn-ea"/>
              </a:rPr>
              <a:t>“阅读版式视图”以图书的分栏样式显示</a:t>
            </a:r>
            <a:r>
              <a:rPr lang="en-US" altLang="zh-CN" dirty="0">
                <a:sym typeface="+mn-ea"/>
              </a:rPr>
              <a:t>Word2016</a:t>
            </a:r>
            <a:r>
              <a:rPr lang="zh-CN" altLang="en-US" dirty="0">
                <a:sym typeface="+mn-ea"/>
              </a:rPr>
              <a:t>文档；</a:t>
            </a:r>
            <a:endParaRPr lang="en-US" altLang="zh-CN" dirty="0"/>
          </a:p>
          <a:p>
            <a:pPr eaLnBrk="1" hangingPunct="1"/>
            <a:r>
              <a:rPr lang="zh-CN" altLang="en-US" dirty="0">
                <a:sym typeface="+mn-ea"/>
              </a:rPr>
              <a:t>“</a:t>
            </a:r>
            <a:r>
              <a:rPr lang="en-US" altLang="zh-CN"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版式视图”以网页的形式显示</a:t>
            </a:r>
            <a:r>
              <a:rPr lang="en-US" altLang="zh-CN" dirty="0">
                <a:sym typeface="+mn-ea"/>
              </a:rPr>
              <a:t>Word2016</a:t>
            </a:r>
            <a:r>
              <a:rPr lang="zh-CN" altLang="en-US" dirty="0">
                <a:sym typeface="+mn-ea"/>
              </a:rPr>
              <a:t>文档，</a:t>
            </a:r>
            <a:r>
              <a:rPr lang="en-US" altLang="zh-CN"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版式视图适用于发送电子邮件和创建网页；</a:t>
            </a:r>
            <a:endParaRPr lang="en-US" altLang="zh-CN" dirty="0"/>
          </a:p>
          <a:p>
            <a:pPr eaLnBrk="1" hangingPunct="1"/>
            <a:r>
              <a:rPr lang="zh-CN" altLang="en-US" dirty="0">
                <a:sym typeface="+mn-ea"/>
              </a:rPr>
              <a:t>大纲视图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“大纲视图”主要用于设置</a:t>
            </a:r>
            <a:r>
              <a:rPr lang="en-US" altLang="zh-CN" dirty="0">
                <a:sym typeface="+mn-ea"/>
              </a:rPr>
              <a:t>Word2016</a:t>
            </a:r>
            <a:r>
              <a:rPr lang="zh-CN" altLang="en-US" dirty="0">
                <a:sym typeface="+mn-ea"/>
              </a:rPr>
              <a:t>文档的设置和显示标题的层级结构，并可以方便地折叠和展开各种层级的文档。大纲视图广泛用于</a:t>
            </a:r>
            <a:r>
              <a:rPr lang="en-US" altLang="zh-CN" dirty="0">
                <a:sym typeface="+mn-ea"/>
              </a:rPr>
              <a:t>Word2016</a:t>
            </a:r>
            <a:r>
              <a:rPr lang="zh-CN" altLang="en-US" dirty="0">
                <a:sym typeface="+mn-ea"/>
              </a:rPr>
              <a:t>长文档的快速浏览和设置；</a:t>
            </a:r>
            <a:endParaRPr lang="en-US" altLang="zh-CN" dirty="0"/>
          </a:p>
          <a:p>
            <a:pPr eaLnBrk="1" hangingPunct="1"/>
            <a:r>
              <a:rPr lang="zh-CN" altLang="en-US" dirty="0">
                <a:sym typeface="+mn-ea"/>
              </a:rPr>
              <a:t>“草稿视图”取消了页面边距、分栏、页眉页脚和图片等元素，仅显示标题和正文，是最节省计算机系统硬件资源的视图方式。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>
              <a:solidFill>
                <a:srgbClr val="CF3502"/>
              </a:solidFill>
            </a:endParaRPr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了解什么是信息素养？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信息时代存在的问题？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本课程能提升那些方面的素养，如何提升？</a:t>
            </a:r>
            <a:endParaRPr lang="en-US" altLang="zh-CN" dirty="0"/>
          </a:p>
          <a:p>
            <a:pPr>
              <a:buFont typeface="+mj-lt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核心：本课程是做什么的</a:t>
            </a: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eaLnBrk="1" hangingPunct="1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</a:rPr>
              <a:t>17</a:t>
            </a:fld>
            <a:endParaRPr lang="en-US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endParaRPr lang="zh-CN" altLang="en-US" dirty="0"/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</a:rPr>
              <a:t>2</a:t>
            </a:fld>
            <a:endParaRPr lang="en-US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了解什么是信息素养？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信息时代存在的问题？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本课程能提升那些方面的素养，如何提升？</a:t>
            </a:r>
            <a:endParaRPr lang="en-US" altLang="zh-CN" dirty="0"/>
          </a:p>
          <a:p>
            <a:pPr>
              <a:buFont typeface="+mj-lt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核心：本课程是做什么的</a:t>
            </a: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eaLnBrk="1" hangingPunct="1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</a:rPr>
              <a:t>31</a:t>
            </a:fld>
            <a:endParaRPr lang="en-US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endParaRPr lang="zh-CN" altLang="en-US" dirty="0"/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</a:rPr>
              <a:t>4</a:t>
            </a:fld>
            <a:endParaRPr lang="en-US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了解什么是信息素养？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信息时代存在的问题？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本课程能提升那些方面的素养，如何提升？</a:t>
            </a:r>
            <a:endParaRPr lang="en-US" altLang="zh-CN" dirty="0"/>
          </a:p>
          <a:p>
            <a:pPr>
              <a:buFont typeface="+mj-lt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核心：本课程是做什么的</a:t>
            </a: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eaLnBrk="1" hangingPunct="1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</a:rPr>
              <a:t>44</a:t>
            </a:fld>
            <a:endParaRPr lang="en-US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Calibri Light" panose="020F0302020204030204" pitchFamily="34" charset="0"/>
              <a:buAutoNum type="arabicPeriod"/>
            </a:pPr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图文混排调整到排版部分讲</a:t>
            </a:r>
          </a:p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0" name="备注占位符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endParaRPr lang="zh-CN" altLang="en-US" dirty="0"/>
          </a:p>
        </p:txBody>
      </p:sp>
      <p:sp>
        <p:nvSpPr>
          <p:cNvPr id="378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</a:rPr>
              <a:t>6</a:t>
            </a:fld>
            <a:endParaRPr lang="en-US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Calibri Light" panose="020F0302020204030204" pitchFamily="34" charset="0"/>
              <a:buNone/>
            </a:pPr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Calibri Light" panose="020F0302020204030204" pitchFamily="34" charset="0"/>
              <a:buAutoNum type="arabicPeriod"/>
            </a:pPr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t>12/29/2018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9E529-9D5F-4A3A-B1BD-987114C4526E}" type="datetime1">
              <a:rPr lang="zh-CN" altLang="en-US"/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0E114-DD1F-4063-AB2A-47F88E7358B5}" type="slidenum">
              <a:rPr lang="zh-CN" altLang="en-US"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1B86D-4772-42A2-B42B-7775EE1E6144}" type="datetime1">
              <a:rPr lang="zh-CN" altLang="en-US"/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8AA4F-10A5-4247-939D-02B4ACC76EE3}" type="slidenum">
              <a:rPr lang="zh-CN" altLang="en-US"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5484" y="314325"/>
            <a:ext cx="2461683" cy="60944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46200" y="314325"/>
            <a:ext cx="7186084" cy="6094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89CE4-ED94-4EA4-A1E1-FB9D5C3F6256}" type="datetime1">
              <a:rPr lang="zh-CN" altLang="en-US"/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131E1-404A-446E-9149-2E4299602F11}" type="slidenum">
              <a:rPr lang="zh-CN" altLang="en-US"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9267" y="111125"/>
            <a:ext cx="9499600" cy="1285875"/>
          </a:xfrm>
        </p:spPr>
        <p:txBody>
          <a:bodyPr/>
          <a:lstStyle>
            <a:lvl1pPr>
              <a:defRPr sz="400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B5C2-121F-4BEA-97E7-1E8EC3C366F6}" type="datetime1">
              <a:rPr lang="zh-CN" altLang="en-US"/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B6AC9-F54D-4215-8922-BEE3958438AB}" type="slidenum">
              <a:rPr lang="zh-CN" altLang="en-US"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510F4-B9AA-4210-9161-52164580274C}" type="datetime1">
              <a:rPr lang="zh-CN" altLang="en-US"/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304E4-2CE5-41C3-92F1-EF9E6AB48183}" type="slidenum">
              <a:rPr lang="zh-CN" altLang="en-US"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44864-7159-4E6F-806C-D971BF7B76F3}" type="datetime1">
              <a:rPr lang="zh-CN" altLang="en-US"/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C014F-26E7-46D4-9C0B-C269FB7CA4CF}" type="slidenum">
              <a:rPr lang="zh-CN" altLang="en-US"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6200" y="1806575"/>
            <a:ext cx="4823884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3284" y="1806575"/>
            <a:ext cx="4823883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55852-67FE-4E6A-ADEF-3ED5C7832701}" type="datetime1">
              <a:rPr lang="zh-CN" altLang="en-US"/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E98C4-61A7-4385-992D-4EAFFD94592C}" type="slidenum">
              <a:rPr lang="zh-CN" altLang="en-US"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73AE-6F38-414E-A81A-582D912FCC4A}" type="datetime1">
              <a:rPr lang="zh-CN" altLang="en-US"/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3CD49-9252-4E0D-B022-72C097C13C1E}" type="slidenum">
              <a:rPr lang="zh-CN" altLang="en-US"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31F17-736D-42BE-8A87-0AAD320962F2}" type="datetime1">
              <a:rPr lang="zh-CN" altLang="en-US"/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1915E-6C68-4A50-99EB-C84C6582E163}" type="slidenum">
              <a:rPr lang="zh-CN" altLang="en-US"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C6629-F3DE-4851-B977-8AE4D9E5B0DB}" type="datetime1">
              <a:rPr lang="zh-CN" altLang="en-US"/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4D482-E4C1-4C21-9E1C-E8F1FE3DF4DB}" type="slidenum">
              <a:rPr lang="zh-CN" altLang="en-US"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19CE3-CFAA-4497-BA75-8951314ECA05}" type="datetime1">
              <a:rPr lang="zh-CN" altLang="en-US"/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1186F-D6BE-41F2-B0A6-02D9C02673E2}" type="slidenum">
              <a:rPr lang="zh-CN" altLang="en-US"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B975-4DEE-4415-8ECB-14AA25DD8CFF}" type="datetime1">
              <a:rPr lang="zh-CN" altLang="en-US"/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2E270-F233-478E-B44F-A14EB50E9062}" type="slidenum">
              <a:rPr lang="zh-CN" altLang="en-US"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E29121"/>
            </a:gs>
            <a:gs pos="100000">
              <a:srgbClr val="CE3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ular Callout 101"/>
          <p:cNvSpPr>
            <a:spLocks noChangeAspect="1"/>
          </p:cNvSpPr>
          <p:nvPr/>
        </p:nvSpPr>
        <p:spPr bwMode="auto">
          <a:xfrm>
            <a:off x="425451" y="1452563"/>
            <a:ext cx="1030816" cy="7731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6" name="Oval 55"/>
          <p:cNvSpPr>
            <a:spLocks noChangeAspect="1"/>
          </p:cNvSpPr>
          <p:nvPr/>
        </p:nvSpPr>
        <p:spPr bwMode="auto">
          <a:xfrm>
            <a:off x="3232151" y="4872038"/>
            <a:ext cx="2324100" cy="1909762"/>
          </a:xfrm>
          <a:prstGeom prst="wedgeRectCallout">
            <a:avLst>
              <a:gd name="adj1" fmla="val -13921"/>
              <a:gd name="adj2" fmla="val 63694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Rectangular Callout 52"/>
          <p:cNvSpPr>
            <a:spLocks noChangeAspect="1"/>
          </p:cNvSpPr>
          <p:nvPr/>
        </p:nvSpPr>
        <p:spPr bwMode="auto">
          <a:xfrm>
            <a:off x="3039533" y="4879975"/>
            <a:ext cx="2546351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1" name="Rectangular Callout 130"/>
          <p:cNvSpPr>
            <a:spLocks noChangeAspect="1"/>
          </p:cNvSpPr>
          <p:nvPr/>
        </p:nvSpPr>
        <p:spPr bwMode="auto">
          <a:xfrm>
            <a:off x="-48684" y="-41275"/>
            <a:ext cx="12240684" cy="1909763"/>
          </a:xfrm>
          <a:prstGeom prst="wedgeRectCallout">
            <a:avLst>
              <a:gd name="adj1" fmla="val -19718"/>
              <a:gd name="adj2" fmla="val 45033"/>
            </a:avLst>
          </a:prstGeom>
          <a:solidFill>
            <a:srgbClr val="FDC51B">
              <a:alpha val="20000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5" name="Oval 134"/>
          <p:cNvSpPr>
            <a:spLocks noChangeAspect="1"/>
          </p:cNvSpPr>
          <p:nvPr/>
        </p:nvSpPr>
        <p:spPr bwMode="auto">
          <a:xfrm>
            <a:off x="9992784" y="1095375"/>
            <a:ext cx="2262716" cy="1909763"/>
          </a:xfrm>
          <a:prstGeom prst="wedgeRectCallout">
            <a:avLst>
              <a:gd name="adj1" fmla="val -12222"/>
              <a:gd name="adj2" fmla="val 63329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7" name="Rectangular Callout 136"/>
          <p:cNvSpPr>
            <a:spLocks noChangeAspect="1"/>
          </p:cNvSpPr>
          <p:nvPr/>
        </p:nvSpPr>
        <p:spPr bwMode="auto">
          <a:xfrm>
            <a:off x="8881533" y="4362450"/>
            <a:ext cx="2546351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0" name="Rectangular Callout 139"/>
          <p:cNvSpPr>
            <a:spLocks noChangeAspect="1"/>
          </p:cNvSpPr>
          <p:nvPr/>
        </p:nvSpPr>
        <p:spPr bwMode="auto">
          <a:xfrm>
            <a:off x="7291917" y="2206625"/>
            <a:ext cx="254423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2" name="Oval 117"/>
          <p:cNvSpPr>
            <a:spLocks noChangeAspect="1"/>
          </p:cNvSpPr>
          <p:nvPr/>
        </p:nvSpPr>
        <p:spPr bwMode="auto">
          <a:xfrm>
            <a:off x="11197167" y="598488"/>
            <a:ext cx="1058333" cy="1252537"/>
          </a:xfrm>
          <a:prstGeom prst="wedgeRectCallout">
            <a:avLst>
              <a:gd name="adj1" fmla="val 5653"/>
              <a:gd name="adj2" fmla="val 595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4" name="Rectangular Callout 119"/>
          <p:cNvSpPr>
            <a:spLocks noChangeAspect="1"/>
          </p:cNvSpPr>
          <p:nvPr/>
        </p:nvSpPr>
        <p:spPr bwMode="auto">
          <a:xfrm>
            <a:off x="9163051" y="1450975"/>
            <a:ext cx="1623483" cy="12176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5" name="Rectangular Callout 120"/>
          <p:cNvSpPr>
            <a:spLocks noChangeAspect="1"/>
          </p:cNvSpPr>
          <p:nvPr/>
        </p:nvSpPr>
        <p:spPr bwMode="auto">
          <a:xfrm>
            <a:off x="2468033" y="2755900"/>
            <a:ext cx="1388533" cy="10414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6" name="Rectangular Callout 121"/>
          <p:cNvSpPr>
            <a:spLocks noChangeAspect="1"/>
          </p:cNvSpPr>
          <p:nvPr/>
        </p:nvSpPr>
        <p:spPr bwMode="auto">
          <a:xfrm>
            <a:off x="10333567" y="2662238"/>
            <a:ext cx="960967" cy="720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9" name="Oval 126"/>
          <p:cNvSpPr>
            <a:spLocks noChangeAspect="1"/>
          </p:cNvSpPr>
          <p:nvPr/>
        </p:nvSpPr>
        <p:spPr bwMode="auto">
          <a:xfrm>
            <a:off x="7721600" y="6489700"/>
            <a:ext cx="1488017" cy="4445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0" name="Oval 127"/>
          <p:cNvSpPr>
            <a:spLocks noChangeAspect="1"/>
          </p:cNvSpPr>
          <p:nvPr/>
        </p:nvSpPr>
        <p:spPr bwMode="auto">
          <a:xfrm>
            <a:off x="8170333" y="6408738"/>
            <a:ext cx="1648884" cy="5254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2" name="Rectangular Callout 96"/>
          <p:cNvSpPr>
            <a:spLocks noChangeAspect="1"/>
          </p:cNvSpPr>
          <p:nvPr userDrawn="1"/>
        </p:nvSpPr>
        <p:spPr bwMode="auto">
          <a:xfrm>
            <a:off x="14817" y="4941888"/>
            <a:ext cx="814916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9" name="Rectangular Callout 106"/>
          <p:cNvSpPr>
            <a:spLocks noChangeAspect="1"/>
          </p:cNvSpPr>
          <p:nvPr/>
        </p:nvSpPr>
        <p:spPr bwMode="auto">
          <a:xfrm>
            <a:off x="10623551" y="2281238"/>
            <a:ext cx="1504949" cy="11287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3" name="Rectangular Callout 110"/>
          <p:cNvSpPr>
            <a:spLocks noChangeAspect="1"/>
          </p:cNvSpPr>
          <p:nvPr/>
        </p:nvSpPr>
        <p:spPr bwMode="auto">
          <a:xfrm>
            <a:off x="10172700" y="5611813"/>
            <a:ext cx="986367" cy="738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4" name="Rectangular Callout 111"/>
          <p:cNvSpPr>
            <a:spLocks noChangeAspect="1"/>
          </p:cNvSpPr>
          <p:nvPr/>
        </p:nvSpPr>
        <p:spPr bwMode="auto">
          <a:xfrm>
            <a:off x="9296400" y="5241925"/>
            <a:ext cx="986367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5" name="Rectangular Callout 112"/>
          <p:cNvSpPr>
            <a:spLocks noChangeAspect="1"/>
          </p:cNvSpPr>
          <p:nvPr/>
        </p:nvSpPr>
        <p:spPr bwMode="auto">
          <a:xfrm>
            <a:off x="9992784" y="4927600"/>
            <a:ext cx="984249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6" name="Rectangular Callout 113"/>
          <p:cNvSpPr>
            <a:spLocks noChangeAspect="1"/>
          </p:cNvSpPr>
          <p:nvPr/>
        </p:nvSpPr>
        <p:spPr bwMode="auto">
          <a:xfrm>
            <a:off x="10972800" y="5667375"/>
            <a:ext cx="806451" cy="6048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7" name="Rectangular Callout 114"/>
          <p:cNvSpPr>
            <a:spLocks noChangeAspect="1"/>
          </p:cNvSpPr>
          <p:nvPr/>
        </p:nvSpPr>
        <p:spPr bwMode="auto">
          <a:xfrm>
            <a:off x="10771717" y="4097338"/>
            <a:ext cx="738716" cy="5540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8" name="Rectangular Callout 115"/>
          <p:cNvSpPr>
            <a:spLocks noChangeAspect="1"/>
          </p:cNvSpPr>
          <p:nvPr/>
        </p:nvSpPr>
        <p:spPr bwMode="auto">
          <a:xfrm>
            <a:off x="11216217" y="5057775"/>
            <a:ext cx="738716" cy="5540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9" name="Oval 116"/>
          <p:cNvSpPr>
            <a:spLocks noChangeAspect="1"/>
          </p:cNvSpPr>
          <p:nvPr/>
        </p:nvSpPr>
        <p:spPr bwMode="auto">
          <a:xfrm>
            <a:off x="11584517" y="4791075"/>
            <a:ext cx="670983" cy="552450"/>
          </a:xfrm>
          <a:prstGeom prst="wedgeRectCallout">
            <a:avLst>
              <a:gd name="adj1" fmla="val -13657"/>
              <a:gd name="adj2" fmla="val 63639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762251" y="3462338"/>
            <a:ext cx="94996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07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83084" y="6450013"/>
            <a:ext cx="28448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397051-2CEA-4E47-B291-566FE1D0EB2F}" type="datetime1">
              <a:rPr lang="zh-CN" altLang="en-US"/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07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74800" y="6450013"/>
            <a:ext cx="7008284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7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4117" y="6450013"/>
            <a:ext cx="81068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30C58FB-BAFC-46B9-A91D-F0A6C1A125EC}" type="slidenum">
              <a:rPr lang="zh-CN" altLang="en-US"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75" name="Oval 54"/>
          <p:cNvSpPr>
            <a:spLocks noChangeAspect="1"/>
          </p:cNvSpPr>
          <p:nvPr/>
        </p:nvSpPr>
        <p:spPr bwMode="auto">
          <a:xfrm>
            <a:off x="2110317" y="5454650"/>
            <a:ext cx="2546349" cy="14684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6" name="Rectangular Callout 56"/>
          <p:cNvSpPr>
            <a:spLocks noChangeAspect="1"/>
          </p:cNvSpPr>
          <p:nvPr/>
        </p:nvSpPr>
        <p:spPr bwMode="auto">
          <a:xfrm>
            <a:off x="11427884" y="3382963"/>
            <a:ext cx="408516" cy="3063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7" name="Rectangular Callout 57"/>
          <p:cNvSpPr>
            <a:spLocks noChangeAspect="1"/>
          </p:cNvSpPr>
          <p:nvPr/>
        </p:nvSpPr>
        <p:spPr bwMode="auto">
          <a:xfrm>
            <a:off x="11197167" y="3536950"/>
            <a:ext cx="408517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8" name="Rectangular Callout 58"/>
          <p:cNvSpPr>
            <a:spLocks noChangeAspect="1"/>
          </p:cNvSpPr>
          <p:nvPr/>
        </p:nvSpPr>
        <p:spPr bwMode="auto">
          <a:xfrm>
            <a:off x="11478684" y="3689350"/>
            <a:ext cx="408516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9" name="Rectangular Callout 59"/>
          <p:cNvSpPr>
            <a:spLocks noChangeAspect="1"/>
          </p:cNvSpPr>
          <p:nvPr/>
        </p:nvSpPr>
        <p:spPr bwMode="auto">
          <a:xfrm>
            <a:off x="207433" y="2698750"/>
            <a:ext cx="622300" cy="466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0" name="Rectangular Callout 60"/>
          <p:cNvSpPr>
            <a:spLocks noChangeAspect="1"/>
          </p:cNvSpPr>
          <p:nvPr/>
        </p:nvSpPr>
        <p:spPr bwMode="auto">
          <a:xfrm>
            <a:off x="632884" y="3167063"/>
            <a:ext cx="611716" cy="4587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1" name="Rectangular Callout 61"/>
          <p:cNvSpPr>
            <a:spLocks noChangeAspect="1"/>
          </p:cNvSpPr>
          <p:nvPr/>
        </p:nvSpPr>
        <p:spPr bwMode="auto">
          <a:xfrm>
            <a:off x="359833" y="3382963"/>
            <a:ext cx="469900" cy="3508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3" name="Rectangular Callout 63"/>
          <p:cNvSpPr>
            <a:spLocks noChangeAspect="1"/>
          </p:cNvSpPr>
          <p:nvPr/>
        </p:nvSpPr>
        <p:spPr bwMode="auto">
          <a:xfrm>
            <a:off x="8229600" y="2395538"/>
            <a:ext cx="1625600" cy="12176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177771.htm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baike.baidu.com/view/1001933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aike.baidu.com/view/25393.htm" TargetMode="External"/><Relationship Id="rId5" Type="http://schemas.openxmlformats.org/officeDocument/2006/relationships/hyperlink" Target="http://baike.baidu.com/subview/5819/5989803.htm" TargetMode="External"/><Relationship Id="rId10" Type="http://schemas.openxmlformats.org/officeDocument/2006/relationships/hyperlink" Target="http://baike.baidu.com/view/979640.htm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://baike.baidu.com/view/2353.ht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49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/>
          <p:nvPr/>
        </p:nvGrpSpPr>
        <p:grpSpPr bwMode="auto">
          <a:xfrm>
            <a:off x="232229" y="436562"/>
            <a:ext cx="11389178" cy="6049963"/>
            <a:chOff x="111317" y="387255"/>
            <a:chExt cx="8912033" cy="6050883"/>
          </a:xfrm>
        </p:grpSpPr>
        <p:grpSp>
          <p:nvGrpSpPr>
            <p:cNvPr id="3078" name="Group 5"/>
            <p:cNvGrpSpPr/>
            <p:nvPr/>
          </p:nvGrpSpPr>
          <p:grpSpPr bwMode="auto">
            <a:xfrm>
              <a:off x="6686550" y="3251200"/>
              <a:ext cx="2336800" cy="817563"/>
              <a:chOff x="0" y="0"/>
              <a:chExt cx="1447453" cy="431768"/>
            </a:xfrm>
          </p:grpSpPr>
          <p:sp>
            <p:nvSpPr>
              <p:cNvPr id="3085" name="Isosceles Triangle 5"/>
              <p:cNvSpPr>
                <a:spLocks noChangeArrowheads="1"/>
              </p:cNvSpPr>
              <p:nvPr/>
            </p:nvSpPr>
            <p:spPr bwMode="auto">
              <a:xfrm rot="10800000" flipV="1">
                <a:off x="907711" y="144610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ED5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6" name="Isosceles Triangle 6"/>
              <p:cNvSpPr>
                <a:spLocks noChangeArrowheads="1"/>
              </p:cNvSpPr>
              <p:nvPr/>
            </p:nvSpPr>
            <p:spPr bwMode="auto">
              <a:xfrm rot="10800000" flipV="1">
                <a:off x="516010" y="260371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7" name="Isosceles Triangle 7"/>
              <p:cNvSpPr>
                <a:spLocks noChangeArrowheads="1"/>
              </p:cNvSpPr>
              <p:nvPr/>
            </p:nvSpPr>
            <p:spPr bwMode="auto">
              <a:xfrm rot="10800000" flipV="1">
                <a:off x="848441" y="8470"/>
                <a:ext cx="289865" cy="101602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bg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8" name="Isosceles Triangle 8"/>
              <p:cNvSpPr>
                <a:spLocks noChangeArrowheads="1"/>
              </p:cNvSpPr>
              <p:nvPr/>
            </p:nvSpPr>
            <p:spPr bwMode="auto">
              <a:xfrm rot="10800000" flipV="1">
                <a:off x="1302521" y="110074"/>
                <a:ext cx="144932" cy="50801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9" name="Isosceles Triangle 9"/>
              <p:cNvSpPr>
                <a:spLocks noChangeArrowheads="1"/>
              </p:cNvSpPr>
              <p:nvPr/>
            </p:nvSpPr>
            <p:spPr bwMode="auto">
              <a:xfrm rot="10800000" flipV="1">
                <a:off x="0" y="0"/>
                <a:ext cx="1223360" cy="428806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rgbClr val="FFA6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3079" name="组合 4"/>
            <p:cNvGrpSpPr/>
            <p:nvPr/>
          </p:nvGrpSpPr>
          <p:grpSpPr bwMode="auto">
            <a:xfrm>
              <a:off x="111317" y="387255"/>
              <a:ext cx="3901125" cy="6050883"/>
              <a:chOff x="111317" y="387255"/>
              <a:chExt cx="3901125" cy="6050883"/>
            </a:xfrm>
          </p:grpSpPr>
          <p:pic>
            <p:nvPicPr>
              <p:cNvPr id="3081" name="图片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356" y="387255"/>
                <a:ext cx="2620086" cy="1100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082" name="组合 13"/>
              <p:cNvGrpSpPr/>
              <p:nvPr/>
            </p:nvGrpSpPr>
            <p:grpSpPr bwMode="auto">
              <a:xfrm>
                <a:off x="111317" y="5990045"/>
                <a:ext cx="2572635" cy="448093"/>
                <a:chOff x="3117428" y="5637963"/>
                <a:chExt cx="2572635" cy="448093"/>
              </a:xfrm>
            </p:grpSpPr>
            <p:pic>
              <p:nvPicPr>
                <p:cNvPr id="3083" name="图片 1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32" t="4443" r="22231" b="32346"/>
                <a:stretch>
                  <a:fillRect/>
                </a:stretch>
              </p:blipFill>
              <p:spPr bwMode="auto">
                <a:xfrm>
                  <a:off x="3117428" y="5637963"/>
                  <a:ext cx="458110" cy="4414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84" name="图片 1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24" t="66331" r="13905" b="15274"/>
                <a:stretch>
                  <a:fillRect/>
                </a:stretch>
              </p:blipFill>
              <p:spPr bwMode="auto">
                <a:xfrm>
                  <a:off x="3599102" y="5654892"/>
                  <a:ext cx="2090961" cy="431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080" name="文本框 5"/>
            <p:cNvSpPr txBox="1">
              <a:spLocks noChangeArrowheads="1"/>
            </p:cNvSpPr>
            <p:nvPr/>
          </p:nvSpPr>
          <p:spPr bwMode="auto">
            <a:xfrm>
              <a:off x="3759957" y="4829820"/>
              <a:ext cx="1627142" cy="769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4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OFFICE</a:t>
              </a:r>
              <a:endPara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3075" name="组合 2"/>
          <p:cNvGrpSpPr/>
          <p:nvPr/>
        </p:nvGrpSpPr>
        <p:grpSpPr bwMode="auto">
          <a:xfrm>
            <a:off x="7979706" y="371475"/>
            <a:ext cx="2611031" cy="723900"/>
            <a:chOff x="7350959" y="5852537"/>
            <a:chExt cx="2610030" cy="723328"/>
          </a:xfrm>
        </p:grpSpPr>
        <p:sp>
          <p:nvSpPr>
            <p:cNvPr id="3076" name="文本框 5"/>
            <p:cNvSpPr txBox="1">
              <a:spLocks noChangeArrowheads="1"/>
            </p:cNvSpPr>
            <p:nvPr/>
          </p:nvSpPr>
          <p:spPr bwMode="auto">
            <a:xfrm>
              <a:off x="7950081" y="6067575"/>
              <a:ext cx="2010908" cy="460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EA87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信息素养实践</a:t>
              </a:r>
              <a:endParaRPr lang="en-US" altLang="zh-CN" sz="2400" dirty="0">
                <a:solidFill>
                  <a:srgbClr val="EA870D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pic>
          <p:nvPicPr>
            <p:cNvPr id="3077" name="图片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959" y="5852537"/>
              <a:ext cx="727892" cy="7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保存设置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725805" y="1780540"/>
            <a:ext cx="1004951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保存位置                                                             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文件名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保存类型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Word文档（*.docx）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Word 模板（*.dotx）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Word 97—2003文档（*.doc）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6555" lvl="2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585" y="476250"/>
            <a:ext cx="5352415" cy="3776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4900" y="3074353"/>
            <a:ext cx="4108450" cy="2014538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关闭文档与退出</a:t>
            </a:r>
            <a:r>
              <a:rPr lang="en-US" altLang="zh-CN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Word</a:t>
            </a:r>
            <a:endParaRPr lang="zh-CN" altLang="en-US" sz="2800" dirty="0">
              <a:solidFill>
                <a:srgbClr val="DF532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选择“文件”选项卡 |“退出”命令即可退出Word；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直接点击word窗口左上角的按钮，即可关闭当前文档。                                                         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6555" lvl="2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打开文档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双击文档名打开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使用打开对话框                                                         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6555" lvl="2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085" y="1347470"/>
            <a:ext cx="4794250" cy="490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4998085" y="2389823"/>
            <a:ext cx="576263" cy="32067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defRPr/>
            </a:pPr>
            <a:endParaRPr lang="zh-CN" altLang="en-US" strike="noStrike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视图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6185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Word 中提供了五种视图模式，用户可以在“视图”功能区中选择需要的文档视图模式，也可以在Word文档窗口的右下方单击视图按钮选择视图。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8830" lvl="2" indent="-34290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页面视图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8830" lvl="2" indent="-34290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阅读视图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8830" lvl="2" indent="-34290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Web版式视图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8830" lvl="2" indent="-34290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大纲视图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8830" lvl="2" indent="-34290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草稿视图                                                      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6555" lvl="2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07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350" y="2744470"/>
            <a:ext cx="6936740" cy="2228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295" y="5127625"/>
            <a:ext cx="5454650" cy="929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4767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7" name="TextBox 3"/>
          <p:cNvSpPr txBox="1"/>
          <p:nvPr/>
        </p:nvSpPr>
        <p:spPr>
          <a:xfrm>
            <a:off x="803910" y="1347470"/>
            <a:ext cx="1004951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         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6555" lvl="2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4" name="AutoShape 3"/>
          <p:cNvSpPr>
            <a:spLocks noChangeArrowheads="1"/>
          </p:cNvSpPr>
          <p:nvPr/>
        </p:nvSpPr>
        <p:spPr bwMode="auto">
          <a:xfrm>
            <a:off x="7064852" y="1993400"/>
            <a:ext cx="1620837" cy="4437062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5" name="AutoShape 4"/>
          <p:cNvSpPr>
            <a:spLocks noChangeArrowheads="1"/>
          </p:cNvSpPr>
          <p:nvPr/>
        </p:nvSpPr>
        <p:spPr bwMode="auto">
          <a:xfrm>
            <a:off x="5236369" y="2064837"/>
            <a:ext cx="1610995" cy="4365625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6" name="AutoShape 5"/>
          <p:cNvSpPr>
            <a:spLocks noChangeArrowheads="1"/>
          </p:cNvSpPr>
          <p:nvPr/>
        </p:nvSpPr>
        <p:spPr bwMode="auto">
          <a:xfrm>
            <a:off x="3390424" y="2064837"/>
            <a:ext cx="1563370" cy="4392613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7" name="AutoShape 6"/>
          <p:cNvSpPr>
            <a:spLocks noChangeArrowheads="1"/>
          </p:cNvSpPr>
          <p:nvPr/>
        </p:nvSpPr>
        <p:spPr bwMode="auto">
          <a:xfrm>
            <a:off x="1487012" y="2064837"/>
            <a:ext cx="1620837" cy="4365625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gray">
          <a:xfrm rot="3419336">
            <a:off x="1546225" y="626745"/>
            <a:ext cx="874395" cy="1387475"/>
          </a:xfrm>
          <a:prstGeom prst="rect">
            <a:avLst/>
          </a:prstGeom>
          <a:solidFill>
            <a:srgbClr val="FFFF00"/>
          </a:solidFill>
          <a:ln w="9525">
            <a:miter lim="800000"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vert="vert270" wrap="none" anchor="ctr">
            <a:flatTx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页面视图</a:t>
            </a:r>
          </a:p>
        </p:txBody>
      </p:sp>
      <p:grpSp>
        <p:nvGrpSpPr>
          <p:cNvPr id="35861" name="Group 9"/>
          <p:cNvGrpSpPr/>
          <p:nvPr/>
        </p:nvGrpSpPr>
        <p:grpSpPr bwMode="auto">
          <a:xfrm>
            <a:off x="2802255" y="1214755"/>
            <a:ext cx="901700" cy="125095"/>
            <a:chOff x="2003" y="3439"/>
            <a:chExt cx="468" cy="244"/>
          </a:xfrm>
        </p:grpSpPr>
        <p:sp>
          <p:nvSpPr>
            <p:cNvPr id="35875" name="Oval 10"/>
            <p:cNvSpPr>
              <a:spLocks noChangeArrowheads="1"/>
            </p:cNvSpPr>
            <p:nvPr/>
          </p:nvSpPr>
          <p:spPr bwMode="gray">
            <a:xfrm>
              <a:off x="2003" y="3439"/>
              <a:ext cx="79" cy="242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76" name="Rectangle 11"/>
            <p:cNvSpPr>
              <a:spLocks noChangeArrowheads="1"/>
            </p:cNvSpPr>
            <p:nvPr/>
          </p:nvSpPr>
          <p:spPr bwMode="gray">
            <a:xfrm>
              <a:off x="2048" y="3441"/>
              <a:ext cx="388" cy="242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788" name="Oval 12"/>
            <p:cNvSpPr>
              <a:spLocks noChangeArrowheads="1"/>
            </p:cNvSpPr>
            <p:nvPr/>
          </p:nvSpPr>
          <p:spPr bwMode="gray">
            <a:xfrm>
              <a:off x="2400" y="3441"/>
              <a:ext cx="71" cy="236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789" name="Oval 13"/>
            <p:cNvSpPr>
              <a:spLocks noChangeArrowheads="1"/>
            </p:cNvSpPr>
            <p:nvPr/>
          </p:nvSpPr>
          <p:spPr bwMode="gray">
            <a:xfrm>
              <a:off x="2438" y="3519"/>
              <a:ext cx="20" cy="68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790" name="Rectangle 14"/>
          <p:cNvSpPr>
            <a:spLocks noChangeArrowheads="1"/>
          </p:cNvSpPr>
          <p:nvPr/>
        </p:nvSpPr>
        <p:spPr bwMode="gray">
          <a:xfrm rot="3419336">
            <a:off x="3551555" y="789940"/>
            <a:ext cx="874395" cy="1215390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vert270" wrap="none" anchor="ctr">
            <a:flatTx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阅读视图</a:t>
            </a:r>
          </a:p>
        </p:txBody>
      </p:sp>
      <p:grpSp>
        <p:nvGrpSpPr>
          <p:cNvPr id="35863" name="Group 15"/>
          <p:cNvGrpSpPr/>
          <p:nvPr/>
        </p:nvGrpSpPr>
        <p:grpSpPr bwMode="auto">
          <a:xfrm>
            <a:off x="4467225" y="1214755"/>
            <a:ext cx="901700" cy="125095"/>
            <a:chOff x="2003" y="3439"/>
            <a:chExt cx="468" cy="244"/>
          </a:xfrm>
        </p:grpSpPr>
        <p:sp>
          <p:nvSpPr>
            <p:cNvPr id="35871" name="Oval 16"/>
            <p:cNvSpPr>
              <a:spLocks noChangeArrowheads="1"/>
            </p:cNvSpPr>
            <p:nvPr/>
          </p:nvSpPr>
          <p:spPr bwMode="gray">
            <a:xfrm>
              <a:off x="2003" y="3439"/>
              <a:ext cx="79" cy="242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72" name="Rectangle 17"/>
            <p:cNvSpPr>
              <a:spLocks noChangeArrowheads="1"/>
            </p:cNvSpPr>
            <p:nvPr/>
          </p:nvSpPr>
          <p:spPr bwMode="gray">
            <a:xfrm>
              <a:off x="2048" y="3441"/>
              <a:ext cx="388" cy="242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794" name="Oval 18"/>
            <p:cNvSpPr>
              <a:spLocks noChangeArrowheads="1"/>
            </p:cNvSpPr>
            <p:nvPr/>
          </p:nvSpPr>
          <p:spPr bwMode="gray">
            <a:xfrm>
              <a:off x="2400" y="3441"/>
              <a:ext cx="71" cy="236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795" name="Oval 19"/>
            <p:cNvSpPr>
              <a:spLocks noChangeArrowheads="1"/>
            </p:cNvSpPr>
            <p:nvPr/>
          </p:nvSpPr>
          <p:spPr bwMode="gray">
            <a:xfrm>
              <a:off x="2438" y="3519"/>
              <a:ext cx="20" cy="68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796" name="Rectangle 20"/>
          <p:cNvSpPr>
            <a:spLocks noChangeArrowheads="1"/>
          </p:cNvSpPr>
          <p:nvPr/>
        </p:nvSpPr>
        <p:spPr bwMode="gray">
          <a:xfrm rot="3419336">
            <a:off x="5258435" y="760730"/>
            <a:ext cx="874395" cy="1252855"/>
          </a:xfrm>
          <a:prstGeom prst="rect">
            <a:avLst/>
          </a:prstGeom>
          <a:solidFill>
            <a:srgbClr val="92D050"/>
          </a:solidFill>
          <a:ln w="9525">
            <a:miter lim="800000"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vert="vert270" wrap="none" anchor="ctr">
            <a:flatTx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Web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版式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视图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gray">
          <a:xfrm>
            <a:off x="8124230" y="1214758"/>
            <a:ext cx="977592" cy="123866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865" name="Group 21"/>
          <p:cNvGrpSpPr/>
          <p:nvPr/>
        </p:nvGrpSpPr>
        <p:grpSpPr bwMode="auto">
          <a:xfrm>
            <a:off x="6132195" y="1214755"/>
            <a:ext cx="1179195" cy="125095"/>
            <a:chOff x="2003" y="3439"/>
            <a:chExt cx="468" cy="244"/>
          </a:xfrm>
        </p:grpSpPr>
        <p:sp>
          <p:nvSpPr>
            <p:cNvPr id="35867" name="Oval 22"/>
            <p:cNvSpPr>
              <a:spLocks noChangeArrowheads="1"/>
            </p:cNvSpPr>
            <p:nvPr/>
          </p:nvSpPr>
          <p:spPr bwMode="gray">
            <a:xfrm>
              <a:off x="2003" y="3439"/>
              <a:ext cx="79" cy="242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68" name="Rectangle 23"/>
            <p:cNvSpPr>
              <a:spLocks noChangeArrowheads="1"/>
            </p:cNvSpPr>
            <p:nvPr/>
          </p:nvSpPr>
          <p:spPr bwMode="gray">
            <a:xfrm>
              <a:off x="2048" y="3441"/>
              <a:ext cx="388" cy="242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800" name="Oval 24"/>
            <p:cNvSpPr>
              <a:spLocks noChangeArrowheads="1"/>
            </p:cNvSpPr>
            <p:nvPr/>
          </p:nvSpPr>
          <p:spPr bwMode="gray">
            <a:xfrm>
              <a:off x="2400" y="3441"/>
              <a:ext cx="71" cy="236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801" name="Oval 25"/>
            <p:cNvSpPr>
              <a:spLocks noChangeArrowheads="1"/>
            </p:cNvSpPr>
            <p:nvPr/>
          </p:nvSpPr>
          <p:spPr bwMode="gray">
            <a:xfrm>
              <a:off x="2438" y="3519"/>
              <a:ext cx="20" cy="68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802" name="Rectangle 26"/>
          <p:cNvSpPr>
            <a:spLocks noChangeArrowheads="1"/>
          </p:cNvSpPr>
          <p:nvPr/>
        </p:nvSpPr>
        <p:spPr bwMode="gray">
          <a:xfrm rot="3419336">
            <a:off x="7188200" y="705984"/>
            <a:ext cx="874395" cy="1287780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vert270" wrap="none" anchor="ctr">
            <a:flatTx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大纲视图</a:t>
            </a:r>
          </a:p>
        </p:txBody>
      </p:sp>
      <p:sp>
        <p:nvSpPr>
          <p:cNvPr id="35853" name="Rectangle 31"/>
          <p:cNvSpPr>
            <a:spLocks noChangeArrowheads="1"/>
          </p:cNvSpPr>
          <p:nvPr/>
        </p:nvSpPr>
        <p:spPr bwMode="auto">
          <a:xfrm>
            <a:off x="1558449" y="2280737"/>
            <a:ext cx="14287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200" b="1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可以显示文档的打印结果外观，主要包括页眉、页脚、图形对象、分栏设置、页面边距等元素</a:t>
            </a:r>
            <a:r>
              <a:rPr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854" name="Rectangle 32"/>
          <p:cNvSpPr>
            <a:spLocks noChangeArrowheads="1"/>
          </p:cNvSpPr>
          <p:nvPr/>
        </p:nvSpPr>
        <p:spPr bwMode="auto">
          <a:xfrm>
            <a:off x="3398044" y="2280737"/>
            <a:ext cx="1428750" cy="283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200" b="1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以图书的分栏样式显示文档</a:t>
            </a:r>
            <a:r>
              <a:rPr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200" b="1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“文件”按钮、功能区等窗口元素被隐藏起来。</a:t>
            </a:r>
            <a:endParaRPr lang="en-US" altLang="zh-CN" sz="2200" b="1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855" name="Rectangle 33"/>
          <p:cNvSpPr>
            <a:spLocks noChangeArrowheads="1"/>
          </p:cNvSpPr>
          <p:nvPr/>
        </p:nvSpPr>
        <p:spPr bwMode="auto">
          <a:xfrm>
            <a:off x="5237639" y="2280737"/>
            <a:ext cx="149987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200" b="1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以网页的形式显示文档，</a:t>
            </a:r>
            <a:r>
              <a:rPr lang="en-US" altLang="zh-CN" sz="2200" b="1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Web</a:t>
            </a:r>
            <a:r>
              <a:rPr lang="zh-CN" altLang="en-US" sz="2200" b="1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版式视图适用于发送电子邮件和创建网页。</a:t>
            </a:r>
            <a:endParaRPr lang="en-US" altLang="zh-CN" sz="2200" b="1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856" name="Rectangle 34"/>
          <p:cNvSpPr>
            <a:spLocks noChangeArrowheads="1"/>
          </p:cNvSpPr>
          <p:nvPr/>
        </p:nvSpPr>
        <p:spPr bwMode="auto">
          <a:xfrm>
            <a:off x="7148353" y="2280737"/>
            <a:ext cx="1610995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主要用于设置和显示标题的层级结构，并可以方便的折叠和展开各种层级的文档。广泛用于长文档的快速浏览和设置。</a:t>
            </a:r>
            <a:endParaRPr lang="en-US" altLang="zh-CN" sz="22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858" name="AutoShape 3"/>
          <p:cNvSpPr>
            <a:spLocks noChangeArrowheads="1"/>
          </p:cNvSpPr>
          <p:nvPr/>
        </p:nvSpPr>
        <p:spPr bwMode="auto">
          <a:xfrm>
            <a:off x="8912384" y="1993400"/>
            <a:ext cx="1620520" cy="4437062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9" name="TextBox 40"/>
          <p:cNvSpPr txBox="1">
            <a:spLocks noChangeArrowheads="1"/>
          </p:cNvSpPr>
          <p:nvPr/>
        </p:nvSpPr>
        <p:spPr bwMode="auto">
          <a:xfrm>
            <a:off x="9059068" y="2280737"/>
            <a:ext cx="1608931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取消了页面边距、分栏、页眉页脚和图片等元素，仅显示标题和正文，是最节省计算机系统硬件资源的视图方式。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gray">
          <a:xfrm rot="3419336">
            <a:off x="9145905" y="681220"/>
            <a:ext cx="873760" cy="1395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miter lim="800000"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vert="vert270" wrap="none" anchor="ctr">
            <a:flatTx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草稿视图</a:t>
            </a: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gray">
          <a:xfrm rot="3419336">
            <a:off x="1568450" y="617855"/>
            <a:ext cx="874395" cy="1387475"/>
          </a:xfrm>
          <a:prstGeom prst="rect">
            <a:avLst/>
          </a:prstGeom>
          <a:solidFill>
            <a:srgbClr val="FFFF00"/>
          </a:solidFill>
          <a:ln w="9525">
            <a:miter lim="800000"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vert="vert270" wrap="none" anchor="ctr">
            <a:flatTx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页面视图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9403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Word</a:t>
            </a: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的基本使用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启动Word应用程序；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新建Word文档： 新建空白文档、使用模板新建；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编辑文档：光标处插入文字；插入/改写状态；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保存文档：多种保存方式以及设置保存路径和文档格式；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打开已有Word文档；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视图。                                                      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2040" y="5864860"/>
            <a:ext cx="2217420" cy="6248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3" name="Rounded Rectangular Callout 105"/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Rounded Rectangular Callout 119"/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5" name="Rounded Rectangular Callout 120"/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6" name="Rounded Rectangular Callout 121"/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7" name="Rounded Rectangular Callout 123"/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8" name="Rounded Rectangular Callout 124"/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9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654050"/>
            <a:ext cx="7124700" cy="815975"/>
          </a:xfrm>
        </p:spPr>
        <p:txBody>
          <a:bodyPr/>
          <a:lstStyle/>
          <a:p>
            <a:pPr algn="ctr" eaLnBrk="1" hangingPunct="1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30" name="Content Placeholder 12"/>
          <p:cNvSpPr txBox="1">
            <a:spLocks noChangeArrowheads="1"/>
          </p:cNvSpPr>
          <p:nvPr/>
        </p:nvSpPr>
        <p:spPr bwMode="auto">
          <a:xfrm>
            <a:off x="2851150" y="1677988"/>
            <a:ext cx="532923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word2016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基础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元素的插入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样式的使用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页面布局</a:t>
            </a:r>
          </a:p>
          <a:p>
            <a:pPr marL="0" indent="0"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None/>
            </a:pP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0"/>
          <p:cNvSpPr/>
          <p:nvPr/>
        </p:nvSpPr>
        <p:spPr>
          <a:xfrm>
            <a:off x="3175" y="474345"/>
            <a:ext cx="1219644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32770" name="组合 72"/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32771" name="图片 70"/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72" name="图片 71"/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2773" name="Title 17"/>
          <p:cNvSpPr>
            <a:spLocks noGrp="1"/>
          </p:cNvSpPr>
          <p:nvPr/>
        </p:nvSpPr>
        <p:spPr>
          <a:xfrm>
            <a:off x="553720" y="62865"/>
            <a:ext cx="7124700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二、元素的插入</a:t>
            </a:r>
            <a:endParaRPr lang="zh-CN" altLang="en-US" sz="4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2774" name="Text Box 20"/>
          <p:cNvSpPr txBox="1"/>
          <p:nvPr/>
        </p:nvSpPr>
        <p:spPr>
          <a:xfrm>
            <a:off x="949325" y="1625600"/>
            <a:ext cx="10310495" cy="30200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7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插入表格</a:t>
            </a:r>
          </a:p>
          <a:p>
            <a:pPr eaLnBrk="0" hangingPunct="0">
              <a:lnSpc>
                <a:spcPct val="17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插入图片</a:t>
            </a:r>
          </a:p>
          <a:p>
            <a:pPr eaLnBrk="0" hangingPunct="0">
              <a:lnSpc>
                <a:spcPct val="17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插入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SmartArt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图</a:t>
            </a:r>
          </a:p>
          <a:p>
            <a:pPr eaLnBrk="0" hangingPunct="0">
              <a:lnSpc>
                <a:spcPct val="17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插入其他形状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170" y="2161540"/>
            <a:ext cx="6724650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表格概述及应用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表格是由行和列组成的网格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行列交汇形成单元格，每个单元格是一个独立的区域                                          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6555" lvl="2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5245" y="2409031"/>
            <a:ext cx="2171700" cy="1220787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8950801" y="2413476"/>
            <a:ext cx="2160587" cy="357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39688" y="2450464"/>
            <a:ext cx="720725" cy="121443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45245" y="2416016"/>
            <a:ext cx="720725" cy="347663"/>
          </a:xfrm>
          <a:prstGeom prst="rect">
            <a:avLst/>
          </a:pr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984490" y="3997301"/>
            <a:ext cx="1140460" cy="346710"/>
          </a:xfrm>
          <a:prstGeom prst="wedgeRectCallout">
            <a:avLst>
              <a:gd name="adj1" fmla="val 74474"/>
              <a:gd name="adj2" fmla="val -128667"/>
            </a:avLst>
          </a:prstGeom>
          <a:solidFill>
            <a:srgbClr val="FADBA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b="1" dirty="0">
                <a:solidFill>
                  <a:schemeClr val="accent6"/>
                </a:solidFill>
                <a:ea typeface="楷体" panose="02010609060101010101" pitchFamily="49" charset="-122"/>
              </a:rPr>
              <a:t> 列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7912735" y="1562496"/>
            <a:ext cx="1212215" cy="429895"/>
          </a:xfrm>
          <a:prstGeom prst="wedgeRectCallout">
            <a:avLst>
              <a:gd name="adj1" fmla="val 71149"/>
              <a:gd name="adj2" fmla="val 91591"/>
            </a:avLst>
          </a:prstGeom>
          <a:solidFill>
            <a:srgbClr val="FADBA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b="1" dirty="0">
                <a:solidFill>
                  <a:schemeClr val="accent6"/>
                </a:solidFill>
                <a:ea typeface="楷体" panose="02010609060101010101" pitchFamily="49" charset="-122"/>
              </a:rPr>
              <a:t>单元格</a:t>
            </a:r>
            <a:r>
              <a:rPr lang="zh-CN" altLang="en-US" dirty="0"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10997565" y="1560353"/>
            <a:ext cx="1105535" cy="376555"/>
          </a:xfrm>
          <a:prstGeom prst="wedgeRectCallout">
            <a:avLst>
              <a:gd name="adj1" fmla="val -58512"/>
              <a:gd name="adj2" fmla="val 112370"/>
            </a:avLst>
          </a:prstGeom>
          <a:solidFill>
            <a:srgbClr val="FADBA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b="1" dirty="0">
                <a:solidFill>
                  <a:schemeClr val="accent6"/>
                </a:solidFill>
                <a:ea typeface="楷体" panose="02010609060101010101" pitchFamily="49" charset="-122"/>
              </a:rPr>
              <a:t>行</a:t>
            </a:r>
            <a:r>
              <a:rPr lang="zh-CN" altLang="en-US" dirty="0"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26B6A838-FFC2-490C-91B9-84FBB17ABF1B}"/>
              </a:ext>
            </a:extLst>
          </p:cNvPr>
          <p:cNvSpPr txBox="1"/>
          <p:nvPr/>
        </p:nvSpPr>
        <p:spPr>
          <a:xfrm>
            <a:off x="573405" y="2858452"/>
            <a:ext cx="1004951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组织、显示信息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如简历、课程表、价格表、日程表、产品功能比较表……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页面布局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在页面的固定位置放置文本、图片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网页页面布局</a:t>
            </a:r>
          </a:p>
          <a:p>
            <a:pPr marL="0" lvl="1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bldLvl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插入表格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b="33861"/>
          <a:stretch>
            <a:fillRect/>
          </a:stretch>
        </p:blipFill>
        <p:spPr>
          <a:xfrm>
            <a:off x="1807845" y="1605280"/>
            <a:ext cx="6707505" cy="4535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1401" y="827564"/>
            <a:ext cx="6370638" cy="5503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0"/>
          <p:cNvSpPr/>
          <p:nvPr/>
        </p:nvSpPr>
        <p:spPr>
          <a:xfrm>
            <a:off x="3175" y="474345"/>
            <a:ext cx="1219644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32770" name="组合 72"/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32771" name="图片 70"/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72" name="图片 71"/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2773" name="Title 17"/>
          <p:cNvSpPr>
            <a:spLocks noGrp="1"/>
          </p:cNvSpPr>
          <p:nvPr/>
        </p:nvSpPr>
        <p:spPr>
          <a:xfrm>
            <a:off x="553720" y="62865"/>
            <a:ext cx="7124700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OFFICE 2016</a:t>
            </a: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简介</a:t>
            </a:r>
            <a:endParaRPr lang="zh-CN" altLang="en-US" sz="4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8677" name="TextBox 2"/>
          <p:cNvSpPr txBox="1"/>
          <p:nvPr/>
        </p:nvSpPr>
        <p:spPr>
          <a:xfrm>
            <a:off x="2064068" y="3543300"/>
            <a:ext cx="179070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endParaRPr lang="zh-CN" altLang="en-US" sz="36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8" name="TextBox 3"/>
          <p:cNvSpPr txBox="1"/>
          <p:nvPr/>
        </p:nvSpPr>
        <p:spPr>
          <a:xfrm>
            <a:off x="3557905" y="3248025"/>
            <a:ext cx="944563" cy="10144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6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28679" name="椭圆 10"/>
          <p:cNvSpPr/>
          <p:nvPr/>
        </p:nvSpPr>
        <p:spPr>
          <a:xfrm>
            <a:off x="6464618" y="3082925"/>
            <a:ext cx="204787" cy="204788"/>
          </a:xfrm>
          <a:prstGeom prst="ellipse">
            <a:avLst/>
          </a:prstGeom>
          <a:solidFill>
            <a:srgbClr val="0070C0"/>
          </a:solidFill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Group 10"/>
          <p:cNvGrpSpPr/>
          <p:nvPr/>
        </p:nvGrpSpPr>
        <p:grpSpPr bwMode="auto">
          <a:xfrm>
            <a:off x="5016024" y="3038475"/>
            <a:ext cx="1946275" cy="1425575"/>
            <a:chOff x="-65679" y="-53757"/>
            <a:chExt cx="1571636" cy="1214446"/>
          </a:xfrm>
          <a:solidFill>
            <a:schemeClr val="tx1"/>
          </a:solidFill>
        </p:grpSpPr>
        <p:sp>
          <p:nvSpPr>
            <p:cNvPr id="8207" name="椭圆 11"/>
            <p:cNvSpPr>
              <a:spLocks noChangeArrowheads="1"/>
            </p:cNvSpPr>
            <p:nvPr/>
          </p:nvSpPr>
          <p:spPr bwMode="auto">
            <a:xfrm>
              <a:off x="108763" y="-53757"/>
              <a:ext cx="1214446" cy="1214446"/>
            </a:xfrm>
            <a:prstGeom prst="ellipse">
              <a:avLst/>
            </a:prstGeom>
            <a:grpFill/>
            <a:ln w="38100">
              <a:solidFill>
                <a:srgbClr val="0070C0"/>
              </a:solidFill>
              <a:round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base" hangingPunct="1"/>
              <a:endParaRPr lang="zh-CN" altLang="zh-CN" strike="noStrike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208" name="TextBox 12"/>
            <p:cNvSpPr>
              <a:spLocks noChangeArrowheads="1"/>
            </p:cNvSpPr>
            <p:nvPr/>
          </p:nvSpPr>
          <p:spPr bwMode="auto">
            <a:xfrm>
              <a:off x="-65679" y="314305"/>
              <a:ext cx="1571636" cy="575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base" hangingPunct="1"/>
              <a:r>
                <a:rPr lang="en-US" altLang="zh-CN" sz="2400" b="1" strike="noStrike" noProof="1">
                  <a:solidFill>
                    <a:schemeClr val="bg2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ＥＸＣＥＬ</a:t>
              </a:r>
            </a:p>
            <a:p>
              <a:pPr algn="ctr" eaLnBrk="1" fontAlgn="base" hangingPunct="1"/>
              <a:r>
                <a:rPr lang="zh-CN" altLang="en-US" sz="1400" b="1" strike="noStrike" noProof="1">
                  <a:solidFill>
                    <a:srgbClr val="FFC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表格处理软件</a:t>
              </a:r>
              <a:endParaRPr lang="en-US" altLang="zh-CN" sz="1400" b="1" strike="noStrike" noProof="1">
                <a:solidFill>
                  <a:srgbClr val="FFC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</p:grpSp>
      <p:sp>
        <p:nvSpPr>
          <p:cNvPr id="28681" name="椭圆 6"/>
          <p:cNvSpPr/>
          <p:nvPr/>
        </p:nvSpPr>
        <p:spPr>
          <a:xfrm>
            <a:off x="6821805" y="3289300"/>
            <a:ext cx="1866900" cy="1798638"/>
          </a:xfrm>
          <a:prstGeom prst="ellipse">
            <a:avLst/>
          </a:prstGeom>
          <a:solidFill>
            <a:schemeClr val="tx1"/>
          </a:solidFill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682" name="组合 4"/>
          <p:cNvGrpSpPr/>
          <p:nvPr/>
        </p:nvGrpSpPr>
        <p:grpSpPr>
          <a:xfrm>
            <a:off x="6278880" y="1935163"/>
            <a:ext cx="1773238" cy="1354137"/>
            <a:chOff x="5186363" y="1604963"/>
            <a:chExt cx="1773237" cy="1354137"/>
          </a:xfrm>
        </p:grpSpPr>
        <p:sp>
          <p:nvSpPr>
            <p:cNvPr id="28683" name="椭圆 9"/>
            <p:cNvSpPr/>
            <p:nvPr/>
          </p:nvSpPr>
          <p:spPr>
            <a:xfrm>
              <a:off x="5343525" y="1604963"/>
              <a:ext cx="1370013" cy="1354137"/>
            </a:xfrm>
            <a:prstGeom prst="ellipse">
              <a:avLst/>
            </a:prstGeom>
            <a:noFill/>
            <a:ln w="3810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684" name="TextBox 15"/>
            <p:cNvSpPr/>
            <p:nvPr/>
          </p:nvSpPr>
          <p:spPr>
            <a:xfrm>
              <a:off x="5186363" y="1989138"/>
              <a:ext cx="1773237" cy="6756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2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ＷＯＲＤ</a:t>
              </a:r>
            </a:p>
            <a:p>
              <a:pPr algn="ctr"/>
              <a:r>
                <a:rPr lang="zh-CN" altLang="en-US" sz="1400" b="1">
                  <a:solidFill>
                    <a:srgbClr val="FFC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文字处理软件</a:t>
              </a:r>
              <a:endParaRPr lang="en-US" altLang="zh-CN" sz="1400" b="1">
                <a:solidFill>
                  <a:srgbClr val="FFC000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28685" name="椭圆 20"/>
          <p:cNvSpPr/>
          <p:nvPr/>
        </p:nvSpPr>
        <p:spPr>
          <a:xfrm>
            <a:off x="7580630" y="3084513"/>
            <a:ext cx="204788" cy="204787"/>
          </a:xfrm>
          <a:prstGeom prst="ellipse">
            <a:avLst/>
          </a:prstGeom>
          <a:solidFill>
            <a:srgbClr val="0070C0"/>
          </a:solidFill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686" name="矩形 23"/>
          <p:cNvSpPr/>
          <p:nvPr/>
        </p:nvSpPr>
        <p:spPr>
          <a:xfrm>
            <a:off x="6713855" y="3849688"/>
            <a:ext cx="2016125" cy="6762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400" b="1">
                <a:solidFill>
                  <a:schemeClr val="bg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PowerPoin</a:t>
            </a:r>
            <a:r>
              <a:rPr lang="en-US" altLang="zh-CN" sz="2400" b="1">
                <a:latin typeface="Meiryo UI" panose="020B0604030504040204" pitchFamily="34" charset="-128"/>
                <a:ea typeface="Meiryo UI" panose="020B0604030504040204" pitchFamily="34" charset="-128"/>
              </a:rPr>
              <a:t>t</a:t>
            </a:r>
          </a:p>
          <a:p>
            <a:pPr algn="ctr"/>
            <a:r>
              <a:rPr lang="zh-CN" altLang="en-US" sz="1400" b="1">
                <a:solidFill>
                  <a:srgbClr val="FFC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演示文稿图形工具</a:t>
            </a:r>
          </a:p>
        </p:txBody>
      </p:sp>
      <p:sp>
        <p:nvSpPr>
          <p:cNvPr id="28687" name="椭圆 20"/>
          <p:cNvSpPr/>
          <p:nvPr/>
        </p:nvSpPr>
        <p:spPr>
          <a:xfrm>
            <a:off x="6624955" y="3998913"/>
            <a:ext cx="204788" cy="204787"/>
          </a:xfrm>
          <a:prstGeom prst="ellipse">
            <a:avLst/>
          </a:prstGeom>
          <a:solidFill>
            <a:srgbClr val="0070C0"/>
          </a:solidFill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2F998D-B4F1-428E-B69A-4A47F0952E92}"/>
              </a:ext>
            </a:extLst>
          </p:cNvPr>
          <p:cNvSpPr txBox="1"/>
          <p:nvPr/>
        </p:nvSpPr>
        <p:spPr>
          <a:xfrm>
            <a:off x="742950" y="5243057"/>
            <a:ext cx="11283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/>
            <a:r>
              <a:rPr lang="en-US" altLang="zh-CN" dirty="0">
                <a:solidFill>
                  <a:schemeClr val="bg2"/>
                </a:solidFill>
                <a:sym typeface="+mn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Office</a:t>
            </a:r>
            <a:r>
              <a:rPr lang="zh-CN" altLang="en-US" dirty="0">
                <a:solidFill>
                  <a:schemeClr val="bg2"/>
                </a:solidFill>
                <a:sym typeface="+mn-ea"/>
              </a:rPr>
              <a:t>是办公软件的英文简称，通常包括文字处理软件、表格处理软件和演示文稿处理软件。目前流行 </a:t>
            </a:r>
            <a:r>
              <a:rPr lang="en-US" altLang="zh-CN" dirty="0">
                <a:solidFill>
                  <a:schemeClr val="bg2"/>
                </a:solidFill>
                <a:sym typeface="+mn-ea"/>
              </a:rPr>
              <a:t>Office </a:t>
            </a:r>
            <a:r>
              <a:rPr lang="zh-CN" altLang="en-US" dirty="0">
                <a:solidFill>
                  <a:schemeClr val="bg2"/>
                </a:solidFill>
                <a:sym typeface="+mn-ea"/>
              </a:rPr>
              <a:t>办公软件包括有 </a:t>
            </a:r>
            <a:r>
              <a:rPr lang="en-US" altLang="zh-CN" dirty="0">
                <a:solidFill>
                  <a:schemeClr val="bg2"/>
                </a:solidFill>
                <a:sym typeface="+mn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Office</a:t>
            </a:r>
            <a:r>
              <a:rPr lang="zh-CN" altLang="en-US" dirty="0">
                <a:solidFill>
                  <a:schemeClr val="bg2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bg2"/>
                </a:solidFill>
                <a:sym typeface="+mn-e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Office</a:t>
            </a:r>
            <a:r>
              <a:rPr lang="zh-CN" altLang="en-US" dirty="0">
                <a:solidFill>
                  <a:schemeClr val="bg2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bg2"/>
                </a:solidFill>
                <a:sym typeface="+mn-e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WPS Office</a:t>
            </a:r>
            <a:r>
              <a:rPr lang="en-US" altLang="zh-CN" dirty="0">
                <a:solidFill>
                  <a:schemeClr val="bg2"/>
                </a:solidFill>
                <a:sym typeface="+mn-ea"/>
              </a:rPr>
              <a:t> </a:t>
            </a:r>
            <a:r>
              <a:rPr lang="zh-CN" altLang="en-US" dirty="0">
                <a:solidFill>
                  <a:schemeClr val="bg2"/>
                </a:solidFill>
                <a:sym typeface="+mn-ea"/>
              </a:rPr>
              <a:t>等等。</a:t>
            </a:r>
            <a:endParaRPr lang="en-US" altLang="zh-CN" dirty="0">
              <a:solidFill>
                <a:schemeClr val="bg2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chemeClr val="bg2"/>
                </a:solidFill>
                <a:sym typeface="+mn-ea"/>
              </a:rPr>
              <a:t>Microsoft Office 2010</a:t>
            </a:r>
            <a:r>
              <a:rPr lang="zh-CN" altLang="en-US" dirty="0">
                <a:solidFill>
                  <a:schemeClr val="bg2"/>
                </a:solidFill>
                <a:sym typeface="+mn-ea"/>
              </a:rPr>
              <a:t>，是</a:t>
            </a:r>
            <a:r>
              <a:rPr lang="zh-CN" altLang="en-US" dirty="0">
                <a:solidFill>
                  <a:schemeClr val="bg2"/>
                </a:solidFill>
                <a:sym typeface="+mn-e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微软</a:t>
            </a:r>
            <a:r>
              <a:rPr lang="zh-CN" altLang="en-US" dirty="0">
                <a:solidFill>
                  <a:schemeClr val="bg2"/>
                </a:solidFill>
                <a:sym typeface="+mn-ea"/>
              </a:rPr>
              <a:t>推出的新一代</a:t>
            </a:r>
            <a:r>
              <a:rPr lang="zh-CN" altLang="en-US" dirty="0">
                <a:solidFill>
                  <a:schemeClr val="bg2"/>
                </a:solidFill>
                <a:sym typeface="+mn-ea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办公软件</a:t>
            </a:r>
            <a:r>
              <a:rPr lang="zh-CN" altLang="en-US" dirty="0">
                <a:solidFill>
                  <a:schemeClr val="bg2"/>
                </a:solidFill>
                <a:sym typeface="+mn-ea"/>
              </a:rPr>
              <a:t>。</a:t>
            </a:r>
            <a:endParaRPr lang="zh-CN" altLang="en-US" dirty="0">
              <a:solidFill>
                <a:schemeClr val="bg2"/>
              </a:solidFill>
            </a:endParaRPr>
          </a:p>
          <a:p>
            <a:pPr lvl="0"/>
            <a:endParaRPr lang="zh-CN" altLang="en-US" dirty="0">
              <a:solidFill>
                <a:schemeClr val="bg2"/>
              </a:solidFill>
            </a:endParaRPr>
          </a:p>
          <a:p>
            <a:pPr lvl="0" eaLnBrk="1" hangingPunct="1"/>
            <a:endParaRPr lang="zh-CN" altLang="en-US" dirty="0">
              <a:solidFill>
                <a:schemeClr val="bg2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插入表格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网格方式创建 5 ×７表格；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对话框形式创建６×５表格；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使用“绘制表格”命令绘制表格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第一、三行：3列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第二、四行：4列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735071" y="5057616"/>
            <a:ext cx="692943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2626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这三种创建表格方式的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特点</a:t>
            </a:r>
            <a:r>
              <a:rPr lang="zh-CN" altLang="en-US" sz="2800" b="1">
                <a:solidFill>
                  <a:srgbClr val="2626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en-US" altLang="zh-CN" sz="2800" b="1">
                <a:solidFill>
                  <a:srgbClr val="2626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……</a:t>
            </a:r>
            <a:endParaRPr lang="zh-CN" altLang="en-US" sz="2800" b="1">
              <a:solidFill>
                <a:srgbClr val="2626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653" y="4938554"/>
            <a:ext cx="78581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插入表格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网格方式插入表格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简单、快捷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最多只能创建10×8表格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对话框插入表格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可以设置是否固定列宽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可设置是否记忆表格尺寸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绘制表格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可创建某列行数不同于其他列行数的表格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可创建某行列数不同于其他行列数的表格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插入图片</a:t>
            </a:r>
            <a:endParaRPr lang="en-US" altLang="zh-CN" sz="2800" dirty="0">
              <a:solidFill>
                <a:srgbClr val="DF532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图片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联机图片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屏幕截图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300" y="1347311"/>
            <a:ext cx="5327650" cy="2090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插入图片</a:t>
            </a:r>
            <a:endParaRPr lang="en-US" altLang="zh-CN" sz="2800" dirty="0">
              <a:solidFill>
                <a:srgbClr val="DF532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图片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联机图片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屏幕截图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666" y="930910"/>
            <a:ext cx="4819018" cy="3212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85BF25-5517-4644-A4EE-66FEDAA2F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0175" y="2292350"/>
            <a:ext cx="4858379" cy="3067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0863BD3-E38F-49FE-9B56-7FD60C794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1301" y="3111226"/>
            <a:ext cx="4236244" cy="3445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插入图片</a:t>
            </a:r>
            <a:endParaRPr lang="en-US" altLang="zh-CN" sz="2800" dirty="0">
              <a:solidFill>
                <a:srgbClr val="DF532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6387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55" y="1231265"/>
            <a:ext cx="5329237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7794AE5-2580-43B1-A03A-57C70239809D}"/>
              </a:ext>
            </a:extLst>
          </p:cNvPr>
          <p:cNvSpPr txBox="1"/>
          <p:nvPr/>
        </p:nvSpPr>
        <p:spPr>
          <a:xfrm>
            <a:off x="6534150" y="1765300"/>
            <a:ext cx="5594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</a:rPr>
              <a:t>位图：像素点构成，放大图片不太清晰</a:t>
            </a:r>
          </a:p>
          <a:p>
            <a:r>
              <a:rPr lang="zh-CN" altLang="en-US" sz="2400" dirty="0">
                <a:solidFill>
                  <a:schemeClr val="bg2"/>
                </a:solidFill>
              </a:rPr>
              <a:t>          计算机中构图三原色：</a:t>
            </a:r>
            <a:r>
              <a:rPr lang="en-US" altLang="zh-CN" sz="2400" dirty="0" err="1">
                <a:solidFill>
                  <a:schemeClr val="bg2"/>
                </a:solidFill>
              </a:rPr>
              <a:t>rgb</a:t>
            </a: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zh-CN" altLang="en-US" sz="2400" dirty="0">
                <a:solidFill>
                  <a:schemeClr val="bg2"/>
                </a:solidFill>
              </a:rPr>
              <a:t>红绿蓝</a:t>
            </a:r>
            <a:endParaRPr lang="en-US" altLang="zh-CN" sz="2400" dirty="0">
              <a:solidFill>
                <a:schemeClr val="bg2"/>
              </a:solidFill>
            </a:endParaRPr>
          </a:p>
          <a:p>
            <a:endParaRPr lang="zh-CN" altLang="en-US" sz="2400" dirty="0">
              <a:solidFill>
                <a:schemeClr val="bg2"/>
              </a:solidFill>
            </a:endParaRPr>
          </a:p>
          <a:p>
            <a:r>
              <a:rPr lang="zh-CN" altLang="en-US" sz="2400" dirty="0">
                <a:solidFill>
                  <a:schemeClr val="bg2"/>
                </a:solidFill>
              </a:rPr>
              <a:t>矢量图：储存图形所对应的数学公式，放大图片不失真</a:t>
            </a:r>
          </a:p>
          <a:p>
            <a:endParaRPr lang="zh-CN" altLang="en-US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图文混排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默认时，图片作为内嵌式图像插入到文档中。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此时图片在文档中就像一个大号字符。移动图片的方式和效果与移动普通文字方法相同。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若希望图片变的灵活，设置“文字环绕”效果。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此时图片转换为自由移动的对象。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0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图文混排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85" y="1486218"/>
            <a:ext cx="5524500" cy="275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rcRect b="26190"/>
          <a:stretch>
            <a:fillRect/>
          </a:stretch>
        </p:blipFill>
        <p:spPr>
          <a:xfrm>
            <a:off x="668655" y="1486535"/>
            <a:ext cx="6264275" cy="4853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262" y="2252028"/>
            <a:ext cx="5456237" cy="240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445" y="1905000"/>
            <a:ext cx="5894070" cy="40157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803299" y="5231130"/>
            <a:ext cx="1223962" cy="215900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</a:t>
            </a:r>
            <a:r>
              <a:rPr lang="en-US" altLang="zh-CN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SmartArt</a:t>
            </a: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图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SmartArt：信息和观点的视觉表示形式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帮助业余人士轻松做出设计师标准的插图 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4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10" y="2542858"/>
            <a:ext cx="68961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</a:t>
            </a:r>
            <a:r>
              <a:rPr lang="en-US" altLang="zh-CN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SmartArt</a:t>
            </a: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图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2024063" y="1492250"/>
            <a:ext cx="428625" cy="4429125"/>
          </a:xfrm>
          <a:prstGeom prst="leftBrace">
            <a:avLst>
              <a:gd name="adj1" fmla="val 39205"/>
              <a:gd name="adj2" fmla="val 5100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 sz="2500"/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2427288" y="1349375"/>
            <a:ext cx="12858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列表图</a:t>
            </a:r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2452688" y="2070100"/>
            <a:ext cx="12144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流程图</a:t>
            </a:r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21510" name="TextBox 7"/>
          <p:cNvSpPr txBox="1">
            <a:spLocks noChangeArrowheads="1"/>
          </p:cNvSpPr>
          <p:nvPr/>
        </p:nvSpPr>
        <p:spPr bwMode="auto">
          <a:xfrm>
            <a:off x="2452688" y="2992438"/>
            <a:ext cx="2000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层次结构图</a:t>
            </a:r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21511" name="TextBox 8"/>
          <p:cNvSpPr txBox="1">
            <a:spLocks noChangeArrowheads="1"/>
          </p:cNvSpPr>
          <p:nvPr/>
        </p:nvSpPr>
        <p:spPr bwMode="auto">
          <a:xfrm>
            <a:off x="2452688" y="3592513"/>
            <a:ext cx="1428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循环图</a:t>
            </a:r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21512" name="TextBox 9"/>
          <p:cNvSpPr txBox="1">
            <a:spLocks noChangeArrowheads="1"/>
          </p:cNvSpPr>
          <p:nvPr/>
        </p:nvSpPr>
        <p:spPr bwMode="auto">
          <a:xfrm>
            <a:off x="2452688" y="4371975"/>
            <a:ext cx="12858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关系图</a:t>
            </a:r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21513" name="TextBox 10"/>
          <p:cNvSpPr txBox="1">
            <a:spLocks noChangeArrowheads="1"/>
          </p:cNvSpPr>
          <p:nvPr/>
        </p:nvSpPr>
        <p:spPr bwMode="auto">
          <a:xfrm>
            <a:off x="2452688" y="4992688"/>
            <a:ext cx="135731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矩阵图</a:t>
            </a:r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21514" name="TextBox 11"/>
          <p:cNvSpPr txBox="1">
            <a:spLocks noChangeArrowheads="1"/>
          </p:cNvSpPr>
          <p:nvPr/>
        </p:nvSpPr>
        <p:spPr bwMode="auto">
          <a:xfrm>
            <a:off x="2452688" y="5564188"/>
            <a:ext cx="135731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棱锥图</a:t>
            </a:r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21515" name="TextBox 12"/>
          <p:cNvSpPr txBox="1">
            <a:spLocks noChangeArrowheads="1"/>
          </p:cNvSpPr>
          <p:nvPr/>
        </p:nvSpPr>
        <p:spPr bwMode="auto">
          <a:xfrm>
            <a:off x="3881438" y="1349375"/>
            <a:ext cx="5429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以图形格式显示项目列表；</a:t>
            </a:r>
            <a:endParaRPr lang="en-US" altLang="zh-CN" sz="2500" b="1">
              <a:solidFill>
                <a:srgbClr val="262673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516" name="TextBox 13"/>
          <p:cNvSpPr txBox="1">
            <a:spLocks noChangeArrowheads="1"/>
          </p:cNvSpPr>
          <p:nvPr/>
        </p:nvSpPr>
        <p:spPr bwMode="auto">
          <a:xfrm>
            <a:off x="3881438" y="2070100"/>
            <a:ext cx="6286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显示到达某个目标所经历的过程，</a:t>
            </a:r>
            <a:endParaRPr lang="en-US" altLang="zh-CN" sz="2500" b="1">
              <a:solidFill>
                <a:srgbClr val="262673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适用于一步一步的过程表达；</a:t>
            </a:r>
          </a:p>
        </p:txBody>
      </p:sp>
      <p:sp>
        <p:nvSpPr>
          <p:cNvPr id="21517" name="TextBox 14"/>
          <p:cNvSpPr txBox="1">
            <a:spLocks noChangeArrowheads="1"/>
          </p:cNvSpPr>
          <p:nvPr/>
        </p:nvSpPr>
        <p:spPr bwMode="auto">
          <a:xfrm>
            <a:off x="4452938" y="2992438"/>
            <a:ext cx="478631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显示组织结构；</a:t>
            </a:r>
          </a:p>
        </p:txBody>
      </p:sp>
      <p:sp>
        <p:nvSpPr>
          <p:cNvPr id="21518" name="TextBox 15"/>
          <p:cNvSpPr txBox="1">
            <a:spLocks noChangeArrowheads="1"/>
          </p:cNvSpPr>
          <p:nvPr/>
        </p:nvSpPr>
        <p:spPr bwMode="auto">
          <a:xfrm>
            <a:off x="3810000" y="3592513"/>
            <a:ext cx="6215063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 dirty="0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显示一个重复过程，图的开始和结束联系在一起；</a:t>
            </a:r>
          </a:p>
        </p:txBody>
      </p:sp>
      <p:sp>
        <p:nvSpPr>
          <p:cNvPr id="21519" name="TextBox 16"/>
          <p:cNvSpPr txBox="1">
            <a:spLocks noChangeArrowheads="1"/>
          </p:cNvSpPr>
          <p:nvPr/>
        </p:nvSpPr>
        <p:spPr bwMode="auto">
          <a:xfrm>
            <a:off x="3810000" y="4371975"/>
            <a:ext cx="59293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显示一个项目与另一个项目之间的关系；</a:t>
            </a:r>
          </a:p>
        </p:txBody>
      </p:sp>
      <p:sp>
        <p:nvSpPr>
          <p:cNvPr id="21520" name="TextBox 17"/>
          <p:cNvSpPr txBox="1">
            <a:spLocks noChangeArrowheads="1"/>
          </p:cNvSpPr>
          <p:nvPr/>
        </p:nvSpPr>
        <p:spPr bwMode="auto">
          <a:xfrm>
            <a:off x="3810000" y="4992688"/>
            <a:ext cx="52863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显示整体中各个部分与整体的关系；</a:t>
            </a:r>
          </a:p>
        </p:txBody>
      </p:sp>
      <p:sp>
        <p:nvSpPr>
          <p:cNvPr id="21521" name="TextBox 18"/>
          <p:cNvSpPr txBox="1">
            <a:spLocks noChangeArrowheads="1"/>
          </p:cNvSpPr>
          <p:nvPr/>
        </p:nvSpPr>
        <p:spPr bwMode="auto">
          <a:xfrm>
            <a:off x="3810000" y="5564188"/>
            <a:ext cx="578643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显示从较大数量到较小数量的项目级别；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插入其它形状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步骤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插入”选项卡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“形状”；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设置“插入形状”的格式。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插入“形状”后，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出现“</a:t>
            </a: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”选项卡。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b="34389"/>
          <a:stretch>
            <a:fillRect/>
          </a:stretch>
        </p:blipFill>
        <p:spPr>
          <a:xfrm>
            <a:off x="6968490" y="1267460"/>
            <a:ext cx="3769995" cy="4499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20" y="3336290"/>
            <a:ext cx="1488440" cy="1100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7590" y="3464878"/>
            <a:ext cx="2762250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3" name="Rounded Rectangular Callout 105"/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Rounded Rectangular Callout 119"/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5" name="Rounded Rectangular Callout 120"/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6" name="Rounded Rectangular Callout 121"/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7" name="Rounded Rectangular Callout 123"/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8" name="Rounded Rectangular Callout 124"/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9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654050"/>
            <a:ext cx="7124700" cy="815975"/>
          </a:xfrm>
        </p:spPr>
        <p:txBody>
          <a:bodyPr/>
          <a:lstStyle/>
          <a:p>
            <a:pPr algn="ctr" eaLnBrk="1" hangingPunct="1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30" name="Content Placeholder 12"/>
          <p:cNvSpPr txBox="1">
            <a:spLocks noChangeArrowheads="1"/>
          </p:cNvSpPr>
          <p:nvPr/>
        </p:nvSpPr>
        <p:spPr bwMode="auto">
          <a:xfrm>
            <a:off x="2851150" y="1677988"/>
            <a:ext cx="532923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word2016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基础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元素的插入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样式的使用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页面布局</a:t>
            </a:r>
          </a:p>
          <a:p>
            <a:pPr marL="0" indent="0"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None/>
            </a:pP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3" name="Rounded Rectangular Callout 105"/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Rounded Rectangular Callout 119"/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5" name="Rounded Rectangular Callout 120"/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6" name="Rounded Rectangular Callout 121"/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7" name="Rounded Rectangular Callout 123"/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8" name="Rounded Rectangular Callout 124"/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9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654050"/>
            <a:ext cx="7124700" cy="815975"/>
          </a:xfrm>
        </p:spPr>
        <p:txBody>
          <a:bodyPr/>
          <a:lstStyle/>
          <a:p>
            <a:pPr algn="ctr" eaLnBrk="1" hangingPunct="1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30" name="Content Placeholder 12"/>
          <p:cNvSpPr txBox="1">
            <a:spLocks noChangeArrowheads="1"/>
          </p:cNvSpPr>
          <p:nvPr/>
        </p:nvSpPr>
        <p:spPr bwMode="auto">
          <a:xfrm>
            <a:off x="2851150" y="1677988"/>
            <a:ext cx="532923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word2016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基础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元素的插入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样式的使用</a:t>
            </a:r>
            <a:endParaRPr lang="zh-CN" altLang="en-US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页面布局</a:t>
            </a:r>
          </a:p>
          <a:p>
            <a:pPr marL="0" indent="0"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None/>
            </a:pP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0"/>
          <p:cNvSpPr/>
          <p:nvPr/>
        </p:nvSpPr>
        <p:spPr>
          <a:xfrm>
            <a:off x="3175" y="474345"/>
            <a:ext cx="1219644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32770" name="组合 72"/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32771" name="图片 70"/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72" name="图片 71"/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2773" name="Title 17"/>
          <p:cNvSpPr>
            <a:spLocks noGrp="1"/>
          </p:cNvSpPr>
          <p:nvPr/>
        </p:nvSpPr>
        <p:spPr>
          <a:xfrm>
            <a:off x="553720" y="62865"/>
            <a:ext cx="7124700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三、样式的使用</a:t>
            </a:r>
            <a:endParaRPr lang="zh-CN" altLang="en-US" sz="4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2774" name="Text Box 20"/>
          <p:cNvSpPr txBox="1"/>
          <p:nvPr/>
        </p:nvSpPr>
        <p:spPr>
          <a:xfrm>
            <a:off x="949325" y="1625600"/>
            <a:ext cx="10310495" cy="4615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atinLnBrk="0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使用格式刷</a:t>
            </a:r>
          </a:p>
          <a:p>
            <a:pPr latinLnBrk="0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 使用样式</a:t>
            </a:r>
          </a:p>
          <a:p>
            <a:pPr lvl="1" latinLnBrk="0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 样式概述</a:t>
            </a:r>
          </a:p>
          <a:p>
            <a:pPr lvl="1" latinLnBrk="0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 使用现有样式</a:t>
            </a:r>
          </a:p>
          <a:p>
            <a:pPr lvl="1" latinLnBrk="0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 修改样式</a:t>
            </a:r>
          </a:p>
          <a:p>
            <a:pPr latinLnBrk="0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 创建样式</a:t>
            </a:r>
          </a:p>
          <a:p>
            <a:pPr latinLnBrk="0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 删除样式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格式刷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格式刷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</a:t>
            </a: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文本格式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从一部分复制到其它部分的</a:t>
            </a: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工具</a:t>
            </a: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使用步骤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选中带有格式的文本（选择样式源）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单击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或者</a:t>
            </a: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双击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格式刷</a:t>
            </a:r>
          </a:p>
          <a:p>
            <a:pPr marL="1256030" lvl="3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单击格式刷则粘贴一次格式</a:t>
            </a:r>
          </a:p>
          <a:p>
            <a:pPr marL="1256030" lvl="3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双击格式刷则粘贴多次格式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拖动格式刷</a:t>
            </a:r>
            <a:r>
              <a:rPr lang="zh-CN" altLang="en-US" sz="2400" b="1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穿过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要采用所选格式的文本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30" y="376491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样式概述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36366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word文档的样式？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8830" lvl="2" indent="-343535" algn="l">
              <a:lnSpc>
                <a:spcPct val="150000"/>
              </a:lnSpc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字号、字体、字的颜色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8830" lvl="2" indent="-343535" algn="l">
              <a:lnSpc>
                <a:spcPct val="150000"/>
              </a:lnSpc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段落缩进、行间距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8830" lvl="2" indent="-343535" algn="l">
              <a:lnSpc>
                <a:spcPct val="150000"/>
              </a:lnSpc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……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样式概述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样式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由字体格式、段落格式和标题级别格式等组成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是一系列格式的</a:t>
            </a: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使用样式控制文档的好处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确保某一文档中所有相同条目有相同格式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方便对文档格式进行全面修改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2795588" y="5127466"/>
            <a:ext cx="7561262" cy="1008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2626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word</a:t>
            </a:r>
            <a:r>
              <a:rPr lang="zh-CN" altLang="en-US" sz="2800" b="1" dirty="0">
                <a:solidFill>
                  <a:srgbClr val="2626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提供了很多套预设样式，</a:t>
            </a:r>
            <a:r>
              <a:rPr lang="zh-CN" altLang="en-US" sz="2800" b="1" kern="0" dirty="0">
                <a:solidFill>
                  <a:srgbClr val="2626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如何快速使用这些预设样式</a:t>
            </a:r>
            <a:endParaRPr lang="en-US" altLang="zh-CN" sz="2800" b="1" kern="0" dirty="0">
              <a:solidFill>
                <a:srgbClr val="26267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5149691"/>
            <a:ext cx="100806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使用现有样式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选择“</a:t>
            </a:r>
            <a:r>
              <a:rPr lang="zh-CN" altLang="en-US" sz="2400" b="1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”选项卡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2190750" y="5400517"/>
            <a:ext cx="2847975" cy="471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zh-CN" altLang="en-US" sz="2800" b="1" kern="0" dirty="0">
                <a:solidFill>
                  <a:srgbClr val="2626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现有样式的类型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25" y="5420360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3278505"/>
            <a:ext cx="56864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2210753"/>
            <a:ext cx="58293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8613140" y="2670175"/>
            <a:ext cx="496570" cy="215900"/>
          </a:xfrm>
          <a:prstGeom prst="rect">
            <a:avLst/>
          </a:prstGeom>
          <a:noFill/>
          <a:ln w="38100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使用现有样式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现有样式主要有包括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段落样式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标题样式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强调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引用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修改样式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在要修改的样式上单击右键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3775" y="2521109"/>
            <a:ext cx="3209925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8180" y="476250"/>
            <a:ext cx="5025390" cy="6169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创建样式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重新创建样式</a:t>
            </a:r>
          </a:p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基于已有样式创建新样式</a:t>
            </a:r>
          </a:p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基于实例创建新样式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841" y="3468688"/>
            <a:ext cx="5684838" cy="195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重新创建样式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适用情况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已有样式均不能满足设计要求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修改已有样式工作量大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操作步骤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打开“样式”窗格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根据格式化创建新样式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42" y="4374356"/>
            <a:ext cx="2579687" cy="1690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50" y="2135505"/>
            <a:ext cx="1386205" cy="350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374765" y="5348605"/>
            <a:ext cx="322580" cy="2933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309" y="1910398"/>
            <a:ext cx="4716463" cy="4302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260465" y="2667318"/>
            <a:ext cx="647700" cy="28892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0"/>
          <p:cNvSpPr/>
          <p:nvPr/>
        </p:nvSpPr>
        <p:spPr>
          <a:xfrm>
            <a:off x="3175" y="474345"/>
            <a:ext cx="1219644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32770" name="组合 72"/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32771" name="图片 70"/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72" name="图片 71"/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2773" name="Title 17"/>
          <p:cNvSpPr>
            <a:spLocks noGrp="1"/>
          </p:cNvSpPr>
          <p:nvPr/>
        </p:nvSpPr>
        <p:spPr>
          <a:xfrm>
            <a:off x="553720" y="62865"/>
            <a:ext cx="7124700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一、</a:t>
            </a:r>
            <a:r>
              <a:rPr lang="en-US" altLang="zh-CN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word2016</a:t>
            </a: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基础</a:t>
            </a:r>
            <a:endParaRPr lang="zh-CN" altLang="en-US" sz="4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2774" name="Text Box 20"/>
          <p:cNvSpPr txBox="1"/>
          <p:nvPr/>
        </p:nvSpPr>
        <p:spPr>
          <a:xfrm>
            <a:off x="949325" y="1625600"/>
            <a:ext cx="10310495" cy="44850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7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新建文档</a:t>
            </a:r>
          </a:p>
          <a:p>
            <a:pPr eaLnBrk="0" hangingPunct="0">
              <a:lnSpc>
                <a:spcPct val="17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编辑文档</a:t>
            </a:r>
          </a:p>
          <a:p>
            <a:pPr eaLnBrk="0" hangingPunct="0">
              <a:lnSpc>
                <a:spcPct val="17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保存文档</a:t>
            </a:r>
          </a:p>
          <a:p>
            <a:pPr eaLnBrk="0" hangingPunct="0">
              <a:lnSpc>
                <a:spcPct val="17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关闭文档</a:t>
            </a:r>
          </a:p>
          <a:p>
            <a:pPr eaLnBrk="0" hangingPunct="0">
              <a:lnSpc>
                <a:spcPct val="17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打开文档</a:t>
            </a:r>
          </a:p>
          <a:p>
            <a:pPr eaLnBrk="0" hangingPunct="0">
              <a:lnSpc>
                <a:spcPct val="17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1C5D01-CCF0-4D9F-A0FC-B11E3149F38E}"/>
              </a:ext>
            </a:extLst>
          </p:cNvPr>
          <p:cNvSpPr txBox="1"/>
          <p:nvPr/>
        </p:nvSpPr>
        <p:spPr>
          <a:xfrm>
            <a:off x="4064000" y="4356100"/>
            <a:ext cx="6356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/>
            <a:r>
              <a:rPr lang="en-US" altLang="zh-CN" dirty="0">
                <a:solidFill>
                  <a:schemeClr val="bg2"/>
                </a:solidFill>
              </a:rPr>
              <a:t>Word</a:t>
            </a:r>
            <a:r>
              <a:rPr lang="zh-CN" altLang="en-US" dirty="0">
                <a:solidFill>
                  <a:schemeClr val="bg2"/>
                </a:solidFill>
              </a:rPr>
              <a:t>是</a:t>
            </a:r>
            <a:r>
              <a:rPr lang="en-US" altLang="zh-CN" dirty="0">
                <a:solidFill>
                  <a:schemeClr val="bg2"/>
                </a:solidFill>
              </a:rPr>
              <a:t>office</a:t>
            </a:r>
            <a:r>
              <a:rPr lang="zh-CN" altLang="en-US" dirty="0">
                <a:solidFill>
                  <a:schemeClr val="bg2"/>
                </a:solidFill>
              </a:rPr>
              <a:t>办公系列中一个非常重要的组成部分</a:t>
            </a:r>
            <a:endParaRPr lang="en-US" altLang="zh-CN" dirty="0">
              <a:solidFill>
                <a:schemeClr val="bg2"/>
              </a:solidFill>
            </a:endParaRPr>
          </a:p>
          <a:p>
            <a:pPr lvl="0" eaLnBrk="1" hangingPunct="1"/>
            <a:endParaRPr lang="en-US" altLang="zh-CN" dirty="0">
              <a:solidFill>
                <a:schemeClr val="bg2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chemeClr val="bg2"/>
                </a:solidFill>
              </a:rPr>
              <a:t>Office2007</a:t>
            </a:r>
            <a:r>
              <a:rPr lang="zh-CN" altLang="en-US" dirty="0">
                <a:solidFill>
                  <a:schemeClr val="bg2"/>
                </a:solidFill>
              </a:rPr>
              <a:t>系列的各个组成部分在界面、文件格式、操作方式</a:t>
            </a:r>
            <a:r>
              <a:rPr lang="en-US" altLang="zh-CN" dirty="0">
                <a:solidFill>
                  <a:schemeClr val="bg2"/>
                </a:solidFill>
              </a:rPr>
              <a:t>……</a:t>
            </a:r>
            <a:r>
              <a:rPr lang="zh-CN" altLang="en-US" dirty="0">
                <a:solidFill>
                  <a:schemeClr val="bg2"/>
                </a:solidFill>
              </a:rPr>
              <a:t>都有相似甚至相同的地方</a:t>
            </a:r>
          </a:p>
          <a:p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基于已有样式创建新样式</a:t>
            </a:r>
            <a:endParaRPr lang="zh-CN" altLang="en-US" sz="2800" dirty="0">
              <a:solidFill>
                <a:srgbClr val="DF532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适用情况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已有样式均不能完全满足设计要求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对已有样式只需进行少量修改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操作步骤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打开“样式”窗格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910" y="1495425"/>
            <a:ext cx="1386205" cy="350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121525" y="4708525"/>
            <a:ext cx="322580" cy="2933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069" y="1270318"/>
            <a:ext cx="4716463" cy="4302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007225" y="2027238"/>
            <a:ext cx="647700" cy="28892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基于实例创建样式</a:t>
            </a:r>
            <a:endParaRPr lang="zh-CN" altLang="en-US" sz="2800" dirty="0">
              <a:solidFill>
                <a:srgbClr val="DF532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适用情况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文本已有正确格式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想把这些格式应用到其它的文本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操作步骤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光标定位到已有格式的文本中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创建新“样式”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为新样式命名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删除样式</a:t>
            </a:r>
            <a:endParaRPr lang="zh-CN" altLang="en-US" sz="2800" dirty="0">
              <a:solidFill>
                <a:srgbClr val="DF532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在快速样式集中找到要删除的样式，单击右键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685" y="2481580"/>
            <a:ext cx="4025265" cy="2934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3" name="Rounded Rectangular Callout 105"/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Rounded Rectangular Callout 119"/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5" name="Rounded Rectangular Callout 120"/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6" name="Rounded Rectangular Callout 121"/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7" name="Rounded Rectangular Callout 123"/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8" name="Rounded Rectangular Callout 124"/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9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654050"/>
            <a:ext cx="7124700" cy="815975"/>
          </a:xfrm>
        </p:spPr>
        <p:txBody>
          <a:bodyPr/>
          <a:lstStyle/>
          <a:p>
            <a:pPr algn="ctr" eaLnBrk="1" hangingPunct="1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30" name="Content Placeholder 12"/>
          <p:cNvSpPr txBox="1">
            <a:spLocks noChangeArrowheads="1"/>
          </p:cNvSpPr>
          <p:nvPr/>
        </p:nvSpPr>
        <p:spPr bwMode="auto">
          <a:xfrm>
            <a:off x="2851150" y="1677988"/>
            <a:ext cx="532923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word2016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基础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元素的插入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样式的使用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页面布局</a:t>
            </a:r>
            <a:endParaRPr lang="zh-CN" altLang="en-US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0" indent="0" eaLnBrk="1" hangingPunct="1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None/>
            </a:pP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0"/>
          <p:cNvSpPr/>
          <p:nvPr/>
        </p:nvSpPr>
        <p:spPr>
          <a:xfrm>
            <a:off x="3175" y="474345"/>
            <a:ext cx="1219644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32770" name="组合 72"/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32771" name="图片 70"/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72" name="图片 71"/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2773" name="Title 17"/>
          <p:cNvSpPr>
            <a:spLocks noGrp="1"/>
          </p:cNvSpPr>
          <p:nvPr/>
        </p:nvSpPr>
        <p:spPr>
          <a:xfrm>
            <a:off x="553720" y="62865"/>
            <a:ext cx="7124700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四、页面布局</a:t>
            </a:r>
            <a:endParaRPr lang="zh-CN" altLang="en-US" sz="4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2774" name="Text Box 20"/>
          <p:cNvSpPr txBox="1"/>
          <p:nvPr/>
        </p:nvSpPr>
        <p:spPr>
          <a:xfrm>
            <a:off x="949325" y="1625600"/>
            <a:ext cx="10310495" cy="4615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 latinLnBrk="0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设置纸张方向、文字方向和纸张大小</a:t>
            </a:r>
            <a:endParaRPr lang="zh-CN" altLang="en-US" sz="2800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 设置页边距</a:t>
            </a:r>
            <a:endParaRPr lang="zh-CN" altLang="en-US" sz="2800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 插入页眉、页脚</a:t>
            </a:r>
            <a:endParaRPr lang="zh-CN" altLang="en-US" sz="2800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 插入页码</a:t>
            </a:r>
            <a:endParaRPr lang="zh-CN" altLang="en-US" sz="2800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 设置分栏</a:t>
            </a:r>
            <a:endParaRPr lang="zh-CN" altLang="en-US" sz="2800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 插入分隔符</a:t>
            </a:r>
            <a:endParaRPr lang="zh-CN" altLang="en-US" sz="2800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>
                <a:srgbClr val="E07E0C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 生成目录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rcRect r="23507"/>
          <a:stretch>
            <a:fillRect/>
          </a:stretch>
        </p:blipFill>
        <p:spPr>
          <a:xfrm>
            <a:off x="4118610" y="3753485"/>
            <a:ext cx="6994525" cy="1420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设置纸张方向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纸张方向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纵向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横向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455" y="1688465"/>
            <a:ext cx="4140835" cy="376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设置纸张大小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文字方向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预设纸张大小</a:t>
            </a: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自定义纸张大小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6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1983740"/>
            <a:ext cx="4086860" cy="258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186431" y="4856163"/>
            <a:ext cx="799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2626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平时复制、打印使用的纸张大小是</a:t>
            </a:r>
            <a:r>
              <a:rPr lang="en-US" altLang="zh-CN" sz="2800" b="1" dirty="0">
                <a:solidFill>
                  <a:srgbClr val="2626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068" y="492918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设置页边距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页边距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文档正文与页边之间的距离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可选择预设页边距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也可自定义页边距</a:t>
            </a:r>
          </a:p>
          <a:p>
            <a:pPr lvl="2" indent="-343535" algn="l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提示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默认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时设置的页边距只适用于当前节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7893844" y="1556544"/>
            <a:ext cx="2714625" cy="3744912"/>
            <a:chOff x="5610188" y="2564904"/>
            <a:chExt cx="2756258" cy="3888432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0188" y="2564904"/>
              <a:ext cx="2756258" cy="38884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0906" y="2877319"/>
              <a:ext cx="895350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9058" y="2877319"/>
              <a:ext cx="895350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矩形 15"/>
          <p:cNvSpPr/>
          <p:nvPr/>
        </p:nvSpPr>
        <p:spPr>
          <a:xfrm>
            <a:off x="8263732" y="1889919"/>
            <a:ext cx="1984375" cy="30511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9099710" y="1742281"/>
            <a:ext cx="347662" cy="1587"/>
          </a:xfrm>
          <a:prstGeom prst="straightConnector1">
            <a:avLst/>
          </a:prstGeom>
          <a:ln w="349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5400000">
            <a:off x="9099709" y="5128419"/>
            <a:ext cx="346075" cy="0"/>
          </a:xfrm>
          <a:prstGeom prst="straightConnector1">
            <a:avLst/>
          </a:prstGeom>
          <a:ln w="349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0254457" y="3285331"/>
            <a:ext cx="354012" cy="1588"/>
          </a:xfrm>
          <a:prstGeom prst="straightConnector1">
            <a:avLst/>
          </a:prstGeom>
          <a:ln w="349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7829392" y="3285331"/>
            <a:ext cx="425450" cy="1588"/>
          </a:xfrm>
          <a:prstGeom prst="straightConnector1">
            <a:avLst/>
          </a:prstGeom>
          <a:ln w="349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页眉</a:t>
            </a:r>
            <a:r>
              <a:rPr lang="en-US" altLang="zh-CN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&amp;</a:t>
            </a: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页脚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页眉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，一页顶部、页边距之间的一块区域</a:t>
            </a:r>
          </a:p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页脚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，一页底部、页边距之间的一块区域</a:t>
            </a:r>
          </a:p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经常把</a:t>
            </a: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标题、页码或日期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放在页眉或页脚</a:t>
            </a:r>
          </a:p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不同的节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可以有自身独特的页眉和页脚</a:t>
            </a:r>
          </a:p>
          <a:p>
            <a:pPr marL="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页眉和页脚不是“插入”的，只是默认时是空白的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页眉</a:t>
            </a:r>
            <a:r>
              <a:rPr lang="en-US" altLang="zh-CN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&amp;</a:t>
            </a: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页脚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操作步骤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“插入”选项卡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选择“页眉”或“页脚”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3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3320892"/>
            <a:ext cx="7896225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内容占位符 2"/>
          <p:cNvSpPr txBox="1"/>
          <p:nvPr/>
        </p:nvSpPr>
        <p:spPr bwMode="auto">
          <a:xfrm>
            <a:off x="1939926" y="5020152"/>
            <a:ext cx="8229600" cy="604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zh-CN" altLang="en-US" sz="2800" b="1" kern="0" dirty="0">
                <a:solidFill>
                  <a:srgbClr val="2626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提示：插入页眉或页脚后，出现“设计”选项卡</a:t>
            </a:r>
            <a:endParaRPr lang="en-US" altLang="zh-CN" sz="2500" b="1" kern="0" dirty="0">
              <a:solidFill>
                <a:srgbClr val="26267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新建文档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453326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新建空白文档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基于模板创建文档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9455" lvl="2" indent="-34290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模板：提供了一个样式集合，包括特定的字体格式、段落样式、页面设置、快捷键方案、宏等格式。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6555" lvl="2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870" y="1281063"/>
            <a:ext cx="6015038" cy="3624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EC2D38-E845-4F40-98B9-8A851B0C7DE8}"/>
              </a:ext>
            </a:extLst>
          </p:cNvPr>
          <p:cNvSpPr txBox="1"/>
          <p:nvPr/>
        </p:nvSpPr>
        <p:spPr>
          <a:xfrm>
            <a:off x="50800" y="4985336"/>
            <a:ext cx="11703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/>
            <a:r>
              <a:rPr lang="zh-CN" altLang="en-US" dirty="0">
                <a:solidFill>
                  <a:srgbClr val="01010B"/>
                </a:solidFill>
                <a:latin typeface="宋体" panose="02010600030101010101" pitchFamily="2" charset="-122"/>
                <a:sym typeface="+mn-ea"/>
              </a:rPr>
              <a:t>模板”是一种特殊的文件，在其他文件创建时使用它。</a:t>
            </a:r>
            <a:endParaRPr lang="en-US" altLang="zh-CN" dirty="0">
              <a:solidFill>
                <a:srgbClr val="01010B"/>
              </a:solidFill>
              <a:latin typeface="宋体" panose="02010600030101010101" pitchFamily="2" charset="-122"/>
            </a:endParaRPr>
          </a:p>
          <a:p>
            <a:pPr lvl="0" eaLnBrk="1" hangingPunct="1"/>
            <a:endParaRPr lang="en-US" altLang="zh-CN" dirty="0">
              <a:solidFill>
                <a:srgbClr val="01010B"/>
              </a:solidFill>
              <a:latin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solidFill>
                  <a:srgbClr val="01010B"/>
                </a:solidFill>
                <a:latin typeface="宋体" panose="02010600030101010101" pitchFamily="2" charset="-122"/>
                <a:sym typeface="+mn-ea"/>
              </a:rPr>
              <a:t>即使在创建空白</a:t>
            </a:r>
            <a:r>
              <a:rPr lang="en-US" altLang="zh-CN" dirty="0">
                <a:solidFill>
                  <a:srgbClr val="01010B"/>
                </a:solidFill>
                <a:latin typeface="宋体" panose="02010600030101010101" pitchFamily="2" charset="-122"/>
                <a:sym typeface="+mn-ea"/>
              </a:rPr>
              <a:t>word</a:t>
            </a:r>
            <a:r>
              <a:rPr lang="zh-CN" altLang="en-US" dirty="0">
                <a:solidFill>
                  <a:srgbClr val="01010B"/>
                </a:solidFill>
                <a:latin typeface="宋体" panose="02010600030101010101" pitchFamily="2" charset="-122"/>
                <a:sym typeface="+mn-ea"/>
              </a:rPr>
              <a:t>文档时也使用了模板，使用的是</a:t>
            </a:r>
            <a:r>
              <a:rPr lang="en-US" altLang="zh-CN" dirty="0">
                <a:solidFill>
                  <a:srgbClr val="01010B"/>
                </a:solidFill>
                <a:latin typeface="宋体" panose="02010600030101010101" pitchFamily="2" charset="-122"/>
                <a:sym typeface="+mn-ea"/>
              </a:rPr>
              <a:t>Normal</a:t>
            </a:r>
            <a:r>
              <a:rPr lang="zh-CN" altLang="en-US" dirty="0">
                <a:solidFill>
                  <a:srgbClr val="01010B"/>
                </a:solidFill>
                <a:latin typeface="宋体" panose="02010600030101010101" pitchFamily="2" charset="-122"/>
                <a:sym typeface="+mn-ea"/>
              </a:rPr>
              <a:t>模板。</a:t>
            </a:r>
            <a:endParaRPr lang="en-US" altLang="zh-CN" dirty="0">
              <a:solidFill>
                <a:srgbClr val="01010B"/>
              </a:solidFill>
              <a:latin typeface="宋体" panose="02010600030101010101" pitchFamily="2" charset="-122"/>
            </a:endParaRPr>
          </a:p>
          <a:p>
            <a:pPr lvl="0" eaLnBrk="1" hangingPunct="1"/>
            <a:endParaRPr lang="en-US" altLang="zh-CN" dirty="0">
              <a:solidFill>
                <a:srgbClr val="01010B"/>
              </a:solidFill>
              <a:latin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solidFill>
                  <a:srgbClr val="01010B"/>
                </a:solidFill>
                <a:latin typeface="宋体" panose="02010600030101010101" pitchFamily="2" charset="-122"/>
                <a:sym typeface="+mn-ea"/>
              </a:rPr>
              <a:t>每个模板都提供了一个样式集合，包括特定的字体格式、段落样式、页面设置、快捷键方案、宏等格式。</a:t>
            </a:r>
            <a:endParaRPr lang="zh-CN" altLang="en-US" dirty="0">
              <a:solidFill>
                <a:srgbClr val="01010B"/>
              </a:solidFill>
              <a:latin typeface="宋体" panose="02010600030101010101" pitchFamily="2" charset="-122"/>
            </a:endParaRPr>
          </a:p>
          <a:p>
            <a:pPr lvl="0" eaLnBrk="1" hangingPunct="1"/>
            <a:endParaRPr lang="zh-CN" altLang="en-US" dirty="0"/>
          </a:p>
          <a:p>
            <a:pPr lvl="0"/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页码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操作步骤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“插入”选项卡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选择“页码”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0369" y="3732530"/>
            <a:ext cx="2519363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5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页码在页眉上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0369" y="4119880"/>
            <a:ext cx="2519363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5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页码在页脚上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0369" y="4597718"/>
            <a:ext cx="2519363" cy="476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5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页码在页边距上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0369" y="4956493"/>
            <a:ext cx="3600450" cy="477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5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页码在光标位置上</a:t>
            </a:r>
          </a:p>
        </p:txBody>
      </p:sp>
      <p:cxnSp>
        <p:nvCxnSpPr>
          <p:cNvPr id="11" name="直接箭头连接符 10"/>
          <p:cNvCxnSpPr>
            <a:endCxn id="6" idx="1"/>
          </p:cNvCxnSpPr>
          <p:nvPr/>
        </p:nvCxnSpPr>
        <p:spPr>
          <a:xfrm flipV="1">
            <a:off x="4985544" y="3994468"/>
            <a:ext cx="504825" cy="2381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7" idx="1"/>
          </p:cNvCxnSpPr>
          <p:nvPr/>
        </p:nvCxnSpPr>
        <p:spPr>
          <a:xfrm flipV="1">
            <a:off x="4985544" y="4382135"/>
            <a:ext cx="504825" cy="1682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8" idx="1"/>
          </p:cNvCxnSpPr>
          <p:nvPr/>
        </p:nvCxnSpPr>
        <p:spPr>
          <a:xfrm>
            <a:off x="4985544" y="4836478"/>
            <a:ext cx="504825" cy="22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9" idx="1"/>
          </p:cNvCxnSpPr>
          <p:nvPr/>
        </p:nvCxnSpPr>
        <p:spPr>
          <a:xfrm>
            <a:off x="4985544" y="5096193"/>
            <a:ext cx="504825" cy="1222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49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182" y="3124518"/>
            <a:ext cx="1884362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设置分栏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分栏符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一栏中的文本与另一栏中的文本相分离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需要借助分节效果设置分栏</a:t>
            </a: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操作步骤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光标定位到开始分栏处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页面布局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分节符  连续，添加分节符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光标定位到结束分栏处，再次添加“连续”分节符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页面布局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分栏符  选择合适的分栏格式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918" name="Title 17"/>
          <p:cNvSpPr>
            <a:spLocks noGrp="1"/>
          </p:cNvSpPr>
          <p:nvPr/>
        </p:nvSpPr>
        <p:spPr>
          <a:xfrm>
            <a:off x="732155" y="3115152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插入分页符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71245" y="4111309"/>
            <a:ext cx="1004951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分页符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将光标之后的内容放到</a:t>
            </a: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下一页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60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930" y="1727200"/>
            <a:ext cx="3740150" cy="381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7">
            <a:extLst>
              <a:ext uri="{FF2B5EF4-FFF2-40B4-BE49-F238E27FC236}">
                <a16:creationId xmlns:a16="http://schemas.microsoft.com/office/drawing/2014/main" id="{4C868CB5-21BA-4BD8-9284-68769D8D8B4D}"/>
              </a:ext>
            </a:extLst>
          </p:cNvPr>
          <p:cNvSpPr>
            <a:spLocks noGrp="1"/>
          </p:cNvSpPr>
          <p:nvPr/>
        </p:nvSpPr>
        <p:spPr>
          <a:xfrm>
            <a:off x="639762" y="556022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插入分隔符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08D875-5B7B-408B-98C8-CFD06A6FB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485" y="1552179"/>
            <a:ext cx="10132430" cy="17558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插入分节符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分节符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用户希望改变文档某一部分的页眉、页脚、页边距、页面大小、页边框时，必须使用</a:t>
            </a:r>
            <a:r>
              <a:rPr lang="zh-CN" altLang="en-US" sz="2400" b="1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将文档分成不同的部分</a:t>
            </a:r>
          </a:p>
          <a:p>
            <a:pPr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Word能够识别的</a:t>
            </a:r>
            <a:r>
              <a:rPr lang="zh-CN" altLang="en-US" sz="2400" dirty="0">
                <a:solidFill>
                  <a:srgbClr val="CF350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四种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分节符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0863" y="3811271"/>
            <a:ext cx="5003800" cy="4778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5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定义新节，</a:t>
            </a:r>
            <a:r>
              <a:rPr lang="zh-CN" altLang="en-US" sz="25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强迫在</a:t>
            </a:r>
            <a:r>
              <a:rPr lang="zh-CN" altLang="en-US" sz="25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新页开始新节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0863" y="4428173"/>
            <a:ext cx="5003800" cy="47752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5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定义新节，</a:t>
            </a:r>
            <a:r>
              <a:rPr lang="zh-CN" altLang="en-US" sz="25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不强迫</a:t>
            </a:r>
            <a:r>
              <a:rPr lang="zh-CN" altLang="en-US" sz="25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0863" y="5044758"/>
            <a:ext cx="4859338" cy="47752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5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添加新页，新节在偶数页开始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60863" y="5661343"/>
            <a:ext cx="4860925" cy="4762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5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添加新页，新节在奇数页开始</a:t>
            </a:r>
          </a:p>
        </p:txBody>
      </p:sp>
      <p:pic>
        <p:nvPicPr>
          <p:cNvPr id="2765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3642043"/>
            <a:ext cx="22193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创建目录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显示特定级别的标题、更高级别的标题及相应页码</a:t>
            </a: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创建目录步骤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检查样式的大纲级别，确保把样式应用到所有要在目录中出现的标题段落中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光标定位到要显示目录的段落中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“引用”选项卡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目录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选择一种需要的目录样式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更新目录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更新目录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文档发生改变，目录会过时且目录不会自动更新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更新目录步骤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“引用”选项卡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“更新目录”</a:t>
            </a:r>
          </a:p>
          <a:p>
            <a:pPr lvl="1"/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70865" lvl="2" indent="0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806" y="3929380"/>
            <a:ext cx="2295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91856" y="4000817"/>
            <a:ext cx="5148263" cy="8620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5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速度快，但只有页码发生改变，标题的更改及新增标题会被忽略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881" y="5153342"/>
            <a:ext cx="5148263" cy="4778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5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重新生成目录</a:t>
            </a:r>
          </a:p>
        </p:txBody>
      </p:sp>
      <p:sp>
        <p:nvSpPr>
          <p:cNvPr id="7" name="矩形 6"/>
          <p:cNvSpPr/>
          <p:nvPr/>
        </p:nvSpPr>
        <p:spPr>
          <a:xfrm>
            <a:off x="2602706" y="4505642"/>
            <a:ext cx="1152525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02706" y="4361180"/>
            <a:ext cx="1152525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755231" y="4432617"/>
            <a:ext cx="10795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2422525" y="4973161"/>
            <a:ext cx="504825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4345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删除目录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操作步骤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选中目录</a:t>
            </a:r>
          </a:p>
          <a:p>
            <a:pPr lvl="2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“引用”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删除目录</a:t>
            </a: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marL="0" lvl="1" indent="-343535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70865" lvl="2" indent="0" algn="l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0"/>
          <p:cNvSpPr/>
          <p:nvPr/>
        </p:nvSpPr>
        <p:spPr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36866" name="组合 72"/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36867" name="图片 70"/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6868" name="图片 71"/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100" y="1639888"/>
            <a:ext cx="8126413" cy="4398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/>
          <p:cNvSpPr/>
          <p:nvPr/>
        </p:nvSpPr>
        <p:spPr bwMode="auto">
          <a:xfrm flipV="1">
            <a:off x="2227263" y="1601788"/>
            <a:ext cx="873125" cy="141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defRPr/>
            </a:pPr>
            <a:endParaRPr lang="zh-CN" altLang="en-US" strike="noStrike" noProof="1"/>
          </a:p>
        </p:txBody>
      </p:sp>
      <p:sp>
        <p:nvSpPr>
          <p:cNvPr id="11" name="TextBox 2"/>
          <p:cNvSpPr txBox="1"/>
          <p:nvPr/>
        </p:nvSpPr>
        <p:spPr>
          <a:xfrm>
            <a:off x="3100388" y="1412875"/>
            <a:ext cx="19018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快速访问工具栏</a:t>
            </a:r>
          </a:p>
        </p:txBody>
      </p:sp>
      <p:sp>
        <p:nvSpPr>
          <p:cNvPr id="12" name="矩形 11"/>
          <p:cNvSpPr/>
          <p:nvPr/>
        </p:nvSpPr>
        <p:spPr bwMode="auto">
          <a:xfrm flipV="1">
            <a:off x="2227263" y="1760538"/>
            <a:ext cx="3962400" cy="182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defRPr/>
            </a:pPr>
            <a:endParaRPr lang="zh-CN" altLang="en-US" strike="noStrike" noProof="1"/>
          </a:p>
        </p:txBody>
      </p:sp>
      <p:sp>
        <p:nvSpPr>
          <p:cNvPr id="13" name="TextBox 8"/>
          <p:cNvSpPr txBox="1"/>
          <p:nvPr/>
        </p:nvSpPr>
        <p:spPr>
          <a:xfrm>
            <a:off x="6218238" y="1651000"/>
            <a:ext cx="14605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命令标签</a:t>
            </a:r>
          </a:p>
        </p:txBody>
      </p:sp>
      <p:sp>
        <p:nvSpPr>
          <p:cNvPr id="14" name="矩形 13"/>
          <p:cNvSpPr/>
          <p:nvPr/>
        </p:nvSpPr>
        <p:spPr bwMode="auto">
          <a:xfrm flipV="1">
            <a:off x="2227263" y="1951038"/>
            <a:ext cx="7480300" cy="474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defRPr/>
            </a:pPr>
            <a:endParaRPr lang="zh-CN" altLang="en-US" strike="noStrike" noProof="1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TextBox 4"/>
          <p:cNvSpPr txBox="1"/>
          <p:nvPr/>
        </p:nvSpPr>
        <p:spPr bwMode="auto">
          <a:xfrm>
            <a:off x="4905375" y="1901825"/>
            <a:ext cx="2517775" cy="5826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zh-CN" altLang="en-US" sz="3200" b="1" i="0" u="none" strike="noStrike" kern="1200" cap="none" spc="60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功  能  区</a:t>
            </a:r>
          </a:p>
        </p:txBody>
      </p:sp>
      <p:sp>
        <p:nvSpPr>
          <p:cNvPr id="16" name="矩形 15"/>
          <p:cNvSpPr/>
          <p:nvPr/>
        </p:nvSpPr>
        <p:spPr bwMode="auto">
          <a:xfrm flipV="1">
            <a:off x="4473575" y="2460625"/>
            <a:ext cx="355600" cy="141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defRPr/>
            </a:pPr>
            <a:endParaRPr lang="zh-CN" altLang="en-US" strike="noStrike" noProof="1"/>
          </a:p>
        </p:txBody>
      </p:sp>
      <p:sp>
        <p:nvSpPr>
          <p:cNvPr id="17" name="TextBox 20"/>
          <p:cNvSpPr txBox="1"/>
          <p:nvPr/>
        </p:nvSpPr>
        <p:spPr>
          <a:xfrm>
            <a:off x="4905375" y="2392363"/>
            <a:ext cx="7747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光标</a:t>
            </a:r>
          </a:p>
        </p:txBody>
      </p:sp>
      <p:sp>
        <p:nvSpPr>
          <p:cNvPr id="18" name="TextBox 22"/>
          <p:cNvSpPr txBox="1"/>
          <p:nvPr/>
        </p:nvSpPr>
        <p:spPr>
          <a:xfrm>
            <a:off x="9542463" y="3775075"/>
            <a:ext cx="458787" cy="944563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滚动条</a:t>
            </a:r>
          </a:p>
        </p:txBody>
      </p:sp>
      <p:sp>
        <p:nvSpPr>
          <p:cNvPr id="19" name="TextBox 25"/>
          <p:cNvSpPr txBox="1"/>
          <p:nvPr/>
        </p:nvSpPr>
        <p:spPr bwMode="auto">
          <a:xfrm>
            <a:off x="5002213" y="3840163"/>
            <a:ext cx="3124200" cy="5842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zh-CN" altLang="en-US" sz="3200" b="1" i="0" u="none" strike="noStrike" kern="1200" cap="none" spc="60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文档编辑区</a:t>
            </a:r>
          </a:p>
        </p:txBody>
      </p:sp>
      <p:sp>
        <p:nvSpPr>
          <p:cNvPr id="21" name="矩形 20"/>
          <p:cNvSpPr/>
          <p:nvPr/>
        </p:nvSpPr>
        <p:spPr bwMode="auto">
          <a:xfrm flipV="1">
            <a:off x="2197100" y="5856288"/>
            <a:ext cx="8126413" cy="182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defRPr/>
            </a:pPr>
            <a:endParaRPr lang="zh-CN" altLang="en-US" strike="noStrike" noProof="1"/>
          </a:p>
        </p:txBody>
      </p:sp>
      <p:sp>
        <p:nvSpPr>
          <p:cNvPr id="22" name="TextBox 24"/>
          <p:cNvSpPr txBox="1"/>
          <p:nvPr/>
        </p:nvSpPr>
        <p:spPr>
          <a:xfrm>
            <a:off x="5672138" y="5534025"/>
            <a:ext cx="12573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状态栏</a:t>
            </a:r>
          </a:p>
        </p:txBody>
      </p: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Word 各区域简介</a:t>
            </a:r>
            <a:endParaRPr lang="zh-CN" altLang="en-US" sz="2800" dirty="0">
              <a:solidFill>
                <a:srgbClr val="DF532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/>
      <p:bldP spid="12" grpId="0" bldLvl="0" animBg="1"/>
      <p:bldP spid="13" grpId="0"/>
      <p:bldP spid="14" grpId="0" bldLvl="0" animBg="1"/>
      <p:bldP spid="15" grpId="0"/>
      <p:bldP spid="16" grpId="0" bldLvl="0" animBg="1"/>
      <p:bldP spid="17" grpId="0"/>
      <p:bldP spid="18" grpId="0"/>
      <p:bldP spid="19" grpId="0"/>
      <p:bldP spid="21" grpId="0" bldLvl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编辑文档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</a:t>
            </a:r>
          </a:p>
          <a:p>
            <a:pPr marL="719455" lvl="2" indent="-34290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光标（插入点）</a:t>
            </a:r>
          </a:p>
          <a:p>
            <a:pPr marL="719455" lvl="2" indent="-34290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中英输入切换</a:t>
            </a:r>
          </a:p>
          <a:p>
            <a:pPr marL="719455" lvl="2" indent="-34290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编号、项目符号</a:t>
            </a:r>
          </a:p>
          <a:p>
            <a:pPr marL="719455" lvl="2" indent="-34290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字体设置</a:t>
            </a:r>
          </a:p>
          <a:p>
            <a:pPr marL="719455" lvl="2" indent="-34290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2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909161"/>
            <a:ext cx="5816600" cy="531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883150" y="2329974"/>
            <a:ext cx="355600" cy="319087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83150" y="1472724"/>
            <a:ext cx="4918075" cy="80486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编辑文档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5631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编辑文字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光标（插入点）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选择：全选    (ctrl+a)、连续选择、不连续选择；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复制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粘贴 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剪切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 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撤销</a:t>
            </a:r>
          </a:p>
          <a:p>
            <a:pPr marL="798830" lvl="2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删除：   Delete/Backspace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6555" lvl="2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7" name="TextBox 4"/>
          <p:cNvSpPr txBox="1"/>
          <p:nvPr/>
        </p:nvSpPr>
        <p:spPr>
          <a:xfrm>
            <a:off x="3771900" y="3113088"/>
            <a:ext cx="1368425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 err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(ctrl+c)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8" name="TextBox 5"/>
          <p:cNvSpPr txBox="1"/>
          <p:nvPr/>
        </p:nvSpPr>
        <p:spPr>
          <a:xfrm>
            <a:off x="3772535" y="3657600"/>
            <a:ext cx="13684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 err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(ctrl+v)</a:t>
            </a:r>
          </a:p>
        </p:txBody>
      </p:sp>
      <p:sp>
        <p:nvSpPr>
          <p:cNvPr id="40969" name="TextBox 6"/>
          <p:cNvSpPr txBox="1"/>
          <p:nvPr/>
        </p:nvSpPr>
        <p:spPr>
          <a:xfrm>
            <a:off x="3773170" y="4201795"/>
            <a:ext cx="13684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 err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(ctrl+x)</a:t>
            </a:r>
          </a:p>
        </p:txBody>
      </p:sp>
      <p:sp>
        <p:nvSpPr>
          <p:cNvPr id="40970" name="TextBox 7"/>
          <p:cNvSpPr txBox="1"/>
          <p:nvPr/>
        </p:nvSpPr>
        <p:spPr>
          <a:xfrm>
            <a:off x="3773805" y="5290185"/>
            <a:ext cx="13684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 err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(ct</a:t>
            </a:r>
            <a:r>
              <a:rPr lang="en-US" altLang="zh-CN" sz="28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rl+</a:t>
            </a:r>
            <a:r>
              <a:rPr lang="en-US" altLang="zh-CN" sz="2800" b="1" dirty="0" err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y)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1" name="TextBox 8"/>
          <p:cNvSpPr txBox="1"/>
          <p:nvPr/>
        </p:nvSpPr>
        <p:spPr>
          <a:xfrm>
            <a:off x="3774440" y="4745990"/>
            <a:ext cx="13684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 err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(ct</a:t>
            </a:r>
            <a:r>
              <a:rPr lang="en-US" altLang="zh-CN" sz="2800" b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rl+</a:t>
            </a:r>
            <a:r>
              <a:rPr lang="en-US" altLang="zh-CN" sz="2800" b="1" dirty="0" err="1">
                <a:solidFill>
                  <a:srgbClr val="26267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z)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3175" y="476250"/>
            <a:ext cx="12186285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/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itle 17"/>
          <p:cNvSpPr>
            <a:spLocks noGrp="1"/>
          </p:cNvSpPr>
          <p:nvPr/>
        </p:nvSpPr>
        <p:spPr>
          <a:xfrm>
            <a:off x="668655" y="594360"/>
            <a:ext cx="1091247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DF53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保存文档</a:t>
            </a:r>
          </a:p>
        </p:txBody>
      </p:sp>
      <p:sp>
        <p:nvSpPr>
          <p:cNvPr id="38917" name="TextBox 3"/>
          <p:cNvSpPr txBox="1"/>
          <p:nvPr/>
        </p:nvSpPr>
        <p:spPr>
          <a:xfrm>
            <a:off x="1030605" y="1347470"/>
            <a:ext cx="100495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使用快捷方式ctrl+s保存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点击保存按钮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另存为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630" lvl="1" indent="-343535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6555" lvl="2" indent="0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280" y="1936750"/>
            <a:ext cx="6056630" cy="4460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4626610" y="1936750"/>
            <a:ext cx="298450" cy="2635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defRPr/>
            </a:pPr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4631690" y="2251075"/>
            <a:ext cx="298450" cy="2635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defRPr/>
            </a:pPr>
            <a:endParaRPr lang="zh-CN" altLang="en-US" strike="noStrike" noProof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6785" y="1541780"/>
            <a:ext cx="4847590" cy="4521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6084570" y="3128010"/>
            <a:ext cx="481330" cy="2635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defRPr/>
            </a:pPr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7194550" y="3460115"/>
            <a:ext cx="720090" cy="2635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defRPr/>
            </a:pPr>
            <a:endParaRPr lang="zh-CN" altLang="en-US" strike="noStrike" noProof="1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37C13A-B34B-482F-94FF-9F1CBBF43421}"/>
              </a:ext>
            </a:extLst>
          </p:cNvPr>
          <p:cNvSpPr txBox="1"/>
          <p:nvPr/>
        </p:nvSpPr>
        <p:spPr>
          <a:xfrm>
            <a:off x="857250" y="4127500"/>
            <a:ext cx="280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solidFill>
                  <a:schemeClr val="bg2"/>
                </a:solidFill>
                <a:sym typeface="+mn-ea"/>
              </a:rPr>
              <a:t>保存、另存为的区别</a:t>
            </a:r>
            <a:endParaRPr lang="en-US" altLang="zh-CN" dirty="0">
              <a:solidFill>
                <a:schemeClr val="bg2"/>
              </a:solidFill>
            </a:endParaRPr>
          </a:p>
          <a:p>
            <a:pPr lvl="0"/>
            <a:r>
              <a:rPr lang="zh-CN" altLang="en-US" dirty="0">
                <a:solidFill>
                  <a:schemeClr val="bg2"/>
                </a:solidFill>
                <a:sym typeface="+mn-ea"/>
              </a:rPr>
              <a:t>另存为的用途</a:t>
            </a:r>
            <a:endParaRPr lang="zh-CN" altLang="en-US" dirty="0">
              <a:solidFill>
                <a:schemeClr val="bg2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2" grpId="0" bldLvl="0" animBg="1"/>
      <p:bldP spid="13" grpId="0" bldLvl="0" animBg="1"/>
    </p:bldLst>
  </p:timing>
</p:sld>
</file>

<file path=ppt/theme/theme1.xml><?xml version="1.0" encoding="utf-8"?>
<a:theme xmlns:a="http://schemas.openxmlformats.org/drawingml/2006/main" name="scs_template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cs_templa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E89117"/>
      </a:dk1>
      <a:lt1>
        <a:srgbClr val="FFFFFF"/>
      </a:lt1>
      <a:dk2>
        <a:srgbClr val="000000"/>
      </a:dk2>
      <a:lt2>
        <a:srgbClr val="FEDD78"/>
      </a:lt2>
      <a:accent1>
        <a:srgbClr val="3399FF"/>
      </a:accent1>
      <a:accent2>
        <a:srgbClr val="C4D73F"/>
      </a:accent2>
      <a:accent3>
        <a:srgbClr val="AAAAAA"/>
      </a:accent3>
      <a:accent4>
        <a:srgbClr val="DADADA"/>
      </a:accent4>
      <a:accent5>
        <a:srgbClr val="ADCAFF"/>
      </a:accent5>
      <a:accent6>
        <a:srgbClr val="B1C338"/>
      </a:accent6>
      <a:hlink>
        <a:srgbClr val="004C99"/>
      </a:hlink>
      <a:folHlink>
        <a:srgbClr val="004C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2492</Words>
  <Application>Microsoft Office PowerPoint</Application>
  <PresentationFormat>宽屏</PresentationFormat>
  <Paragraphs>529</Paragraphs>
  <Slides>56</Slides>
  <Notes>56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Meiryo UI</vt:lpstr>
      <vt:lpstr>黑体</vt:lpstr>
      <vt:lpstr>华文新魏</vt:lpstr>
      <vt:lpstr>楷体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Wingdings 2</vt:lpstr>
      <vt:lpstr>scs_template</vt:lpstr>
      <vt:lpstr>PowerPoint 演示文稿</vt:lpstr>
      <vt:lpstr>PowerPoint 演示文稿</vt:lpstr>
      <vt:lpstr>目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</dc:creator>
  <cp:lastModifiedBy>ji chen</cp:lastModifiedBy>
  <cp:revision>463</cp:revision>
  <cp:lastPrinted>2411-12-30T00:00:00Z</cp:lastPrinted>
  <dcterms:created xsi:type="dcterms:W3CDTF">2012-04-08T16:29:00Z</dcterms:created>
  <dcterms:modified xsi:type="dcterms:W3CDTF">2018-12-29T08:32:12Z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