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305" r:id="rId6"/>
    <p:sldId id="283" r:id="rId7"/>
    <p:sldId id="349" r:id="rId8"/>
    <p:sldId id="352" r:id="rId9"/>
    <p:sldId id="298" r:id="rId10"/>
    <p:sldId id="261" r:id="rId11"/>
    <p:sldId id="260" r:id="rId12"/>
    <p:sldId id="382" r:id="rId13"/>
    <p:sldId id="263" r:id="rId14"/>
    <p:sldId id="265" r:id="rId15"/>
    <p:sldId id="268" r:id="rId16"/>
    <p:sldId id="27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有用滴~" id="{030006d3-fd8e-4da2-ac64-47fd9fad58c4}">
          <p14:sldIdLst>
            <p14:sldId id="256"/>
            <p14:sldId id="305"/>
            <p14:sldId id="283"/>
            <p14:sldId id="349"/>
            <p14:sldId id="352"/>
            <p14:sldId id="298"/>
            <p14:sldId id="261"/>
            <p14:sldId id="260"/>
            <p14:sldId id="382"/>
            <p14:sldId id="263"/>
            <p14:sldId id="268"/>
            <p14:sldId id="276"/>
            <p14:sldId id="265"/>
          </p14:sldIdLst>
        </p14:section>
        <p14:section name="废物片子" id="{7980fcfe-574f-4c53-babb-24d7e6c2aa1d}">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cmAuthor id="2" name="jiyuzhi" initials="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6.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6-03T04:45:51.433" idx="1">
    <p:pos x="10" y="10"/>
    <p:tex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urn:microsoft.com/office/officeart/2005/8/layout/process1" loCatId="process" qsTypeId="urn:microsoft.com/office/officeart/2005/8/quickstyle/simple3" qsCatId="simple" csTypeId="urn:microsoft.com/office/officeart/2005/8/colors/colorful5" csCatId="accent1" phldr="0"/>
      <dgm:spPr/>
    </dgm:pt>
    <dgm:pt modelId="{3F25DA44-7F3E-4C17-A40B-7F663FDBEA65}">
      <dgm:prSet phldrT="[文本]" phldr="0" custT="0"/>
      <dgm:spPr/>
      <dgm:t>
        <a:bodyPr vert="horz" wrap="square"/>
        <a:p>
          <a:pPr>
            <a:lnSpc>
              <a:spcPct val="100000"/>
            </a:lnSpc>
            <a:spcBef>
              <a:spcPct val="0"/>
            </a:spcBef>
            <a:spcAft>
              <a:spcPct val="35000"/>
            </a:spcAft>
          </a:pPr>
          <a:r>
            <a:rPr lang="zh-CN" altLang="en-US">
              <a:latin typeface="标小智龙珠体" panose="02020500000000000000" charset="-122"/>
              <a:ea typeface="标小智龙珠体" panose="02020500000000000000" charset="-122"/>
            </a:rPr>
            <a:t>光线传感器采集数据</a:t>
          </a:r>
          <a:r>
            <a:rPr lang="zh-CN" altLang="en-US">
              <a:latin typeface="标小智龙珠体" panose="02020500000000000000" charset="-122"/>
              <a:ea typeface="标小智龙珠体" panose="02020500000000000000" charset="-122"/>
            </a:rPr>
            <a:t/>
          </a:r>
          <a:endParaRPr lang="zh-CN" altLang="en-US">
            <a:latin typeface="标小智龙珠体" panose="02020500000000000000" charset="-122"/>
            <a:ea typeface="标小智龙珠体" panose="02020500000000000000" charset="-122"/>
          </a:endParaRPr>
        </a:p>
      </dgm:t>
    </dgm:pt>
    <dgm:pt modelId="{EE9066D1-3403-4469-8E8C-0D40A82430F2}" cxnId="{BB153A18-03F8-4521-9EEF-BC5B41F4FEE9}" type="parTrans">
      <dgm:prSet/>
      <dgm:spPr/>
    </dgm:pt>
    <dgm:pt modelId="{8EC5AF5E-9C9F-410A-A755-A3EA5186F948}" cxnId="{BB153A18-03F8-4521-9EEF-BC5B41F4FEE9}" type="sibTrans">
      <dgm:prSet/>
      <dgm:spPr/>
      <dgm:t>
        <a:bodyPr/>
        <a:p>
          <a:endParaRPr lang="zh-CN" altLang="en-US"/>
        </a:p>
      </dgm:t>
    </dgm:pt>
    <dgm:pt modelId="{2E2F4D3A-969C-4DB2-9FA9-5C4A40369351}">
      <dgm:prSet phldrT="[文本]" phldr="0" custT="0"/>
      <dgm:spPr/>
      <dgm:t>
        <a:bodyPr vert="horz" wrap="square"/>
        <a:p>
          <a:pPr>
            <a:lnSpc>
              <a:spcPct val="100000"/>
            </a:lnSpc>
            <a:spcBef>
              <a:spcPct val="0"/>
            </a:spcBef>
            <a:spcAft>
              <a:spcPct val="35000"/>
            </a:spcAft>
          </a:pPr>
          <a:r>
            <a:rPr lang="zh-CN" altLang="en-US">
              <a:latin typeface="标小智龙珠体" panose="02020500000000000000" charset="-122"/>
              <a:ea typeface="标小智龙珠体" panose="02020500000000000000" charset="-122"/>
            </a:rPr>
            <a:t>开发板分析数据</a:t>
          </a:r>
          <a:r>
            <a:rPr lang="zh-CN" altLang="en-US">
              <a:latin typeface="标小智龙珠体" panose="02020500000000000000" charset="-122"/>
              <a:ea typeface="标小智龙珠体" panose="02020500000000000000" charset="-122"/>
            </a:rPr>
            <a:t/>
          </a:r>
          <a:endParaRPr lang="zh-CN" altLang="en-US">
            <a:latin typeface="标小智龙珠体" panose="02020500000000000000" charset="-122"/>
            <a:ea typeface="标小智龙珠体" panose="02020500000000000000" charset="-122"/>
          </a:endParaRPr>
        </a:p>
      </dgm:t>
    </dgm:pt>
    <dgm:pt modelId="{1E934BFE-4D40-486C-8784-F698A10C4CF5}" cxnId="{D87B7CF7-EE21-4F61-9DD7-5A8DB557BF81}" type="parTrans">
      <dgm:prSet/>
      <dgm:spPr/>
    </dgm:pt>
    <dgm:pt modelId="{EC1AFF77-9232-4EEB-95CB-85CEAB3B1FC0}" cxnId="{D87B7CF7-EE21-4F61-9DD7-5A8DB557BF81}" type="sibTrans">
      <dgm:prSet/>
      <dgm:spPr/>
      <dgm:t>
        <a:bodyPr/>
        <a:p>
          <a:endParaRPr lang="zh-CN" altLang="en-US"/>
        </a:p>
      </dgm:t>
    </dgm:pt>
    <dgm:pt modelId="{37B86CFA-59B5-46FA-8A6B-9FB187CE14DF}">
      <dgm:prSet phldrT="[文本]" phldr="0" custT="0"/>
      <dgm:spPr/>
      <dgm:t>
        <a:bodyPr vert="horz" wrap="square"/>
        <a:p>
          <a:pPr>
            <a:lnSpc>
              <a:spcPct val="100000"/>
            </a:lnSpc>
            <a:spcBef>
              <a:spcPct val="0"/>
            </a:spcBef>
            <a:spcAft>
              <a:spcPct val="35000"/>
            </a:spcAft>
          </a:pPr>
          <a:r>
            <a:rPr lang="zh-CN" altLang="en-US">
              <a:latin typeface="标小智龙珠体" panose="02020500000000000000" charset="-122"/>
              <a:ea typeface="标小智龙珠体" panose="02020500000000000000" charset="-122"/>
            </a:rPr>
            <a:t>水泵按程序算法工作</a:t>
          </a:r>
          <a:r>
            <a:rPr lang="zh-CN" altLang="en-US">
              <a:latin typeface="标小智龙珠体" panose="02020500000000000000" charset="-122"/>
              <a:ea typeface="标小智龙珠体" panose="02020500000000000000" charset="-122"/>
            </a:rPr>
            <a:t/>
          </a:r>
          <a:endParaRPr lang="zh-CN" altLang="en-US">
            <a:latin typeface="标小智龙珠体" panose="02020500000000000000" charset="-122"/>
            <a:ea typeface="标小智龙珠体" panose="02020500000000000000" charset="-122"/>
          </a:endParaRPr>
        </a:p>
      </dgm:t>
    </dgm:pt>
    <dgm:pt modelId="{9DABF4F3-A9E6-40B1-A863-AC9409CC14BB}" cxnId="{5304B09E-0BFE-412D-BCF3-04A4C6FCE9FA}" type="parTrans">
      <dgm:prSet/>
      <dgm:spPr/>
    </dgm:pt>
    <dgm:pt modelId="{18EFF3C3-47F9-402B-A3F3-E9310EA281B4}" cxnId="{5304B09E-0BFE-412D-BCF3-04A4C6FCE9FA}" type="sibTrans">
      <dgm:prSet/>
      <dgm:spPr/>
    </dgm:pt>
    <dgm:pt modelId="{991475C8-2D2A-4C7E-9420-D234866368F3}">
      <dgm:prSet phldr="0" custT="0"/>
      <dgm:spPr/>
      <dgm:t>
        <a:bodyPr vert="horz" wrap="square"/>
        <a:p>
          <a:pPr>
            <a:lnSpc>
              <a:spcPct val="100000"/>
            </a:lnSpc>
            <a:spcBef>
              <a:spcPct val="0"/>
            </a:spcBef>
            <a:spcAft>
              <a:spcPct val="35000"/>
            </a:spcAft>
          </a:pPr>
          <a:r>
            <a:rPr lang="zh-CN">
              <a:latin typeface="标小智龙珠体" panose="02020500000000000000" charset="-122"/>
              <a:ea typeface="标小智龙珠体" panose="02020500000000000000" charset="-122"/>
            </a:rPr>
            <a:t>有机色素溶液喷出，吸热并减弱进光</a:t>
          </a:r>
          <a:r>
            <a:rPr lang="zh-CN">
              <a:latin typeface="标小智龙珠体" panose="02020500000000000000" charset="-122"/>
              <a:ea typeface="标小智龙珠体" panose="02020500000000000000" charset="-122"/>
            </a:rPr>
            <a:t/>
          </a:r>
          <a:endParaRPr lang="zh-CN">
            <a:latin typeface="标小智龙珠体" panose="02020500000000000000" charset="-122"/>
            <a:ea typeface="标小智龙珠体" panose="02020500000000000000" charset="-122"/>
          </a:endParaRPr>
        </a:p>
      </dgm:t>
    </dgm:pt>
    <dgm:pt modelId="{7CE062F8-D188-4505-8749-3B704F8B8649}" cxnId="{A30E9412-B524-46A3-8CC1-5D8F27A24553}" type="parTrans">
      <dgm:prSet/>
      <dgm:spPr/>
    </dgm:pt>
    <dgm:pt modelId="{F952A8DE-6BC9-47A9-B64C-A6CB4AA1025F}" cxnId="{A30E9412-B524-46A3-8CC1-5D8F27A24553}" type="sibTrans">
      <dgm:prSet/>
      <dgm:spPr/>
    </dgm:pt>
    <dgm:pt modelId="{5E583317-2DDE-46DD-A79B-E0D5421BDEE5}">
      <dgm:prSet phldr="0" custT="0"/>
      <dgm:spPr/>
      <dgm:t>
        <a:bodyPr vert="horz" wrap="square"/>
        <a:p>
          <a:pPr>
            <a:lnSpc>
              <a:spcPct val="100000"/>
            </a:lnSpc>
            <a:spcBef>
              <a:spcPct val="0"/>
            </a:spcBef>
            <a:spcAft>
              <a:spcPct val="35000"/>
            </a:spcAft>
          </a:pPr>
          <a:r>
            <a:rPr lang="zh-CN">
              <a:latin typeface="标小智龙珠体" panose="02020500000000000000" charset="-122"/>
              <a:ea typeface="标小智龙珠体" panose="02020500000000000000" charset="-122"/>
            </a:rPr>
            <a:t>一工作周期结束，</a:t>
          </a:r>
          <a:r>
            <a:rPr lang="zh-CN">
              <a:latin typeface="标小智龙珠体" panose="02020500000000000000" charset="-122"/>
              <a:ea typeface="标小智龙珠体" panose="02020500000000000000" charset="-122"/>
            </a:rPr>
            <a:t>回收有机色素溶液</a:t>
          </a:r>
          <a:r>
            <a:rPr lang="zh-CN">
              <a:latin typeface="标小智龙珠体" panose="02020500000000000000" charset="-122"/>
              <a:ea typeface="标小智龙珠体" panose="02020500000000000000" charset="-122"/>
            </a:rPr>
            <a:t/>
          </a:r>
          <a:endParaRPr lang="zh-CN">
            <a:latin typeface="标小智龙珠体" panose="02020500000000000000" charset="-122"/>
            <a:ea typeface="标小智龙珠体" panose="02020500000000000000" charset="-122"/>
          </a:endParaRPr>
        </a:p>
      </dgm:t>
    </dgm:pt>
    <dgm:pt modelId="{7E1C2BF0-2BED-4A9C-91F1-C91535E5C964}" cxnId="{5C15C90B-A99C-47BF-9DC0-DED96B4A4F2F}" type="parTrans">
      <dgm:prSet/>
      <dgm:spPr/>
    </dgm:pt>
    <dgm:pt modelId="{7ADC46A8-B950-43DF-8E73-8685424DCCF3}" cxnId="{5C15C90B-A99C-47BF-9DC0-DED96B4A4F2F}"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5">
        <dgm:presLayoutVars>
          <dgm:bulletEnabled val="1"/>
        </dgm:presLayoutVars>
      </dgm:prSet>
      <dgm:spPr/>
    </dgm:pt>
    <dgm:pt modelId="{8A5CF0CE-3323-464D-9C63-05C1BDB053F5}" type="pres">
      <dgm:prSet presAssocID="{8EC5AF5E-9C9F-410A-A755-A3EA5186F948}" presName="sibTrans" presStyleLbl="sibTrans2D1" presStyleIdx="0" presStyleCnt="4"/>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5">
        <dgm:presLayoutVars>
          <dgm:bulletEnabled val="1"/>
        </dgm:presLayoutVars>
      </dgm:prSet>
      <dgm:spPr/>
    </dgm:pt>
    <dgm:pt modelId="{353C3794-50AA-4D44-83C9-CE28317C3317}" type="pres">
      <dgm:prSet presAssocID="{EC1AFF77-9232-4EEB-95CB-85CEAB3B1FC0}" presName="sibTrans" presStyleLbl="sibTrans2D1" presStyleIdx="1" presStyleCnt="4"/>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5">
        <dgm:presLayoutVars>
          <dgm:bulletEnabled val="1"/>
        </dgm:presLayoutVars>
      </dgm:prSet>
      <dgm:spPr/>
    </dgm:pt>
    <dgm:pt modelId="{C70A7F1D-1462-4AC9-BB4C-C3E8EBEC76D8}" type="pres">
      <dgm:prSet presAssocID="{18EFF3C3-47F9-402B-A3F3-E9310EA281B4}" presName="sibTrans" presStyleLbl="sibTrans2D1" presStyleIdx="2" presStyleCnt="4"/>
      <dgm:spPr/>
    </dgm:pt>
    <dgm:pt modelId="{FFD4E282-B40B-4D3C-A603-C87DED050115}" type="pres">
      <dgm:prSet presAssocID="{18EFF3C3-47F9-402B-A3F3-E9310EA281B4}" presName="connectorText" presStyleCnt="0"/>
      <dgm:spPr/>
    </dgm:pt>
    <dgm:pt modelId="{59FBDA96-9063-44B7-8193-E20EA674FA38}" type="pres">
      <dgm:prSet presAssocID="{991475C8-2D2A-4C7E-9420-D234866368F3}" presName="node" presStyleLbl="node1" presStyleIdx="3" presStyleCnt="5">
        <dgm:presLayoutVars>
          <dgm:bulletEnabled val="1"/>
        </dgm:presLayoutVars>
      </dgm:prSet>
      <dgm:spPr/>
    </dgm:pt>
    <dgm:pt modelId="{A9913312-A447-427D-9F82-99CAAF8E5602}" type="pres">
      <dgm:prSet presAssocID="{F952A8DE-6BC9-47A9-B64C-A6CB4AA1025F}" presName="sibTrans" presStyleLbl="sibTrans2D1" presStyleIdx="3" presStyleCnt="4"/>
      <dgm:spPr/>
    </dgm:pt>
    <dgm:pt modelId="{8A52177E-0283-4A19-BA6C-6BABDEE741A2}" type="pres">
      <dgm:prSet presAssocID="{F952A8DE-6BC9-47A9-B64C-A6CB4AA1025F}" presName="connectorText" presStyleCnt="0"/>
      <dgm:spPr/>
    </dgm:pt>
    <dgm:pt modelId="{DFB6F6D6-76B7-44C4-B054-B8BD21461BEF}" type="pres">
      <dgm:prSet presAssocID="{5E583317-2DDE-46DD-A79B-E0D5421BDEE5}" presName="node" presStyleLbl="node1" presStyleIdx="4" presStyleCnt="5">
        <dgm:presLayoutVars>
          <dgm:bulletEnabled val="1"/>
        </dgm:presLayoutVars>
      </dgm:prSet>
      <dgm:spPr/>
    </dgm:pt>
  </dgm:ptLst>
  <dgm:cxnLst>
    <dgm:cxn modelId="{BB153A18-03F8-4521-9EEF-BC5B41F4FEE9}" srcId="{8EB1D179-D23D-41D4-AEEF-E4B9FEB06903}" destId="{3F25DA44-7F3E-4C17-A40B-7F663FDBEA65}" srcOrd="0" destOrd="0" parTransId="{EE9066D1-3403-4469-8E8C-0D40A82430F2}" sibTransId="{8EC5AF5E-9C9F-410A-A755-A3EA5186F948}"/>
    <dgm:cxn modelId="{D87B7CF7-EE21-4F61-9DD7-5A8DB557BF81}" srcId="{8EB1D179-D23D-41D4-AEEF-E4B9FEB06903}" destId="{2E2F4D3A-969C-4DB2-9FA9-5C4A40369351}" srcOrd="1" destOrd="0" parTransId="{1E934BFE-4D40-486C-8784-F698A10C4CF5}" sibTransId="{EC1AFF77-9232-4EEB-95CB-85CEAB3B1FC0}"/>
    <dgm:cxn modelId="{5304B09E-0BFE-412D-BCF3-04A4C6FCE9FA}" srcId="{8EB1D179-D23D-41D4-AEEF-E4B9FEB06903}" destId="{37B86CFA-59B5-46FA-8A6B-9FB187CE14DF}" srcOrd="2" destOrd="0" parTransId="{9DABF4F3-A9E6-40B1-A863-AC9409CC14BB}" sibTransId="{18EFF3C3-47F9-402B-A3F3-E9310EA281B4}"/>
    <dgm:cxn modelId="{A30E9412-B524-46A3-8CC1-5D8F27A24553}" srcId="{8EB1D179-D23D-41D4-AEEF-E4B9FEB06903}" destId="{991475C8-2D2A-4C7E-9420-D234866368F3}" srcOrd="3" destOrd="0" parTransId="{7CE062F8-D188-4505-8749-3B704F8B8649}" sibTransId="{F952A8DE-6BC9-47A9-B64C-A6CB4AA1025F}"/>
    <dgm:cxn modelId="{5C15C90B-A99C-47BF-9DC0-DED96B4A4F2F}" srcId="{8EB1D179-D23D-41D4-AEEF-E4B9FEB06903}" destId="{5E583317-2DDE-46DD-A79B-E0D5421BDEE5}" srcOrd="4" destOrd="0" parTransId="{7E1C2BF0-2BED-4A9C-91F1-C91535E5C964}" sibTransId="{7ADC46A8-B950-43DF-8E73-8685424DCCF3}"/>
    <dgm:cxn modelId="{F2DE80F0-33B8-4001-800E-DCD96269BF0F}" type="presOf" srcId="{8EB1D179-D23D-41D4-AEEF-E4B9FEB06903}" destId="{BF708676-7EFC-4C81-9D3A-3E677EAC1C7B}" srcOrd="0" destOrd="0" presId="urn:microsoft.com/office/officeart/2005/8/layout/process1"/>
    <dgm:cxn modelId="{21732215-2DAC-42AE-AA4F-4C067B0E954D}" type="presParOf" srcId="{BF708676-7EFC-4C81-9D3A-3E677EAC1C7B}" destId="{111DEAC9-5D4C-4A6A-A44E-082A26F60596}" srcOrd="0" destOrd="0" presId="urn:microsoft.com/office/officeart/2005/8/layout/process1"/>
    <dgm:cxn modelId="{DDF341D0-B9FC-4AAC-8CC9-20F3E667EBFF}" type="presOf" srcId="{3F25DA44-7F3E-4C17-A40B-7F663FDBEA65}" destId="{111DEAC9-5D4C-4A6A-A44E-082A26F60596}" srcOrd="0" destOrd="0" presId="urn:microsoft.com/office/officeart/2005/8/layout/process1"/>
    <dgm:cxn modelId="{E6B24A0A-4197-4C50-9B74-BC9BAAB59149}" type="presParOf" srcId="{BF708676-7EFC-4C81-9D3A-3E677EAC1C7B}" destId="{8A5CF0CE-3323-464D-9C63-05C1BDB053F5}" srcOrd="1" destOrd="0" presId="urn:microsoft.com/office/officeart/2005/8/layout/process1"/>
    <dgm:cxn modelId="{28EE3004-1FF5-49FA-9E70-582E349EA927}" type="presOf" srcId="{8EC5AF5E-9C9F-410A-A755-A3EA5186F948}" destId="{8A5CF0CE-3323-464D-9C63-05C1BDB053F5}" srcOrd="0" destOrd="0" presId="urn:microsoft.com/office/officeart/2005/8/layout/process1"/>
    <dgm:cxn modelId="{7B10F47F-A1A9-4EA9-9E66-6B355101F283}" type="presParOf" srcId="{8A5CF0CE-3323-464D-9C63-05C1BDB053F5}" destId="{5FA465F6-7607-499F-BFB2-52F4E071FB67}" srcOrd="0" destOrd="1" presId="urn:microsoft.com/office/officeart/2005/8/layout/process1"/>
    <dgm:cxn modelId="{24FFD484-09FF-4097-AA56-D333ADBA27E1}" type="presOf" srcId="{8EC5AF5E-9C9F-410A-A755-A3EA5186F948}" destId="{5FA465F6-7607-499F-BFB2-52F4E071FB67}" srcOrd="1" destOrd="0" presId="urn:microsoft.com/office/officeart/2005/8/layout/process1"/>
    <dgm:cxn modelId="{1DB72F64-8BB7-46EB-826D-065368374DD0}" type="presParOf" srcId="{BF708676-7EFC-4C81-9D3A-3E677EAC1C7B}" destId="{552FB8E7-A5FB-4CC3-94C3-CE0BDF19F9F1}" srcOrd="2" destOrd="0" presId="urn:microsoft.com/office/officeart/2005/8/layout/process1"/>
    <dgm:cxn modelId="{01B27B62-D252-4FDE-9526-3ADB922BA8A2}" type="presOf" srcId="{2E2F4D3A-969C-4DB2-9FA9-5C4A40369351}" destId="{552FB8E7-A5FB-4CC3-94C3-CE0BDF19F9F1}" srcOrd="0" destOrd="0" presId="urn:microsoft.com/office/officeart/2005/8/layout/process1"/>
    <dgm:cxn modelId="{DDF39DBA-C466-450B-840B-9BB94355168E}" type="presParOf" srcId="{BF708676-7EFC-4C81-9D3A-3E677EAC1C7B}" destId="{353C3794-50AA-4D44-83C9-CE28317C3317}" srcOrd="3" destOrd="0" presId="urn:microsoft.com/office/officeart/2005/8/layout/process1"/>
    <dgm:cxn modelId="{BDAAECF8-5F39-4370-9CDF-D5D40B84255C}" type="presOf" srcId="{EC1AFF77-9232-4EEB-95CB-85CEAB3B1FC0}" destId="{353C3794-50AA-4D44-83C9-CE28317C3317}" srcOrd="0" destOrd="0" presId="urn:microsoft.com/office/officeart/2005/8/layout/process1"/>
    <dgm:cxn modelId="{7A9A4810-F15A-4C3C-95FB-826007525C79}" type="presParOf" srcId="{353C3794-50AA-4D44-83C9-CE28317C3317}" destId="{5AFF040D-0639-4120-9E39-DA822CF9F321}" srcOrd="0" destOrd="3" presId="urn:microsoft.com/office/officeart/2005/8/layout/process1"/>
    <dgm:cxn modelId="{3049C499-E8AE-4205-8DFD-30CBA75BE5B0}" type="presOf" srcId="{EC1AFF77-9232-4EEB-95CB-85CEAB3B1FC0}" destId="{5AFF040D-0639-4120-9E39-DA822CF9F321}" srcOrd="1" destOrd="0" presId="urn:microsoft.com/office/officeart/2005/8/layout/process1"/>
    <dgm:cxn modelId="{D87B05EA-61A5-43EF-88D3-A1B54EFDBB7F}" type="presParOf" srcId="{BF708676-7EFC-4C81-9D3A-3E677EAC1C7B}" destId="{A1E15D63-E1FF-4A28-A04F-A2B65927BC31}" srcOrd="4" destOrd="0" presId="urn:microsoft.com/office/officeart/2005/8/layout/process1"/>
    <dgm:cxn modelId="{DBE8A4BA-3DBC-4B71-9D29-54AFEE344984}" type="presOf" srcId="{37B86CFA-59B5-46FA-8A6B-9FB187CE14DF}" destId="{A1E15D63-E1FF-4A28-A04F-A2B65927BC31}" srcOrd="0" destOrd="0" presId="urn:microsoft.com/office/officeart/2005/8/layout/process1"/>
    <dgm:cxn modelId="{5F2CFA77-9B7A-48C6-8819-9FB50E53F10C}" type="presParOf" srcId="{BF708676-7EFC-4C81-9D3A-3E677EAC1C7B}" destId="{C70A7F1D-1462-4AC9-BB4C-C3E8EBEC76D8}" srcOrd="5" destOrd="0" presId="urn:microsoft.com/office/officeart/2005/8/layout/process1"/>
    <dgm:cxn modelId="{13AE10E3-8557-4F67-8EE0-2A97B93D7E68}" type="presOf" srcId="{18EFF3C3-47F9-402B-A3F3-E9310EA281B4}" destId="{C70A7F1D-1462-4AC9-BB4C-C3E8EBEC76D8}" srcOrd="0" destOrd="0" presId="urn:microsoft.com/office/officeart/2005/8/layout/process1"/>
    <dgm:cxn modelId="{3EC2C37C-E028-44F8-9665-DBD8AAEA92B6}" type="presParOf" srcId="{C70A7F1D-1462-4AC9-BB4C-C3E8EBEC76D8}" destId="{FFD4E282-B40B-4D3C-A603-C87DED050115}" srcOrd="0" destOrd="5" presId="urn:microsoft.com/office/officeart/2005/8/layout/process1"/>
    <dgm:cxn modelId="{8FF7572A-F30A-48A0-B2E3-125541109E8A}" type="presOf" srcId="{18EFF3C3-47F9-402B-A3F3-E9310EA281B4}" destId="{FFD4E282-B40B-4D3C-A603-C87DED050115}" srcOrd="1" destOrd="0" presId="urn:microsoft.com/office/officeart/2005/8/layout/process1"/>
    <dgm:cxn modelId="{514C08F3-4291-4564-96AF-FA3A262FEF31}" type="presParOf" srcId="{BF708676-7EFC-4C81-9D3A-3E677EAC1C7B}" destId="{59FBDA96-9063-44B7-8193-E20EA674FA38}" srcOrd="6" destOrd="0" presId="urn:microsoft.com/office/officeart/2005/8/layout/process1"/>
    <dgm:cxn modelId="{F9DC9834-B8ED-4B82-8FA5-7EA0B4F5ED92}" type="presOf" srcId="{991475C8-2D2A-4C7E-9420-D234866368F3}" destId="{59FBDA96-9063-44B7-8193-E20EA674FA38}" srcOrd="0" destOrd="0" presId="urn:microsoft.com/office/officeart/2005/8/layout/process1"/>
    <dgm:cxn modelId="{203EB4A8-4B22-483A-9116-160E432134E2}" type="presParOf" srcId="{BF708676-7EFC-4C81-9D3A-3E677EAC1C7B}" destId="{A9913312-A447-427D-9F82-99CAAF8E5602}" srcOrd="7" destOrd="0" presId="urn:microsoft.com/office/officeart/2005/8/layout/process1"/>
    <dgm:cxn modelId="{200630CA-4255-42AC-BF0D-B555E89FCA6A}" type="presOf" srcId="{F952A8DE-6BC9-47A9-B64C-A6CB4AA1025F}" destId="{A9913312-A447-427D-9F82-99CAAF8E5602}" srcOrd="0" destOrd="0" presId="urn:microsoft.com/office/officeart/2005/8/layout/process1"/>
    <dgm:cxn modelId="{3139EFBE-81E2-45AE-9CBA-56E1458D3A8E}" type="presParOf" srcId="{A9913312-A447-427D-9F82-99CAAF8E5602}" destId="{8A52177E-0283-4A19-BA6C-6BABDEE741A2}" srcOrd="0" destOrd="7" presId="urn:microsoft.com/office/officeart/2005/8/layout/process1"/>
    <dgm:cxn modelId="{75A28082-8EF7-4F26-A6DC-731D7274FE13}" type="presOf" srcId="{F952A8DE-6BC9-47A9-B64C-A6CB4AA1025F}" destId="{8A52177E-0283-4A19-BA6C-6BABDEE741A2}" srcOrd="1" destOrd="0" presId="urn:microsoft.com/office/officeart/2005/8/layout/process1"/>
    <dgm:cxn modelId="{C2BAA2FF-2E99-4847-8C79-151FCA2F3B17}" type="presParOf" srcId="{BF708676-7EFC-4C81-9D3A-3E677EAC1C7B}" destId="{DFB6F6D6-76B7-44C4-B054-B8BD21461BEF}" srcOrd="8" destOrd="0" presId="urn:microsoft.com/office/officeart/2005/8/layout/process1"/>
    <dgm:cxn modelId="{38028372-C222-4136-8043-A8C04C7D372A}" type="presOf" srcId="{5E583317-2DDE-46DD-A79B-E0D5421BDEE5}" destId="{DFB6F6D6-76B7-44C4-B054-B8BD21461BEF}"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5F7FA-1D5F-4B60-8689-4C8381B1CEDC}" type="doc">
      <dgm:prSet loTypeId="list" loCatId="list" qsTypeId="urn:microsoft.com/office/officeart/2005/8/quickstyle/simple3" qsCatId="simple" csTypeId="urn:microsoft.com/office/officeart/2005/8/colors/accent1_2" csCatId="accent1" phldr="0"/>
      <dgm:spPr/>
      <dgm:t>
        <a:bodyPr/>
        <a:p>
          <a:endParaRPr lang="zh-CN" altLang="en-US"/>
        </a:p>
      </dgm:t>
    </dgm:pt>
    <dgm:pt modelId="{EA9490CF-B859-4141-837A-1D4A6746AA49}">
      <dgm:prSet phldrT="[文本]" phldr="0" custT="1"/>
      <dgm:spPr/>
      <dgm:t>
        <a:bodyPr vert="horz" wrap="square"/>
        <a:p>
          <a:pPr>
            <a:lnSpc>
              <a:spcPct val="100000"/>
            </a:lnSpc>
            <a:spcBef>
              <a:spcPct val="0"/>
            </a:spcBef>
            <a:spcAft>
              <a:spcPct val="35000"/>
            </a:spcAft>
          </a:pPr>
          <a:r>
            <a:rPr lang="en-US" altLang="zh-CN" sz="2800">
              <a:latin typeface="标小智龙珠体" panose="02020500000000000000" charset="-122"/>
              <a:ea typeface="标小智龙珠体" panose="02020500000000000000" charset="-122"/>
              <a:cs typeface="标小智龙珠体" panose="02020500000000000000" charset="-122"/>
            </a:rPr>
            <a:t>1.</a:t>
          </a:r>
          <a:r>
            <a:rPr lang="zh-CN" altLang="en-US" sz="2800">
              <a:latin typeface="标小智龙珠体" panose="02020500000000000000" charset="-122"/>
              <a:ea typeface="标小智龙珠体" panose="02020500000000000000" charset="-122"/>
              <a:cs typeface="标小智龙珠体" panose="02020500000000000000" charset="-122"/>
            </a:rPr>
            <a:t>采用最新一代物联网数据传输多和非人工介入数据处理方式</a:t>
          </a:r>
          <a:r>
            <a:rPr lang="zh-CN" altLang="en-US" sz="2800">
              <a:latin typeface="标小智龙珠体" panose="02020500000000000000" charset="-122"/>
              <a:ea typeface="标小智龙珠体" panose="02020500000000000000" charset="-122"/>
              <a:cs typeface="标小智龙珠体" panose="02020500000000000000" charset="-122"/>
            </a:rPr>
            <a:t/>
          </a:r>
          <a:endParaRPr lang="zh-CN" altLang="en-US" sz="2800">
            <a:latin typeface="标小智龙珠体" panose="02020500000000000000" charset="-122"/>
            <a:ea typeface="标小智龙珠体" panose="02020500000000000000" charset="-122"/>
            <a:cs typeface="标小智龙珠体" panose="02020500000000000000" charset="-122"/>
          </a:endParaRPr>
        </a:p>
      </dgm:t>
    </dgm:pt>
    <dgm:pt modelId="{182DCE9F-4626-4193-B2B4-0CCF25747DA8}" cxnId="{BA9F1437-D268-411A-8320-E8159499642D}" type="parTrans">
      <dgm:prSet/>
      <dgm:spPr/>
      <dgm:t>
        <a:bodyPr/>
        <a:p>
          <a:endParaRPr lang="zh-CN" altLang="en-US"/>
        </a:p>
      </dgm:t>
    </dgm:pt>
    <dgm:pt modelId="{20E57596-7E32-460F-85A2-AA181D20A67B}" cxnId="{BA9F1437-D268-411A-8320-E8159499642D}" type="sibTrans">
      <dgm:prSet/>
      <dgm:spPr/>
      <dgm:t>
        <a:bodyPr/>
        <a:p>
          <a:endParaRPr lang="zh-CN" altLang="en-US"/>
        </a:p>
      </dgm:t>
    </dgm:pt>
    <dgm:pt modelId="{E2F866C8-322C-47A7-B633-703C4112826F}">
      <dgm:prSet phldrT="[文本]" phldr="0" custT="1">
        <dgm:style>
          <a:lnRef idx="2">
            <a:schemeClr val="accent5"/>
          </a:lnRef>
          <a:fillRef idx="1">
            <a:schemeClr val="lt1"/>
          </a:fillRef>
          <a:effectRef idx="0">
            <a:schemeClr val="accent5"/>
          </a:effectRef>
          <a:fontRef idx="minor">
            <a:schemeClr val="dk1"/>
          </a:fontRef>
        </dgm:style>
      </dgm:prSet>
      <dgm:spPr/>
      <dgm:t>
        <a:bodyPr vert="horz" wrap="square"/>
        <a:p>
          <a:pPr>
            <a:lnSpc>
              <a:spcPct val="100000"/>
            </a:lnSpc>
            <a:spcBef>
              <a:spcPct val="0"/>
            </a:spcBef>
            <a:spcAft>
              <a:spcPct val="20000"/>
            </a:spcAft>
          </a:pPr>
          <a:r>
            <a:rPr lang="en-US" altLang="zh-CN" sz="2800">
              <a:latin typeface="标小智龙珠体" panose="02020500000000000000" charset="-122"/>
              <a:ea typeface="标小智龙珠体" panose="02020500000000000000" charset="-122"/>
              <a:cs typeface="标小智龙珠体" panose="02020500000000000000" charset="-122"/>
            </a:rPr>
            <a:t>2.</a:t>
          </a:r>
          <a:r>
            <a:rPr lang="zh-CN" altLang="en-US" sz="2800">
              <a:latin typeface="标小智龙珠体" panose="02020500000000000000" charset="-122"/>
              <a:ea typeface="标小智龙珠体" panose="02020500000000000000" charset="-122"/>
              <a:cs typeface="标小智龙珠体" panose="02020500000000000000" charset="-122"/>
            </a:rPr>
            <a:t>水幕模块维护相对简单，寿命更长，能同时做到降温和减光</a:t>
          </a:r>
          <a:r>
            <a:rPr lang="zh-CN" altLang="en-US" sz="2800">
              <a:latin typeface="标小智龙珠体" panose="02020500000000000000" charset="-122"/>
              <a:ea typeface="标小智龙珠体" panose="02020500000000000000" charset="-122"/>
              <a:cs typeface="标小智龙珠体" panose="02020500000000000000" charset="-122"/>
            </a:rPr>
            <a:t/>
          </a:r>
          <a:endParaRPr lang="zh-CN" altLang="en-US" sz="2800">
            <a:latin typeface="标小智龙珠体" panose="02020500000000000000" charset="-122"/>
            <a:ea typeface="标小智龙珠体" panose="02020500000000000000" charset="-122"/>
            <a:cs typeface="标小智龙珠体" panose="02020500000000000000" charset="-122"/>
          </a:endParaRPr>
        </a:p>
      </dgm:t>
    </dgm:pt>
    <dgm:pt modelId="{9E81CED7-86DC-4713-AF35-B4B8640352B8}" cxnId="{156D22B9-5E1C-4C6B-86F3-FC64A8D981FC}" type="parTrans">
      <dgm:prSet/>
      <dgm:spPr/>
      <dgm:t>
        <a:bodyPr/>
        <a:p>
          <a:endParaRPr lang="zh-CN" altLang="en-US"/>
        </a:p>
      </dgm:t>
    </dgm:pt>
    <dgm:pt modelId="{B29B00E5-D3BA-4D5C-890D-999070FEB1C1}" cxnId="{156D22B9-5E1C-4C6B-86F3-FC64A8D981FC}" type="sibTrans">
      <dgm:prSet/>
      <dgm:spPr/>
      <dgm:t>
        <a:bodyPr/>
        <a:p>
          <a:endParaRPr lang="zh-CN" altLang="en-US"/>
        </a:p>
      </dgm:t>
    </dgm:pt>
    <dgm:pt modelId="{694CA7C6-15F6-4B47-8E24-FE5C56E26217}">
      <dgm:prSet phldrT="[文本]" phldr="0" custT="1"/>
      <dgm:spPr/>
      <dgm:t>
        <a:bodyPr vert="horz" wrap="square"/>
        <a:p>
          <a:pPr>
            <a:lnSpc>
              <a:spcPct val="100000"/>
            </a:lnSpc>
            <a:spcBef>
              <a:spcPct val="0"/>
            </a:spcBef>
            <a:spcAft>
              <a:spcPct val="35000"/>
            </a:spcAft>
          </a:pPr>
          <a:r>
            <a:rPr lang="en-US" altLang="zh-CN" sz="2800">
              <a:latin typeface="标小智龙珠体" panose="02020500000000000000" charset="-122"/>
              <a:ea typeface="标小智龙珠体" panose="02020500000000000000" charset="-122"/>
              <a:cs typeface="标小智龙珠体" panose="02020500000000000000" charset="-122"/>
            </a:rPr>
            <a:t>3.</a:t>
          </a:r>
          <a:r>
            <a:rPr lang="zh-CN" altLang="en-US" sz="2800">
              <a:latin typeface="标小智龙珠体" panose="02020500000000000000" charset="-122"/>
              <a:ea typeface="标小智龙珠体" panose="02020500000000000000" charset="-122"/>
              <a:cs typeface="标小智龙珠体" panose="02020500000000000000" charset="-122"/>
            </a:rPr>
            <a:t>系统轻量化程度高，便于运输和安装</a:t>
          </a:r>
          <a:r>
            <a:rPr lang="zh-CN" altLang="en-US" sz="2800">
              <a:latin typeface="标小智龙珠体" panose="02020500000000000000" charset="-122"/>
              <a:ea typeface="标小智龙珠体" panose="02020500000000000000" charset="-122"/>
              <a:cs typeface="标小智龙珠体" panose="02020500000000000000" charset="-122"/>
            </a:rPr>
            <a:t/>
          </a:r>
          <a:endParaRPr lang="zh-CN" altLang="en-US" sz="2800">
            <a:latin typeface="标小智龙珠体" panose="02020500000000000000" charset="-122"/>
            <a:ea typeface="标小智龙珠体" panose="02020500000000000000" charset="-122"/>
            <a:cs typeface="标小智龙珠体" panose="02020500000000000000" charset="-122"/>
          </a:endParaRPr>
        </a:p>
      </dgm:t>
    </dgm:pt>
    <dgm:pt modelId="{DD6AD0C1-F31D-45FC-B3EE-30CC8DA6BB12}" cxnId="{831FB38A-8D50-4A8C-A2EB-7D3B8C9C2844}" type="parTrans">
      <dgm:prSet/>
      <dgm:spPr/>
      <dgm:t>
        <a:bodyPr/>
        <a:p>
          <a:endParaRPr lang="zh-CN" altLang="en-US"/>
        </a:p>
      </dgm:t>
    </dgm:pt>
    <dgm:pt modelId="{2479F4EA-2543-4E1B-9F8F-C548098DF679}" cxnId="{831FB38A-8D50-4A8C-A2EB-7D3B8C9C2844}" type="sibTrans">
      <dgm:prSet/>
      <dgm:spPr/>
      <dgm:t>
        <a:bodyPr/>
        <a:p>
          <a:endParaRPr lang="zh-CN" altLang="en-US"/>
        </a:p>
      </dgm:t>
    </dgm:pt>
    <dgm:pt modelId="{5BDF3335-0B07-4A07-85F7-BEF0E4DD57D4}">
      <dgm:prSet phldrT="[文本]" phldr="0" custT="1">
        <dgm:style>
          <a:lnRef idx="2">
            <a:schemeClr val="accent5"/>
          </a:lnRef>
          <a:fillRef idx="1">
            <a:schemeClr val="lt1"/>
          </a:fillRef>
          <a:effectRef idx="0">
            <a:schemeClr val="accent5"/>
          </a:effectRef>
          <a:fontRef idx="minor">
            <a:schemeClr val="dk1"/>
          </a:fontRef>
        </dgm:style>
      </dgm:prSet>
      <dgm:spPr/>
      <dgm:t>
        <a:bodyPr vert="horz" wrap="square"/>
        <a:p>
          <a:pPr>
            <a:lnSpc>
              <a:spcPct val="100000"/>
            </a:lnSpc>
            <a:spcBef>
              <a:spcPct val="0"/>
            </a:spcBef>
            <a:spcAft>
              <a:spcPct val="20000"/>
            </a:spcAft>
          </a:pPr>
          <a:r>
            <a:rPr lang="en-US" altLang="zh-CN" sz="2800">
              <a:latin typeface="标小智龙珠体" panose="02020500000000000000" charset="-122"/>
              <a:ea typeface="标小智龙珠体" panose="02020500000000000000" charset="-122"/>
              <a:cs typeface="标小智龙珠体" panose="02020500000000000000" charset="-122"/>
            </a:rPr>
            <a:t>4.</a:t>
          </a:r>
          <a:r>
            <a:rPr lang="zh-CN" altLang="en-US" sz="2800">
              <a:latin typeface="标小智龙珠体" panose="02020500000000000000" charset="-122"/>
              <a:ea typeface="标小智龙珠体" panose="02020500000000000000" charset="-122"/>
              <a:cs typeface="标小智龙珠体" panose="02020500000000000000" charset="-122"/>
            </a:rPr>
            <a:t>智能化程度高，比传统农业更能适应信息化、智能化农业发展的时代背景</a:t>
          </a:r>
          <a:r>
            <a:rPr lang="zh-CN" altLang="en-US" sz="2800">
              <a:latin typeface="标小智龙珠体" panose="02020500000000000000" charset="-122"/>
              <a:ea typeface="标小智龙珠体" panose="02020500000000000000" charset="-122"/>
              <a:cs typeface="标小智龙珠体" panose="02020500000000000000" charset="-122"/>
            </a:rPr>
            <a:t/>
          </a:r>
          <a:endParaRPr lang="zh-CN" altLang="en-US" sz="2800">
            <a:latin typeface="标小智龙珠体" panose="02020500000000000000" charset="-122"/>
            <a:ea typeface="标小智龙珠体" panose="02020500000000000000" charset="-122"/>
            <a:cs typeface="标小智龙珠体" panose="02020500000000000000" charset="-122"/>
          </a:endParaRPr>
        </a:p>
      </dgm:t>
    </dgm:pt>
    <dgm:pt modelId="{3D8C5A5F-5449-40E0-9968-B2A24CD48D59}" cxnId="{69A52835-6B84-4C5D-AB71-F5B390A8F5D4}" type="parTrans">
      <dgm:prSet/>
      <dgm:spPr/>
      <dgm:t>
        <a:bodyPr/>
        <a:p>
          <a:endParaRPr lang="zh-CN" altLang="en-US"/>
        </a:p>
      </dgm:t>
    </dgm:pt>
    <dgm:pt modelId="{C3EB0B90-7374-4F49-877F-E5A518A11115}" cxnId="{69A52835-6B84-4C5D-AB71-F5B390A8F5D4}" type="sibTrans">
      <dgm:prSet/>
      <dgm:spPr/>
      <dgm:t>
        <a:bodyPr/>
        <a:p>
          <a:endParaRPr lang="zh-CN" altLang="en-US"/>
        </a:p>
      </dgm:t>
    </dgm:pt>
    <dgm:pt modelId="{7EBC2B5E-0208-4570-99BE-61F14D8CFDE7}" type="pres">
      <dgm:prSet presAssocID="{4935F7FA-1D5F-4B60-8689-4C8381B1CEDC}" presName="linear" presStyleCnt="0">
        <dgm:presLayoutVars>
          <dgm:animLvl val="lvl"/>
          <dgm:resizeHandles val="exact"/>
        </dgm:presLayoutVars>
      </dgm:prSet>
      <dgm:spPr/>
    </dgm:pt>
    <dgm:pt modelId="{3E62794C-1607-4733-ADCA-906674A22343}" type="pres">
      <dgm:prSet presAssocID="{EA9490CF-B859-4141-837A-1D4A6746AA49}" presName="parentText" presStyleLbl="node1" presStyleIdx="0" presStyleCnt="2">
        <dgm:presLayoutVars>
          <dgm:chMax val="0"/>
          <dgm:bulletEnabled val="1"/>
        </dgm:presLayoutVars>
      </dgm:prSet>
      <dgm:spPr/>
    </dgm:pt>
    <dgm:pt modelId="{3B57A0D3-8728-40A5-B79E-F7D5C3A120C7}" type="pres">
      <dgm:prSet presAssocID="{EA9490CF-B859-4141-837A-1D4A6746AA49}" presName="childText" presStyleLbl="revTx" presStyleIdx="0" presStyleCnt="2">
        <dgm:presLayoutVars>
          <dgm:bulletEnabled val="1"/>
        </dgm:presLayoutVars>
      </dgm:prSet>
      <dgm:spPr/>
    </dgm:pt>
    <dgm:pt modelId="{16F3467F-589A-42D1-9134-3E95797766A2}" type="pres">
      <dgm:prSet presAssocID="{694CA7C6-15F6-4B47-8E24-FE5C56E26217}" presName="parentText" presStyleLbl="node1" presStyleIdx="1" presStyleCnt="2">
        <dgm:presLayoutVars>
          <dgm:chMax val="0"/>
          <dgm:bulletEnabled val="1"/>
        </dgm:presLayoutVars>
      </dgm:prSet>
      <dgm:spPr/>
    </dgm:pt>
    <dgm:pt modelId="{50C6C0C8-D2B1-4ACB-B170-96A2C2FB0436}" type="pres">
      <dgm:prSet presAssocID="{694CA7C6-15F6-4B47-8E24-FE5C56E26217}" presName="childText" presStyleLbl="revTx" presStyleIdx="1" presStyleCnt="2">
        <dgm:presLayoutVars>
          <dgm:bulletEnabled val="1"/>
        </dgm:presLayoutVars>
      </dgm:prSet>
      <dgm:spPr/>
    </dgm:pt>
  </dgm:ptLst>
  <dgm:cxnLst>
    <dgm:cxn modelId="{BA9F1437-D268-411A-8320-E8159499642D}" srcId="{4935F7FA-1D5F-4B60-8689-4C8381B1CEDC}" destId="{EA9490CF-B859-4141-837A-1D4A6746AA49}" srcOrd="0" destOrd="0" parTransId="{182DCE9F-4626-4193-B2B4-0CCF25747DA8}" sibTransId="{20E57596-7E32-460F-85A2-AA181D20A67B}"/>
    <dgm:cxn modelId="{156D22B9-5E1C-4C6B-86F3-FC64A8D981FC}" srcId="{EA9490CF-B859-4141-837A-1D4A6746AA49}" destId="{E2F866C8-322C-47A7-B633-703C4112826F}" srcOrd="0" destOrd="0" parTransId="{9E81CED7-86DC-4713-AF35-B4B8640352B8}" sibTransId="{B29B00E5-D3BA-4D5C-890D-999070FEB1C1}"/>
    <dgm:cxn modelId="{831FB38A-8D50-4A8C-A2EB-7D3B8C9C2844}" srcId="{4935F7FA-1D5F-4B60-8689-4C8381B1CEDC}" destId="{694CA7C6-15F6-4B47-8E24-FE5C56E26217}" srcOrd="1" destOrd="0" parTransId="{DD6AD0C1-F31D-45FC-B3EE-30CC8DA6BB12}" sibTransId="{2479F4EA-2543-4E1B-9F8F-C548098DF679}"/>
    <dgm:cxn modelId="{69A52835-6B84-4C5D-AB71-F5B390A8F5D4}" srcId="{694CA7C6-15F6-4B47-8E24-FE5C56E26217}" destId="{5BDF3335-0B07-4A07-85F7-BEF0E4DD57D4}" srcOrd="0" destOrd="1" parTransId="{3D8C5A5F-5449-40E0-9968-B2A24CD48D59}" sibTransId="{C3EB0B90-7374-4F49-877F-E5A518A11115}"/>
    <dgm:cxn modelId="{8CCABC9F-DCA9-4D88-80EE-10C61DB86500}" type="presOf" srcId="{4935F7FA-1D5F-4B60-8689-4C8381B1CEDC}" destId="{7EBC2B5E-0208-4570-99BE-61F14D8CFDE7}" srcOrd="0" destOrd="0" presId="urn:microsoft.com/office/officeart/2005/8/layout/vList2"/>
    <dgm:cxn modelId="{C1370E4C-1410-466A-BC84-AB1C197D323A}" type="presParOf" srcId="{7EBC2B5E-0208-4570-99BE-61F14D8CFDE7}" destId="{3E62794C-1607-4733-ADCA-906674A22343}" srcOrd="0" destOrd="0" presId="urn:microsoft.com/office/officeart/2005/8/layout/vList2"/>
    <dgm:cxn modelId="{5EA5561A-D9FC-4D3A-9630-F145E212392F}" type="presOf" srcId="{EA9490CF-B859-4141-837A-1D4A6746AA49}" destId="{3E62794C-1607-4733-ADCA-906674A22343}" srcOrd="0" destOrd="0" presId="urn:microsoft.com/office/officeart/2005/8/layout/vList2"/>
    <dgm:cxn modelId="{247F857F-F8F3-4E33-9A2C-AE054C5DDC3B}" type="presParOf" srcId="{7EBC2B5E-0208-4570-99BE-61F14D8CFDE7}" destId="{3B57A0D3-8728-40A5-B79E-F7D5C3A120C7}" srcOrd="1" destOrd="0" presId="urn:microsoft.com/office/officeart/2005/8/layout/vList2"/>
    <dgm:cxn modelId="{7D161479-F37C-4A14-B7C5-75DE8C7A5E13}" type="presOf" srcId="{E2F866C8-322C-47A7-B633-703C4112826F}" destId="{3B57A0D3-8728-40A5-B79E-F7D5C3A120C7}" srcOrd="0" destOrd="0" presId="urn:microsoft.com/office/officeart/2005/8/layout/vList2"/>
    <dgm:cxn modelId="{5904EC83-5BD4-4ADC-8324-59D46F51EFD2}" type="presParOf" srcId="{7EBC2B5E-0208-4570-99BE-61F14D8CFDE7}" destId="{16F3467F-589A-42D1-9134-3E95797766A2}" srcOrd="2" destOrd="0" presId="urn:microsoft.com/office/officeart/2005/8/layout/vList2"/>
    <dgm:cxn modelId="{41922CD7-0145-4AFB-9730-6E1F89FD8771}" type="presOf" srcId="{694CA7C6-15F6-4B47-8E24-FE5C56E26217}" destId="{16F3467F-589A-42D1-9134-3E95797766A2}" srcOrd="0" destOrd="0" presId="urn:microsoft.com/office/officeart/2005/8/layout/vList2"/>
    <dgm:cxn modelId="{EB05BC13-7582-4B32-AD98-844466412FEB}" type="presParOf" srcId="{7EBC2B5E-0208-4570-99BE-61F14D8CFDE7}" destId="{50C6C0C8-D2B1-4ACB-B170-96A2C2FB0436}" srcOrd="3" destOrd="0" presId="urn:microsoft.com/office/officeart/2005/8/layout/vList2"/>
    <dgm:cxn modelId="{50B8EF73-DAF8-49DF-A603-B7A91C3E315A}" type="presOf" srcId="{5BDF3335-0B07-4A07-85F7-BEF0E4DD57D4}" destId="{50C6C0C8-D2B1-4ACB-B170-96A2C2FB04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80000" cy="3810000"/>
        <a:chOff x="0" y="0"/>
        <a:chExt cx="5080000" cy="3810000"/>
      </a:xfrm>
    </dsp:grpSpPr>
    <dsp:sp modelId="{111DEAC9-5D4C-4A6A-A44E-082A26F60596}">
      <dsp:nvSpPr>
        <dsp:cNvPr id="3" name="圆角矩形 2"/>
        <dsp:cNvSpPr/>
      </dsp:nvSpPr>
      <dsp:spPr bwMode="white">
        <a:xfrm>
          <a:off x="0" y="1503947"/>
          <a:ext cx="1336842" cy="8021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zh-CN" altLang="en-US"/>
        </a:p>
      </dsp:txBody>
      <dsp:txXfrm>
        <a:off x="0" y="1503947"/>
        <a:ext cx="1336842" cy="802105"/>
      </dsp:txXfrm>
    </dsp:sp>
    <dsp:sp modelId="{8A5CF0CE-3323-464D-9C63-05C1BDB053F5}">
      <dsp:nvSpPr>
        <dsp:cNvPr id="4" name="右箭头 3"/>
        <dsp:cNvSpPr/>
      </dsp:nvSpPr>
      <dsp:spPr bwMode="white">
        <a:xfrm>
          <a:off x="1462505" y="1739232"/>
          <a:ext cx="283411" cy="331537"/>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zh-CN" altLang="en-US"/>
        </a:p>
      </dsp:txBody>
      <dsp:txXfrm>
        <a:off x="1462505" y="1739232"/>
        <a:ext cx="283411" cy="331537"/>
      </dsp:txXfrm>
    </dsp:sp>
    <dsp:sp modelId="{552FB8E7-A5FB-4CC3-94C3-CE0BDF19F9F1}">
      <dsp:nvSpPr>
        <dsp:cNvPr id="5" name="圆角矩形 4"/>
        <dsp:cNvSpPr/>
      </dsp:nvSpPr>
      <dsp:spPr bwMode="white">
        <a:xfrm>
          <a:off x="1871579" y="1503947"/>
          <a:ext cx="1336842" cy="8021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zh-CN" altLang="en-US"/>
        </a:p>
      </dsp:txBody>
      <dsp:txXfrm>
        <a:off x="1871579" y="1503947"/>
        <a:ext cx="1336842" cy="802105"/>
      </dsp:txXfrm>
    </dsp:sp>
    <dsp:sp modelId="{353C3794-50AA-4D44-83C9-CE28317C3317}">
      <dsp:nvSpPr>
        <dsp:cNvPr id="6" name="右箭头 5"/>
        <dsp:cNvSpPr/>
      </dsp:nvSpPr>
      <dsp:spPr bwMode="white">
        <a:xfrm>
          <a:off x="3334084" y="1739232"/>
          <a:ext cx="283411" cy="331537"/>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zh-CN" altLang="en-US"/>
        </a:p>
      </dsp:txBody>
      <dsp:txXfrm>
        <a:off x="3334084" y="1739232"/>
        <a:ext cx="283411" cy="331537"/>
      </dsp:txXfrm>
    </dsp:sp>
    <dsp:sp modelId="{A1E15D63-E1FF-4A28-A04F-A2B65927BC31}">
      <dsp:nvSpPr>
        <dsp:cNvPr id="7" name="圆角矩形 6"/>
        <dsp:cNvSpPr/>
      </dsp:nvSpPr>
      <dsp:spPr bwMode="white">
        <a:xfrm>
          <a:off x="3743158" y="1503947"/>
          <a:ext cx="1336842" cy="8021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zh-CN" altLang="en-US"/>
        </a:p>
      </dsp:txBody>
      <dsp:txXfrm>
        <a:off x="3743158" y="1503947"/>
        <a:ext cx="1336842" cy="80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27260" cy="4155440"/>
        <a:chOff x="0" y="0"/>
        <a:chExt cx="9827260" cy="4155440"/>
      </a:xfrm>
    </dsp:grpSpPr>
    <dsp:sp modelId="{3E62794C-1607-4733-ADCA-906674A22343}">
      <dsp:nvSpPr>
        <dsp:cNvPr id="3" name="圆角矩形 2"/>
        <dsp:cNvSpPr/>
      </dsp:nvSpPr>
      <dsp:spPr bwMode="white">
        <a:xfrm>
          <a:off x="0" y="0"/>
          <a:ext cx="9827260" cy="1164633"/>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altLang="zh-CN" sz="2800">
              <a:latin typeface="标小智龙珠体" panose="02020500000000000000" charset="-122"/>
              <a:ea typeface="标小智龙珠体" panose="02020500000000000000" charset="-122"/>
              <a:cs typeface="标小智龙珠体" panose="02020500000000000000" charset="-122"/>
            </a:rPr>
            <a:t>1.</a:t>
          </a:r>
          <a:r>
            <a:rPr lang="zh-CN" altLang="en-US" sz="2800">
              <a:latin typeface="标小智龙珠体" panose="02020500000000000000" charset="-122"/>
              <a:ea typeface="标小智龙珠体" panose="02020500000000000000" charset="-122"/>
              <a:cs typeface="标小智龙珠体" panose="02020500000000000000" charset="-122"/>
            </a:rPr>
            <a:t>采用最新一代物联网数据传输多和非人工介入数据处理方式</a:t>
          </a:r>
          <a:endParaRPr lang="zh-CN" altLang="en-US" sz="2800">
            <a:latin typeface="标小智龙珠体" panose="02020500000000000000" charset="-122"/>
            <a:ea typeface="标小智龙珠体" panose="02020500000000000000" charset="-122"/>
            <a:cs typeface="标小智龙珠体" panose="02020500000000000000" charset="-122"/>
          </a:endParaRPr>
        </a:p>
      </dsp:txBody>
      <dsp:txXfrm>
        <a:off x="0" y="0"/>
        <a:ext cx="9827260" cy="1164633"/>
      </dsp:txXfrm>
    </dsp:sp>
    <dsp:sp modelId="{3B57A0D3-8728-40A5-B79E-F7D5C3A120C7}">
      <dsp:nvSpPr>
        <dsp:cNvPr id="4" name="矩形 3"/>
        <dsp:cNvSpPr/>
      </dsp:nvSpPr>
      <dsp:spPr bwMode="white">
        <a:xfrm>
          <a:off x="0" y="1164633"/>
          <a:ext cx="9827260" cy="913087"/>
        </a:xfrm>
        <a:prstGeom prst="rect">
          <a:avLst/>
        </a:prstGeom>
      </dsp:spPr>
      <dsp:style>
        <a:lnRef idx="2">
          <a:schemeClr val="accent5"/>
        </a:lnRef>
        <a:fillRef idx="1">
          <a:schemeClr val="lt1"/>
        </a:fillRef>
        <a:effectRef idx="0">
          <a:schemeClr val="accent5"/>
        </a:effectRef>
        <a:fontRef idx="minor">
          <a:schemeClr val="dk1"/>
        </a:fontRef>
      </dsp:style>
      <dsp:txBody>
        <a:bodyPr vert="horz" wrap="square" lIns="312015" tIns="35560" rIns="199136" bIns="3556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marL="285750" lvl="1" indent="-285750">
            <a:lnSpc>
              <a:spcPct val="100000"/>
            </a:lnSpc>
            <a:spcBef>
              <a:spcPct val="0"/>
            </a:spcBef>
            <a:spcAft>
              <a:spcPct val="20000"/>
            </a:spcAft>
            <a:buChar char="•"/>
          </a:pPr>
          <a:r>
            <a:rPr lang="en-US" altLang="zh-CN" sz="2800">
              <a:solidFill>
                <a:schemeClr val="tx1"/>
              </a:solidFill>
              <a:latin typeface="标小智龙珠体" panose="02020500000000000000" charset="-122"/>
              <a:ea typeface="标小智龙珠体" panose="02020500000000000000" charset="-122"/>
              <a:cs typeface="标小智龙珠体" panose="02020500000000000000" charset="-122"/>
            </a:rPr>
            <a:t>2.</a:t>
          </a:r>
          <a:r>
            <a:rPr lang="zh-CN" altLang="en-US" sz="2800">
              <a:solidFill>
                <a:schemeClr val="tx1"/>
              </a:solidFill>
              <a:latin typeface="标小智龙珠体" panose="02020500000000000000" charset="-122"/>
              <a:ea typeface="标小智龙珠体" panose="02020500000000000000" charset="-122"/>
              <a:cs typeface="标小智龙珠体" panose="02020500000000000000" charset="-122"/>
            </a:rPr>
            <a:t>水幕模块维护相对简单，寿命更长，能同时做到降温和减光</a:t>
          </a:r>
          <a:endParaRPr lang="zh-CN" altLang="en-US" sz="2800">
            <a:solidFill>
              <a:schemeClr val="tx1"/>
            </a:solidFill>
            <a:latin typeface="标小智龙珠体" panose="02020500000000000000" charset="-122"/>
            <a:ea typeface="标小智龙珠体" panose="02020500000000000000" charset="-122"/>
            <a:cs typeface="标小智龙珠体" panose="02020500000000000000" charset="-122"/>
          </a:endParaRPr>
        </a:p>
      </dsp:txBody>
      <dsp:txXfrm>
        <a:off x="0" y="1164633"/>
        <a:ext cx="9827260" cy="913087"/>
      </dsp:txXfrm>
    </dsp:sp>
    <dsp:sp modelId="{16F3467F-589A-42D1-9134-3E95797766A2}">
      <dsp:nvSpPr>
        <dsp:cNvPr id="5" name="圆角矩形 4"/>
        <dsp:cNvSpPr/>
      </dsp:nvSpPr>
      <dsp:spPr bwMode="white">
        <a:xfrm>
          <a:off x="0" y="2077720"/>
          <a:ext cx="9827260" cy="1164633"/>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altLang="zh-CN" sz="2800">
              <a:latin typeface="标小智龙珠体" panose="02020500000000000000" charset="-122"/>
              <a:ea typeface="标小智龙珠体" panose="02020500000000000000" charset="-122"/>
              <a:cs typeface="标小智龙珠体" panose="02020500000000000000" charset="-122"/>
            </a:rPr>
            <a:t>3.</a:t>
          </a:r>
          <a:r>
            <a:rPr lang="zh-CN" altLang="en-US" sz="2800">
              <a:latin typeface="标小智龙珠体" panose="02020500000000000000" charset="-122"/>
              <a:ea typeface="标小智龙珠体" panose="02020500000000000000" charset="-122"/>
              <a:cs typeface="标小智龙珠体" panose="02020500000000000000" charset="-122"/>
            </a:rPr>
            <a:t>系统轻量化程度高，便于运输和安装</a:t>
          </a:r>
          <a:endParaRPr lang="zh-CN" altLang="en-US" sz="2800">
            <a:latin typeface="标小智龙珠体" panose="02020500000000000000" charset="-122"/>
            <a:ea typeface="标小智龙珠体" panose="02020500000000000000" charset="-122"/>
            <a:cs typeface="标小智龙珠体" panose="02020500000000000000" charset="-122"/>
          </a:endParaRPr>
        </a:p>
      </dsp:txBody>
      <dsp:txXfrm>
        <a:off x="0" y="2077720"/>
        <a:ext cx="9827260" cy="1164633"/>
      </dsp:txXfrm>
    </dsp:sp>
    <dsp:sp modelId="{50C6C0C8-D2B1-4ACB-B170-96A2C2FB0436}">
      <dsp:nvSpPr>
        <dsp:cNvPr id="6" name="矩形 5"/>
        <dsp:cNvSpPr/>
      </dsp:nvSpPr>
      <dsp:spPr bwMode="white">
        <a:xfrm>
          <a:off x="0" y="3242353"/>
          <a:ext cx="9827260" cy="913087"/>
        </a:xfrm>
        <a:prstGeom prst="rect">
          <a:avLst/>
        </a:prstGeom>
      </dsp:spPr>
      <dsp:style>
        <a:lnRef idx="2">
          <a:schemeClr val="accent5"/>
        </a:lnRef>
        <a:fillRef idx="1">
          <a:schemeClr val="lt1"/>
        </a:fillRef>
        <a:effectRef idx="0">
          <a:schemeClr val="accent5"/>
        </a:effectRef>
        <a:fontRef idx="minor">
          <a:schemeClr val="dk1"/>
        </a:fontRef>
      </dsp:style>
      <dsp:txBody>
        <a:bodyPr vert="horz" wrap="square" lIns="312015" tIns="35560" rIns="199136" bIns="3556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marL="285750" lvl="1" indent="-285750">
            <a:lnSpc>
              <a:spcPct val="100000"/>
            </a:lnSpc>
            <a:spcBef>
              <a:spcPct val="0"/>
            </a:spcBef>
            <a:spcAft>
              <a:spcPct val="20000"/>
            </a:spcAft>
            <a:buChar char="•"/>
          </a:pPr>
          <a:r>
            <a:rPr lang="en-US" altLang="zh-CN" sz="2800">
              <a:solidFill>
                <a:schemeClr val="tx1"/>
              </a:solidFill>
              <a:latin typeface="标小智龙珠体" panose="02020500000000000000" charset="-122"/>
              <a:ea typeface="标小智龙珠体" panose="02020500000000000000" charset="-122"/>
              <a:cs typeface="标小智龙珠体" panose="02020500000000000000" charset="-122"/>
            </a:rPr>
            <a:t>4.</a:t>
          </a:r>
          <a:r>
            <a:rPr lang="zh-CN" altLang="en-US" sz="2800">
              <a:solidFill>
                <a:schemeClr val="tx1"/>
              </a:solidFill>
              <a:latin typeface="标小智龙珠体" panose="02020500000000000000" charset="-122"/>
              <a:ea typeface="标小智龙珠体" panose="02020500000000000000" charset="-122"/>
              <a:cs typeface="标小智龙珠体" panose="02020500000000000000" charset="-122"/>
            </a:rPr>
            <a:t>智能化程度高，比传统农业更能适应信息化、智能化农业发展的时代背景</a:t>
          </a:r>
          <a:endParaRPr lang="zh-CN" altLang="en-US" sz="2800">
            <a:solidFill>
              <a:schemeClr val="tx1"/>
            </a:solidFill>
            <a:latin typeface="标小智龙珠体" panose="02020500000000000000" charset="-122"/>
            <a:ea typeface="标小智龙珠体" panose="02020500000000000000" charset="-122"/>
            <a:cs typeface="标小智龙珠体" panose="02020500000000000000" charset="-122"/>
          </a:endParaRPr>
        </a:p>
      </dsp:txBody>
      <dsp:txXfrm>
        <a:off x="0" y="3242353"/>
        <a:ext cx="9827260" cy="9130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先说作品后说过程。为什么，做什么，怎么做</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自动化</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强调一体化，外观融入特色，文化遗迹，风格</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第一步：改外观，果盘结构，生活出发</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虽然是论文，但还是打造产品验证策略</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创新思路产生物化成果</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7A1230D-5AAB-4A76-825D-0D3E11A3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1F022-DABA-4D6A-AB3A-1A8916FB89A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230D-5AAB-4A76-825D-0D3E11A3B30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1F022-DABA-4D6A-AB3A-1A8916FB89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230D-5AAB-4A76-825D-0D3E11A3B30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1F022-DABA-4D6A-AB3A-1A8916FB89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tags" Target="../tags/tag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tags" Target="../tags/tag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tags" Target="../tags/tag5.xml"/><Relationship Id="rId2" Type="http://schemas.openxmlformats.org/officeDocument/2006/relationships/image" Target="../media/image13.png"/><Relationship Id="rId10" Type="http://schemas.openxmlformats.org/officeDocument/2006/relationships/notesSlide" Target="../notesSlides/notesSlide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438400"/>
            <a:ext cx="9144000" cy="1263650"/>
          </a:xfrm>
        </p:spPr>
        <p:txBody>
          <a:bodyPr>
            <a:normAutofit/>
          </a:bodyPr>
          <a:lstStyle/>
          <a:p>
            <a:r>
              <a:rPr lang="zh-CN" altLang="zh-CN" dirty="0">
                <a:solidFill>
                  <a:schemeClr val="bg1"/>
                </a:solidFill>
                <a:latin typeface="文泉驿等宽正黑" panose="02000603000000000000" charset="-122"/>
                <a:ea typeface="文泉驿等宽正黑" panose="02000603000000000000" charset="-122"/>
                <a:cs typeface="华文隶书" panose="02010800040101010101" charset="-122"/>
              </a:rPr>
              <a:t>自适应阳光调节智慧农业</a:t>
            </a:r>
            <a:endParaRPr lang="zh-CN" altLang="zh-CN" dirty="0">
              <a:solidFill>
                <a:schemeClr val="bg1"/>
              </a:solidFill>
              <a:latin typeface="文泉驿等宽正黑" panose="02000603000000000000" charset="-122"/>
              <a:ea typeface="文泉驿等宽正黑" panose="02000603000000000000" charset="-122"/>
              <a:cs typeface="华文隶书" panose="02010800040101010101" charset="-122"/>
            </a:endParaRPr>
          </a:p>
        </p:txBody>
      </p:sp>
      <p:sp>
        <p:nvSpPr>
          <p:cNvPr id="3" name="副标题 2"/>
          <p:cNvSpPr>
            <a:spLocks noGrp="1"/>
          </p:cNvSpPr>
          <p:nvPr>
            <p:ph type="subTitle" idx="1"/>
          </p:nvPr>
        </p:nvSpPr>
        <p:spPr>
          <a:xfrm>
            <a:off x="5333365" y="4027805"/>
            <a:ext cx="6805295" cy="586740"/>
          </a:xfrm>
        </p:spPr>
        <p:txBody>
          <a:bodyPr>
            <a:normAutofit/>
          </a:bodyPr>
          <a:lstStyle/>
          <a:p>
            <a:r>
              <a:rPr lang="en-US" altLang="zh-CN" sz="3200">
                <a:solidFill>
                  <a:schemeClr val="bg1"/>
                </a:solidFill>
                <a:latin typeface="HONOR Sans CN" panose="05000200000000000000" charset="-122"/>
                <a:ea typeface="HONOR Sans CN" panose="05000200000000000000" charset="-122"/>
                <a:cs typeface="HONOR Sans CN" panose="05000200000000000000" charset="-122"/>
              </a:rPr>
              <a:t>——</a:t>
            </a:r>
            <a:r>
              <a:rPr lang="zh-CN" altLang="en-US" sz="3200">
                <a:solidFill>
                  <a:schemeClr val="bg1"/>
                </a:solidFill>
                <a:latin typeface="HONOR Sans CN" panose="05000200000000000000" charset="-122"/>
                <a:ea typeface="HONOR Sans CN" panose="05000200000000000000" charset="-122"/>
                <a:cs typeface="HONOR Sans CN" panose="05000200000000000000" charset="-122"/>
              </a:rPr>
              <a:t>农业智能化的新一代实现方式</a:t>
            </a:r>
            <a:endParaRPr lang="zh-CN" altLang="en-US" sz="3200">
              <a:solidFill>
                <a:schemeClr val="bg1"/>
              </a:solidFill>
              <a:latin typeface="HONOR Sans CN" panose="05000200000000000000" charset="-122"/>
              <a:ea typeface="HONOR Sans CN" panose="05000200000000000000" charset="-122"/>
              <a:cs typeface="HONOR Sans CN" panose="05000200000000000000" charset="-122"/>
            </a:endParaRPr>
          </a:p>
        </p:txBody>
      </p:sp>
      <p:sp>
        <p:nvSpPr>
          <p:cNvPr id="4" name="文本框 3"/>
          <p:cNvSpPr txBox="1"/>
          <p:nvPr/>
        </p:nvSpPr>
        <p:spPr>
          <a:xfrm>
            <a:off x="6924040" y="5581650"/>
            <a:ext cx="5024120" cy="1076325"/>
          </a:xfrm>
          <a:prstGeom prst="rect">
            <a:avLst/>
          </a:prstGeom>
          <a:noFill/>
        </p:spPr>
        <p:txBody>
          <a:bodyPr wrap="square" rtlCol="0">
            <a:spAutoFit/>
          </a:bodyPr>
          <a:p>
            <a:pPr algn="r" fontAlgn="auto">
              <a:lnSpc>
                <a:spcPts val="2560"/>
              </a:lnSpc>
            </a:pP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新疆生产建设兵团第一中学</a:t>
            </a:r>
            <a:endPar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endParaRPr>
          </a:p>
          <a:p>
            <a:pPr algn="r" fontAlgn="auto">
              <a:lnSpc>
                <a:spcPts val="2560"/>
              </a:lnSpc>
            </a:pP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季宇志</a:t>
            </a:r>
            <a:r>
              <a:rPr lang="en-US" altLang="zh-CN">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    </a:t>
            </a: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杨稼泽</a:t>
            </a:r>
            <a:r>
              <a:rPr lang="en-US" altLang="zh-CN">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    </a:t>
            </a: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小组</a:t>
            </a:r>
            <a:endPar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endParaRPr>
          </a:p>
          <a:p>
            <a:pPr algn="r" fontAlgn="auto">
              <a:lnSpc>
                <a:spcPts val="2560"/>
              </a:lnSpc>
            </a:pP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指导教师</a:t>
            </a:r>
            <a:r>
              <a:rPr lang="en-US" altLang="zh-CN">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 </a:t>
            </a: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：马瑞</a:t>
            </a:r>
            <a:r>
              <a:rPr lang="en-US" altLang="zh-CN">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     </a:t>
            </a:r>
            <a:r>
              <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rPr>
              <a:t>高雪晨子</a:t>
            </a:r>
            <a:endParaRPr lang="zh-CN" altLang="en-US">
              <a:solidFill>
                <a:schemeClr val="bg1"/>
              </a:solidFill>
              <a:latin typeface="方正宋体S-超大字符集" panose="02000000000000000000" charset="-122"/>
              <a:ea typeface="方正宋体S-超大字符集" panose="02000000000000000000" charset="-122"/>
              <a:cs typeface="方正宋体S-超大字符集"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655955"/>
            <a:ext cx="10515600" cy="1099820"/>
          </a:xfrm>
        </p:spPr>
        <p:txBody>
          <a:bodyPr/>
          <a:p>
            <a:r>
              <a:rPr lang="zh-CN" altLang="en-US" sz="6000" b="1" dirty="0" smtClean="0">
                <a:solidFill>
                  <a:srgbClr val="C00000"/>
                </a:solidFill>
                <a:latin typeface="华文新魏" panose="02010800040101010101" charset="-122"/>
                <a:ea typeface="华文新魏" panose="02010800040101010101" charset="-122"/>
                <a:cs typeface="Microsoft YaHei" charset="-122"/>
                <a:sym typeface="+mn-ea"/>
              </a:rPr>
              <a:t>研究过程</a:t>
            </a:r>
            <a:endParaRPr lang="zh-CN" altLang="en-US" sz="6000" b="1" dirty="0" smtClean="0">
              <a:solidFill>
                <a:srgbClr val="C00000"/>
              </a:solidFill>
              <a:latin typeface="华文新魏" panose="02010800040101010101" charset="-122"/>
              <a:ea typeface="华文新魏" panose="02010800040101010101" charset="-122"/>
              <a:cs typeface="Microsoft YaHei" charset="-122"/>
              <a:sym typeface="+mn-ea"/>
            </a:endParaRPr>
          </a:p>
        </p:txBody>
      </p:sp>
      <p:sp>
        <p:nvSpPr>
          <p:cNvPr id="4" name="内容占位符 3"/>
          <p:cNvSpPr/>
          <p:nvPr>
            <p:ph idx="1"/>
          </p:nvPr>
        </p:nvSpPr>
        <p:spPr/>
        <p:txBody>
          <a:bodyPr/>
          <a:p>
            <a:pPr marL="0" indent="0">
              <a:buNone/>
            </a:pPr>
            <a:r>
              <a:rPr lang="zh-CN" altLang="en-US">
                <a:latin typeface="标小智龙珠体" panose="02020500000000000000" charset="-122"/>
                <a:ea typeface="标小智龙珠体" panose="02020500000000000000" charset="-122"/>
              </a:rPr>
              <a:t>项目立项后，首先制作了第一代模型：</a:t>
            </a:r>
            <a:endParaRPr lang="zh-CN" altLang="en-US">
              <a:latin typeface="标小智龙珠体" panose="02020500000000000000" charset="-122"/>
              <a:ea typeface="标小智龙珠体" panose="02020500000000000000" charset="-122"/>
            </a:endParaRPr>
          </a:p>
        </p:txBody>
      </p:sp>
      <p:pic>
        <p:nvPicPr>
          <p:cNvPr id="5" name="图片 4" descr="model1"/>
          <p:cNvPicPr>
            <a:picLocks noChangeAspect="1"/>
          </p:cNvPicPr>
          <p:nvPr/>
        </p:nvPicPr>
        <p:blipFill>
          <a:blip r:embed="rId2"/>
          <a:stretch>
            <a:fillRect/>
          </a:stretch>
        </p:blipFill>
        <p:spPr>
          <a:xfrm>
            <a:off x="3079750" y="2566670"/>
            <a:ext cx="5250180" cy="3493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655955"/>
            <a:ext cx="10515600" cy="1099820"/>
          </a:xfrm>
        </p:spPr>
        <p:txBody>
          <a:bodyPr/>
          <a:p>
            <a:r>
              <a:rPr lang="zh-CN" altLang="en-US" sz="6000" b="1" dirty="0" smtClean="0">
                <a:solidFill>
                  <a:srgbClr val="C00000"/>
                </a:solidFill>
                <a:latin typeface="华文新魏" panose="02010800040101010101" charset="-122"/>
                <a:ea typeface="华文新魏" panose="02010800040101010101" charset="-122"/>
                <a:cs typeface="Microsoft YaHei" charset="-122"/>
                <a:sym typeface="+mn-ea"/>
              </a:rPr>
              <a:t>研究过程</a:t>
            </a:r>
            <a:endParaRPr lang="zh-CN" altLang="en-US" sz="6000" b="1" dirty="0" smtClean="0">
              <a:solidFill>
                <a:srgbClr val="C00000"/>
              </a:solidFill>
              <a:latin typeface="华文新魏" panose="02010800040101010101" charset="-122"/>
              <a:ea typeface="华文新魏" panose="02010800040101010101" charset="-122"/>
              <a:cs typeface="Microsoft YaHei" charset="-122"/>
              <a:sym typeface="+mn-ea"/>
            </a:endParaRPr>
          </a:p>
        </p:txBody>
      </p:sp>
      <p:sp>
        <p:nvSpPr>
          <p:cNvPr id="3" name="内容占位符 2"/>
          <p:cNvSpPr>
            <a:spLocks noGrp="1"/>
          </p:cNvSpPr>
          <p:nvPr>
            <p:ph idx="1"/>
          </p:nvPr>
        </p:nvSpPr>
        <p:spPr>
          <a:xfrm>
            <a:off x="499745" y="1911985"/>
            <a:ext cx="10779760" cy="4060190"/>
          </a:xfrm>
        </p:spPr>
        <p:txBody>
          <a:bodyPr>
            <a:noAutofit/>
          </a:bodyPr>
          <a:p>
            <a:pPr marL="0" indent="0" fontAlgn="auto">
              <a:lnSpc>
                <a:spcPct val="150000"/>
              </a:lnSpc>
              <a:buNone/>
            </a:pPr>
            <a:r>
              <a:rPr lang="zh-CN" altLang="en-US">
                <a:latin typeface="标小智龙珠体" panose="02020500000000000000" charset="-122"/>
                <a:ea typeface="标小智龙珠体" panose="02020500000000000000" charset="-122"/>
                <a:cs typeface="标小智龙珠体" panose="02020500000000000000" charset="-122"/>
              </a:rPr>
              <a:t>接着，开始项目迭代的建模工作，</a:t>
            </a:r>
            <a:r>
              <a:rPr lang="en-US" altLang="zh-CN">
                <a:latin typeface="标小智龙珠体" panose="02020500000000000000" charset="-122"/>
                <a:ea typeface="标小智龙珠体" panose="02020500000000000000" charset="-122"/>
                <a:cs typeface="标小智龙珠体" panose="02020500000000000000" charset="-122"/>
              </a:rPr>
              <a:t>3D</a:t>
            </a:r>
            <a:r>
              <a:rPr lang="zh-CN" altLang="en-US">
                <a:latin typeface="标小智龙珠体" panose="02020500000000000000" charset="-122"/>
                <a:ea typeface="标小智龙珠体" panose="02020500000000000000" charset="-122"/>
                <a:cs typeface="标小智龙珠体" panose="02020500000000000000" charset="-122"/>
              </a:rPr>
              <a:t>模型如下：</a:t>
            </a:r>
            <a:endParaRPr lang="zh-CN" altLang="en-US">
              <a:latin typeface="标小智龙珠体" panose="02020500000000000000" charset="-122"/>
              <a:ea typeface="标小智龙珠体" panose="02020500000000000000" charset="-122"/>
              <a:cs typeface="标小智龙珠体" panose="02020500000000000000" charset="-122"/>
            </a:endParaRPr>
          </a:p>
        </p:txBody>
      </p:sp>
      <p:pic>
        <p:nvPicPr>
          <p:cNvPr id="4" name="图片 3" descr="99B3C94E-926D-459e-B733-472097CFF211"/>
          <p:cNvPicPr>
            <a:picLocks noChangeAspect="1"/>
          </p:cNvPicPr>
          <p:nvPr/>
        </p:nvPicPr>
        <p:blipFill>
          <a:blip r:embed="rId2"/>
          <a:stretch>
            <a:fillRect/>
          </a:stretch>
        </p:blipFill>
        <p:spPr>
          <a:xfrm>
            <a:off x="727710" y="3200400"/>
            <a:ext cx="3547745" cy="2559050"/>
          </a:xfrm>
          <a:prstGeom prst="rect">
            <a:avLst/>
          </a:prstGeom>
        </p:spPr>
      </p:pic>
      <p:pic>
        <p:nvPicPr>
          <p:cNvPr id="6" name="图片 5" descr="C180.jpeg"/>
          <p:cNvPicPr>
            <a:picLocks noChangeAspect="1"/>
          </p:cNvPicPr>
          <p:nvPr/>
        </p:nvPicPr>
        <p:blipFill>
          <a:blip r:embed="rId3"/>
          <a:stretch>
            <a:fillRect/>
          </a:stretch>
        </p:blipFill>
        <p:spPr>
          <a:xfrm>
            <a:off x="4762500" y="3200400"/>
            <a:ext cx="4935855" cy="25596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655955"/>
            <a:ext cx="10515600" cy="1099820"/>
          </a:xfrm>
        </p:spPr>
        <p:txBody>
          <a:bodyPr/>
          <a:p>
            <a:r>
              <a:rPr lang="zh-CN" altLang="en-US" sz="6000" b="1" dirty="0" smtClean="0">
                <a:solidFill>
                  <a:srgbClr val="C00000"/>
                </a:solidFill>
                <a:latin typeface="华文新魏" panose="02010800040101010101" charset="-122"/>
                <a:ea typeface="华文新魏" panose="02010800040101010101" charset="-122"/>
                <a:cs typeface="Microsoft YaHei" charset="-122"/>
                <a:sym typeface="+mn-ea"/>
              </a:rPr>
              <a:t>研究过程</a:t>
            </a:r>
            <a:endParaRPr lang="zh-CN" altLang="en-US" sz="6000" b="1" dirty="0" smtClean="0">
              <a:solidFill>
                <a:srgbClr val="C00000"/>
              </a:solidFill>
              <a:latin typeface="华文新魏" panose="02010800040101010101" charset="-122"/>
              <a:ea typeface="华文新魏" panose="02010800040101010101" charset="-122"/>
              <a:cs typeface="Microsoft YaHei" charset="-122"/>
              <a:sym typeface="+mn-ea"/>
            </a:endParaRPr>
          </a:p>
        </p:txBody>
      </p:sp>
      <p:sp>
        <p:nvSpPr>
          <p:cNvPr id="5" name="文本框 4"/>
          <p:cNvSpPr txBox="1"/>
          <p:nvPr/>
        </p:nvSpPr>
        <p:spPr>
          <a:xfrm>
            <a:off x="1013460" y="1886585"/>
            <a:ext cx="9785985" cy="368300"/>
          </a:xfrm>
          <a:prstGeom prst="rect">
            <a:avLst/>
          </a:prstGeom>
          <a:noFill/>
        </p:spPr>
        <p:txBody>
          <a:bodyPr wrap="square" rtlCol="0">
            <a:spAutoFit/>
          </a:bodyPr>
          <a:p>
            <a:r>
              <a:rPr lang="zh-CN" altLang="en-US">
                <a:latin typeface="标小智龙珠体" panose="02020500000000000000" charset="-122"/>
                <a:ea typeface="标小智龙珠体" panose="02020500000000000000" charset="-122"/>
              </a:rPr>
              <a:t>最后，在历时数天的组装工作完成后，第二代演示版模型最终完成。</a:t>
            </a:r>
            <a:endParaRPr lang="zh-CN" altLang="en-US">
              <a:latin typeface="标小智龙珠体" panose="02020500000000000000" charset="-122"/>
              <a:ea typeface="标小智龙珠体" panose="02020500000000000000" charset="-122"/>
            </a:endParaRPr>
          </a:p>
        </p:txBody>
      </p:sp>
      <p:pic>
        <p:nvPicPr>
          <p:cNvPr id="6" name="图片 5" descr="test"/>
          <p:cNvPicPr>
            <a:picLocks noChangeAspect="1"/>
          </p:cNvPicPr>
          <p:nvPr/>
        </p:nvPicPr>
        <p:blipFill>
          <a:blip r:embed="rId2"/>
          <a:stretch>
            <a:fillRect/>
          </a:stretch>
        </p:blipFill>
        <p:spPr>
          <a:xfrm>
            <a:off x="1013460" y="2463165"/>
            <a:ext cx="6857365" cy="3670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1207770" y="2474595"/>
            <a:ext cx="9777095" cy="2399665"/>
          </a:xfrm>
          <a:prstGeom prst="rect">
            <a:avLst/>
          </a:prstGeom>
          <a:noFill/>
        </p:spPr>
        <p:txBody>
          <a:bodyPr wrap="square" rtlCol="0">
            <a:spAutoFit/>
          </a:bodyPr>
          <a:p>
            <a:pPr algn="ctr"/>
            <a:r>
              <a:rPr lang="zh-CN" altLang="en-US" sz="15000">
                <a:solidFill>
                  <a:schemeClr val="bg1"/>
                </a:solidFill>
                <a:latin typeface="文泉驿点阵正黑" panose="02000603000000000000" charset="-122"/>
                <a:ea typeface="文泉驿点阵正黑" panose="02000603000000000000" charset="-122"/>
                <a:cs typeface="文泉驿点阵正黑" panose="02000603000000000000" charset="-122"/>
              </a:rPr>
              <a:t>谢</a:t>
            </a:r>
            <a:r>
              <a:rPr lang="en-US" altLang="zh-CN" sz="15000">
                <a:solidFill>
                  <a:schemeClr val="bg1"/>
                </a:solidFill>
                <a:latin typeface="文泉驿点阵正黑" panose="02000603000000000000" charset="-122"/>
                <a:ea typeface="文泉驿点阵正黑" panose="02000603000000000000" charset="-122"/>
                <a:cs typeface="文泉驿点阵正黑" panose="02000603000000000000" charset="-122"/>
              </a:rPr>
              <a:t> </a:t>
            </a:r>
            <a:r>
              <a:rPr lang="zh-CN" altLang="en-US" sz="15000">
                <a:solidFill>
                  <a:schemeClr val="bg1"/>
                </a:solidFill>
                <a:latin typeface="文泉驿点阵正黑" panose="02000603000000000000" charset="-122"/>
                <a:ea typeface="文泉驿点阵正黑" panose="02000603000000000000" charset="-122"/>
                <a:cs typeface="文泉驿点阵正黑" panose="02000603000000000000" charset="-122"/>
              </a:rPr>
              <a:t>谢</a:t>
            </a:r>
            <a:r>
              <a:rPr lang="en-US" altLang="zh-CN" sz="15000">
                <a:solidFill>
                  <a:schemeClr val="bg1"/>
                </a:solidFill>
                <a:latin typeface="文泉驿点阵正黑" panose="02000603000000000000" charset="-122"/>
                <a:ea typeface="文泉驿点阵正黑" panose="02000603000000000000" charset="-122"/>
                <a:cs typeface="文泉驿点阵正黑" panose="02000603000000000000" charset="-122"/>
              </a:rPr>
              <a:t> </a:t>
            </a:r>
            <a:r>
              <a:rPr lang="zh-CN" altLang="en-US" sz="15000">
                <a:solidFill>
                  <a:schemeClr val="bg1"/>
                </a:solidFill>
                <a:latin typeface="文泉驿点阵正黑" panose="02000603000000000000" charset="-122"/>
                <a:ea typeface="文泉驿点阵正黑" panose="02000603000000000000" charset="-122"/>
                <a:cs typeface="文泉驿点阵正黑" panose="02000603000000000000" charset="-122"/>
              </a:rPr>
              <a:t>大</a:t>
            </a:r>
            <a:r>
              <a:rPr lang="en-US" altLang="zh-CN" sz="15000">
                <a:solidFill>
                  <a:schemeClr val="bg1"/>
                </a:solidFill>
                <a:latin typeface="文泉驿点阵正黑" panose="02000603000000000000" charset="-122"/>
                <a:ea typeface="文泉驿点阵正黑" panose="02000603000000000000" charset="-122"/>
                <a:cs typeface="文泉驿点阵正黑" panose="02000603000000000000" charset="-122"/>
              </a:rPr>
              <a:t> </a:t>
            </a:r>
            <a:r>
              <a:rPr lang="zh-CN" altLang="en-US" sz="15000">
                <a:solidFill>
                  <a:schemeClr val="bg1"/>
                </a:solidFill>
                <a:latin typeface="文泉驿点阵正黑" panose="02000603000000000000" charset="-122"/>
                <a:ea typeface="文泉驿点阵正黑" panose="02000603000000000000" charset="-122"/>
                <a:cs typeface="文泉驿点阵正黑" panose="02000603000000000000" charset="-122"/>
              </a:rPr>
              <a:t>家</a:t>
            </a:r>
            <a:endParaRPr lang="zh-CN" altLang="en-US" sz="15000">
              <a:solidFill>
                <a:schemeClr val="bg1"/>
              </a:solidFill>
              <a:latin typeface="文泉驿点阵正黑" panose="02000603000000000000" charset="-122"/>
              <a:ea typeface="文泉驿点阵正黑" panose="02000603000000000000" charset="-122"/>
              <a:cs typeface="文泉驿点阵正黑" panose="02000603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标题 3"/>
          <p:cNvSpPr>
            <a:spLocks noGrp="1"/>
          </p:cNvSpPr>
          <p:nvPr>
            <p:ph type="title"/>
            <p:custDataLst>
              <p:tags r:id="rId2"/>
            </p:custDataLst>
          </p:nvPr>
        </p:nvSpPr>
        <p:spPr>
          <a:xfrm>
            <a:off x="4308475" y="878840"/>
            <a:ext cx="2632710" cy="1038860"/>
          </a:xfrm>
        </p:spPr>
        <p:txBody>
          <a:bodyPr/>
          <a:p>
            <a:pPr algn="ctr"/>
            <a:r>
              <a:rPr lang="zh-CN" altLang="en-US" b="1">
                <a:solidFill>
                  <a:srgbClr val="C00000"/>
                </a:solidFill>
                <a:latin typeface="方正仿宋_GBK" panose="02000000000000000000" charset="-122"/>
                <a:ea typeface="方正仿宋_GBK" panose="02000000000000000000" charset="-122"/>
              </a:rPr>
              <a:t>问题提出</a:t>
            </a:r>
            <a:endParaRPr lang="zh-CN" altLang="en-US" b="1">
              <a:solidFill>
                <a:srgbClr val="C00000"/>
              </a:solidFill>
              <a:latin typeface="方正仿宋_GBK" panose="02000000000000000000" charset="-122"/>
              <a:ea typeface="方正仿宋_GBK" panose="02000000000000000000" charset="-122"/>
            </a:endParaRPr>
          </a:p>
        </p:txBody>
      </p:sp>
      <p:sp>
        <p:nvSpPr>
          <p:cNvPr id="2" name="文本框 1"/>
          <p:cNvSpPr txBox="1"/>
          <p:nvPr/>
        </p:nvSpPr>
        <p:spPr>
          <a:xfrm>
            <a:off x="604520" y="1683385"/>
            <a:ext cx="3703320" cy="2861310"/>
          </a:xfrm>
          <a:prstGeom prst="rect">
            <a:avLst/>
          </a:prstGeom>
          <a:noFill/>
        </p:spPr>
        <p:txBody>
          <a:bodyPr wrap="square" rtlCol="0">
            <a:spAutoFit/>
          </a:bodyPr>
          <a:p>
            <a:r>
              <a:rPr lang="zh-CN" altLang="en-US" sz="2000">
                <a:latin typeface="Droid Sans Fallback" panose="020B0502000000000001" charset="-122"/>
                <a:ea typeface="Droid Sans Fallback" panose="020B0502000000000001" charset="-122"/>
              </a:rPr>
              <a:t>一直以来，农业上对于阳光的</a:t>
            </a:r>
            <a:r>
              <a:rPr lang="zh-CN" altLang="en-US" sz="2000">
                <a:latin typeface="Droid Sans Fallback" panose="020B0502000000000001" charset="-122"/>
                <a:ea typeface="Droid Sans Fallback" panose="020B0502000000000001" charset="-122"/>
                <a:cs typeface="Droid Sans Fallback" panose="020B0502000000000001" charset="-122"/>
              </a:rPr>
              <a:t>控制</a:t>
            </a:r>
            <a:r>
              <a:rPr lang="zh-CN" altLang="en-US" sz="2000">
                <a:latin typeface="Droid Sans Fallback" panose="020B0502000000000001" charset="-122"/>
                <a:ea typeface="Droid Sans Fallback" panose="020B0502000000000001" charset="-122"/>
              </a:rPr>
              <a:t>始终是一个显著的问题。阳光决定着植物的光合作用，过少会导致光合作用减弱，影响植物生长；过多则会使水分大量蒸发，导致植物缺水枯萎。因此，通过适当的方式使光线强度维持在饱和亮度成为了一个亟需解决的问题。</a:t>
            </a:r>
            <a:endParaRPr lang="zh-CN" altLang="en-US" sz="2000">
              <a:latin typeface="Droid Sans Fallback" panose="020B0502000000000001" charset="-122"/>
              <a:ea typeface="Droid Sans Fallback" panose="020B0502000000000001" charset="-122"/>
            </a:endParaRPr>
          </a:p>
        </p:txBody>
      </p:sp>
      <p:sp>
        <p:nvSpPr>
          <p:cNvPr id="5" name="文本框 4"/>
          <p:cNvSpPr txBox="1"/>
          <p:nvPr/>
        </p:nvSpPr>
        <p:spPr>
          <a:xfrm>
            <a:off x="604520" y="4544695"/>
            <a:ext cx="3703320" cy="1938020"/>
          </a:xfrm>
          <a:prstGeom prst="rect">
            <a:avLst/>
          </a:prstGeom>
          <a:noFill/>
        </p:spPr>
        <p:txBody>
          <a:bodyPr wrap="square" rtlCol="0">
            <a:spAutoFit/>
          </a:bodyPr>
          <a:p>
            <a:r>
              <a:rPr lang="zh-CN" altLang="en-US" sz="2000">
                <a:latin typeface="Droid Sans Fallback" panose="020B0502000000000001" charset="-122"/>
                <a:ea typeface="Droid Sans Fallback" panose="020B0502000000000001" charset="-122"/>
                <a:cs typeface="Droid Sans Fallback" panose="020B0502000000000001" charset="-122"/>
              </a:rPr>
              <a:t>因此，通过适当的方式使光线强度维持在饱和亮度成为了一个亟需解决的问题。</a:t>
            </a:r>
            <a:endParaRPr lang="zh-CN" altLang="en-US" sz="2000">
              <a:latin typeface="Droid Sans Fallback" panose="020B0502000000000001" charset="-122"/>
              <a:ea typeface="Droid Sans Fallback" panose="020B0502000000000001" charset="-122"/>
              <a:cs typeface="Droid Sans Fallback" panose="020B0502000000000001" charset="-122"/>
            </a:endParaRPr>
          </a:p>
          <a:p>
            <a:endParaRPr lang="zh-CN" altLang="en-US" sz="2000">
              <a:latin typeface="Droid Sans Fallback" panose="020B0502000000000001" charset="-122"/>
              <a:ea typeface="Droid Sans Fallback" panose="020B0502000000000001" charset="-122"/>
              <a:cs typeface="Droid Sans Fallback" panose="020B0502000000000001" charset="-122"/>
            </a:endParaRPr>
          </a:p>
          <a:p>
            <a:endParaRPr lang="zh-CN" altLang="en-US" sz="2000">
              <a:latin typeface="Droid Sans Fallback" panose="020B0502000000000001" charset="-122"/>
              <a:ea typeface="Droid Sans Fallback" panose="020B0502000000000001" charset="-122"/>
              <a:cs typeface="Droid Sans Fallback" panose="020B0502000000000001" charset="-122"/>
            </a:endParaRPr>
          </a:p>
          <a:p>
            <a:endParaRPr lang="zh-CN" altLang="en-US" sz="2000">
              <a:latin typeface="Droid Sans Fallback" panose="020B0502000000000001" charset="-122"/>
              <a:ea typeface="Droid Sans Fallback" panose="020B0502000000000001" charset="-122"/>
              <a:cs typeface="Droid Sans Fallback" panose="020B0502000000000001" charset="-122"/>
            </a:endParaRPr>
          </a:p>
        </p:txBody>
      </p:sp>
      <p:sp>
        <p:nvSpPr>
          <p:cNvPr id="8" name="文本框 7"/>
          <p:cNvSpPr txBox="1"/>
          <p:nvPr/>
        </p:nvSpPr>
        <p:spPr>
          <a:xfrm>
            <a:off x="4310380" y="1762760"/>
            <a:ext cx="6388100" cy="645160"/>
          </a:xfrm>
          <a:prstGeom prst="rect">
            <a:avLst/>
          </a:prstGeom>
          <a:noFill/>
        </p:spPr>
        <p:txBody>
          <a:bodyPr wrap="square" rtlCol="0">
            <a:spAutoFit/>
          </a:bodyPr>
          <a:p>
            <a:r>
              <a:rPr lang="zh-CN" altLang="en-US">
                <a:latin typeface="Droid Sans Fallback" panose="020B0502000000000001" charset="-122"/>
                <a:ea typeface="Droid Sans Fallback" panose="020B0502000000000001" charset="-122"/>
                <a:cs typeface="Droid Sans Fallback" panose="020B0502000000000001" charset="-122"/>
                <a:sym typeface="+mn-ea"/>
              </a:rPr>
              <a:t>通过研究调查，阳光调节主要是使用篷布覆盖在大棚表面，消耗人力且缺乏科学性(如下图).</a:t>
            </a:r>
            <a:endParaRPr lang="zh-CN" altLang="en-US"/>
          </a:p>
        </p:txBody>
      </p:sp>
      <p:pic>
        <p:nvPicPr>
          <p:cNvPr id="13" name="图片 12" descr="R-C"/>
          <p:cNvPicPr>
            <a:picLocks noChangeAspect="1"/>
          </p:cNvPicPr>
          <p:nvPr/>
        </p:nvPicPr>
        <p:blipFill>
          <a:blip r:embed="rId3"/>
          <a:stretch>
            <a:fillRect/>
          </a:stretch>
        </p:blipFill>
        <p:spPr>
          <a:xfrm>
            <a:off x="5121275" y="2720975"/>
            <a:ext cx="1948815" cy="1329055"/>
          </a:xfrm>
          <a:prstGeom prst="rect">
            <a:avLst/>
          </a:prstGeom>
          <a:effectLst>
            <a:outerShdw blurRad="50800" dist="38100" dir="2700000" algn="tl" rotWithShape="0">
              <a:prstClr val="black">
                <a:alpha val="40000"/>
              </a:prstClr>
            </a:outerShdw>
          </a:effectLst>
        </p:spPr>
      </p:pic>
      <p:pic>
        <p:nvPicPr>
          <p:cNvPr id="15" name="图片 11" descr="gz1"/>
          <p:cNvPicPr>
            <a:picLocks noChangeAspect="1"/>
          </p:cNvPicPr>
          <p:nvPr/>
        </p:nvPicPr>
        <p:blipFill>
          <a:blip r:embed="rId4"/>
          <a:stretch>
            <a:fillRect/>
          </a:stretch>
        </p:blipFill>
        <p:spPr>
          <a:xfrm>
            <a:off x="7832725" y="2722880"/>
            <a:ext cx="2146935" cy="1327150"/>
          </a:xfrm>
          <a:prstGeom prst="rect">
            <a:avLst/>
          </a:prstGeom>
          <a:effectLst>
            <a:outerShdw blurRad="50800" dist="38100" dir="2700000" algn="tl" rotWithShape="0">
              <a:prstClr val="black">
                <a:alpha val="40000"/>
              </a:prstClr>
            </a:outerShdw>
          </a:effectLst>
        </p:spPr>
      </p:pic>
      <p:pic>
        <p:nvPicPr>
          <p:cNvPr id="19" name="图片 19" descr="OIP-C"/>
          <p:cNvPicPr>
            <a:picLocks noChangeAspect="1"/>
          </p:cNvPicPr>
          <p:nvPr/>
        </p:nvPicPr>
        <p:blipFill>
          <a:blip r:embed="rId5"/>
          <a:stretch>
            <a:fillRect/>
          </a:stretch>
        </p:blipFill>
        <p:spPr>
          <a:xfrm>
            <a:off x="5121275" y="4544695"/>
            <a:ext cx="1948180" cy="1329055"/>
          </a:xfrm>
          <a:prstGeom prst="rect">
            <a:avLst/>
          </a:prstGeom>
          <a:effectLst>
            <a:outerShdw blurRad="50800" dist="38100" dir="2700000" algn="tl" rotWithShape="0">
              <a:prstClr val="black">
                <a:alpha val="40000"/>
              </a:prstClr>
            </a:outerShdw>
          </a:effectLst>
        </p:spPr>
      </p:pic>
      <p:pic>
        <p:nvPicPr>
          <p:cNvPr id="17" name="图片 16" descr="C"/>
          <p:cNvPicPr>
            <a:picLocks noChangeAspect="1"/>
          </p:cNvPicPr>
          <p:nvPr/>
        </p:nvPicPr>
        <p:blipFill>
          <a:blip r:embed="rId6"/>
          <a:stretch>
            <a:fillRect/>
          </a:stretch>
        </p:blipFill>
        <p:spPr>
          <a:xfrm>
            <a:off x="7856220" y="4545330"/>
            <a:ext cx="2099310" cy="132842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custDataLst>
              <p:tags r:id="rId2"/>
            </p:custDataLst>
          </p:nvPr>
        </p:nvSpPr>
        <p:spPr>
          <a:xfrm>
            <a:off x="4431030" y="798195"/>
            <a:ext cx="3093085" cy="829945"/>
          </a:xfrm>
          <a:prstGeom prst="rect">
            <a:avLst/>
          </a:prstGeom>
          <a:noFill/>
        </p:spPr>
        <p:txBody>
          <a:bodyPr wrap="square" rtlCol="0" anchor="t">
            <a:spAutoFit/>
          </a:bodyPr>
          <a:p>
            <a:r>
              <a:rPr lang="zh-CN" altLang="en-US" sz="4800" b="1">
                <a:solidFill>
                  <a:srgbClr val="C00000"/>
                </a:solidFill>
                <a:latin typeface="方正书宋_GBK" panose="020B0603030804020204" charset="0"/>
                <a:ea typeface="方正书宋_GBK" panose="020B0603030804020204" charset="0"/>
                <a:sym typeface="+mn-ea"/>
              </a:rPr>
              <a:t>研究背景</a:t>
            </a:r>
            <a:endParaRPr lang="zh-CN" altLang="en-US" sz="4800" b="1">
              <a:solidFill>
                <a:srgbClr val="C00000"/>
              </a:solidFill>
              <a:latin typeface="方正书宋_GBK" panose="020B0603030804020204" charset="0"/>
              <a:ea typeface="方正书宋_GBK" panose="020B0603030804020204" charset="0"/>
              <a:sym typeface="+mn-ea"/>
            </a:endParaRPr>
          </a:p>
        </p:txBody>
      </p:sp>
      <p:sp>
        <p:nvSpPr>
          <p:cNvPr id="2" name="内容占位符 1"/>
          <p:cNvSpPr>
            <a:spLocks noGrp="1"/>
          </p:cNvSpPr>
          <p:nvPr>
            <p:ph idx="1"/>
          </p:nvPr>
        </p:nvSpPr>
        <p:spPr>
          <a:xfrm>
            <a:off x="719455" y="1697990"/>
            <a:ext cx="10515600" cy="4418330"/>
          </a:xfrm>
        </p:spPr>
        <p:txBody>
          <a:bodyPr>
            <a:noAutofit/>
          </a:bodyPr>
          <a:p>
            <a:pPr marL="0" indent="0">
              <a:buNone/>
            </a:pP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习近平总书记</a:t>
            </a:r>
            <a:r>
              <a:rPr lang="zh-CN" altLang="en-US" sz="2000">
                <a:latin typeface="标小智龙珠体" panose="02020500000000000000" charset="-122"/>
                <a:ea typeface="标小智龙珠体" panose="02020500000000000000" charset="-122"/>
                <a:cs typeface="标小智龙珠体" panose="02020500000000000000" charset="-122"/>
              </a:rPr>
              <a:t>指出，发展数字经济是把握新一轮科技革命和产业变革新机遇的战略选择，要推动制造业、服务业、</a:t>
            </a: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农业</a:t>
            </a:r>
            <a:r>
              <a:rPr lang="zh-CN" altLang="en-US" sz="2000">
                <a:latin typeface="标小智龙珠体" panose="02020500000000000000" charset="-122"/>
                <a:ea typeface="标小智龙珠体" panose="02020500000000000000" charset="-122"/>
                <a:cs typeface="标小智龙珠体" panose="02020500000000000000" charset="-122"/>
              </a:rPr>
              <a:t>等产业数字化，利用</a:t>
            </a: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互联网新技术</a:t>
            </a:r>
            <a:r>
              <a:rPr lang="zh-CN" altLang="en-US" sz="2000">
                <a:latin typeface="标小智龙珠体" panose="02020500000000000000" charset="-122"/>
                <a:ea typeface="标小智龙珠体" panose="02020500000000000000" charset="-122"/>
                <a:cs typeface="标小智龙珠体" panose="02020500000000000000" charset="-122"/>
              </a:rPr>
              <a:t>对传统产业进行全方位、全链条的改造，提高全要素生产率。</a:t>
            </a:r>
            <a:endParaRPr lang="zh-CN" altLang="en-US" sz="2000">
              <a:latin typeface="标小智龙珠体" panose="02020500000000000000" charset="-122"/>
              <a:ea typeface="标小智龙珠体" panose="02020500000000000000" charset="-122"/>
              <a:cs typeface="标小智龙珠体" panose="02020500000000000000" charset="-122"/>
            </a:endParaRPr>
          </a:p>
          <a:p>
            <a:pPr marL="0" indent="0">
              <a:buNone/>
            </a:pPr>
            <a:r>
              <a:rPr lang="zh-CN" altLang="en-US" sz="2000">
                <a:latin typeface="标小智龙珠体" panose="02020500000000000000" charset="-122"/>
                <a:ea typeface="标小智龙珠体" panose="02020500000000000000" charset="-122"/>
                <a:cs typeface="标小智龙珠体" panose="02020500000000000000" charset="-122"/>
              </a:rPr>
              <a:t>为贯彻落实党中央、国务院决策部署，顺应国内外新形势新变化，推动“十四五”时期农业农村信息化加快发展，更好助力乡村全面振兴，按照《“十四五”推进农业农村现代化规划》等上位规划总体部署，我们组织编制了</a:t>
            </a: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《“十四五”全国农业农村信息化发展规划》</a:t>
            </a:r>
            <a:r>
              <a:rPr lang="zh-CN" altLang="en-US" sz="2000">
                <a:latin typeface="标小智龙珠体" panose="02020500000000000000" charset="-122"/>
                <a:ea typeface="标小智龙珠体" panose="02020500000000000000" charset="-122"/>
                <a:cs typeface="标小智龙珠体" panose="02020500000000000000" charset="-122"/>
              </a:rPr>
              <a:t>。《规划》提出了“十四五”时期农业农村信息化的总体要求、重点任务和保障措施，是“十四五”时期推进全国农业农村信息化工作的重要指引性文件。</a:t>
            </a:r>
            <a:endParaRPr lang="zh-CN" altLang="en-US" sz="2000">
              <a:latin typeface="标小智龙珠体" panose="02020500000000000000" charset="-122"/>
              <a:ea typeface="标小智龙珠体" panose="02020500000000000000" charset="-122"/>
              <a:cs typeface="标小智龙珠体" panose="02020500000000000000" charset="-122"/>
            </a:endParaRPr>
          </a:p>
          <a:p>
            <a:pPr marL="0" indent="0">
              <a:buNone/>
            </a:pPr>
            <a:r>
              <a:rPr lang="zh-CN" altLang="en-US" sz="2000">
                <a:latin typeface="标小智龙珠体" panose="02020500000000000000" charset="-122"/>
                <a:ea typeface="标小智龙珠体" panose="02020500000000000000" charset="-122"/>
                <a:cs typeface="标小智龙珠体" panose="02020500000000000000" charset="-122"/>
              </a:rPr>
              <a:t>“十四五”期间，在全国建设</a:t>
            </a: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种植业</a:t>
            </a:r>
            <a:r>
              <a:rPr lang="zh-CN" altLang="en-US" sz="2000">
                <a:latin typeface="标小智龙珠体" panose="02020500000000000000" charset="-122"/>
                <a:ea typeface="标小智龙珠体" panose="02020500000000000000" charset="-122"/>
                <a:cs typeface="标小智龙珠体" panose="02020500000000000000" charset="-122"/>
              </a:rPr>
              <a:t>、</a:t>
            </a: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设施农业</a:t>
            </a:r>
            <a:r>
              <a:rPr lang="zh-CN" altLang="en-US" sz="2000">
                <a:latin typeface="标小智龙珠体" panose="02020500000000000000" charset="-122"/>
                <a:ea typeface="标小智龙珠体" panose="02020500000000000000" charset="-122"/>
                <a:cs typeface="标小智龙珠体" panose="02020500000000000000" charset="-122"/>
              </a:rPr>
              <a:t>、畜牧业、渔业、种业等5类国家数字农业创新应用基地，建立贯通信息采集、分析决策、作业控制、智慧管理等各环节的</a:t>
            </a:r>
            <a:r>
              <a:rPr lang="zh-CN" altLang="en-US" sz="2000">
                <a:solidFill>
                  <a:srgbClr val="00B0F0"/>
                </a:solidFill>
                <a:latin typeface="标小智龙珠体" panose="02020500000000000000" charset="-122"/>
                <a:ea typeface="标小智龙珠体" panose="02020500000000000000" charset="-122"/>
                <a:cs typeface="标小智龙珠体" panose="02020500000000000000" charset="-122"/>
              </a:rPr>
              <a:t>智慧农业集成应用体系</a:t>
            </a:r>
            <a:r>
              <a:rPr lang="zh-CN" altLang="en-US" sz="2000">
                <a:latin typeface="标小智龙珠体" panose="02020500000000000000" charset="-122"/>
                <a:ea typeface="标小智龙珠体" panose="02020500000000000000" charset="-122"/>
                <a:cs typeface="标小智龙珠体" panose="02020500000000000000" charset="-122"/>
              </a:rPr>
              <a:t>。</a:t>
            </a:r>
            <a:endParaRPr lang="zh-CN" altLang="en-US" sz="2000">
              <a:latin typeface="标小智龙珠体" panose="02020500000000000000" charset="-122"/>
              <a:ea typeface="标小智龙珠体" panose="02020500000000000000" charset="-122"/>
              <a:cs typeface="标小智龙珠体" panose="02020500000000000000" charset="-122"/>
            </a:endParaRPr>
          </a:p>
          <a:p>
            <a:pPr marL="0" indent="0">
              <a:buNone/>
            </a:pPr>
            <a:endParaRPr lang="zh-CN" altLang="en-US" sz="2000">
              <a:latin typeface="标小智龙珠体" panose="02020500000000000000" charset="-122"/>
              <a:ea typeface="标小智龙珠体" panose="02020500000000000000" charset="-122"/>
              <a:cs typeface="标小智龙珠体" panose="02020500000000000000" charset="-122"/>
            </a:endParaRPr>
          </a:p>
          <a:p>
            <a:pPr marL="0" indent="0">
              <a:buNone/>
            </a:pPr>
            <a:r>
              <a:rPr lang="zh-CN" altLang="en-US" sz="2000">
                <a:gradFill>
                  <a:gsLst>
                    <a:gs pos="0">
                      <a:srgbClr val="007BD3"/>
                    </a:gs>
                    <a:gs pos="100000">
                      <a:srgbClr val="034373"/>
                    </a:gs>
                  </a:gsLst>
                  <a:lin scaled="0"/>
                </a:gradFill>
                <a:latin typeface="标小智龙珠体" panose="02020500000000000000" charset="-122"/>
                <a:ea typeface="标小智龙珠体" panose="02020500000000000000" charset="-122"/>
                <a:cs typeface="标小智龙珠体" panose="02020500000000000000" charset="-122"/>
              </a:rPr>
              <a:t>因此，智慧农业的发展不仅仅是国家的要求，更是时代发展的大势所趋。</a:t>
            </a:r>
            <a:endParaRPr lang="zh-CN" altLang="en-US" sz="2000">
              <a:gradFill>
                <a:gsLst>
                  <a:gs pos="0">
                    <a:srgbClr val="007BD3"/>
                  </a:gs>
                  <a:gs pos="100000">
                    <a:srgbClr val="034373"/>
                  </a:gs>
                </a:gsLst>
                <a:lin scaled="0"/>
              </a:gradFill>
              <a:latin typeface="标小智龙珠体" panose="02020500000000000000" charset="-122"/>
              <a:ea typeface="标小智龙珠体" panose="02020500000000000000" charset="-122"/>
              <a:cs typeface="标小智龙珠体" panose="0202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Users\Administrator\Desktop\均衡发555.jpg"/>
          <p:cNvPicPr>
            <a:picLocks noChangeAspect="1" noChangeArrowheads="1"/>
          </p:cNvPicPr>
          <p:nvPr/>
        </p:nvPicPr>
        <p:blipFill>
          <a:blip r:embed="rId1" cstate="print"/>
          <a:srcRect/>
          <a:stretch>
            <a:fillRect/>
          </a:stretch>
        </p:blipFill>
        <p:spPr bwMode="auto">
          <a:xfrm>
            <a:off x="0" y="0"/>
            <a:ext cx="12192000" cy="6863680"/>
          </a:xfrm>
          <a:prstGeom prst="rect">
            <a:avLst/>
          </a:prstGeom>
          <a:noFill/>
        </p:spPr>
      </p:pic>
      <p:sp>
        <p:nvSpPr>
          <p:cNvPr id="2" name="文本框 1"/>
          <p:cNvSpPr txBox="1"/>
          <p:nvPr/>
        </p:nvSpPr>
        <p:spPr>
          <a:xfrm>
            <a:off x="1472565" y="476250"/>
            <a:ext cx="9022715" cy="1783715"/>
          </a:xfrm>
          <a:prstGeom prst="rect">
            <a:avLst/>
          </a:prstGeom>
          <a:noFill/>
        </p:spPr>
        <p:txBody>
          <a:bodyPr wrap="square" rtlCol="0">
            <a:spAutoFit/>
          </a:bodyPr>
          <a:lstStyle/>
          <a:p>
            <a:pPr algn="ctr">
              <a:lnSpc>
                <a:spcPct val="110000"/>
              </a:lnSpc>
            </a:pPr>
            <a:r>
              <a:rPr lang="zh-CN" altLang="en-US" sz="5000" dirty="0">
                <a:solidFill>
                  <a:schemeClr val="bg1"/>
                </a:solidFill>
                <a:latin typeface="阿里妈妈东方大楷" charset="-122"/>
                <a:ea typeface="阿里妈妈东方大楷" charset="-122"/>
                <a:cs typeface="Microsoft YaHei" charset="-122"/>
                <a:sym typeface="+mn-ea"/>
              </a:rPr>
              <a:t>基于物联网数据传输与处理的大棚进光调节装置</a:t>
            </a:r>
            <a:endParaRPr lang="zh-CN" altLang="en-US" sz="5000" dirty="0">
              <a:solidFill>
                <a:schemeClr val="bg1"/>
              </a:solidFill>
              <a:latin typeface="阿里妈妈东方大楷" charset="-122"/>
              <a:ea typeface="阿里妈妈东方大楷" charset="-122"/>
              <a:cs typeface="Microsoft YaHei" charset="-122"/>
              <a:sym typeface="+mn-ea"/>
            </a:endParaRPr>
          </a:p>
        </p:txBody>
      </p:sp>
      <p:pic>
        <p:nvPicPr>
          <p:cNvPr id="4" name="图片 3" descr="99B3C94E-926D-459e-B733-472097CFF211"/>
          <p:cNvPicPr>
            <a:picLocks noChangeAspect="1"/>
          </p:cNvPicPr>
          <p:nvPr/>
        </p:nvPicPr>
        <p:blipFill>
          <a:blip r:embed="rId2">
            <a:alphaModFix amt="85000"/>
            <a:lum bright="-6000" contrast="36000"/>
          </a:blip>
          <a:srcRect l="11293" t="6979" r="18555" b="-2135"/>
          <a:stretch>
            <a:fillRect/>
          </a:stretch>
        </p:blipFill>
        <p:spPr>
          <a:xfrm>
            <a:off x="4311015" y="2495550"/>
            <a:ext cx="3569970" cy="3480435"/>
          </a:xfrm>
          <a:prstGeom prst="snip2DiagRect">
            <a:avLst/>
          </a:prstGeom>
          <a:effectLst>
            <a:outerShdw blurRad="1206500" dist="304800" dir="7320000" sx="106000" sy="106000" algn="ctr" rotWithShape="0">
              <a:srgbClr val="92D050">
                <a:alpha val="40000"/>
              </a:srgbClr>
            </a:outerShdw>
            <a:reflection blurRad="6350" stA="52000" endA="300" endPos="35000" dir="5400000" sy="-100000" algn="bl" rotWithShape="0"/>
            <a:softEdge rad="127000"/>
          </a:effectLst>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标题 1"/>
          <p:cNvSpPr>
            <a:spLocks noGrp="1"/>
          </p:cNvSpPr>
          <p:nvPr>
            <p:custDataLst>
              <p:tags r:id="rId2"/>
            </p:custDataLst>
          </p:nvPr>
        </p:nvSpPr>
        <p:spPr>
          <a:xfrm>
            <a:off x="838200" y="673735"/>
            <a:ext cx="10515600" cy="1017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smtClean="0">
                <a:solidFill>
                  <a:srgbClr val="C00000"/>
                </a:solidFill>
                <a:latin typeface="华文新魏" panose="02010800040101010101" charset="-122"/>
                <a:ea typeface="华文新魏" panose="02010800040101010101" charset="-122"/>
                <a:cs typeface="Microsoft YaHei" charset="-122"/>
                <a:sym typeface="+mn-ea"/>
              </a:rPr>
              <a:t>第一步：外观设计</a:t>
            </a:r>
            <a:endParaRPr lang="zh-CN" altLang="en-US" sz="5400" b="1" dirty="0" smtClean="0">
              <a:solidFill>
                <a:srgbClr val="C00000"/>
              </a:solidFill>
              <a:latin typeface="华文新魏" panose="02010800040101010101" charset="-122"/>
              <a:ea typeface="华文新魏" panose="02010800040101010101" charset="-122"/>
              <a:cs typeface="Microsoft YaHei" charset="-122"/>
              <a:sym typeface="+mn-ea"/>
            </a:endParaRPr>
          </a:p>
        </p:txBody>
      </p:sp>
      <p:pic>
        <p:nvPicPr>
          <p:cNvPr id="2" name="图片 1" descr="C180.jpeg"/>
          <p:cNvPicPr>
            <a:picLocks noChangeAspect="1"/>
          </p:cNvPicPr>
          <p:nvPr/>
        </p:nvPicPr>
        <p:blipFill>
          <a:blip r:embed="rId3"/>
          <a:stretch>
            <a:fillRect/>
          </a:stretch>
        </p:blipFill>
        <p:spPr>
          <a:xfrm>
            <a:off x="838200" y="2265045"/>
            <a:ext cx="5275580" cy="3245485"/>
          </a:xfrm>
          <a:prstGeom prst="rect">
            <a:avLst/>
          </a:prstGeom>
        </p:spPr>
      </p:pic>
      <p:sp>
        <p:nvSpPr>
          <p:cNvPr id="3" name="文本框 2"/>
          <p:cNvSpPr txBox="1"/>
          <p:nvPr/>
        </p:nvSpPr>
        <p:spPr>
          <a:xfrm>
            <a:off x="6785610" y="2265045"/>
            <a:ext cx="3878580" cy="1630045"/>
          </a:xfrm>
          <a:prstGeom prst="rect">
            <a:avLst/>
          </a:prstGeom>
          <a:noFill/>
        </p:spPr>
        <p:txBody>
          <a:bodyPr wrap="square" rtlCol="0">
            <a:spAutoFit/>
          </a:bodyPr>
          <a:p>
            <a:r>
              <a:rPr lang="zh-CN" altLang="en-US" sz="2000">
                <a:latin typeface="标小智龙珠体" panose="02020500000000000000" charset="-122"/>
                <a:ea typeface="标小智龙珠体" panose="02020500000000000000" charset="-122"/>
                <a:cs typeface="标小智龙珠体" panose="02020500000000000000" charset="-122"/>
              </a:rPr>
              <a:t>本系统主要由主控制器部分，电路及数据采集模块（均已略去）、水泵喷雾模块（</a:t>
            </a:r>
            <a:r>
              <a:rPr lang="en-US" altLang="zh-CN" sz="2000">
                <a:latin typeface="标小智龙珠体" panose="02020500000000000000" charset="-122"/>
                <a:ea typeface="标小智龙珠体" panose="02020500000000000000" charset="-122"/>
                <a:cs typeface="标小智龙珠体" panose="02020500000000000000" charset="-122"/>
              </a:rPr>
              <a:t>1</a:t>
            </a:r>
            <a:r>
              <a:rPr lang="zh-CN" altLang="en-US" sz="2000">
                <a:latin typeface="标小智龙珠体" panose="02020500000000000000" charset="-122"/>
                <a:ea typeface="标小智龙珠体" panose="02020500000000000000" charset="-122"/>
                <a:cs typeface="标小智龙珠体" panose="02020500000000000000" charset="-122"/>
              </a:rPr>
              <a:t>）、喷雾回收模块（</a:t>
            </a:r>
            <a:r>
              <a:rPr lang="en-US" altLang="zh-CN" sz="2000">
                <a:latin typeface="标小智龙珠体" panose="02020500000000000000" charset="-122"/>
                <a:ea typeface="标小智龙珠体" panose="02020500000000000000" charset="-122"/>
                <a:cs typeface="标小智龙珠体" panose="02020500000000000000" charset="-122"/>
              </a:rPr>
              <a:t>2</a:t>
            </a:r>
            <a:r>
              <a:rPr lang="zh-CN" altLang="en-US" sz="2000">
                <a:latin typeface="标小智龙珠体" panose="02020500000000000000" charset="-122"/>
                <a:ea typeface="标小智龙珠体" panose="02020500000000000000" charset="-122"/>
                <a:cs typeface="标小智龙珠体" panose="02020500000000000000" charset="-122"/>
              </a:rPr>
              <a:t>）、亚克力材质外壳（</a:t>
            </a:r>
            <a:r>
              <a:rPr lang="en-US" altLang="zh-CN" sz="2000">
                <a:latin typeface="标小智龙珠体" panose="02020500000000000000" charset="-122"/>
                <a:ea typeface="标小智龙珠体" panose="02020500000000000000" charset="-122"/>
                <a:cs typeface="标小智龙珠体" panose="02020500000000000000" charset="-122"/>
              </a:rPr>
              <a:t>3</a:t>
            </a:r>
            <a:r>
              <a:rPr lang="zh-CN" altLang="en-US" sz="2000">
                <a:latin typeface="标小智龙珠体" panose="02020500000000000000" charset="-122"/>
                <a:ea typeface="标小智龙珠体" panose="02020500000000000000" charset="-122"/>
                <a:cs typeface="标小智龙珠体" panose="02020500000000000000" charset="-122"/>
              </a:rPr>
              <a:t>）组成。</a:t>
            </a:r>
            <a:endParaRPr lang="zh-CN" altLang="en-US" sz="2000">
              <a:latin typeface="标小智龙珠体" panose="02020500000000000000" charset="-122"/>
              <a:ea typeface="标小智龙珠体" panose="02020500000000000000" charset="-122"/>
              <a:cs typeface="标小智龙珠体" panose="02020500000000000000" charset="-122"/>
            </a:endParaRPr>
          </a:p>
        </p:txBody>
      </p:sp>
      <p:sp>
        <p:nvSpPr>
          <p:cNvPr id="7" name="矩形标注 6"/>
          <p:cNvSpPr/>
          <p:nvPr/>
        </p:nvSpPr>
        <p:spPr>
          <a:xfrm>
            <a:off x="4255135" y="2622550"/>
            <a:ext cx="746125" cy="537210"/>
          </a:xfrm>
          <a:prstGeom prst="wedgeRectCallout">
            <a:avLst>
              <a:gd name="adj1" fmla="val -76723"/>
              <a:gd name="adj2" fmla="val 99527"/>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444365" y="2707005"/>
            <a:ext cx="367665" cy="368300"/>
          </a:xfrm>
          <a:prstGeom prst="rect">
            <a:avLst/>
          </a:prstGeom>
          <a:noFill/>
        </p:spPr>
        <p:txBody>
          <a:bodyPr wrap="square" rtlCol="0">
            <a:spAutoFit/>
          </a:bodyPr>
          <a:p>
            <a:r>
              <a:rPr lang="en-US" altLang="zh-CN"/>
              <a:t>3</a:t>
            </a:r>
            <a:endParaRPr lang="en-US" altLang="zh-CN"/>
          </a:p>
        </p:txBody>
      </p:sp>
      <p:sp>
        <p:nvSpPr>
          <p:cNvPr id="9" name="矩形标注 8"/>
          <p:cNvSpPr/>
          <p:nvPr/>
        </p:nvSpPr>
        <p:spPr>
          <a:xfrm>
            <a:off x="1122680" y="3338195"/>
            <a:ext cx="925195" cy="546735"/>
          </a:xfrm>
          <a:prstGeom prst="wedgeRectCallout">
            <a:avLst>
              <a:gd name="adj1" fmla="val 97426"/>
              <a:gd name="adj2" fmla="val 95296"/>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371600" y="3427730"/>
            <a:ext cx="427355" cy="368300"/>
          </a:xfrm>
          <a:prstGeom prst="rect">
            <a:avLst/>
          </a:prstGeom>
          <a:noFill/>
        </p:spPr>
        <p:txBody>
          <a:bodyPr wrap="square" rtlCol="0">
            <a:spAutoFit/>
          </a:bodyPr>
          <a:p>
            <a:r>
              <a:rPr lang="en-US" altLang="zh-CN"/>
              <a:t>2</a:t>
            </a:r>
            <a:endParaRPr lang="en-US" altLang="zh-CN"/>
          </a:p>
        </p:txBody>
      </p:sp>
      <p:sp>
        <p:nvSpPr>
          <p:cNvPr id="11" name="圆角矩形标注 10"/>
          <p:cNvSpPr/>
          <p:nvPr/>
        </p:nvSpPr>
        <p:spPr>
          <a:xfrm>
            <a:off x="1889125" y="2562860"/>
            <a:ext cx="775335" cy="398145"/>
          </a:xfrm>
          <a:prstGeom prst="wedgeRoundRectCallout">
            <a:avLst>
              <a:gd name="adj1" fmla="val 31736"/>
              <a:gd name="adj2" fmla="val 129904"/>
              <a:gd name="adj3" fmla="val 16667"/>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082800" y="2577465"/>
            <a:ext cx="387985" cy="368300"/>
          </a:xfrm>
          <a:prstGeom prst="rect">
            <a:avLst/>
          </a:prstGeom>
          <a:noFill/>
        </p:spPr>
        <p:txBody>
          <a:bodyPr wrap="square" rtlCol="0">
            <a:spAutoFit/>
          </a:bodyPr>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custDataLst>
              <p:tags r:id="rId2"/>
            </p:custDataLst>
          </p:nvPr>
        </p:nvSpPr>
        <p:spPr>
          <a:xfrm>
            <a:off x="828040" y="1042035"/>
            <a:ext cx="6826885" cy="1017270"/>
          </a:xfrm>
        </p:spPr>
        <p:txBody>
          <a:bodyPr/>
          <a:p>
            <a:r>
              <a:rPr lang="zh-CN" altLang="en-US" sz="4800" b="1" dirty="0" smtClean="0">
                <a:solidFill>
                  <a:srgbClr val="C00000"/>
                </a:solidFill>
                <a:latin typeface="华文新魏" panose="02010800040101010101" charset="-122"/>
                <a:ea typeface="华文新魏" panose="02010800040101010101" charset="-122"/>
                <a:cs typeface="Microsoft YaHei" charset="-122"/>
                <a:sym typeface="+mn-ea"/>
              </a:rPr>
              <a:t>第二步：内核设置</a:t>
            </a:r>
            <a:endParaRPr lang="zh-CN" altLang="en-US" sz="4800" b="1" dirty="0" smtClean="0">
              <a:solidFill>
                <a:srgbClr val="C00000"/>
              </a:solidFill>
              <a:latin typeface="华文新魏" panose="02010800040101010101" charset="-122"/>
              <a:ea typeface="华文新魏" panose="02010800040101010101" charset="-122"/>
              <a:cs typeface="Microsoft YaHei" charset="-122"/>
              <a:sym typeface="+mn-ea"/>
            </a:endParaRPr>
          </a:p>
        </p:txBody>
      </p:sp>
      <p:sp>
        <p:nvSpPr>
          <p:cNvPr id="3" name="文本框 2"/>
          <p:cNvSpPr txBox="1"/>
          <p:nvPr/>
        </p:nvSpPr>
        <p:spPr>
          <a:xfrm>
            <a:off x="953770" y="1926590"/>
            <a:ext cx="8900795" cy="645160"/>
          </a:xfrm>
          <a:prstGeom prst="rect">
            <a:avLst/>
          </a:prstGeom>
          <a:noFill/>
        </p:spPr>
        <p:txBody>
          <a:bodyPr wrap="square" rtlCol="0">
            <a:spAutoFit/>
          </a:bodyPr>
          <a:p>
            <a:r>
              <a:rPr lang="zh-CN" altLang="en-US"/>
              <a:t>内核采用树莓派</a:t>
            </a:r>
            <a:r>
              <a:rPr lang="en-US" altLang="zh-CN"/>
              <a:t>4B</a:t>
            </a:r>
            <a:r>
              <a:rPr lang="zh-CN" altLang="en-US">
                <a:ea typeface="SimSun" charset="0"/>
              </a:rPr>
              <a:t>，安装</a:t>
            </a:r>
            <a:r>
              <a:rPr lang="en-US" altLang="zh-CN">
                <a:ea typeface="SimSun" charset="0"/>
              </a:rPr>
              <a:t>raspbian</a:t>
            </a:r>
            <a:r>
              <a:rPr lang="zh-CN" altLang="en-US">
                <a:ea typeface="SimSun" charset="0"/>
              </a:rPr>
              <a:t>系统，采用局域网无线登录控制，搭载古德微机器人扩展板，通过在线交互式编程从</a:t>
            </a:r>
            <a:r>
              <a:rPr lang="en-US" altLang="zh-CN">
                <a:ea typeface="SimSun" charset="0"/>
              </a:rPr>
              <a:t>GPIO</a:t>
            </a:r>
            <a:r>
              <a:rPr lang="zh-CN" altLang="en-US">
                <a:ea typeface="SimSun" charset="0"/>
              </a:rPr>
              <a:t>读写数据。</a:t>
            </a:r>
            <a:endParaRPr lang="zh-CN" altLang="en-US">
              <a:ea typeface="SimSun" charset="0"/>
            </a:endParaRPr>
          </a:p>
        </p:txBody>
      </p:sp>
      <p:pic>
        <p:nvPicPr>
          <p:cNvPr id="5" name="图片 4" descr="4B"/>
          <p:cNvPicPr>
            <a:picLocks noChangeAspect="1"/>
          </p:cNvPicPr>
          <p:nvPr/>
        </p:nvPicPr>
        <p:blipFill>
          <a:blip r:embed="rId3"/>
          <a:srcRect l="11379" t="7894" r="1440" b="6901"/>
          <a:stretch>
            <a:fillRect/>
          </a:stretch>
        </p:blipFill>
        <p:spPr>
          <a:xfrm>
            <a:off x="594360" y="2807335"/>
            <a:ext cx="4489450" cy="3324225"/>
          </a:xfrm>
          <a:prstGeom prst="rect">
            <a:avLst/>
          </a:prstGeom>
        </p:spPr>
      </p:pic>
      <p:pic>
        <p:nvPicPr>
          <p:cNvPr id="6" name="图片 5" descr="kz"/>
          <p:cNvPicPr>
            <a:picLocks noChangeAspect="1"/>
          </p:cNvPicPr>
          <p:nvPr/>
        </p:nvPicPr>
        <p:blipFill>
          <a:blip r:embed="rId4"/>
          <a:srcRect l="9455" t="5887" r="15648" b="5533"/>
          <a:stretch>
            <a:fillRect/>
          </a:stretch>
        </p:blipFill>
        <p:spPr>
          <a:xfrm>
            <a:off x="5568950" y="2807335"/>
            <a:ext cx="4613910" cy="3324225"/>
          </a:xfrm>
          <a:prstGeom prst="round2Diag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92553" y="356447"/>
            <a:ext cx="1164167" cy="3843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2"/>
          <p:cNvSpPr txBox="1"/>
          <p:nvPr/>
        </p:nvSpPr>
        <p:spPr>
          <a:xfrm>
            <a:off x="10330180" y="356447"/>
            <a:ext cx="3158913" cy="337185"/>
          </a:xfrm>
          <a:prstGeom prst="rect">
            <a:avLst/>
          </a:prstGeom>
          <a:noFill/>
        </p:spPr>
        <p:txBody>
          <a:bodyPr wrap="square" rtlCol="0">
            <a:spAutoFit/>
          </a:bodyPr>
          <a:lstStyle/>
          <a:p>
            <a:r>
              <a:rPr lang="en-US" altLang="zh-CN" sz="1600" dirty="0" smtClean="0">
                <a:solidFill>
                  <a:schemeClr val="bg1"/>
                </a:solidFill>
                <a:latin typeface="Microsoft YaHei" charset="-122"/>
                <a:ea typeface="Microsoft YaHei" charset="-122"/>
              </a:rPr>
              <a:t>       </a:t>
            </a:r>
            <a:r>
              <a:rPr lang="zh-CN" altLang="en-US" sz="1600" dirty="0" smtClean="0">
                <a:solidFill>
                  <a:schemeClr val="bg1"/>
                </a:solidFill>
                <a:latin typeface="Microsoft YaHei" charset="-122"/>
                <a:ea typeface="Microsoft YaHei" charset="-122"/>
              </a:rPr>
              <a:t>兵团一中</a:t>
            </a:r>
            <a:endParaRPr lang="zh-CN" altLang="en-US" sz="1600" dirty="0">
              <a:solidFill>
                <a:schemeClr val="bg1"/>
              </a:solidFill>
              <a:latin typeface="Microsoft YaHei" charset="-122"/>
              <a:ea typeface="Microsoft YaHei" charset="-122"/>
            </a:endParaRPr>
          </a:p>
        </p:txBody>
      </p:sp>
      <p:pic>
        <p:nvPicPr>
          <p:cNvPr id="2050" name="Picture 2" descr="C:\Users\Administrator\Desktop\787878.png"/>
          <p:cNvPicPr>
            <a:picLocks noChangeAspect="1" noChangeArrowheads="1"/>
          </p:cNvPicPr>
          <p:nvPr/>
        </p:nvPicPr>
        <p:blipFill>
          <a:blip r:embed="rId1" cstate="print"/>
          <a:srcRect/>
          <a:stretch>
            <a:fillRect/>
          </a:stretch>
        </p:blipFill>
        <p:spPr bwMode="auto">
          <a:xfrm>
            <a:off x="532078" y="201593"/>
            <a:ext cx="10358967" cy="635000"/>
          </a:xfrm>
          <a:prstGeom prst="rect">
            <a:avLst/>
          </a:prstGeom>
          <a:noFill/>
        </p:spPr>
      </p:pic>
      <p:pic>
        <p:nvPicPr>
          <p:cNvPr id="6" name="Picture 3" descr="C:\Users\Administrator\Desktop\898979789789.png"/>
          <p:cNvPicPr>
            <a:picLocks noChangeAspect="1" noChangeArrowheads="1"/>
          </p:cNvPicPr>
          <p:nvPr/>
        </p:nvPicPr>
        <p:blipFill>
          <a:blip r:embed="rId2" cstate="print"/>
          <a:srcRect/>
          <a:stretch>
            <a:fillRect/>
          </a:stretch>
        </p:blipFill>
        <p:spPr bwMode="auto">
          <a:xfrm>
            <a:off x="428573" y="5548987"/>
            <a:ext cx="11335007" cy="1003583"/>
          </a:xfrm>
          <a:prstGeom prst="rect">
            <a:avLst/>
          </a:prstGeom>
          <a:noFill/>
        </p:spPr>
      </p:pic>
      <p:sp>
        <p:nvSpPr>
          <p:cNvPr id="13" name="矩形 12"/>
          <p:cNvSpPr/>
          <p:nvPr>
            <p:custDataLst>
              <p:tags r:id="rId3"/>
            </p:custDataLst>
          </p:nvPr>
        </p:nvSpPr>
        <p:spPr>
          <a:xfrm>
            <a:off x="1069340" y="932815"/>
            <a:ext cx="5038090" cy="970915"/>
          </a:xfrm>
          <a:prstGeom prst="rect">
            <a:avLst/>
          </a:prstGeom>
        </p:spPr>
        <p:txBody>
          <a:bodyPr wrap="square">
            <a:spAutoFit/>
          </a:bodyPr>
          <a:p>
            <a:pPr algn="ctr" fontAlgn="auto">
              <a:lnSpc>
                <a:spcPct val="130000"/>
              </a:lnSpc>
            </a:pPr>
            <a:r>
              <a:rPr lang="zh-CN" altLang="en-US" sz="4400" b="1" dirty="0">
                <a:solidFill>
                  <a:srgbClr val="C00000"/>
                </a:solidFill>
                <a:latin typeface="华文新魏" panose="02010800040101010101" charset="-122"/>
                <a:ea typeface="华文新魏" panose="02010800040101010101" charset="-122"/>
                <a:cs typeface="Microsoft YaHei" charset="-122"/>
              </a:rPr>
              <a:t>第三步：工作原理</a:t>
            </a:r>
            <a:endParaRPr lang="zh-CN" altLang="en-US" sz="4400" b="1" dirty="0">
              <a:solidFill>
                <a:srgbClr val="C00000"/>
              </a:solidFill>
              <a:latin typeface="华文新魏" panose="02010800040101010101" charset="-122"/>
              <a:ea typeface="华文新魏" panose="02010800040101010101" charset="-122"/>
              <a:cs typeface="Microsoft YaHei" charset="-122"/>
            </a:endParaRPr>
          </a:p>
        </p:txBody>
      </p:sp>
      <p:graphicFrame>
        <p:nvGraphicFramePr>
          <p:cNvPr id="9" name="图示 10"/>
          <p:cNvGraphicFramePr/>
          <p:nvPr/>
        </p:nvGraphicFramePr>
        <p:xfrm>
          <a:off x="989965" y="1903730"/>
          <a:ext cx="10212070" cy="1717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0" name="文本框 99"/>
          <p:cNvSpPr txBox="1"/>
          <p:nvPr/>
        </p:nvSpPr>
        <p:spPr>
          <a:xfrm>
            <a:off x="989330" y="3620770"/>
            <a:ext cx="10212705" cy="2799715"/>
          </a:xfrm>
          <a:prstGeom prst="rect">
            <a:avLst/>
          </a:prstGeom>
          <a:noFill/>
          <a:ln w="9525">
            <a:noFill/>
          </a:ln>
        </p:spPr>
        <p:txBody>
          <a:bodyPr wrap="square">
            <a:spAutoFit/>
          </a:bodyPr>
          <a:p>
            <a:pPr marL="0" indent="558800" algn="l"/>
            <a:r>
              <a:rPr lang="zh-CN" sz="2200" b="0">
                <a:latin typeface="标小智龙珠体" panose="02020500000000000000" charset="-122"/>
                <a:ea typeface="标小智龙珠体" panose="02020500000000000000" charset="-122"/>
                <a:cs typeface="标小智龙珠体" panose="02020500000000000000" charset="-122"/>
              </a:rPr>
              <a:t>经过文献查找，确认阴生植物的适宜生长光照强度是</a:t>
            </a:r>
            <a:r>
              <a:rPr lang="en-US" sz="2200" b="0">
                <a:solidFill>
                  <a:srgbClr val="00B0F0"/>
                </a:solidFill>
                <a:latin typeface="标小智龙珠体" panose="02020500000000000000" charset="-122"/>
                <a:ea typeface="标小智龙珠体" panose="02020500000000000000" charset="-122"/>
                <a:cs typeface="标小智龙珠体" panose="02020500000000000000" charset="-122"/>
              </a:rPr>
              <a:t>10000~~  20000</a:t>
            </a:r>
            <a:r>
              <a:rPr lang="en-US" sz="2200" b="0" i="1">
                <a:solidFill>
                  <a:srgbClr val="00B0F0"/>
                </a:solidFill>
                <a:latin typeface="标小智龙珠体" panose="02020500000000000000" charset="-122"/>
                <a:ea typeface="标小智龙珠体" panose="02020500000000000000" charset="-122"/>
                <a:cs typeface="标小智龙珠体" panose="02020500000000000000" charset="-122"/>
              </a:rPr>
              <a:t>lux</a:t>
            </a:r>
            <a:r>
              <a:rPr lang="zh-CN" sz="2200" b="0">
                <a:latin typeface="标小智龙珠体" panose="02020500000000000000" charset="-122"/>
                <a:ea typeface="标小智龙珠体" panose="02020500000000000000" charset="-122"/>
                <a:cs typeface="标小智龙珠体" panose="02020500000000000000" charset="-122"/>
              </a:rPr>
              <a:t>。此处采用</a:t>
            </a:r>
            <a:r>
              <a:rPr lang="en-US" sz="2200" b="0">
                <a:latin typeface="标小智龙珠体" panose="02020500000000000000" charset="-122"/>
                <a:ea typeface="标小智龙珠体" panose="02020500000000000000" charset="-122"/>
                <a:cs typeface="标小智龙珠体" panose="02020500000000000000" charset="-122"/>
              </a:rPr>
              <a:t>GDW</a:t>
            </a:r>
            <a:r>
              <a:rPr lang="zh-CN" sz="2200" b="0">
                <a:latin typeface="标小智龙珠体" panose="02020500000000000000" charset="-122"/>
                <a:ea typeface="标小智龙珠体" panose="02020500000000000000" charset="-122"/>
                <a:cs typeface="标小智龙珠体" panose="02020500000000000000" charset="-122"/>
              </a:rPr>
              <a:t>树莓派扩展板及光敏、温度传感器模块。通过模数转换器对开发板输出</a:t>
            </a:r>
            <a:r>
              <a:rPr lang="en-US" sz="2200" b="0">
                <a:latin typeface="标小智龙珠体" panose="02020500000000000000" charset="-122"/>
                <a:ea typeface="标小智龙珠体" panose="02020500000000000000" charset="-122"/>
                <a:cs typeface="标小智龙珠体" panose="02020500000000000000" charset="-122"/>
              </a:rPr>
              <a:t>0~32767</a:t>
            </a:r>
            <a:r>
              <a:rPr lang="zh-CN" sz="2200" b="0">
                <a:latin typeface="标小智龙珠体" panose="02020500000000000000" charset="-122"/>
                <a:ea typeface="标小智龙珠体" panose="02020500000000000000" charset="-122"/>
                <a:cs typeface="标小智龙珠体" panose="02020500000000000000" charset="-122"/>
              </a:rPr>
              <a:t>单位的光强度电平信号，通过一定的算法</a:t>
            </a:r>
            <a:r>
              <a:rPr lang="zh-CN" sz="1600" b="0" i="1">
                <a:solidFill>
                  <a:srgbClr val="7030A0"/>
                </a:solidFill>
                <a:latin typeface="标小智龙珠体" panose="02020500000000000000" charset="-122"/>
                <a:ea typeface="标小智龙珠体" panose="02020500000000000000" charset="-122"/>
                <a:cs typeface="标小智龙珠体" panose="02020500000000000000" charset="-122"/>
              </a:rPr>
              <a:t>（</a:t>
            </a:r>
            <a:r>
              <a:rPr lang="en-US" sz="1600" b="0" i="1">
                <a:solidFill>
                  <a:srgbClr val="7030A0"/>
                </a:solidFill>
                <a:latin typeface="标小智龙珠体" panose="02020500000000000000" charset="-122"/>
                <a:ea typeface="标小智龙珠体" panose="02020500000000000000" charset="-122"/>
                <a:cs typeface="标小智龙珠体" panose="02020500000000000000" charset="-122"/>
              </a:rPr>
              <a:t>1</a:t>
            </a:r>
            <a:r>
              <a:rPr lang="zh-CN" sz="1600" b="0" i="1">
                <a:solidFill>
                  <a:srgbClr val="7030A0"/>
                </a:solidFill>
                <a:latin typeface="标小智龙珠体" panose="02020500000000000000" charset="-122"/>
                <a:ea typeface="标小智龙珠体" panose="02020500000000000000" charset="-122"/>
                <a:cs typeface="标小智龙珠体" panose="02020500000000000000" charset="-122"/>
              </a:rPr>
              <a:t>单位光</a:t>
            </a:r>
            <a:r>
              <a:rPr lang="en-US" sz="1600" b="0" i="1">
                <a:solidFill>
                  <a:srgbClr val="7030A0"/>
                </a:solidFill>
                <a:latin typeface="标小智龙珠体" panose="02020500000000000000" charset="-122"/>
                <a:ea typeface="标小智龙珠体" panose="02020500000000000000" charset="-122"/>
                <a:cs typeface="标小智龙珠体" panose="02020500000000000000" charset="-122"/>
              </a:rPr>
              <a:t>≈-</a:t>
            </a:r>
            <a:r>
              <a:rPr lang="zh-CN" sz="1600" b="0" i="1">
                <a:solidFill>
                  <a:srgbClr val="7030A0"/>
                </a:solidFill>
                <a:latin typeface="标小智龙珠体" panose="02020500000000000000" charset="-122"/>
                <a:ea typeface="标小智龙珠体" panose="02020500000000000000" charset="-122"/>
                <a:cs typeface="标小智龙珠体" panose="02020500000000000000" charset="-122"/>
              </a:rPr>
              <a:t>3.05 lux） </a:t>
            </a:r>
            <a:r>
              <a:rPr lang="zh-CN" sz="2200" b="0">
                <a:latin typeface="标小智龙珠体" panose="02020500000000000000" charset="-122"/>
                <a:ea typeface="标小智龙珠体" panose="02020500000000000000" charset="-122"/>
                <a:cs typeface="标小智龙珠体" panose="02020500000000000000" charset="-122"/>
              </a:rPr>
              <a:t>换算实际光强度，对数据进行</a:t>
            </a:r>
            <a:r>
              <a:rPr lang="zh-CN" sz="2200" b="0">
                <a:solidFill>
                  <a:srgbClr val="00B0F0"/>
                </a:solidFill>
                <a:latin typeface="标小智龙珠体" panose="02020500000000000000" charset="-122"/>
                <a:ea typeface="标小智龙珠体" panose="02020500000000000000" charset="-122"/>
                <a:cs typeface="标小智龙珠体" panose="02020500000000000000" charset="-122"/>
              </a:rPr>
              <a:t>分段处理</a:t>
            </a:r>
            <a:r>
              <a:rPr lang="zh-CN" sz="2200" b="0">
                <a:latin typeface="标小智龙珠体" panose="02020500000000000000" charset="-122"/>
                <a:ea typeface="标小智龙珠体" panose="02020500000000000000" charset="-122"/>
                <a:cs typeface="标小智龙珠体" panose="02020500000000000000" charset="-122"/>
              </a:rPr>
              <a:t>，以继电器驱动水泵电机以指定电平工作喷出有机色素溶液</a:t>
            </a:r>
            <a:r>
              <a:rPr lang="zh-CN" sz="2200" b="0">
                <a:solidFill>
                  <a:srgbClr val="00B0F0"/>
                </a:solidFill>
                <a:latin typeface="标小智龙珠体" panose="02020500000000000000" charset="-122"/>
                <a:ea typeface="标小智龙珠体" panose="02020500000000000000" charset="-122"/>
                <a:cs typeface="标小智龙珠体" panose="02020500000000000000" charset="-122"/>
              </a:rPr>
              <a:t>调整进光</a:t>
            </a:r>
            <a:r>
              <a:rPr lang="zh-CN" sz="2200" b="0">
                <a:latin typeface="标小智龙珠体" panose="02020500000000000000" charset="-122"/>
                <a:ea typeface="标小智龙珠体" panose="02020500000000000000" charset="-122"/>
                <a:cs typeface="标小智龙珠体" panose="02020500000000000000" charset="-122"/>
              </a:rPr>
              <a:t>，并</a:t>
            </a:r>
            <a:r>
              <a:rPr lang="zh-CN" sz="2200" b="0">
                <a:solidFill>
                  <a:srgbClr val="00B0F0"/>
                </a:solidFill>
                <a:latin typeface="标小智龙珠体" panose="02020500000000000000" charset="-122"/>
                <a:ea typeface="标小智龙珠体" panose="02020500000000000000" charset="-122"/>
                <a:cs typeface="标小智龙珠体" panose="02020500000000000000" charset="-122"/>
              </a:rPr>
              <a:t>降低大棚内温度</a:t>
            </a:r>
            <a:r>
              <a:rPr lang="zh-CN" sz="1800" b="0" i="1">
                <a:solidFill>
                  <a:srgbClr val="7030A0"/>
                </a:solidFill>
                <a:latin typeface="标小智龙珠体" panose="02020500000000000000" charset="-122"/>
                <a:ea typeface="标小智龙珠体" panose="02020500000000000000" charset="-122"/>
                <a:cs typeface="标小智龙珠体" panose="02020500000000000000" charset="-122"/>
              </a:rPr>
              <a:t>（水蒸发吸热）</a:t>
            </a:r>
            <a:r>
              <a:rPr lang="zh-CN" sz="2200" b="0">
                <a:latin typeface="标小智龙珠体" panose="02020500000000000000" charset="-122"/>
                <a:ea typeface="标小智龙珠体" panose="02020500000000000000" charset="-122"/>
                <a:cs typeface="标小智龙珠体" panose="02020500000000000000" charset="-122"/>
              </a:rPr>
              <a:t>达到科学化种植的目的，双层亚克力板可以有效防止液体外泄。一个工作周期结束后，有机色素溶液由重力作用自然贮液箱，无需额外水泵，做到节能减排。同时贮液箱埋在土中可以更方便散热</a:t>
            </a:r>
            <a:r>
              <a:rPr lang="zh-CN" sz="1800" b="0" i="1">
                <a:solidFill>
                  <a:srgbClr val="7030A0"/>
                </a:solidFill>
                <a:latin typeface="标小智龙珠体" panose="02020500000000000000" charset="-122"/>
                <a:ea typeface="标小智龙珠体" panose="02020500000000000000" charset="-122"/>
                <a:cs typeface="标小智龙珠体" panose="02020500000000000000" charset="-122"/>
              </a:rPr>
              <a:t>（中高湿度土壤的高比热容、高导热率特性）</a:t>
            </a:r>
            <a:r>
              <a:rPr lang="zh-CN" sz="2200" b="0">
                <a:latin typeface="标小智龙珠体" panose="02020500000000000000" charset="-122"/>
                <a:ea typeface="标小智龙珠体" panose="02020500000000000000" charset="-122"/>
                <a:cs typeface="标小智龙珠体" panose="02020500000000000000" charset="-122"/>
              </a:rPr>
              <a:t>。</a:t>
            </a:r>
            <a:endParaRPr lang="zh-CN" altLang="en-US">
              <a:latin typeface="标小智龙珠体" panose="02020500000000000000" charset="-122"/>
              <a:ea typeface="标小智龙珠体" panose="02020500000000000000" charset="-122"/>
              <a:cs typeface="标小智龙珠体" panose="02020500000000000000"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949960"/>
            <a:ext cx="10515600" cy="1077595"/>
          </a:xfrm>
        </p:spPr>
        <p:txBody>
          <a:bodyPr/>
          <a:p>
            <a:r>
              <a:rPr lang="zh-CN" altLang="en-US" sz="5400" b="1" dirty="0" smtClean="0">
                <a:solidFill>
                  <a:srgbClr val="C00000"/>
                </a:solidFill>
                <a:latin typeface="华文新魏" panose="02010800040101010101" charset="-122"/>
                <a:ea typeface="华文新魏" panose="02010800040101010101" charset="-122"/>
                <a:cs typeface="Microsoft YaHei" charset="-122"/>
              </a:rPr>
              <a:t>下一步研究方向</a:t>
            </a:r>
            <a:endParaRPr lang="zh-CN" altLang="en-US" sz="5400" b="1" dirty="0" smtClean="0">
              <a:solidFill>
                <a:srgbClr val="C00000"/>
              </a:solidFill>
              <a:latin typeface="华文新魏" panose="02010800040101010101" charset="-122"/>
              <a:ea typeface="华文新魏" panose="02010800040101010101" charset="-122"/>
              <a:cs typeface="Microsoft YaHei" charset="-122"/>
            </a:endParaRPr>
          </a:p>
        </p:txBody>
      </p:sp>
      <p:sp>
        <p:nvSpPr>
          <p:cNvPr id="3" name="内容占位符 2"/>
          <p:cNvSpPr>
            <a:spLocks noGrp="1"/>
          </p:cNvSpPr>
          <p:nvPr>
            <p:ph idx="1"/>
          </p:nvPr>
        </p:nvSpPr>
        <p:spPr>
          <a:xfrm>
            <a:off x="838200" y="1825625"/>
            <a:ext cx="10515600" cy="2961640"/>
          </a:xfrm>
        </p:spPr>
        <p:txBody>
          <a:bodyPr>
            <a:normAutofit/>
          </a:bodyPr>
          <a:p>
            <a:pPr marL="514350" indent="-514350">
              <a:lnSpc>
                <a:spcPct val="110000"/>
              </a:lnSpc>
              <a:buAutoNum type="arabicPeriod"/>
            </a:pPr>
            <a:r>
              <a:rPr lang="zh-CN" altLang="en-US">
                <a:solidFill>
                  <a:schemeClr val="tx1"/>
                </a:solidFill>
                <a:latin typeface="方正魏碑_GBK" panose="020B0603030804020204" charset="0"/>
                <a:ea typeface="方正魏碑_GBK" panose="020B0603030804020204" charset="0"/>
                <a:cs typeface="方正魏碑_GBK" panose="020B0603030804020204" charset="0"/>
              </a:rPr>
              <a:t>引入完备的大数据分析系统（例如开源气象资料站）。</a:t>
            </a:r>
            <a:endParaRPr lang="zh-CN" altLang="en-US">
              <a:solidFill>
                <a:schemeClr val="tx1"/>
              </a:solidFill>
              <a:latin typeface="方正魏碑_GBK" panose="020B0603030804020204" charset="0"/>
              <a:ea typeface="方正魏碑_GBK" panose="020B0603030804020204" charset="0"/>
              <a:cs typeface="方正魏碑_GBK" panose="020B0603030804020204" charset="0"/>
            </a:endParaRPr>
          </a:p>
          <a:p>
            <a:pPr marL="514350" indent="-514350">
              <a:lnSpc>
                <a:spcPct val="110000"/>
              </a:lnSpc>
              <a:buAutoNum type="arabicPeriod"/>
            </a:pPr>
            <a:r>
              <a:rPr lang="zh-CN" altLang="en-US">
                <a:solidFill>
                  <a:schemeClr val="tx1"/>
                </a:solidFill>
                <a:latin typeface="方正魏碑_GBK" panose="020B0603030804020204" charset="0"/>
                <a:ea typeface="方正魏碑_GBK" panose="020B0603030804020204" charset="0"/>
                <a:cs typeface="方正魏碑_GBK" panose="020B0603030804020204" charset="0"/>
              </a:rPr>
              <a:t>引入</a:t>
            </a:r>
            <a:r>
              <a:rPr lang="en-US" altLang="zh-CN">
                <a:solidFill>
                  <a:schemeClr val="tx1"/>
                </a:solidFill>
                <a:latin typeface="方正魏碑_GBK" panose="020B0603030804020204" charset="0"/>
                <a:ea typeface="方正魏碑_GBK" panose="020B0603030804020204" charset="0"/>
                <a:cs typeface="方正魏碑_GBK" panose="020B0603030804020204" charset="0"/>
              </a:rPr>
              <a:t>4G</a:t>
            </a:r>
            <a:r>
              <a:rPr lang="zh-CN" altLang="en-US">
                <a:solidFill>
                  <a:schemeClr val="tx1"/>
                </a:solidFill>
                <a:latin typeface="方正魏碑_GBK" panose="020B0603030804020204" charset="0"/>
                <a:ea typeface="方正魏碑_GBK" panose="020B0603030804020204" charset="0"/>
                <a:cs typeface="方正魏碑_GBK" panose="020B0603030804020204" charset="0"/>
              </a:rPr>
              <a:t>短信</a:t>
            </a:r>
            <a:r>
              <a:rPr lang="en-US" altLang="zh-CN">
                <a:solidFill>
                  <a:schemeClr val="tx1"/>
                </a:solidFill>
                <a:latin typeface="方正魏碑_GBK" panose="020B0603030804020204" charset="0"/>
                <a:ea typeface="方正魏碑_GBK" panose="020B0603030804020204" charset="0"/>
                <a:cs typeface="方正魏碑_GBK" panose="020B0603030804020204" charset="0"/>
              </a:rPr>
              <a:t>&amp;</a:t>
            </a:r>
            <a:r>
              <a:rPr lang="zh-CN" altLang="en-US">
                <a:solidFill>
                  <a:schemeClr val="tx1"/>
                </a:solidFill>
                <a:latin typeface="方正魏碑_GBK" panose="020B0603030804020204" charset="0"/>
                <a:ea typeface="方正魏碑_GBK" panose="020B0603030804020204" charset="0"/>
                <a:cs typeface="方正魏碑_GBK" panose="020B0603030804020204" charset="0"/>
              </a:rPr>
              <a:t>电话模块，使通知更便捷。</a:t>
            </a:r>
            <a:endParaRPr lang="zh-CN" altLang="en-US">
              <a:solidFill>
                <a:schemeClr val="tx1"/>
              </a:solidFill>
              <a:latin typeface="方正魏碑_GBK" panose="020B0603030804020204" charset="0"/>
              <a:ea typeface="方正魏碑_GBK" panose="020B0603030804020204" charset="0"/>
              <a:cs typeface="方正魏碑_GBK" panose="020B0603030804020204" charset="0"/>
            </a:endParaRPr>
          </a:p>
          <a:p>
            <a:pPr marL="514350" indent="-514350">
              <a:lnSpc>
                <a:spcPct val="110000"/>
              </a:lnSpc>
              <a:buAutoNum type="arabicPeriod"/>
            </a:pPr>
            <a:r>
              <a:rPr lang="zh-CN" altLang="en-US">
                <a:solidFill>
                  <a:schemeClr val="tx1"/>
                </a:solidFill>
                <a:latin typeface="方正魏碑_GBK" panose="020B0603030804020204" charset="0"/>
                <a:ea typeface="方正魏碑_GBK" panose="020B0603030804020204" charset="0"/>
                <a:cs typeface="方正魏碑_GBK" panose="020B0603030804020204" charset="0"/>
              </a:rPr>
              <a:t>引入太阳能、风能发电模块，更加低碳环保。</a:t>
            </a:r>
            <a:endParaRPr lang="zh-CN" altLang="en-US">
              <a:solidFill>
                <a:schemeClr val="tx1"/>
              </a:solidFill>
              <a:latin typeface="方正魏碑_GBK" panose="020B0603030804020204" charset="0"/>
              <a:ea typeface="方正魏碑_GBK" panose="020B0603030804020204" charset="0"/>
              <a:cs typeface="方正魏碑_GBK" panose="020B0603030804020204" charset="0"/>
            </a:endParaRPr>
          </a:p>
          <a:p>
            <a:pPr marL="514350" indent="-514350">
              <a:lnSpc>
                <a:spcPct val="110000"/>
              </a:lnSpc>
              <a:buAutoNum type="arabicPeriod"/>
            </a:pPr>
            <a:r>
              <a:rPr lang="zh-CN" altLang="en-US">
                <a:solidFill>
                  <a:schemeClr val="tx1"/>
                </a:solidFill>
                <a:latin typeface="方正魏碑_GBK" panose="020B0603030804020204" charset="0"/>
                <a:ea typeface="方正魏碑_GBK" panose="020B0603030804020204" charset="0"/>
                <a:cs typeface="方正魏碑_GBK" panose="020B0603030804020204" charset="0"/>
              </a:rPr>
              <a:t>使用更为轻量级的外壳，便于安装。</a:t>
            </a:r>
            <a:endParaRPr lang="zh-CN" altLang="en-US">
              <a:solidFill>
                <a:schemeClr val="tx1"/>
              </a:solidFill>
              <a:latin typeface="方正魏碑_GBK" panose="020B0603030804020204" charset="0"/>
              <a:ea typeface="方正魏碑_GBK" panose="020B0603030804020204" charset="0"/>
              <a:cs typeface="方正魏碑_GBK" panose="020B0603030804020204" charset="0"/>
            </a:endParaRPr>
          </a:p>
          <a:p>
            <a:pPr marL="514350" indent="-514350">
              <a:lnSpc>
                <a:spcPct val="110000"/>
              </a:lnSpc>
              <a:buAutoNum type="arabicPeriod"/>
            </a:pPr>
            <a:r>
              <a:rPr lang="zh-CN" altLang="en-US">
                <a:solidFill>
                  <a:schemeClr val="tx1"/>
                </a:solidFill>
                <a:latin typeface="方正魏碑_GBK" panose="020B0603030804020204" charset="0"/>
                <a:ea typeface="方正魏碑_GBK" panose="020B0603030804020204" charset="0"/>
                <a:cs typeface="方正魏碑_GBK" panose="020B0603030804020204" charset="0"/>
              </a:rPr>
              <a:t>采用更轻量化的开发板（例如</a:t>
            </a:r>
            <a:r>
              <a:rPr lang="en-US" altLang="zh-CN">
                <a:solidFill>
                  <a:schemeClr val="tx1"/>
                </a:solidFill>
                <a:latin typeface="方正魏碑_GBK" panose="020B0603030804020204" charset="0"/>
                <a:ea typeface="方正魏碑_GBK" panose="020B0603030804020204" charset="0"/>
                <a:cs typeface="方正魏碑_GBK" panose="020B0603030804020204" charset="0"/>
              </a:rPr>
              <a:t>RPI ZERO </a:t>
            </a:r>
            <a:r>
              <a:rPr lang="zh-CN" altLang="en-US">
                <a:solidFill>
                  <a:schemeClr val="tx1"/>
                </a:solidFill>
                <a:latin typeface="方正魏碑_GBK" panose="020B0603030804020204" charset="0"/>
                <a:ea typeface="方正魏碑_GBK" panose="020B0603030804020204" charset="0"/>
                <a:cs typeface="方正魏碑_GBK" panose="020B0603030804020204" charset="0"/>
              </a:rPr>
              <a:t>、</a:t>
            </a:r>
            <a:r>
              <a:rPr lang="en-US" altLang="zh-CN">
                <a:solidFill>
                  <a:schemeClr val="tx1"/>
                </a:solidFill>
                <a:latin typeface="方正魏碑_GBK" panose="020B0603030804020204" charset="0"/>
                <a:ea typeface="方正魏碑_GBK" panose="020B0603030804020204" charset="0"/>
                <a:cs typeface="方正魏碑_GBK" panose="020B0603030804020204" charset="0"/>
              </a:rPr>
              <a:t> ESP 8266 </a:t>
            </a:r>
            <a:r>
              <a:rPr lang="zh-CN" altLang="en-US">
                <a:solidFill>
                  <a:schemeClr val="tx1"/>
                </a:solidFill>
                <a:latin typeface="方正魏碑_GBK" panose="020B0603030804020204" charset="0"/>
                <a:ea typeface="方正魏碑_GBK" panose="020B0603030804020204" charset="0"/>
                <a:cs typeface="方正魏碑_GBK" panose="020B0603030804020204" charset="0"/>
              </a:rPr>
              <a:t>等）</a:t>
            </a:r>
            <a:endParaRPr lang="zh-CN" altLang="en-US">
              <a:solidFill>
                <a:schemeClr val="tx1"/>
              </a:solidFill>
              <a:latin typeface="方正魏碑_GBK" panose="020B0603030804020204" charset="0"/>
              <a:ea typeface="方正魏碑_GBK" panose="020B0603030804020204" charset="0"/>
              <a:cs typeface="方正魏碑_GBK" panose="020B0603030804020204" charset="0"/>
            </a:endParaRPr>
          </a:p>
          <a:p>
            <a:pPr marL="514350" indent="-514350">
              <a:lnSpc>
                <a:spcPct val="110000"/>
              </a:lnSpc>
              <a:buAutoNum type="arabicPeriod"/>
            </a:pPr>
            <a:endParaRPr lang="zh-CN" altLang="en-US">
              <a:solidFill>
                <a:schemeClr val="tx1"/>
              </a:solidFill>
              <a:latin typeface="方正魏碑_GBK" panose="020B0603030804020204" charset="0"/>
              <a:ea typeface="方正魏碑_GBK" panose="020B0603030804020204" charset="0"/>
              <a:cs typeface="方正魏碑_GBK" panose="020B0603030804020204" charset="0"/>
            </a:endParaRPr>
          </a:p>
        </p:txBody>
      </p:sp>
      <p:sp>
        <p:nvSpPr>
          <p:cNvPr id="5" name="文本框 4"/>
          <p:cNvSpPr txBox="1"/>
          <p:nvPr/>
        </p:nvSpPr>
        <p:spPr>
          <a:xfrm>
            <a:off x="1061720" y="4933315"/>
            <a:ext cx="10067925" cy="1130300"/>
          </a:xfrm>
          <a:prstGeom prst="rect">
            <a:avLst/>
          </a:prstGeom>
          <a:noFill/>
        </p:spPr>
        <p:txBody>
          <a:bodyPr wrap="square" rtlCol="0">
            <a:noAutofit/>
          </a:bodyPr>
          <a:p>
            <a:pPr indent="0" algn="l">
              <a:lnSpc>
                <a:spcPct val="110000"/>
              </a:lnSpc>
              <a:spcBef>
                <a:spcPts val="1000"/>
              </a:spcBef>
              <a:buClrTx/>
              <a:buSzTx/>
              <a:buFont typeface="Arial" panose="02080604020202020204" pitchFamily="34" charset="0"/>
              <a:buNone/>
            </a:pPr>
            <a:r>
              <a:rPr lang="zh-CN" altLang="en-US" sz="2800">
                <a:solidFill>
                  <a:srgbClr val="C00000"/>
                </a:solidFill>
                <a:latin typeface="阿里妈妈东方大楷" charset="-122"/>
                <a:ea typeface="阿里妈妈东方大楷" charset="-122"/>
                <a:cs typeface="华光黑体_CNKI" panose="02000500000000000000" charset="-122"/>
              </a:rPr>
              <a:t>目前只是二代作品，后期我们会通过一次次的更新迭代，做出更符合时代，更贴近生活的作品。</a:t>
            </a:r>
            <a:endParaRPr lang="zh-CN" altLang="en-US" sz="2800">
              <a:solidFill>
                <a:srgbClr val="C00000"/>
              </a:solidFill>
              <a:latin typeface="阿里妈妈东方大楷" charset="-122"/>
              <a:ea typeface="阿里妈妈东方大楷" charset="-122"/>
              <a:cs typeface="华光黑体_CNKI" panose="02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810260" y="640715"/>
            <a:ext cx="3968115" cy="848360"/>
          </a:xfrm>
          <a:prstGeom prst="rect">
            <a:avLst/>
          </a:prstGeom>
          <a:solidFill>
            <a:schemeClr val="bg1"/>
          </a:solidFill>
          <a:ln>
            <a:noFill/>
          </a:ln>
        </p:spPr>
        <p:txBody>
          <a:bodyPr wrap="square" rtlCol="0">
            <a:noAutofit/>
          </a:bodyPr>
          <a:p>
            <a:r>
              <a:rPr lang="zh-CN" altLang="en-US" sz="5400">
                <a:solidFill>
                  <a:srgbClr val="C00000"/>
                </a:solidFill>
                <a:effectLst/>
                <a:latin typeface="阿里妈妈东方大楷" charset="-122"/>
                <a:ea typeface="阿里妈妈东方大楷" charset="-122"/>
              </a:rPr>
              <a:t>创新点</a:t>
            </a:r>
            <a:endParaRPr lang="zh-CN" altLang="en-US" sz="5400">
              <a:solidFill>
                <a:srgbClr val="C00000"/>
              </a:solidFill>
              <a:effectLst/>
              <a:latin typeface="阿里妈妈东方大楷" charset="-122"/>
              <a:ea typeface="阿里妈妈东方大楷" charset="-122"/>
            </a:endParaRPr>
          </a:p>
        </p:txBody>
      </p:sp>
      <p:sp>
        <p:nvSpPr>
          <p:cNvPr id="3" name="矩形 2"/>
          <p:cNvSpPr/>
          <p:nvPr/>
        </p:nvSpPr>
        <p:spPr>
          <a:xfrm>
            <a:off x="8191500" y="3991610"/>
            <a:ext cx="3677285" cy="2430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图示 4"/>
          <p:cNvGraphicFramePr/>
          <p:nvPr/>
        </p:nvGraphicFramePr>
        <p:xfrm>
          <a:off x="1182370" y="1773555"/>
          <a:ext cx="9827260" cy="4155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0e933148-97ee-4f43-a022-d7810457d6f8"/>
  <p:tag name="COMMONDATA" val="eyJoZGlkIjoiZmM2NDUyMDYxMDhkMjhmYjBmNDY0ZDcxOTViZjEzO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WPS 演示</Application>
  <PresentationFormat>宽屏</PresentationFormat>
  <Paragraphs>76</Paragraphs>
  <Slides>13</Slides>
  <Notes>0</Notes>
  <HiddenSlides>0</HiddenSlides>
  <MMClips>0</MMClips>
  <ScaleCrop>false</ScaleCrop>
  <HeadingPairs>
    <vt:vector size="6" baseType="variant">
      <vt:variant>
        <vt:lpstr>已用的字体</vt:lpstr>
      </vt:variant>
      <vt:variant>
        <vt:i4>73</vt:i4>
      </vt:variant>
      <vt:variant>
        <vt:lpstr>主题</vt:lpstr>
      </vt:variant>
      <vt:variant>
        <vt:i4>2</vt:i4>
      </vt:variant>
      <vt:variant>
        <vt:lpstr>幻灯片标题</vt:lpstr>
      </vt:variant>
      <vt:variant>
        <vt:i4>13</vt:i4>
      </vt:variant>
    </vt:vector>
  </HeadingPairs>
  <TitlesOfParts>
    <vt:vector size="88" baseType="lpstr">
      <vt:lpstr>Arial</vt:lpstr>
      <vt:lpstr>SimSun</vt:lpstr>
      <vt:lpstr>Wingdings</vt:lpstr>
      <vt:lpstr>Nimbus Roman No9 L</vt:lpstr>
      <vt:lpstr>华文隶书</vt:lpstr>
      <vt:lpstr>方正隶书_GBK</vt:lpstr>
      <vt:lpstr>华文新魏</vt:lpstr>
      <vt:lpstr>方正魏碑_GBK</vt:lpstr>
      <vt:lpstr>华光黑体_CNKI</vt:lpstr>
      <vt:lpstr>方正魏碑简体</vt:lpstr>
      <vt:lpstr>SimSun</vt:lpstr>
      <vt:lpstr>方正书宋_GBK</vt:lpstr>
      <vt:lpstr>文泉驿正黑</vt:lpstr>
      <vt:lpstr>Microsoft YaHei</vt:lpstr>
      <vt:lpstr>方正黑体_GBK</vt:lpstr>
      <vt:lpstr>Arial Unicode MS</vt:lpstr>
      <vt:lpstr>等线 Light</vt:lpstr>
      <vt:lpstr>HarmonyOS Sans Condensed Thin</vt:lpstr>
      <vt:lpstr>方正宋体S-超大字符集</vt:lpstr>
      <vt:lpstr>等线</vt:lpstr>
      <vt:lpstr>Calibri</vt:lpstr>
      <vt:lpstr>DejaVu Sans</vt:lpstr>
      <vt:lpstr>华文中宋</vt:lpstr>
      <vt:lpstr>URW Gothic</vt:lpstr>
      <vt:lpstr>方正楷体_GBK</vt:lpstr>
      <vt:lpstr>标小智龙珠体</vt:lpstr>
      <vt:lpstr>HONOR Sans CN Light</vt:lpstr>
      <vt:lpstr>HONOR Sans CN Bold</vt:lpstr>
      <vt:lpstr>HarmonyOS Sans</vt:lpstr>
      <vt:lpstr>HONOR Sans CN</vt:lpstr>
      <vt:lpstr>文泉驿微米黑</vt:lpstr>
      <vt:lpstr>文泉驿等宽正黑</vt:lpstr>
      <vt:lpstr>文泉驿等宽微米黑</vt:lpstr>
      <vt:lpstr>方正超粗黑_GBK</vt:lpstr>
      <vt:lpstr>HarmonyOS Sans TC Light</vt:lpstr>
      <vt:lpstr>HarmonyOS Sans Thin</vt:lpstr>
      <vt:lpstr>MathJax_Math</vt:lpstr>
      <vt:lpstr>MathJax_Vector-Bold</vt:lpstr>
      <vt:lpstr>Nimbus Mono PS</vt:lpstr>
      <vt:lpstr>HarmonyOS Sans Naskh Arabic UI</vt:lpstr>
      <vt:lpstr>HarmonyOS Sans Naskh Arabic Thin</vt:lpstr>
      <vt:lpstr>HarmonyOS Sans Naskh Arabic UI Medium</vt:lpstr>
      <vt:lpstr>HarmonyOS Sans Naskh Arabic Black</vt:lpstr>
      <vt:lpstr>HarmonyOS Sans Naskh Arabic</vt:lpstr>
      <vt:lpstr>HarmonyOS Sans Medium</vt:lpstr>
      <vt:lpstr>HarmonyOS Sans Light</vt:lpstr>
      <vt:lpstr>HarmonyOS Sans Condensed Medium</vt:lpstr>
      <vt:lpstr>HarmonyOS Sans Condensed Black</vt:lpstr>
      <vt:lpstr>文泉驿点阵正黑</vt:lpstr>
      <vt:lpstr>方正姚体_GBK</vt:lpstr>
      <vt:lpstr>方正宋体S-超大字符集(SIP)</vt:lpstr>
      <vt:lpstr>方正小标宋_GBK</vt:lpstr>
      <vt:lpstr>方正行楷_GBK</vt:lpstr>
      <vt:lpstr>DejaVu Sans Condensed</vt:lpstr>
      <vt:lpstr>Dingbats</vt:lpstr>
      <vt:lpstr>Droid Sans Fallback</vt:lpstr>
      <vt:lpstr>FreeMono</vt:lpstr>
      <vt:lpstr>HarmonyOS Sans Naskh Arabic UI Light</vt:lpstr>
      <vt:lpstr>HarmonyOS Sans TC Thin</vt:lpstr>
      <vt:lpstr>URW Gothic L</vt:lpstr>
      <vt:lpstr>OpenSymbol</vt:lpstr>
      <vt:lpstr>方正仿宋_GBK</vt:lpstr>
      <vt:lpstr>FreeSans</vt:lpstr>
      <vt:lpstr>Bitstream Charter</vt:lpstr>
      <vt:lpstr>阿里妈妈东方大楷</vt:lpstr>
      <vt:lpstr>Bitstream Vera Serif</vt:lpstr>
      <vt:lpstr>方正细黑一_GBK</vt:lpstr>
      <vt:lpstr>FreeSerif</vt:lpstr>
      <vt:lpstr>Cantarell</vt:lpstr>
      <vt:lpstr>C059</vt:lpstr>
      <vt:lpstr>Cantarell Extra Bold</vt:lpstr>
      <vt:lpstr>Times New Roman</vt:lpstr>
      <vt:lpstr>Noto Serif CJK TC</vt:lpstr>
      <vt:lpstr>Office 主题​​</vt:lpstr>
      <vt:lpstr>1_Office 主题​​</vt:lpstr>
      <vt:lpstr>关于乌鲁木齐市社区垃圾分类桶合理化改进的建议</vt:lpstr>
      <vt:lpstr>问题提出</vt:lpstr>
      <vt:lpstr>PowerPoint 演示文稿</vt:lpstr>
      <vt:lpstr>PowerPoint 演示文稿</vt:lpstr>
      <vt:lpstr>PowerPoint 演示文稿</vt:lpstr>
      <vt:lpstr>第二步：内核设置 智能识图</vt:lpstr>
      <vt:lpstr>PowerPoint 演示文稿</vt:lpstr>
      <vt:lpstr>下一步研究方向</vt:lpstr>
      <vt:lpstr>PowerPoint 演示文稿</vt:lpstr>
      <vt:lpstr>研究过程</vt:lpstr>
      <vt:lpstr>研究过程</vt:lpstr>
      <vt:lpstr>研究过程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基于AI智能系统设计研发的分类垃圾桶</dc:title>
  <dc:creator>Windows 用户</dc:creator>
  <cp:lastModifiedBy>jiyuzhi</cp:lastModifiedBy>
  <cp:revision>29</cp:revision>
  <dcterms:created xsi:type="dcterms:W3CDTF">2023-06-02T23:32:34Z</dcterms:created>
  <dcterms:modified xsi:type="dcterms:W3CDTF">2023-06-02T23:32:34Z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60A202FE289049B3AE9B65E1AB65966C</vt:lpwstr>
  </property>
  <property fmtid="{D5CDD505-2E9C-101B-9397-08002B2CF9AE}" pid="3" name="KSOProductBuildVer">
    <vt:lpwstr>2052-11.1.0.11698</vt:lpwstr>
  </property>
</Properties>
</file>