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77"/>
  </p:notesMasterIdLst>
  <p:handoutMasterIdLst>
    <p:handoutMasterId r:id="rId78"/>
  </p:handoutMasterIdLst>
  <p:sldIdLst>
    <p:sldId id="522" r:id="rId2"/>
    <p:sldId id="553" r:id="rId3"/>
    <p:sldId id="556" r:id="rId4"/>
    <p:sldId id="603" r:id="rId5"/>
    <p:sldId id="554" r:id="rId6"/>
    <p:sldId id="557" r:id="rId7"/>
    <p:sldId id="558" r:id="rId8"/>
    <p:sldId id="567" r:id="rId9"/>
    <p:sldId id="559" r:id="rId10"/>
    <p:sldId id="568" r:id="rId11"/>
    <p:sldId id="569" r:id="rId12"/>
    <p:sldId id="570" r:id="rId13"/>
    <p:sldId id="604" r:id="rId14"/>
    <p:sldId id="571" r:id="rId15"/>
    <p:sldId id="572" r:id="rId16"/>
    <p:sldId id="573" r:id="rId17"/>
    <p:sldId id="574" r:id="rId18"/>
    <p:sldId id="575" r:id="rId19"/>
    <p:sldId id="576" r:id="rId20"/>
    <p:sldId id="577" r:id="rId21"/>
    <p:sldId id="578" r:id="rId22"/>
    <p:sldId id="579" r:id="rId23"/>
    <p:sldId id="580" r:id="rId24"/>
    <p:sldId id="581" r:id="rId25"/>
    <p:sldId id="582" r:id="rId26"/>
    <p:sldId id="583" r:id="rId27"/>
    <p:sldId id="584" r:id="rId28"/>
    <p:sldId id="585" r:id="rId29"/>
    <p:sldId id="586" r:id="rId30"/>
    <p:sldId id="561" r:id="rId31"/>
    <p:sldId id="605" r:id="rId32"/>
    <p:sldId id="560" r:id="rId33"/>
    <p:sldId id="606" r:id="rId34"/>
    <p:sldId id="607" r:id="rId35"/>
    <p:sldId id="608" r:id="rId36"/>
    <p:sldId id="609" r:id="rId37"/>
    <p:sldId id="587" r:id="rId38"/>
    <p:sldId id="589" r:id="rId39"/>
    <p:sldId id="591" r:id="rId40"/>
    <p:sldId id="592" r:id="rId41"/>
    <p:sldId id="610" r:id="rId42"/>
    <p:sldId id="590" r:id="rId43"/>
    <p:sldId id="613" r:id="rId44"/>
    <p:sldId id="599" r:id="rId45"/>
    <p:sldId id="601" r:id="rId46"/>
    <p:sldId id="615" r:id="rId47"/>
    <p:sldId id="614" r:id="rId48"/>
    <p:sldId id="617" r:id="rId49"/>
    <p:sldId id="616" r:id="rId50"/>
    <p:sldId id="627" r:id="rId51"/>
    <p:sldId id="628" r:id="rId52"/>
    <p:sldId id="629" r:id="rId53"/>
    <p:sldId id="630" r:id="rId54"/>
    <p:sldId id="631" r:id="rId55"/>
    <p:sldId id="632" r:id="rId56"/>
    <p:sldId id="564" r:id="rId57"/>
    <p:sldId id="563" r:id="rId58"/>
    <p:sldId id="618" r:id="rId59"/>
    <p:sldId id="619" r:id="rId60"/>
    <p:sldId id="620" r:id="rId61"/>
    <p:sldId id="621" r:id="rId62"/>
    <p:sldId id="622" r:id="rId63"/>
    <p:sldId id="623" r:id="rId64"/>
    <p:sldId id="624" r:id="rId65"/>
    <p:sldId id="625" r:id="rId66"/>
    <p:sldId id="626" r:id="rId67"/>
    <p:sldId id="633" r:id="rId68"/>
    <p:sldId id="565" r:id="rId69"/>
    <p:sldId id="634" r:id="rId70"/>
    <p:sldId id="635" r:id="rId71"/>
    <p:sldId id="636" r:id="rId72"/>
    <p:sldId id="638" r:id="rId73"/>
    <p:sldId id="637" r:id="rId74"/>
    <p:sldId id="566" r:id="rId75"/>
    <p:sldId id="639" r:id="rId76"/>
  </p:sldIdLst>
  <p:sldSz cx="9144000" cy="6858000" type="screen4x3"/>
  <p:notesSz cx="6997700" cy="9271000"/>
  <p:custDataLst>
    <p:tags r:id="rId7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Georgia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Georgia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Georgia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Georgia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Georgia" pitchFamily="18" charset="0"/>
        <a:ea typeface="+mn-ea"/>
        <a:cs typeface="+mn-cs"/>
      </a:defRPr>
    </a:lvl5pPr>
    <a:lvl6pPr marL="2286000" algn="l" defTabSz="914400" rtl="0" eaLnBrk="1" latinLnBrk="0" hangingPunct="1">
      <a:defRPr sz="1700" kern="1200">
        <a:solidFill>
          <a:schemeClr val="tx1"/>
        </a:solidFill>
        <a:latin typeface="Georgia" pitchFamily="18" charset="0"/>
        <a:ea typeface="+mn-ea"/>
        <a:cs typeface="+mn-cs"/>
      </a:defRPr>
    </a:lvl6pPr>
    <a:lvl7pPr marL="2743200" algn="l" defTabSz="914400" rtl="0" eaLnBrk="1" latinLnBrk="0" hangingPunct="1">
      <a:defRPr sz="1700" kern="1200">
        <a:solidFill>
          <a:schemeClr val="tx1"/>
        </a:solidFill>
        <a:latin typeface="Georgia" pitchFamily="18" charset="0"/>
        <a:ea typeface="+mn-ea"/>
        <a:cs typeface="+mn-cs"/>
      </a:defRPr>
    </a:lvl7pPr>
    <a:lvl8pPr marL="3200400" algn="l" defTabSz="914400" rtl="0" eaLnBrk="1" latinLnBrk="0" hangingPunct="1">
      <a:defRPr sz="1700" kern="1200">
        <a:solidFill>
          <a:schemeClr val="tx1"/>
        </a:solidFill>
        <a:latin typeface="Georgia" pitchFamily="18" charset="0"/>
        <a:ea typeface="+mn-ea"/>
        <a:cs typeface="+mn-cs"/>
      </a:defRPr>
    </a:lvl8pPr>
    <a:lvl9pPr marL="3657600" algn="l" defTabSz="914400" rtl="0" eaLnBrk="1" latinLnBrk="0" hangingPunct="1">
      <a:defRPr sz="1700" kern="1200">
        <a:solidFill>
          <a:schemeClr val="tx1"/>
        </a:solidFill>
        <a:latin typeface="Georgia" pitchFamily="18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ter T Sebekos" initials="" lastIdx="9" clrIdx="0"/>
  <p:cmAuthor id="1" name="Sangeetha Srinivasan" initials="" lastIdx="3" clrIdx="1"/>
  <p:cmAuthor id="2" name="Justin Singer" initials="" lastIdx="3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736B"/>
    <a:srgbClr val="FF0000"/>
    <a:srgbClr val="9999FF"/>
    <a:srgbClr val="E1E7EB"/>
    <a:srgbClr val="CED9E0"/>
    <a:srgbClr val="8AA3B3"/>
    <a:srgbClr val="F2E2BD"/>
    <a:srgbClr val="5E5145"/>
    <a:srgbClr val="CCD7DE"/>
    <a:srgbClr val="EBEFF1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2" autoAdjust="0"/>
    <p:restoredTop sz="84083" autoAdjust="0"/>
  </p:normalViewPr>
  <p:slideViewPr>
    <p:cSldViewPr snapToGrid="0">
      <p:cViewPr>
        <p:scale>
          <a:sx n="100" d="100"/>
          <a:sy n="100" d="100"/>
        </p:scale>
        <p:origin x="-1344" y="-924"/>
      </p:cViewPr>
      <p:guideLst>
        <p:guide orient="horz" pos="1002"/>
        <p:guide orient="horz" pos="3555"/>
        <p:guide orient="horz" pos="61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1980" y="-84"/>
      </p:cViewPr>
      <p:guideLst>
        <p:guide orient="horz" pos="2921"/>
        <p:guide pos="2203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gs" Target="tags/tag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3144" cy="463867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2943" y="0"/>
            <a:ext cx="3033143" cy="463867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r">
              <a:defRPr sz="1200"/>
            </a:lvl1pPr>
          </a:lstStyle>
          <a:p>
            <a:fld id="{F6D83912-84B9-4A5D-BF71-9D7C2CC564F3}" type="datetimeFigureOut">
              <a:rPr lang="en-US" smtClean="0"/>
              <a:pPr/>
              <a:t>10/24/2012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05550"/>
            <a:ext cx="3033144" cy="463867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2943" y="8805550"/>
            <a:ext cx="3033143" cy="463867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r">
              <a:defRPr sz="1200"/>
            </a:lvl1pPr>
          </a:lstStyle>
          <a:p>
            <a:fld id="{9F8C1249-2E2E-462F-BB68-2BCBA4F7EC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3144" cy="463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19" tIns="46209" rIns="92419" bIns="46209" numCol="1" anchor="t" anchorCtr="0" compatLnSpc="1">
            <a:prstTxWarp prst="textNoShape">
              <a:avLst/>
            </a:prstTxWarp>
          </a:bodyPr>
          <a:lstStyle>
            <a:lvl1pPr defTabSz="923830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943" y="0"/>
            <a:ext cx="3033143" cy="463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19" tIns="46209" rIns="92419" bIns="46209" numCol="1" anchor="t" anchorCtr="0" compatLnSpc="1">
            <a:prstTxWarp prst="textNoShape">
              <a:avLst/>
            </a:prstTxWarp>
          </a:bodyPr>
          <a:lstStyle>
            <a:lvl1pPr algn="r" defTabSz="923830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5325"/>
            <a:ext cx="4637087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577" y="4404359"/>
            <a:ext cx="5598160" cy="4171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19" tIns="46209" rIns="92419" bIns="462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05550"/>
            <a:ext cx="3033144" cy="463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19" tIns="46209" rIns="92419" bIns="46209" numCol="1" anchor="b" anchorCtr="0" compatLnSpc="1">
            <a:prstTxWarp prst="textNoShape">
              <a:avLst/>
            </a:prstTxWarp>
          </a:bodyPr>
          <a:lstStyle>
            <a:lvl1pPr defTabSz="923830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943" y="8805550"/>
            <a:ext cx="3033143" cy="463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19" tIns="46209" rIns="92419" bIns="46209" numCol="1" anchor="b" anchorCtr="0" compatLnSpc="1">
            <a:prstTxWarp prst="textNoShape">
              <a:avLst/>
            </a:prstTxWarp>
          </a:bodyPr>
          <a:lstStyle>
            <a:lvl1pPr algn="r" defTabSz="923830">
              <a:defRPr sz="1200">
                <a:latin typeface="Arial" pitchFamily="34" charset="0"/>
              </a:defRPr>
            </a:lvl1pPr>
          </a:lstStyle>
          <a:p>
            <a:fld id="{E0D8B75E-09A2-45B3-AABC-A7AB43C082DE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339725" y="2640013"/>
            <a:ext cx="8629650" cy="52387"/>
          </a:xfrm>
          <a:prstGeom prst="rect">
            <a:avLst/>
          </a:prstGeom>
          <a:solidFill>
            <a:srgbClr val="A9B089"/>
          </a:solidFill>
          <a:ln w="9525">
            <a:noFill/>
            <a:miter lim="800000"/>
            <a:headEnd/>
            <a:tailEnd/>
          </a:ln>
        </p:spPr>
        <p:txBody>
          <a:bodyPr lIns="101834" tIns="50917" rIns="101834" bIns="50917" anchor="ctr"/>
          <a:lstStyle/>
          <a:p>
            <a:pPr algn="ctr">
              <a:defRPr/>
            </a:pPr>
            <a:endParaRPr lang="en-US" sz="18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322263" y="1350963"/>
            <a:ext cx="5978525" cy="123666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22263" y="2838450"/>
            <a:ext cx="2827337" cy="928688"/>
          </a:xfrm>
        </p:spPr>
        <p:txBody>
          <a:bodyPr/>
          <a:lstStyle>
            <a:lvl1pPr marL="0" indent="0">
              <a:buClr>
                <a:schemeClr val="bg2"/>
              </a:buClr>
              <a:buFont typeface="Wingdings" pitchFamily="2" charset="2"/>
              <a:buNone/>
              <a:defRPr>
                <a:solidFill>
                  <a:srgbClr val="5E5145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EE1A4E-AD6E-4032-B1FE-1D5A333493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0013" y="33338"/>
            <a:ext cx="2151062" cy="6140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7938" y="33338"/>
            <a:ext cx="6305551" cy="6140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35D98-C885-47EF-A0EE-4190726F878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3BD89-8E9C-42F5-BFBD-D41E3C2D20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58689-86A7-4CFB-94D8-4A82C6B577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6538" y="1087438"/>
            <a:ext cx="4051300" cy="5086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40238" y="1087438"/>
            <a:ext cx="4051300" cy="5086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46571-9893-4037-80C2-DF18C593488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9129BF-ABD5-4A13-BA79-E809AAF9D0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9CDFE1-F685-4ABD-822C-2F17ABB8CB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A138B5-6C68-41D5-9F11-E8A008358F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907F7C-AE12-4E01-BF8D-162D8AE6B4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173802-4FAD-43BB-8E01-1762EE547A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7938" y="33338"/>
            <a:ext cx="86090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6538" y="1087438"/>
            <a:ext cx="82550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17975" y="6494463"/>
            <a:ext cx="898525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834" tIns="50917" rIns="101834" bIns="50917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000" b="0">
                <a:solidFill>
                  <a:srgbClr val="A9B089"/>
                </a:solidFill>
                <a:latin typeface="Verdana" pitchFamily="34" charset="0"/>
                <a:ea typeface="MS PGothic" pitchFamily="34" charset="-128"/>
                <a:cs typeface="Verdana" pitchFamily="34" charset="0"/>
              </a:defRPr>
            </a:lvl1pPr>
          </a:lstStyle>
          <a:p>
            <a:pPr>
              <a:defRPr/>
            </a:pPr>
            <a:fld id="{DC801F53-1CFE-497E-8FDB-788ECD2BD7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>
            <a:off x="34925" y="6413500"/>
            <a:ext cx="9048750" cy="0"/>
          </a:xfrm>
          <a:prstGeom prst="line">
            <a:avLst/>
          </a:prstGeom>
          <a:noFill/>
          <a:ln w="25400" cap="flat" cmpd="sng" algn="ctr">
            <a:solidFill>
              <a:srgbClr val="A9B08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01870" tIns="50935" rIns="101870" bIns="50935" anchor="ctr"/>
          <a:lstStyle/>
          <a:p>
            <a:pPr>
              <a:defRPr/>
            </a:pPr>
            <a:endParaRPr lang="en-US" sz="1800" dirty="0">
              <a:latin typeface="Arial" pitchFamily="24" charset="0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-6350" y="436563"/>
            <a:ext cx="9140825" cy="0"/>
          </a:xfrm>
          <a:prstGeom prst="line">
            <a:avLst/>
          </a:prstGeom>
          <a:noFill/>
          <a:ln w="25400" cap="flat" cmpd="sng" algn="ctr">
            <a:solidFill>
              <a:srgbClr val="A9B08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01870" tIns="50935" rIns="101870" bIns="50935" anchor="ctr"/>
          <a:lstStyle/>
          <a:p>
            <a:pPr>
              <a:defRPr/>
            </a:pPr>
            <a:endParaRPr lang="en-US" sz="1800" dirty="0">
              <a:latin typeface="Arial" pitchFamily="24" charset="0"/>
            </a:endParaRPr>
          </a:p>
        </p:txBody>
      </p:sp>
      <p:pic>
        <p:nvPicPr>
          <p:cNvPr id="1031" name="Picture 9" descr="WF_footer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972425" y="6497638"/>
            <a:ext cx="1084263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1" r:id="rId3"/>
    <p:sldLayoutId id="2147483660" r:id="rId4"/>
    <p:sldLayoutId id="2147483659" r:id="rId5"/>
    <p:sldLayoutId id="2147483658" r:id="rId6"/>
    <p:sldLayoutId id="2147483657" r:id="rId7"/>
    <p:sldLayoutId id="2147483656" r:id="rId8"/>
    <p:sldLayoutId id="2147483655" r:id="rId9"/>
    <p:sldLayoutId id="2147483654" r:id="rId10"/>
    <p:sldLayoutId id="214748365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BB082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BB0826"/>
          </a:solidFill>
          <a:latin typeface="Georgi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BB0826"/>
          </a:solidFill>
          <a:latin typeface="Georgi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BB0826"/>
          </a:solidFill>
          <a:latin typeface="Georgi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BB0826"/>
          </a:solidFill>
          <a:latin typeface="Georg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>
          <a:solidFill>
            <a:srgbClr val="BB0826"/>
          </a:solidFill>
          <a:latin typeface="Georg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>
          <a:solidFill>
            <a:srgbClr val="BB0826"/>
          </a:solidFill>
          <a:latin typeface="Georg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>
          <a:solidFill>
            <a:srgbClr val="BB0826"/>
          </a:solidFill>
          <a:latin typeface="Georg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>
          <a:solidFill>
            <a:srgbClr val="BB0826"/>
          </a:solidFill>
          <a:latin typeface="Georgia" pitchFamily="18" charset="0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15000"/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15000"/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2pPr>
      <a:lvl3pPr marL="682625" indent="-2238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15000"/>
        <a:buFont typeface="Wingdings" pitchFamily="2" charset="2"/>
        <a:buChar char="§"/>
        <a:defRPr sz="1000">
          <a:solidFill>
            <a:schemeClr val="tx1"/>
          </a:solidFill>
          <a:latin typeface="+mn-lt"/>
        </a:defRPr>
      </a:lvl3pPr>
      <a:lvl4pPr marL="890588" indent="-2016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15000"/>
        <a:buFont typeface="Wingdings" pitchFamily="2" charset="2"/>
        <a:buChar char="§"/>
        <a:defRPr sz="1000">
          <a:solidFill>
            <a:schemeClr val="tx1"/>
          </a:solidFill>
          <a:latin typeface="+mn-lt"/>
        </a:defRPr>
      </a:lvl4pPr>
      <a:lvl5pPr marL="1182688" indent="-1778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15000"/>
        <a:buFont typeface="Wingdings" pitchFamily="2" charset="2"/>
        <a:buChar char="§"/>
        <a:defRPr sz="1000">
          <a:solidFill>
            <a:schemeClr val="tx1"/>
          </a:solidFill>
          <a:latin typeface="+mn-lt"/>
        </a:defRPr>
      </a:lvl5pPr>
      <a:lvl6pPr marL="1639888" indent="-177800" algn="l" rtl="0" fontAlgn="base">
        <a:spcBef>
          <a:spcPct val="20000"/>
        </a:spcBef>
        <a:spcAft>
          <a:spcPct val="0"/>
        </a:spcAft>
        <a:buClr>
          <a:schemeClr val="tx1"/>
        </a:buClr>
        <a:buSzPct val="115000"/>
        <a:buFont typeface="Wingdings" pitchFamily="2" charset="2"/>
        <a:buChar char="§"/>
        <a:defRPr sz="1000">
          <a:solidFill>
            <a:schemeClr val="tx1"/>
          </a:solidFill>
          <a:latin typeface="+mn-lt"/>
        </a:defRPr>
      </a:lvl6pPr>
      <a:lvl7pPr marL="2097088" indent="-177800" algn="l" rtl="0" fontAlgn="base">
        <a:spcBef>
          <a:spcPct val="20000"/>
        </a:spcBef>
        <a:spcAft>
          <a:spcPct val="0"/>
        </a:spcAft>
        <a:buClr>
          <a:schemeClr val="tx1"/>
        </a:buClr>
        <a:buSzPct val="115000"/>
        <a:buFont typeface="Wingdings" pitchFamily="2" charset="2"/>
        <a:buChar char="§"/>
        <a:defRPr sz="1000">
          <a:solidFill>
            <a:schemeClr val="tx1"/>
          </a:solidFill>
          <a:latin typeface="+mn-lt"/>
        </a:defRPr>
      </a:lvl7pPr>
      <a:lvl8pPr marL="2554288" indent="-177800" algn="l" rtl="0" fontAlgn="base">
        <a:spcBef>
          <a:spcPct val="20000"/>
        </a:spcBef>
        <a:spcAft>
          <a:spcPct val="0"/>
        </a:spcAft>
        <a:buClr>
          <a:schemeClr val="tx1"/>
        </a:buClr>
        <a:buSzPct val="115000"/>
        <a:buFont typeface="Wingdings" pitchFamily="2" charset="2"/>
        <a:buChar char="§"/>
        <a:defRPr sz="1000">
          <a:solidFill>
            <a:schemeClr val="tx1"/>
          </a:solidFill>
          <a:latin typeface="+mn-lt"/>
        </a:defRPr>
      </a:lvl8pPr>
      <a:lvl9pPr marL="3011488" indent="-177800" algn="l" rtl="0" fontAlgn="base">
        <a:spcBef>
          <a:spcPct val="20000"/>
        </a:spcBef>
        <a:spcAft>
          <a:spcPct val="0"/>
        </a:spcAft>
        <a:buClr>
          <a:schemeClr val="tx1"/>
        </a:buClr>
        <a:buSzPct val="115000"/>
        <a:buFont typeface="Wingdings" pitchFamily="2" charset="2"/>
        <a:buChar char="§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9" descr="stagecoach_icon_english_rgb_med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9925" y="5629275"/>
            <a:ext cx="3160713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22263" y="2838450"/>
            <a:ext cx="8583612" cy="928688"/>
          </a:xfrm>
        </p:spPr>
        <p:txBody>
          <a:bodyPr/>
          <a:lstStyle/>
          <a:p>
            <a:pPr eaLnBrk="1" hangingPunct="1"/>
            <a:r>
              <a:rPr lang="en-US" sz="1800" dirty="0" smtClean="0">
                <a:solidFill>
                  <a:srgbClr val="BB0826"/>
                </a:solidFill>
                <a:latin typeface="+mj-lt"/>
                <a:ea typeface="+mj-ea"/>
                <a:cs typeface="+mj-cs"/>
              </a:rPr>
              <a:t>Luke Hutteman</a:t>
            </a:r>
          </a:p>
          <a:p>
            <a:pPr eaLnBrk="1" hangingPunct="1"/>
            <a:fld id="{1AEE5DA4-A218-466C-B085-6FF39F9AEF51}" type="datetime4">
              <a:rPr lang="en-US" sz="1800" smtClean="0">
                <a:solidFill>
                  <a:srgbClr val="BB0826"/>
                </a:solidFill>
                <a:latin typeface="+mj-lt"/>
                <a:ea typeface="+mj-ea"/>
                <a:cs typeface="+mj-cs"/>
              </a:rPr>
              <a:pPr eaLnBrk="1" hangingPunct="1"/>
              <a:t>October 24, 2012</a:t>
            </a:fld>
            <a:endParaRPr lang="en-US" sz="1400" dirty="0" smtClean="0">
              <a:latin typeface="Calibri" pitchFamily="34" charset="0"/>
            </a:endParaRPr>
          </a:p>
          <a:p>
            <a:pPr eaLnBrk="1" hangingPunct="1"/>
            <a:endParaRPr lang="en-US" sz="1400" b="1" dirty="0" smtClean="0">
              <a:solidFill>
                <a:srgbClr val="FF0000"/>
              </a:solidFill>
              <a:latin typeface="Calibri" pitchFamily="34" charset="0"/>
            </a:endParaRPr>
          </a:p>
          <a:p>
            <a:pPr eaLnBrk="1" hangingPunct="1"/>
            <a:endParaRPr lang="en-US" sz="1400" b="1" dirty="0" smtClean="0">
              <a:solidFill>
                <a:srgbClr val="FF0000"/>
              </a:solidFill>
              <a:latin typeface="Calibri" pitchFamily="34" charset="0"/>
            </a:endParaRPr>
          </a:p>
          <a:p>
            <a:pPr eaLnBrk="1" hangingPunct="1"/>
            <a:endParaRPr lang="en-US" sz="1400" b="1" dirty="0" smtClean="0">
              <a:solidFill>
                <a:srgbClr val="FF0000"/>
              </a:solidFill>
              <a:latin typeface="Calibri" pitchFamily="34" charset="0"/>
            </a:endParaRPr>
          </a:p>
          <a:p>
            <a:pPr eaLnBrk="1" hangingPunct="1"/>
            <a:endParaRPr lang="en-US" sz="1400" b="1" dirty="0" smtClean="0">
              <a:solidFill>
                <a:srgbClr val="FF0000"/>
              </a:solidFill>
              <a:latin typeface="Calibri" pitchFamily="34" charset="0"/>
            </a:endParaRPr>
          </a:p>
          <a:p>
            <a:pPr eaLnBrk="1" hangingPunct="1"/>
            <a:endParaRPr lang="en-US" sz="1400" b="1" dirty="0" smtClean="0">
              <a:solidFill>
                <a:srgbClr val="FF0000"/>
              </a:solidFill>
              <a:latin typeface="Calibri" pitchFamily="34" charset="0"/>
            </a:endParaRPr>
          </a:p>
          <a:p>
            <a:pPr eaLnBrk="1" hangingPunct="1"/>
            <a:endParaRPr lang="en-US" sz="1400" b="1" dirty="0" smtClean="0">
              <a:solidFill>
                <a:srgbClr val="FF0000"/>
              </a:solidFill>
              <a:latin typeface="Calibri" pitchFamily="34" charset="0"/>
            </a:endParaRPr>
          </a:p>
          <a:p>
            <a:pPr eaLnBrk="1" hangingPunct="1"/>
            <a:endParaRPr lang="en-US" sz="1400" b="1" dirty="0" smtClean="0">
              <a:solidFill>
                <a:srgbClr val="FF0000"/>
              </a:solidFill>
              <a:latin typeface="Calibri" pitchFamily="34" charset="0"/>
            </a:endParaRPr>
          </a:p>
          <a:p>
            <a:pPr eaLnBrk="1" hangingPunct="1"/>
            <a:endParaRPr lang="en-US" sz="1400" b="1" dirty="0" smtClean="0">
              <a:solidFill>
                <a:srgbClr val="FF0000"/>
              </a:solidFill>
              <a:latin typeface="Calibri" pitchFamily="34" charset="0"/>
            </a:endParaRPr>
          </a:p>
          <a:p>
            <a:pPr eaLnBrk="1" hangingPunct="1"/>
            <a:endParaRPr lang="en-US" sz="1400" b="1" dirty="0" smtClean="0">
              <a:solidFill>
                <a:srgbClr val="FF0000"/>
              </a:solidFill>
              <a:latin typeface="Calibri" pitchFamily="34" charset="0"/>
            </a:endParaRPr>
          </a:p>
          <a:p>
            <a:pPr eaLnBrk="1" hangingPunct="1"/>
            <a:endParaRPr lang="en-US" dirty="0" smtClean="0">
              <a:latin typeface="Calibri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39725" y="2640013"/>
            <a:ext cx="8629650" cy="52387"/>
          </a:xfrm>
          <a:prstGeom prst="rect">
            <a:avLst/>
          </a:prstGeom>
          <a:solidFill>
            <a:srgbClr val="A9B089"/>
          </a:solidFill>
          <a:ln w="9525">
            <a:noFill/>
            <a:miter lim="800000"/>
            <a:headEnd/>
            <a:tailEnd/>
          </a:ln>
        </p:spPr>
        <p:txBody>
          <a:bodyPr lIns="101834" tIns="50917" rIns="101834" bIns="50917" anchor="ctr"/>
          <a:lstStyle/>
          <a:p>
            <a:pPr algn="ctr">
              <a:defRPr/>
            </a:pPr>
            <a:endParaRPr lang="en-US" sz="1800" dirty="0">
              <a:solidFill>
                <a:schemeClr val="lt1"/>
              </a:solidFill>
              <a:latin typeface="+mn-lt"/>
            </a:endParaRPr>
          </a:p>
        </p:txBody>
      </p:sp>
      <p:pic>
        <p:nvPicPr>
          <p:cNvPr id="14341" name="Picture 16" descr="Wells Fargo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67663" y="400050"/>
            <a:ext cx="7493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22263" y="1350963"/>
            <a:ext cx="8678862" cy="1236662"/>
          </a:xfrm>
        </p:spPr>
        <p:txBody>
          <a:bodyPr/>
          <a:lstStyle/>
          <a:p>
            <a:pPr eaLnBrk="1" hangingPunct="1"/>
            <a:r>
              <a:rPr lang="en-US" dirty="0" smtClean="0"/>
              <a:t>Market Risk Engineering</a:t>
            </a:r>
            <a:br>
              <a:rPr lang="en-US" dirty="0" smtClean="0"/>
            </a:br>
            <a:r>
              <a:rPr lang="en-US" sz="1800" dirty="0" err="1" smtClean="0"/>
              <a:t>JavaOne</a:t>
            </a:r>
            <a:r>
              <a:rPr lang="en-US" sz="1800" dirty="0" smtClean="0"/>
              <a:t> 2012</a:t>
            </a:r>
            <a:endParaRPr lang="en-US" sz="2000" dirty="0"/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71700" y="2736564"/>
            <a:ext cx="5934074" cy="263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in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nodeType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"INVENTORY":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handleInventory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"DESK":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handleDesk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"TRADER":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handleTrader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throw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IllegalArgumentException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  "Unknown node type: " +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nodeType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63BD89-8E9C-42F5-BFBD-D41E3C2D201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in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200" dirty="0" smtClean="0"/>
              <a:t>Details:</a:t>
            </a:r>
          </a:p>
          <a:p>
            <a:pPr lvl="2"/>
            <a:r>
              <a:rPr lang="en-US" sz="2000" dirty="0" smtClean="0"/>
              <a:t>Can null be a case label?</a:t>
            </a:r>
          </a:p>
          <a:p>
            <a:pPr lvl="3"/>
            <a:r>
              <a:rPr lang="en-US" sz="2000" dirty="0" smtClean="0"/>
              <a:t>No</a:t>
            </a:r>
          </a:p>
          <a:p>
            <a:pPr lvl="2"/>
            <a:r>
              <a:rPr lang="en-US" sz="2000" dirty="0" smtClean="0"/>
              <a:t>What does switching on a null do?</a:t>
            </a:r>
          </a:p>
          <a:p>
            <a:pPr lvl="3"/>
            <a:r>
              <a:rPr lang="en-US" sz="2000" dirty="0" err="1" smtClean="0"/>
              <a:t>NullPointerException</a:t>
            </a:r>
            <a:endParaRPr lang="en-US" sz="2000" dirty="0" smtClean="0"/>
          </a:p>
          <a:p>
            <a:pPr lvl="2"/>
            <a:r>
              <a:rPr lang="en-US" sz="2000" dirty="0" smtClean="0"/>
              <a:t>Case insensitive comparisons?</a:t>
            </a:r>
          </a:p>
          <a:p>
            <a:pPr lvl="3"/>
            <a:r>
              <a:rPr lang="en-US" sz="2000" dirty="0" smtClean="0"/>
              <a:t>No</a:t>
            </a:r>
          </a:p>
          <a:p>
            <a:pPr lvl="2"/>
            <a:r>
              <a:rPr lang="en-US" sz="2000" dirty="0" smtClean="0"/>
              <a:t>Implementation:</a:t>
            </a:r>
          </a:p>
          <a:p>
            <a:pPr lvl="3"/>
            <a:r>
              <a:rPr lang="en-US" sz="2000" dirty="0" smtClean="0"/>
              <a:t>Relies on </a:t>
            </a:r>
            <a:r>
              <a:rPr lang="en-US" sz="2000" dirty="0" err="1" smtClean="0"/>
              <a:t>String.hashCode</a:t>
            </a:r>
            <a:endParaRPr lang="en-US" sz="2000" dirty="0" smtClean="0"/>
          </a:p>
          <a:p>
            <a:pPr lvl="3"/>
            <a:r>
              <a:rPr lang="en-US" sz="2000" dirty="0" smtClean="0"/>
              <a:t>On average faster than if-else chain with &gt;3 cases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63BD89-8E9C-42F5-BFBD-D41E3C2D201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Diamond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No more repetition of generic arguments:</a:t>
            </a:r>
            <a:br>
              <a:rPr lang="en-US" sz="2200" dirty="0" smtClean="0"/>
            </a:br>
            <a:endParaRPr lang="en-US" sz="2200" dirty="0" smtClean="0"/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Map&lt;String, List&lt;Double&gt;&gt; map =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HashMap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&lt;String, List&lt;Double&gt;&gt;();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Map&lt;String, List&lt;Double&gt;&gt; map =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HashMap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&lt;&gt;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63BD89-8E9C-42F5-BFBD-D41E3C2D201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Diamond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No more repetition of generic arguments:</a:t>
            </a:r>
            <a:br>
              <a:rPr lang="en-US" sz="2200" dirty="0" smtClean="0"/>
            </a:br>
            <a:endParaRPr lang="en-US" sz="2200" dirty="0" smtClean="0"/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Map&lt;String, Map&lt;String, Map&lt;String, Map&lt;String, float[]&gt;&gt;&gt;&gt;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deskGroupPnlMap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HashMap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&lt;String, Map&lt;String, Map&lt;String, Map&lt;String, float[]&gt;&gt;&gt;&gt;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Map&lt;String, Map&lt;String, Map&lt;String, Map&lt;String, float[]&gt;&gt;&gt;&gt;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deskGroupPnlMap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HashMap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&lt;&gt;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63BD89-8E9C-42F5-BFBD-D41E3C2D201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Diamond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Not just for initialization:</a:t>
            </a:r>
          </a:p>
          <a:p>
            <a:pPr>
              <a:buNone/>
            </a:pPr>
            <a:endParaRPr lang="en-US" sz="2200" dirty="0" smtClean="0"/>
          </a:p>
          <a:p>
            <a:pPr lvl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&lt;Map&lt;String, Integer&gt;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listOfMaps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lvl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lvl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lvl="1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listOfMaps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&lt;&gt;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 lvl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List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&lt;Map&lt;String, Integer&gt;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compute() {</a:t>
            </a:r>
          </a:p>
          <a:p>
            <a:pPr lvl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lvl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lvl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lvl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new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&lt;&gt;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63BD89-8E9C-42F5-BFBD-D41E3C2D201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Multi-catch and precise </a:t>
            </a:r>
            <a:r>
              <a:rPr lang="en-US" dirty="0" err="1" smtClean="0"/>
              <a:t>rethrow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sz="2000" dirty="0" smtClean="0"/>
              <a:t>Multi-catch:</a:t>
            </a:r>
          </a:p>
          <a:p>
            <a:pPr lvl="3"/>
            <a:r>
              <a:rPr lang="en-US" sz="2000" dirty="0" smtClean="0"/>
              <a:t>Ability to catch multiple exceptions in a single catch clause:</a:t>
            </a:r>
          </a:p>
          <a:p>
            <a:pPr lvl="3"/>
            <a:endParaRPr lang="en-US" sz="2000" dirty="0" smtClean="0"/>
          </a:p>
          <a:p>
            <a:pPr lvl="3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try {</a:t>
            </a:r>
          </a:p>
          <a:p>
            <a:pPr lvl="3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lvl="3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 catch 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FirstException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SecondException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ex) {</a:t>
            </a:r>
          </a:p>
          <a:p>
            <a:pPr lvl="3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lvl="3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3"/>
            <a:endParaRPr lang="en-US" sz="2000" dirty="0" smtClean="0"/>
          </a:p>
          <a:p>
            <a:pPr lvl="2"/>
            <a:r>
              <a:rPr lang="en-US" sz="2000" dirty="0" smtClean="0"/>
              <a:t>Precise </a:t>
            </a:r>
            <a:r>
              <a:rPr lang="en-US" sz="2000" dirty="0" err="1" smtClean="0"/>
              <a:t>rethrow</a:t>
            </a:r>
            <a:r>
              <a:rPr lang="en-US" sz="2000" dirty="0" smtClean="0"/>
              <a:t>:</a:t>
            </a:r>
          </a:p>
          <a:p>
            <a:pPr lvl="3"/>
            <a:r>
              <a:rPr lang="en-US" sz="2000" dirty="0" smtClean="0"/>
              <a:t>Change </a:t>
            </a:r>
            <a:r>
              <a:rPr lang="en-US" sz="2000" i="1" dirty="0" smtClean="0"/>
              <a:t>can-throw analysis</a:t>
            </a:r>
            <a:r>
              <a:rPr lang="en-US" sz="2000" dirty="0" smtClean="0"/>
              <a:t> of a catch clause</a:t>
            </a:r>
          </a:p>
          <a:p>
            <a:pPr lvl="3"/>
            <a:r>
              <a:rPr lang="en-US" sz="2000" dirty="0" err="1" smtClean="0"/>
              <a:t>Rethrow</a:t>
            </a:r>
            <a:r>
              <a:rPr lang="en-US" sz="2000" dirty="0" smtClean="0"/>
              <a:t> based on exceptions that can be thrown by the try-block, instead of the caught exception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63BD89-8E9C-42F5-BFBD-D41E3C2D201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Multi-catch and precise </a:t>
            </a:r>
            <a:r>
              <a:rPr lang="en-US" dirty="0" err="1" smtClean="0"/>
              <a:t>rethrow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200" dirty="0" smtClean="0"/>
              <a:t>Example:</a:t>
            </a:r>
          </a:p>
          <a:p>
            <a:pPr lvl="2"/>
            <a:endParaRPr lang="en-US" sz="2000" dirty="0" smtClean="0"/>
          </a:p>
          <a:p>
            <a:pPr lvl="1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exampleMethod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(Future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future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throws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InterruptedException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ExecutionException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TimeoutException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Object result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future.get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(5, SECONDS);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3">
              <a:buNone/>
            </a:pPr>
            <a:endParaRPr lang="en-US" sz="2000" dirty="0" smtClean="0"/>
          </a:p>
          <a:p>
            <a:pPr lvl="1"/>
            <a:r>
              <a:rPr lang="en-US" sz="2200" dirty="0" smtClean="0"/>
              <a:t>How do we catch, cleanup, </a:t>
            </a:r>
            <a:r>
              <a:rPr lang="en-US" sz="2200" dirty="0" err="1" smtClean="0"/>
              <a:t>rethrow</a:t>
            </a:r>
            <a:r>
              <a:rPr lang="en-US" sz="2200" dirty="0" smtClean="0"/>
              <a:t>?</a:t>
            </a:r>
          </a:p>
          <a:p>
            <a:pPr lvl="3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63BD89-8E9C-42F5-BFBD-D41E3C2D201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Multi-catch and precise </a:t>
            </a:r>
            <a:r>
              <a:rPr lang="en-US" dirty="0" err="1" smtClean="0"/>
              <a:t>rethrow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200" dirty="0" smtClean="0"/>
              <a:t>Java6: multiple catch clauses</a:t>
            </a:r>
          </a:p>
          <a:p>
            <a:pPr lvl="2"/>
            <a:endParaRPr lang="en-US" sz="2000" dirty="0" smtClean="0"/>
          </a:p>
          <a:p>
            <a:pPr lvl="1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exampleMethod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(Future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future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throws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InterruptedException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ExecutionException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TimeoutException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Object result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future.get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(5, SECONDS);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InterruptedException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ex) {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cleanup();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throw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ex;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ExecutionException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ex) {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cleanup();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throw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ex;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TimeoutException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ex) {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cleanup();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throw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ex;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200" dirty="0" smtClean="0"/>
          </a:p>
          <a:p>
            <a:pPr lvl="3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63BD89-8E9C-42F5-BFBD-D41E3C2D201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Multi-catch and precise </a:t>
            </a:r>
            <a:r>
              <a:rPr lang="en-US" dirty="0" err="1" smtClean="0"/>
              <a:t>rethrow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200" dirty="0" smtClean="0"/>
              <a:t>Java6 with single catch (poor style)</a:t>
            </a:r>
          </a:p>
          <a:p>
            <a:pPr lvl="2"/>
            <a:endParaRPr lang="en-US" sz="2000" dirty="0" smtClean="0"/>
          </a:p>
          <a:p>
            <a:pPr lvl="1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exampleMethod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(Future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future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throws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Object result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future.get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(5, SECONDS);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ex) {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cleanup();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throw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ex;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200" dirty="0" smtClean="0"/>
          </a:p>
          <a:p>
            <a:pPr lvl="3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63BD89-8E9C-42F5-BFBD-D41E3C2D201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Multi-catch and precise </a:t>
            </a:r>
            <a:r>
              <a:rPr lang="en-US" dirty="0" err="1" smtClean="0"/>
              <a:t>rethrow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200" dirty="0" smtClean="0"/>
              <a:t>Java7: multi-catch</a:t>
            </a:r>
          </a:p>
          <a:p>
            <a:pPr lvl="2"/>
            <a:endParaRPr lang="en-US" sz="2000" dirty="0" smtClean="0"/>
          </a:p>
          <a:p>
            <a:pPr lvl="1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exampleMethod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(Future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future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throws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InterruptedException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ExecutionException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TimeoutException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Object result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future.get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(5, SECONDS);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InterruptedException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ExecutionException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|</a:t>
            </a:r>
          </a:p>
          <a:p>
            <a:pPr lvl="1"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TimeoutException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ex) {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cleanup();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throw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ex;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200" dirty="0" smtClean="0"/>
          </a:p>
          <a:p>
            <a:pPr lvl="3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63BD89-8E9C-42F5-BFBD-D41E3C2D201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JavaOne</a:t>
            </a:r>
            <a:r>
              <a:rPr lang="en-US" dirty="0" smtClean="0"/>
              <a:t> 2012 – presentation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Java 7</a:t>
            </a:r>
          </a:p>
          <a:p>
            <a:pPr lvl="1"/>
            <a:endParaRPr lang="en-US" sz="2000" dirty="0" smtClean="0"/>
          </a:p>
          <a:p>
            <a:r>
              <a:rPr lang="en-US" sz="2000" dirty="0" smtClean="0"/>
              <a:t>Java 8</a:t>
            </a:r>
          </a:p>
          <a:p>
            <a:pPr lvl="1"/>
            <a:endParaRPr lang="en-US" sz="1800" dirty="0" smtClean="0"/>
          </a:p>
          <a:p>
            <a:r>
              <a:rPr lang="en-US" sz="1800" dirty="0" smtClean="0"/>
              <a:t>Tools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63BD89-8E9C-42F5-BFBD-D41E3C2D201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Multi-catch and precise </a:t>
            </a:r>
            <a:r>
              <a:rPr lang="en-US" dirty="0" err="1" smtClean="0"/>
              <a:t>rethrow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200" dirty="0" smtClean="0"/>
              <a:t>Java7: precise </a:t>
            </a:r>
            <a:r>
              <a:rPr lang="en-US" sz="2200" dirty="0" err="1" smtClean="0"/>
              <a:t>rethrow</a:t>
            </a:r>
            <a:endParaRPr lang="en-US" sz="2200" dirty="0" smtClean="0"/>
          </a:p>
          <a:p>
            <a:pPr lvl="2"/>
            <a:endParaRPr lang="en-US" sz="2000" dirty="0" smtClean="0"/>
          </a:p>
          <a:p>
            <a:pPr lvl="1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exampleMethod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(Future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future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throws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InterruptedException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ExecutionException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TimeoutException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Object result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future.get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(5, SECONDS);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Throwable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cleanup();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throw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200" dirty="0" smtClean="0"/>
          </a:p>
          <a:p>
            <a:pPr lvl="3">
              <a:buNone/>
            </a:pPr>
            <a:endParaRPr lang="en-US" sz="2000" dirty="0" smtClean="0"/>
          </a:p>
          <a:p>
            <a:pPr lvl="3">
              <a:buNone/>
            </a:pPr>
            <a:endParaRPr lang="en-US" sz="2000" dirty="0" smtClean="0"/>
          </a:p>
          <a:p>
            <a:pPr lvl="3">
              <a:buNone/>
            </a:pPr>
            <a:r>
              <a:rPr lang="en-US" sz="2000" i="1" dirty="0" smtClean="0"/>
              <a:t>(is this good style now?)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63BD89-8E9C-42F5-BFBD-D41E3C2D201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Try-with-resources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200" dirty="0" smtClean="0"/>
              <a:t>A variation of the try-catch-finally statement</a:t>
            </a:r>
          </a:p>
          <a:p>
            <a:pPr lvl="1"/>
            <a:r>
              <a:rPr lang="en-US" sz="2200" dirty="0" smtClean="0"/>
              <a:t>Allows initialization of a </a:t>
            </a:r>
            <a:r>
              <a:rPr lang="en-US" sz="2200" b="1" i="1" dirty="0" smtClean="0"/>
              <a:t>resource variable</a:t>
            </a:r>
          </a:p>
          <a:p>
            <a:pPr lvl="2"/>
            <a:r>
              <a:rPr lang="en-US" sz="2000" dirty="0" smtClean="0"/>
              <a:t>Must be of type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AutoCloseable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close()</a:t>
            </a:r>
            <a:r>
              <a:rPr lang="en-US" sz="2000" dirty="0" smtClean="0"/>
              <a:t> method will be called from generated finally block</a:t>
            </a:r>
          </a:p>
          <a:p>
            <a:pPr lvl="2"/>
            <a:r>
              <a:rPr lang="en-US" sz="2000" dirty="0" smtClean="0"/>
              <a:t>Exceptions thrown by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close()</a:t>
            </a:r>
            <a:r>
              <a:rPr lang="en-US" sz="2000" dirty="0" smtClean="0"/>
              <a:t> will be added to a </a:t>
            </a:r>
            <a:r>
              <a:rPr lang="en-US" sz="2000" i="1" dirty="0" smtClean="0"/>
              <a:t>suppressed exception list</a:t>
            </a:r>
          </a:p>
          <a:p>
            <a:pPr lvl="1"/>
            <a:r>
              <a:rPr lang="en-US" sz="2200" dirty="0" smtClean="0"/>
              <a:t>Useful for avoiding leaks of external objects</a:t>
            </a:r>
          </a:p>
          <a:p>
            <a:pPr lvl="2"/>
            <a:r>
              <a:rPr lang="en-US" sz="2000" dirty="0" smtClean="0"/>
              <a:t>Files, SQL statements, </a:t>
            </a:r>
            <a:r>
              <a:rPr lang="en-US" sz="2000" dirty="0" err="1" smtClean="0"/>
              <a:t>resultsets</a:t>
            </a:r>
            <a:r>
              <a:rPr lang="en-US" sz="2000" dirty="0" smtClean="0"/>
              <a:t>, …</a:t>
            </a:r>
          </a:p>
          <a:p>
            <a:pPr lvl="2"/>
            <a:r>
              <a:rPr lang="en-US" sz="2000" dirty="0" smtClean="0"/>
              <a:t>Many JDK classes retrofitted to be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AutoCloseable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63BD89-8E9C-42F5-BFBD-D41E3C2D201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Try-with-resources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200" dirty="0" smtClean="0"/>
              <a:t>You type this:</a:t>
            </a:r>
          </a:p>
          <a:p>
            <a:pPr lvl="2"/>
            <a:endParaRPr lang="en-US" sz="2000" dirty="0" smtClean="0"/>
          </a:p>
          <a:p>
            <a:pPr lvl="1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try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(Resource r =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createResource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())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(r);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(Exception e) {</a:t>
            </a:r>
          </a:p>
          <a:p>
            <a:pPr lvl="1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handleException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(e);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finally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cleanup();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63BD89-8E9C-42F5-BFBD-D41E3C2D201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Try-with-resources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200" dirty="0" smtClean="0"/>
              <a:t>Compiler generates this:</a:t>
            </a:r>
          </a:p>
          <a:p>
            <a:pPr lvl="2"/>
            <a:endParaRPr lang="en-US" sz="2000" dirty="0" smtClean="0"/>
          </a:p>
          <a:p>
            <a:pPr lvl="1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try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Resource r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null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r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createResource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 lvl="1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(r);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finally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(r != null)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r.close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        // actually a bit more complicated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(Exception e) {</a:t>
            </a:r>
          </a:p>
          <a:p>
            <a:pPr lvl="1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handleException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(e);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finally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cleanup();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63BD89-8E9C-42F5-BFBD-D41E3C2D201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NIO.2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200" dirty="0" smtClean="0"/>
              <a:t>Improved File I/O</a:t>
            </a:r>
          </a:p>
          <a:p>
            <a:pPr lvl="1"/>
            <a:r>
              <a:rPr lang="en-US" sz="2200" dirty="0" smtClean="0"/>
              <a:t>Package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java.nio.file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sz="2200" dirty="0" smtClean="0"/>
              <a:t> – used to locate a file in a file system</a:t>
            </a:r>
          </a:p>
          <a:p>
            <a:pPr lvl="2"/>
            <a:r>
              <a:rPr lang="en-US" sz="2000" dirty="0" smtClean="0"/>
              <a:t>Similar to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java.io.File</a:t>
            </a:r>
            <a:r>
              <a:rPr lang="en-US" sz="2000" dirty="0" smtClean="0"/>
              <a:t> now</a:t>
            </a:r>
          </a:p>
          <a:p>
            <a:pPr lvl="1"/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Paths</a:t>
            </a:r>
            <a:r>
              <a:rPr lang="en-US" sz="2200" dirty="0" smtClean="0"/>
              <a:t> – defines static methods that return a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Path</a:t>
            </a:r>
          </a:p>
          <a:p>
            <a:pPr lvl="1"/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Files</a:t>
            </a:r>
            <a:r>
              <a:rPr lang="en-US" sz="2200" dirty="0" smtClean="0"/>
              <a:t> – defines static methods to operate on files and directories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63BD89-8E9C-42F5-BFBD-D41E3C2D201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200" dirty="0" smtClean="0"/>
              <a:t>Represents an absolute or relative path</a:t>
            </a:r>
          </a:p>
          <a:p>
            <a:pPr lvl="1"/>
            <a:r>
              <a:rPr lang="en-US" sz="2200" dirty="0" smtClean="0"/>
              <a:t>Create from path String or URI or </a:t>
            </a:r>
            <a:r>
              <a:rPr lang="en-US" sz="2200" dirty="0" err="1" smtClean="0"/>
              <a:t>File.toPath</a:t>
            </a:r>
            <a:r>
              <a:rPr lang="en-US" sz="2200" dirty="0" smtClean="0"/>
              <a:t>()</a:t>
            </a:r>
          </a:p>
          <a:p>
            <a:pPr lvl="1"/>
            <a:r>
              <a:rPr lang="en-US" sz="2200" dirty="0" smtClean="0"/>
              <a:t>Consists of one or more name elements, or a root component and zero or more name elements</a:t>
            </a:r>
          </a:p>
          <a:p>
            <a:pPr lvl="1"/>
            <a:r>
              <a:rPr lang="en-US" sz="2200" dirty="0" smtClean="0"/>
              <a:t>Immutable</a:t>
            </a:r>
          </a:p>
          <a:p>
            <a:pPr lvl="1"/>
            <a:r>
              <a:rPr lang="en-US" sz="2200" dirty="0" smtClean="0"/>
              <a:t>Defines methods to access elements of the path</a:t>
            </a:r>
          </a:p>
          <a:p>
            <a:pPr lvl="1"/>
            <a:r>
              <a:rPr lang="en-US" sz="2200" dirty="0" smtClean="0"/>
              <a:t>Defines methods to combine paths, returning a new path</a:t>
            </a:r>
          </a:p>
          <a:p>
            <a:pPr lvl="1"/>
            <a:endParaRPr lang="en-US" sz="2200" dirty="0" smtClean="0"/>
          </a:p>
          <a:p>
            <a:pPr lvl="1"/>
            <a:endParaRPr lang="en-US" sz="2200" dirty="0" smtClean="0"/>
          </a:p>
          <a:p>
            <a:pPr lvl="1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Path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Paths.get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("/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lvl="1">
              <a:buNone/>
            </a:pP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63BD89-8E9C-42F5-BFBD-D41E3C2D201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200" dirty="0" smtClean="0"/>
              <a:t>Consists exclusively of static methods that operate on files</a:t>
            </a:r>
          </a:p>
          <a:p>
            <a:pPr lvl="1"/>
            <a:r>
              <a:rPr lang="en-US" sz="2200" dirty="0" smtClean="0"/>
              <a:t>Most methods take a Path as a parameter to locate the file</a:t>
            </a:r>
          </a:p>
          <a:p>
            <a:pPr lvl="1"/>
            <a:endParaRPr lang="en-US" sz="2200" dirty="0" smtClean="0"/>
          </a:p>
          <a:p>
            <a:pPr lvl="1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Files.createFile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(path)</a:t>
            </a:r>
          </a:p>
          <a:p>
            <a:pPr lvl="1">
              <a:buNone/>
            </a:pPr>
            <a:endParaRPr lang="en-US" sz="2200" dirty="0" smtClean="0"/>
          </a:p>
          <a:p>
            <a:pPr lvl="1"/>
            <a:r>
              <a:rPr lang="en-US" sz="2200" dirty="0" smtClean="0"/>
              <a:t>Oftentimes also returns a Path</a:t>
            </a:r>
          </a:p>
          <a:p>
            <a:pPr lvl="1"/>
            <a:endParaRPr lang="en-US" sz="2200" dirty="0" smtClean="0"/>
          </a:p>
          <a:p>
            <a:pPr lvl="1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Path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Files.createDirectory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dir.resolve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"));</a:t>
            </a:r>
          </a:p>
          <a:p>
            <a:pPr lvl="1"/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63BD89-8E9C-42F5-BFBD-D41E3C2D201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200" dirty="0" smtClean="0"/>
              <a:t>Simple file operations</a:t>
            </a:r>
          </a:p>
          <a:p>
            <a:pPr lvl="1"/>
            <a:endParaRPr lang="en-US" sz="2200" dirty="0" smtClean="0"/>
          </a:p>
          <a:p>
            <a:pPr lvl="1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byte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[] bytes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Files.readAllBytes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(path);</a:t>
            </a:r>
          </a:p>
          <a:p>
            <a:pPr lvl="1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List&lt;String&gt; lines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Files.readAllLines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(path, UTF_8);</a:t>
            </a:r>
          </a:p>
          <a:p>
            <a:pPr lvl="1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BufferedReader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r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Files.newBufferedReader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(path, UTF_8);</a:t>
            </a:r>
          </a:p>
          <a:p>
            <a:pPr lvl="1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OutputStream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out = </a:t>
            </a:r>
          </a:p>
          <a:p>
            <a:pPr lvl="1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Files.newOutputStream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(path, CREATE, APPEND);</a:t>
            </a:r>
          </a:p>
          <a:p>
            <a:pPr lvl="1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Files.copy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sourcePath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destinationPath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None/>
            </a:pPr>
            <a:endParaRPr lang="en-US" sz="2200" dirty="0" smtClean="0"/>
          </a:p>
          <a:p>
            <a:pPr lvl="1">
              <a:buNone/>
            </a:pPr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63BD89-8E9C-42F5-BFBD-D41E3C2D201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200" dirty="0" smtClean="0"/>
              <a:t>Additional logic for </a:t>
            </a:r>
          </a:p>
          <a:p>
            <a:pPr lvl="2"/>
            <a:r>
              <a:rPr lang="en-US" sz="2000" dirty="0" smtClean="0"/>
              <a:t>Directories</a:t>
            </a:r>
          </a:p>
          <a:p>
            <a:pPr lvl="3"/>
            <a:r>
              <a:rPr lang="en-US" sz="2000" dirty="0" smtClean="0"/>
              <a:t>Including </a:t>
            </a:r>
            <a:r>
              <a:rPr lang="en-US" sz="2000" dirty="0" smtClean="0"/>
              <a:t>recursively </a:t>
            </a:r>
            <a:r>
              <a:rPr lang="en-US" sz="2000" dirty="0" smtClean="0"/>
              <a:t>walking a directory tree</a:t>
            </a:r>
          </a:p>
          <a:p>
            <a:pPr lvl="2"/>
            <a:r>
              <a:rPr lang="en-US" sz="2000" dirty="0" smtClean="0"/>
              <a:t>File Attributes</a:t>
            </a:r>
          </a:p>
          <a:p>
            <a:pPr lvl="2"/>
            <a:r>
              <a:rPr lang="en-US" sz="2000" dirty="0" smtClean="0"/>
              <a:t>Symbolic links</a:t>
            </a:r>
          </a:p>
          <a:p>
            <a:pPr lvl="2"/>
            <a:r>
              <a:rPr lang="en-US" sz="2000" dirty="0" smtClean="0"/>
              <a:t>File change notifications</a:t>
            </a:r>
          </a:p>
          <a:p>
            <a:pPr lvl="3"/>
            <a:r>
              <a:rPr lang="en-US" sz="2000" dirty="0" smtClean="0"/>
              <a:t>Watch files and directories for changes</a:t>
            </a:r>
          </a:p>
          <a:p>
            <a:pPr lvl="3"/>
            <a:r>
              <a:rPr lang="en-US" sz="2000" dirty="0" smtClean="0"/>
              <a:t>No need to poll the file system</a:t>
            </a:r>
          </a:p>
          <a:p>
            <a:pPr lvl="3"/>
            <a:endParaRPr lang="en-US" sz="2000" dirty="0" smtClean="0"/>
          </a:p>
          <a:p>
            <a:pPr lvl="2"/>
            <a:endParaRPr lang="en-US" sz="2000" dirty="0" smtClean="0"/>
          </a:p>
          <a:p>
            <a:pPr lvl="1">
              <a:buNone/>
            </a:pPr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63BD89-8E9C-42F5-BFBD-D41E3C2D201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library additions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200" dirty="0" smtClean="0"/>
              <a:t>Utility classes with static methods</a:t>
            </a:r>
          </a:p>
          <a:p>
            <a:pPr lvl="1">
              <a:buNone/>
            </a:pPr>
            <a:endParaRPr lang="en-US" sz="2200" dirty="0" smtClean="0"/>
          </a:p>
          <a:p>
            <a:pPr lvl="1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Objects.equals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(obj1, obj2); // checks for null</a:t>
            </a:r>
          </a:p>
          <a:p>
            <a:pPr lvl="1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Objects.deepEquals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(obj1, obj2); // handles arrays</a:t>
            </a:r>
          </a:p>
          <a:p>
            <a:pPr lvl="1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Objects.requireNonNull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Objects.toString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Objects.toString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nullDefault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StandardCharsets.UTF_8;</a:t>
            </a:r>
          </a:p>
          <a:p>
            <a:pPr lvl="1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// no need to worry about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UnsupportedCharsetException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Collections.emptyIterator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Collections.emptyEnumeration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sz="2200" dirty="0" smtClean="0"/>
          </a:p>
          <a:p>
            <a:pPr lvl="2">
              <a:buNone/>
            </a:pPr>
            <a:endParaRPr lang="en-US" sz="2000" dirty="0" smtClean="0"/>
          </a:p>
          <a:p>
            <a:pPr lvl="1">
              <a:buNone/>
            </a:pPr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63BD89-8E9C-42F5-BFBD-D41E3C2D201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Java 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Java 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Java SE 8 is a big step forward in modernizing the Java </a:t>
            </a:r>
            <a:r>
              <a:rPr lang="en-US" sz="2000" i="1" dirty="0" smtClean="0"/>
              <a:t>Language</a:t>
            </a:r>
          </a:p>
          <a:p>
            <a:pPr lvl="1"/>
            <a:r>
              <a:rPr lang="en-US" sz="2000" dirty="0" smtClean="0"/>
              <a:t>Lambda expressions (closures)</a:t>
            </a:r>
          </a:p>
          <a:p>
            <a:pPr lvl="1"/>
            <a:r>
              <a:rPr lang="en-US" sz="2000" dirty="0" smtClean="0"/>
              <a:t>Interface evolution (default methods)</a:t>
            </a:r>
          </a:p>
          <a:p>
            <a:r>
              <a:rPr lang="en-US" sz="2000" dirty="0" smtClean="0"/>
              <a:t>Java SE 8 is a big step forward in modernizing the Java </a:t>
            </a:r>
            <a:r>
              <a:rPr lang="en-US" sz="2000" i="1" dirty="0" smtClean="0"/>
              <a:t>Libraries</a:t>
            </a:r>
          </a:p>
          <a:p>
            <a:pPr lvl="1"/>
            <a:r>
              <a:rPr lang="en-US" sz="2000" dirty="0" smtClean="0"/>
              <a:t>Bulk data operations on Collections</a:t>
            </a:r>
          </a:p>
          <a:p>
            <a:pPr lvl="1"/>
            <a:r>
              <a:rPr lang="en-US" sz="2000" dirty="0" smtClean="0"/>
              <a:t>More library support for parallelism</a:t>
            </a:r>
          </a:p>
          <a:p>
            <a:r>
              <a:rPr lang="en-US" sz="2000" dirty="0" smtClean="0"/>
              <a:t>Together, perhaps the </a:t>
            </a:r>
            <a:r>
              <a:rPr lang="en-US" sz="2000" i="1" dirty="0" smtClean="0"/>
              <a:t>biggest upgrade ever</a:t>
            </a:r>
            <a:r>
              <a:rPr lang="en-US" sz="2000" dirty="0" smtClean="0"/>
              <a:t> to the Java programming model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63BD89-8E9C-42F5-BFBD-D41E3C2D201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81450" y="3968694"/>
            <a:ext cx="4981574" cy="2113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Lambda Expression?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 Lambda expression (closure) is an anonymous method</a:t>
            </a:r>
          </a:p>
          <a:p>
            <a:pPr lvl="1"/>
            <a:r>
              <a:rPr lang="en-US" sz="2000" dirty="0" smtClean="0"/>
              <a:t>Has an argument list, a return type, and a body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(Object o) -&gt;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o.toString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sz="2000" dirty="0" smtClean="0"/>
              <a:t>Can refer to values from the enclosing lexical scope</a:t>
            </a:r>
          </a:p>
          <a:p>
            <a:pPr lvl="1">
              <a:buNone/>
            </a:pPr>
            <a:r>
              <a:rPr lang="en-US" sz="2000" dirty="0" smtClean="0"/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(Person p) -&gt;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p.getName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().equals(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dirty="0" smtClean="0"/>
              <a:t>A method reference is a reference to an existing method</a:t>
            </a:r>
          </a:p>
          <a:p>
            <a:pPr lvl="1">
              <a:buNone/>
            </a:pPr>
            <a:r>
              <a:rPr lang="en-US" sz="2000" dirty="0" smtClean="0"/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Object::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/>
              <a:t>Allows you to </a:t>
            </a:r>
            <a:r>
              <a:rPr lang="en-US" sz="2000" i="1" dirty="0" smtClean="0"/>
              <a:t>treat code as data</a:t>
            </a:r>
            <a:endParaRPr lang="en-US" sz="2000" dirty="0" smtClean="0"/>
          </a:p>
          <a:p>
            <a:pPr lvl="1"/>
            <a:r>
              <a:rPr lang="en-US" sz="2000" dirty="0" smtClean="0"/>
              <a:t>Behavior can be stored in variables and</a:t>
            </a:r>
            <a:br>
              <a:rPr lang="en-US" sz="2000" dirty="0" smtClean="0"/>
            </a:br>
            <a:r>
              <a:rPr lang="en-US" sz="2000" dirty="0" smtClean="0"/>
              <a:t>passed to methods</a:t>
            </a:r>
            <a:r>
              <a:rPr lang="en-US" sz="2000" dirty="0" smtClean="0"/>
              <a:t>.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r>
              <a:rPr lang="en-US" sz="2000" dirty="0" smtClean="0"/>
              <a:t>Similar to single-method</a:t>
            </a:r>
            <a:br>
              <a:rPr lang="en-US" sz="2000" dirty="0" smtClean="0"/>
            </a:br>
            <a:r>
              <a:rPr lang="en-US" sz="2000" dirty="0" smtClean="0"/>
              <a:t>anonymous classes</a:t>
            </a:r>
            <a:endParaRPr lang="en-US" sz="2000" dirty="0" smtClean="0"/>
          </a:p>
          <a:p>
            <a:pPr lvl="1"/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63BD89-8E9C-42F5-BFBD-D41E3C2D201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Times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In 1995, most popular languages did </a:t>
            </a:r>
            <a:r>
              <a:rPr lang="en-US" sz="2000" i="1" dirty="0" smtClean="0"/>
              <a:t>not</a:t>
            </a:r>
            <a:r>
              <a:rPr lang="en-US" sz="2000" dirty="0" smtClean="0"/>
              <a:t> support closures</a:t>
            </a:r>
          </a:p>
          <a:p>
            <a:r>
              <a:rPr lang="en-US" sz="2000" dirty="0" smtClean="0"/>
              <a:t>Today, Java is just about the last holdout that does not</a:t>
            </a:r>
          </a:p>
          <a:p>
            <a:pPr lvl="1"/>
            <a:r>
              <a:rPr lang="en-US" sz="2000" dirty="0" smtClean="0"/>
              <a:t>C++ added them recently</a:t>
            </a:r>
          </a:p>
          <a:p>
            <a:pPr lvl="1"/>
            <a:r>
              <a:rPr lang="en-US" sz="2000" dirty="0" smtClean="0"/>
              <a:t>C# added them in 3.0</a:t>
            </a:r>
          </a:p>
          <a:p>
            <a:pPr lvl="1"/>
            <a:r>
              <a:rPr lang="en-US" sz="2000" dirty="0" smtClean="0"/>
              <a:t>New languages being designed </a:t>
            </a:r>
            <a:r>
              <a:rPr lang="en-US" sz="2000" dirty="0" smtClean="0"/>
              <a:t>today almost </a:t>
            </a:r>
            <a:r>
              <a:rPr lang="en-US" sz="2000" dirty="0" smtClean="0"/>
              <a:t>all do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63BD89-8E9C-42F5-BFBD-D41E3C2D201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cs typeface="Courier New" pitchFamily="49" charset="0"/>
              </a:rPr>
              <a:t>Snippet takes the red </a:t>
            </a:r>
            <a:r>
              <a:rPr lang="en-US" sz="2000" dirty="0" smtClean="0">
                <a:cs typeface="Courier New" pitchFamily="49" charset="0"/>
              </a:rPr>
              <a:t>shapes and </a:t>
            </a:r>
            <a:r>
              <a:rPr lang="en-US" sz="2000" dirty="0" smtClean="0">
                <a:cs typeface="Courier New" pitchFamily="49" charset="0"/>
              </a:rPr>
              <a:t>colors </a:t>
            </a:r>
            <a:r>
              <a:rPr lang="en-US" sz="2000" dirty="0" smtClean="0">
                <a:cs typeface="Courier New" pitchFamily="49" charset="0"/>
              </a:rPr>
              <a:t>them </a:t>
            </a:r>
            <a:r>
              <a:rPr lang="en-US" sz="2000" dirty="0" smtClean="0">
                <a:cs typeface="Courier New" pitchFamily="49" charset="0"/>
              </a:rPr>
              <a:t>blue</a:t>
            </a:r>
          </a:p>
          <a:p>
            <a:r>
              <a:rPr lang="en-US" sz="2000" dirty="0" smtClean="0">
                <a:cs typeface="Courier New" pitchFamily="49" charset="0"/>
              </a:rPr>
              <a:t>Uses </a:t>
            </a:r>
            <a:r>
              <a:rPr lang="en-US" sz="2000" dirty="0" err="1" smtClean="0">
                <a:cs typeface="Courier New" pitchFamily="49" charset="0"/>
              </a:rPr>
              <a:t>foreach</a:t>
            </a:r>
            <a:r>
              <a:rPr lang="en-US" sz="2000" dirty="0" smtClean="0">
                <a:cs typeface="Courier New" pitchFamily="49" charset="0"/>
              </a:rPr>
              <a:t> loop</a:t>
            </a:r>
          </a:p>
          <a:p>
            <a:pPr lvl="1"/>
            <a:r>
              <a:rPr lang="en-US" sz="2000" dirty="0" smtClean="0">
                <a:cs typeface="Courier New" pitchFamily="49" charset="0"/>
              </a:rPr>
              <a:t>Loop is </a:t>
            </a:r>
            <a:r>
              <a:rPr lang="en-US" sz="2000" i="1" dirty="0" smtClean="0">
                <a:cs typeface="Courier New" pitchFamily="49" charset="0"/>
              </a:rPr>
              <a:t>inherently sequential</a:t>
            </a:r>
          </a:p>
          <a:p>
            <a:pPr lvl="1"/>
            <a:r>
              <a:rPr lang="en-US" sz="2000" dirty="0" smtClean="0">
                <a:cs typeface="Courier New" pitchFamily="49" charset="0"/>
              </a:rPr>
              <a:t>Client has to manage iteration</a:t>
            </a:r>
          </a:p>
          <a:p>
            <a:r>
              <a:rPr lang="en-US" sz="2000" dirty="0" smtClean="0">
                <a:cs typeface="Courier New" pitchFamily="49" charset="0"/>
              </a:rPr>
              <a:t>This is called </a:t>
            </a:r>
            <a:r>
              <a:rPr lang="en-US" sz="2000" i="1" dirty="0" smtClean="0">
                <a:cs typeface="Courier New" pitchFamily="49" charset="0"/>
              </a:rPr>
              <a:t>external iteration</a:t>
            </a:r>
          </a:p>
          <a:p>
            <a:r>
              <a:rPr lang="en-US" sz="2000" dirty="0" err="1" smtClean="0">
                <a:cs typeface="Courier New" pitchFamily="49" charset="0"/>
              </a:rPr>
              <a:t>Foreach</a:t>
            </a:r>
            <a:r>
              <a:rPr lang="en-US" sz="2000" dirty="0" smtClean="0">
                <a:cs typeface="Courier New" pitchFamily="49" charset="0"/>
              </a:rPr>
              <a:t> loop hides complex interaction between library and client</a:t>
            </a:r>
          </a:p>
          <a:p>
            <a:endParaRPr lang="en-US" sz="2000" dirty="0" smtClean="0">
              <a:cs typeface="Courier New" pitchFamily="49" charset="0"/>
            </a:endParaRPr>
          </a:p>
          <a:p>
            <a:endParaRPr lang="en-US" sz="2000" dirty="0" smtClean="0">
              <a:cs typeface="Courier New" pitchFamily="49" charset="0"/>
            </a:endParaRPr>
          </a:p>
          <a:p>
            <a:pPr lvl="2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(Shape s : shapes) {</a:t>
            </a:r>
          </a:p>
          <a:p>
            <a:pPr lvl="2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s.getColor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 == RED)</a:t>
            </a:r>
          </a:p>
          <a:p>
            <a:pPr lvl="2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s.setColor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(BLUE);</a:t>
            </a:r>
          </a:p>
          <a:p>
            <a:pPr lvl="2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2000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63BD89-8E9C-42F5-BFBD-D41E3C2D201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cs typeface="Courier New" pitchFamily="49" charset="0"/>
              </a:rPr>
              <a:t>Re-written to use lambda and </a:t>
            </a:r>
            <a:r>
              <a:rPr lang="en-US" sz="2000" dirty="0" err="1" smtClean="0">
                <a:cs typeface="Courier New" pitchFamily="49" charset="0"/>
              </a:rPr>
              <a:t>Collection.forEach</a:t>
            </a:r>
            <a:endParaRPr lang="en-US" sz="2000" dirty="0" smtClean="0">
              <a:cs typeface="Courier New" pitchFamily="49" charset="0"/>
            </a:endParaRPr>
          </a:p>
          <a:p>
            <a:pPr lvl="1"/>
            <a:r>
              <a:rPr lang="en-US" sz="2000" dirty="0" smtClean="0">
                <a:cs typeface="Courier New" pitchFamily="49" charset="0"/>
              </a:rPr>
              <a:t>Not just a syntactic change!</a:t>
            </a:r>
          </a:p>
          <a:p>
            <a:pPr lvl="1"/>
            <a:r>
              <a:rPr lang="en-US" sz="2000" dirty="0" smtClean="0">
                <a:cs typeface="Courier New" pitchFamily="49" charset="0"/>
              </a:rPr>
              <a:t>Now the library is in control</a:t>
            </a:r>
          </a:p>
          <a:p>
            <a:pPr lvl="1"/>
            <a:r>
              <a:rPr lang="en-US" sz="2000" dirty="0" smtClean="0">
                <a:cs typeface="Courier New" pitchFamily="49" charset="0"/>
              </a:rPr>
              <a:t>This is </a:t>
            </a:r>
            <a:r>
              <a:rPr lang="en-US" sz="2000" i="1" dirty="0" smtClean="0">
                <a:cs typeface="Courier New" pitchFamily="49" charset="0"/>
              </a:rPr>
              <a:t>internal iteration</a:t>
            </a:r>
          </a:p>
          <a:p>
            <a:pPr lvl="1"/>
            <a:r>
              <a:rPr lang="en-US" sz="2000" dirty="0" smtClean="0">
                <a:cs typeface="Courier New" pitchFamily="49" charset="0"/>
              </a:rPr>
              <a:t>More </a:t>
            </a:r>
            <a:r>
              <a:rPr lang="en-US" sz="2000" i="1" dirty="0" smtClean="0">
                <a:cs typeface="Courier New" pitchFamily="49" charset="0"/>
              </a:rPr>
              <a:t>what</a:t>
            </a:r>
            <a:r>
              <a:rPr lang="en-US" sz="2000" dirty="0" smtClean="0">
                <a:cs typeface="Courier New" pitchFamily="49" charset="0"/>
              </a:rPr>
              <a:t>, less </a:t>
            </a:r>
            <a:r>
              <a:rPr lang="en-US" sz="2000" i="1" dirty="0" smtClean="0">
                <a:cs typeface="Courier New" pitchFamily="49" charset="0"/>
              </a:rPr>
              <a:t>how</a:t>
            </a:r>
          </a:p>
          <a:p>
            <a:r>
              <a:rPr lang="en-US" sz="2000" dirty="0" smtClean="0">
                <a:cs typeface="Courier New" pitchFamily="49" charset="0"/>
              </a:rPr>
              <a:t>Library free to use parallelism, out-of-order execution, laziness</a:t>
            </a:r>
          </a:p>
          <a:p>
            <a:r>
              <a:rPr lang="en-US" sz="2000" dirty="0" smtClean="0">
                <a:cs typeface="Courier New" pitchFamily="49" charset="0"/>
              </a:rPr>
              <a:t>Client passes behavior into the API as data</a:t>
            </a:r>
          </a:p>
          <a:p>
            <a:pPr lvl="1"/>
            <a:endParaRPr lang="en-US" sz="2000" dirty="0" smtClean="0">
              <a:cs typeface="Courier New" pitchFamily="49" charset="0"/>
            </a:endParaRPr>
          </a:p>
          <a:p>
            <a:pPr lvl="2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shapes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.forEach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(s -&gt; {</a:t>
            </a:r>
          </a:p>
          <a:p>
            <a:pPr lvl="2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s.getColor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 == RED)</a:t>
            </a:r>
          </a:p>
          <a:p>
            <a:pPr lvl="2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s.setColor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(BLUE);</a:t>
            </a:r>
          </a:p>
          <a:p>
            <a:pPr lvl="2"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})</a:t>
            </a:r>
          </a:p>
          <a:p>
            <a:pPr>
              <a:buNone/>
            </a:pPr>
            <a:endParaRPr lang="en-US" sz="2000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63BD89-8E9C-42F5-BFBD-D41E3C2D201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What is the type of a lambda expression or method reference?</a:t>
            </a:r>
          </a:p>
          <a:p>
            <a:pPr lvl="1"/>
            <a:r>
              <a:rPr lang="en-US" sz="2000" dirty="0" smtClean="0"/>
              <a:t>Historically, Java has uses single-method interfaces to represent functions</a:t>
            </a:r>
          </a:p>
          <a:p>
            <a:pPr lvl="2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Runnable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Comparator,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ActionListener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 smtClean="0"/>
              <a:t>Let’s give these a name: </a:t>
            </a:r>
            <a:r>
              <a:rPr lang="en-US" sz="2000" i="1" dirty="0" smtClean="0"/>
              <a:t>functional interfaces</a:t>
            </a:r>
          </a:p>
          <a:p>
            <a:pPr lvl="1"/>
            <a:r>
              <a:rPr lang="en-US" sz="2000" dirty="0" smtClean="0"/>
              <a:t>and add some new ones like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Predicate&lt;T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000" dirty="0" smtClean="0"/>
              <a:t>,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Block&lt;T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/>
              <a:t>A lambda expression evaluates to an instance of a functional interface</a:t>
            </a:r>
          </a:p>
          <a:p>
            <a:pPr lvl="2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Predicate&lt;String&gt;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 -&gt;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s.isEmpty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Predicate&lt;String&gt;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String::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Runnable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r =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-&gt; {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/>
              <a:t>So existing libraries are forward compatible to lambdas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63BD89-8E9C-42F5-BFBD-D41E3C2D201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200" dirty="0" smtClean="0"/>
              <a:t>The example used a new Collection method –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/>
            <a:r>
              <a:rPr lang="en-US" sz="2000" dirty="0" smtClean="0"/>
              <a:t>Where did that come from?</a:t>
            </a:r>
          </a:p>
          <a:p>
            <a:pPr lvl="2"/>
            <a:r>
              <a:rPr lang="en-US" sz="2000" dirty="0" smtClean="0"/>
              <a:t>Adding methods to interfaces breaks existing implementations</a:t>
            </a:r>
          </a:p>
          <a:p>
            <a:pPr lvl="2"/>
            <a:r>
              <a:rPr lang="en-US" sz="2000" dirty="0" smtClean="0"/>
              <a:t>New feature: </a:t>
            </a:r>
            <a:r>
              <a:rPr lang="en-US" sz="2000" i="1" dirty="0" smtClean="0"/>
              <a:t>default</a:t>
            </a:r>
            <a:r>
              <a:rPr lang="en-US" sz="2000" dirty="0" smtClean="0"/>
              <a:t> methods</a:t>
            </a:r>
          </a:p>
          <a:p>
            <a:pPr lvl="3"/>
            <a:r>
              <a:rPr lang="en-US" sz="2000" dirty="0" smtClean="0"/>
              <a:t>Virtual method with default </a:t>
            </a:r>
            <a:r>
              <a:rPr lang="en-US" sz="2000" dirty="0" smtClean="0"/>
              <a:t>implementation</a:t>
            </a:r>
          </a:p>
          <a:p>
            <a:pPr lvl="3"/>
            <a:endParaRPr lang="en-US" sz="2000" dirty="0" smtClean="0"/>
          </a:p>
          <a:p>
            <a:pPr lvl="1"/>
            <a:r>
              <a:rPr lang="en-US" sz="2200" dirty="0" smtClean="0"/>
              <a:t>Allows libraries to compatibly evolve over time</a:t>
            </a:r>
          </a:p>
          <a:p>
            <a:pPr lvl="1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interface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Collection&lt;T&gt; {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void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(Block&lt;T&gt; action) {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action.apply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(t);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endParaRPr lang="en-US" sz="1800" dirty="0" smtClean="0">
              <a:cs typeface="Courier New" pitchFamily="49" charset="0"/>
            </a:endParaRPr>
          </a:p>
          <a:p>
            <a:pPr lvl="1">
              <a:buNone/>
            </a:pPr>
            <a:endParaRPr lang="en-US" sz="2200" dirty="0" smtClean="0"/>
          </a:p>
          <a:p>
            <a:pPr lvl="2">
              <a:buNone/>
            </a:pPr>
            <a:endParaRPr lang="en-US" sz="2000" dirty="0" smtClean="0"/>
          </a:p>
          <a:p>
            <a:pPr lvl="1">
              <a:buNone/>
            </a:pPr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63BD89-8E9C-42F5-BFBD-D41E3C2D201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200" dirty="0" smtClean="0"/>
              <a:t>Is this multiple inheritance in Java?</a:t>
            </a:r>
          </a:p>
          <a:p>
            <a:pPr lvl="2"/>
            <a:r>
              <a:rPr lang="en-US" sz="2000" dirty="0" smtClean="0"/>
              <a:t>Java always had multiple inheritance of </a:t>
            </a:r>
            <a:r>
              <a:rPr lang="en-US" sz="2000" i="1" dirty="0" smtClean="0"/>
              <a:t>types</a:t>
            </a:r>
          </a:p>
          <a:p>
            <a:pPr lvl="2"/>
            <a:r>
              <a:rPr lang="en-US" sz="2000" dirty="0" smtClean="0"/>
              <a:t>This adds multiple </a:t>
            </a:r>
            <a:r>
              <a:rPr lang="en-US" sz="2000" dirty="0" smtClean="0"/>
              <a:t>inheritance of </a:t>
            </a:r>
            <a:r>
              <a:rPr lang="en-US" sz="2000" i="1" dirty="0" smtClean="0"/>
              <a:t>behavior</a:t>
            </a:r>
          </a:p>
          <a:p>
            <a:pPr lvl="3"/>
            <a:r>
              <a:rPr lang="en-US" sz="2000" dirty="0" smtClean="0"/>
              <a:t>But not inheritance of state, where most of the trouble comes </a:t>
            </a:r>
            <a:r>
              <a:rPr lang="en-US" sz="2000" dirty="0" smtClean="0"/>
              <a:t>from</a:t>
            </a:r>
          </a:p>
          <a:p>
            <a:pPr lvl="3"/>
            <a:endParaRPr lang="en-US" sz="2000" dirty="0" smtClean="0"/>
          </a:p>
          <a:p>
            <a:pPr lvl="1"/>
            <a:r>
              <a:rPr lang="en-US" sz="2200" dirty="0" smtClean="0"/>
              <a:t>Some similarities (and differences) with C# extension methods</a:t>
            </a:r>
          </a:p>
          <a:p>
            <a:pPr lvl="2"/>
            <a:r>
              <a:rPr lang="en-US" sz="2000" dirty="0" smtClean="0"/>
              <a:t>Java default methods are virtual and declaration-site</a:t>
            </a:r>
          </a:p>
          <a:p>
            <a:pPr lvl="2"/>
            <a:r>
              <a:rPr lang="en-US" sz="2000" dirty="0" smtClean="0"/>
              <a:t>C# extension methods are static and </a:t>
            </a:r>
            <a:r>
              <a:rPr lang="en-US" sz="2000" dirty="0" smtClean="0"/>
              <a:t>use-site</a:t>
            </a:r>
          </a:p>
          <a:p>
            <a:pPr lvl="2"/>
            <a:endParaRPr lang="en-US" sz="2000" dirty="0" smtClean="0"/>
          </a:p>
          <a:p>
            <a:pPr lvl="1"/>
            <a:r>
              <a:rPr lang="en-US" sz="2200" dirty="0" smtClean="0"/>
              <a:t>Primary goal is API evolution</a:t>
            </a:r>
          </a:p>
          <a:p>
            <a:pPr lvl="2"/>
            <a:r>
              <a:rPr lang="en-US" sz="2000" dirty="0" smtClean="0"/>
              <a:t>But useful as an inheritance mechanism on its own</a:t>
            </a:r>
          </a:p>
          <a:p>
            <a:pPr lvl="1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sz="2200" dirty="0" smtClean="0"/>
          </a:p>
          <a:p>
            <a:pPr lvl="2">
              <a:buNone/>
            </a:pPr>
            <a:endParaRPr lang="en-US" sz="2000" dirty="0" smtClean="0"/>
          </a:p>
          <a:p>
            <a:pPr lvl="1">
              <a:buNone/>
            </a:pPr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63BD89-8E9C-42F5-BFBD-D41E3C2D201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methods – inheritance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200" dirty="0" smtClean="0"/>
              <a:t>How are conflicts between multiple </a:t>
            </a:r>
            <a:r>
              <a:rPr lang="en-US" sz="2200" dirty="0" err="1" smtClean="0"/>
              <a:t>supertypes</a:t>
            </a:r>
            <a:r>
              <a:rPr lang="en-US" sz="2200" dirty="0" smtClean="0"/>
              <a:t> resolved?</a:t>
            </a:r>
          </a:p>
          <a:p>
            <a:pPr lvl="2"/>
            <a:r>
              <a:rPr lang="en-US" sz="2000" dirty="0" smtClean="0"/>
              <a:t>Rule 1 – prefer </a:t>
            </a:r>
            <a:r>
              <a:rPr lang="en-US" sz="2000" dirty="0" err="1" smtClean="0"/>
              <a:t>superclass</a:t>
            </a:r>
            <a:r>
              <a:rPr lang="en-US" sz="2000" dirty="0" smtClean="0"/>
              <a:t> methods to interface methods (“Class wins”)</a:t>
            </a:r>
          </a:p>
          <a:p>
            <a:pPr lvl="3"/>
            <a:r>
              <a:rPr lang="en-US" sz="2000" dirty="0" smtClean="0"/>
              <a:t>Defaults </a:t>
            </a:r>
            <a:r>
              <a:rPr lang="en-US" sz="2000" i="1" dirty="0" smtClean="0"/>
              <a:t>only</a:t>
            </a:r>
            <a:r>
              <a:rPr lang="en-US" sz="2000" dirty="0" smtClean="0"/>
              <a:t> considered if no method declared in </a:t>
            </a:r>
            <a:r>
              <a:rPr lang="en-US" sz="2000" dirty="0" err="1" smtClean="0"/>
              <a:t>superclass</a:t>
            </a:r>
            <a:r>
              <a:rPr lang="en-US" sz="2000" dirty="0" smtClean="0"/>
              <a:t> chain</a:t>
            </a:r>
          </a:p>
          <a:p>
            <a:pPr lvl="2"/>
            <a:r>
              <a:rPr lang="en-US" sz="2000" dirty="0" smtClean="0"/>
              <a:t>Rule 2 – prefer more specific interfaces to less (“Subtype wins”)</a:t>
            </a:r>
          </a:p>
          <a:p>
            <a:pPr lvl="3"/>
            <a:r>
              <a:rPr lang="en-US" sz="2000" dirty="0" smtClean="0"/>
              <a:t>An implementation in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000" dirty="0" smtClean="0"/>
              <a:t> would take precedence over one in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Collection</a:t>
            </a:r>
          </a:p>
          <a:p>
            <a:pPr lvl="2"/>
            <a:r>
              <a:rPr lang="en-US" sz="2000" dirty="0" smtClean="0"/>
              <a:t>Rule 3 – otherwise, act as if the method is abstract</a:t>
            </a:r>
          </a:p>
          <a:p>
            <a:pPr lvl="3"/>
            <a:r>
              <a:rPr lang="en-US" sz="2000" dirty="0" smtClean="0"/>
              <a:t>If conflicting defaults, concrete class must provide an implementation</a:t>
            </a:r>
          </a:p>
          <a:p>
            <a:pPr lvl="1"/>
            <a:r>
              <a:rPr lang="en-US" sz="2200" dirty="0" smtClean="0"/>
              <a:t>Looking for a </a:t>
            </a:r>
            <a:r>
              <a:rPr lang="en-US" sz="2200" i="1" dirty="0" smtClean="0"/>
              <a:t>unique, most specific default-providing interface</a:t>
            </a:r>
          </a:p>
          <a:p>
            <a:pPr lvl="1">
              <a:buNone/>
            </a:pPr>
            <a:endParaRPr lang="en-US" sz="2200" dirty="0" smtClean="0"/>
          </a:p>
          <a:p>
            <a:pPr lvl="1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sz="2200" dirty="0" smtClean="0"/>
          </a:p>
          <a:p>
            <a:pPr lvl="2">
              <a:buNone/>
            </a:pPr>
            <a:endParaRPr lang="en-US" sz="2000" dirty="0" smtClean="0"/>
          </a:p>
          <a:p>
            <a:pPr lvl="1">
              <a:buNone/>
            </a:pPr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63BD89-8E9C-42F5-BFBD-D41E3C2D201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Java7 is a major release </a:t>
            </a:r>
          </a:p>
          <a:p>
            <a:r>
              <a:rPr lang="en-US" sz="2000" dirty="0" smtClean="0"/>
              <a:t>Many new language features</a:t>
            </a:r>
          </a:p>
          <a:p>
            <a:endParaRPr lang="en-US" sz="2000" dirty="0" smtClean="0"/>
          </a:p>
          <a:p>
            <a:r>
              <a:rPr lang="en-US" sz="2000" dirty="0" smtClean="0"/>
              <a:t>We’re not using any of them yet</a:t>
            </a:r>
          </a:p>
          <a:p>
            <a:endParaRPr lang="en-US" sz="2000" dirty="0" smtClean="0"/>
          </a:p>
          <a:p>
            <a:r>
              <a:rPr lang="en-US" sz="2000" dirty="0" smtClean="0"/>
              <a:t>But we should!</a:t>
            </a:r>
          </a:p>
          <a:p>
            <a:endParaRPr lang="en-US" sz="2000" dirty="0" smtClean="0"/>
          </a:p>
          <a:p>
            <a:r>
              <a:rPr lang="en-US" sz="2000" dirty="0" smtClean="0"/>
              <a:t>For now: Mars only</a:t>
            </a:r>
          </a:p>
          <a:p>
            <a:pPr lvl="1"/>
            <a:r>
              <a:rPr lang="en-US" sz="2000" dirty="0" smtClean="0"/>
              <a:t>Mars is running on Java7</a:t>
            </a:r>
          </a:p>
          <a:p>
            <a:pPr lvl="1"/>
            <a:r>
              <a:rPr lang="en-US" sz="2000" dirty="0" smtClean="0"/>
              <a:t>RVF is still on Java5, but testing Java7 this week</a:t>
            </a:r>
          </a:p>
          <a:p>
            <a:pPr lvl="1"/>
            <a:r>
              <a:rPr lang="en-US" sz="2000" dirty="0" err="1" smtClean="0"/>
              <a:t>WebService</a:t>
            </a:r>
            <a:r>
              <a:rPr lang="en-US" sz="2000" dirty="0" smtClean="0"/>
              <a:t> is on Java6, hopefully moving to Java7 soon</a:t>
            </a:r>
          </a:p>
          <a:p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63BD89-8E9C-42F5-BFBD-D41E3C2D201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Diamonds – no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200" dirty="0" smtClean="0"/>
              <a:t>Without state, diamonds are easy</a:t>
            </a:r>
          </a:p>
          <a:p>
            <a:pPr lvl="1"/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interface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 {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m() { ... } }</a:t>
            </a:r>
          </a:p>
          <a:p>
            <a:pPr lvl="1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interface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extends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 { }</a:t>
            </a:r>
          </a:p>
          <a:p>
            <a:pPr lvl="1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interface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 { }</a:t>
            </a:r>
          </a:p>
          <a:p>
            <a:pPr lvl="1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B, C</a:t>
            </a:r>
          </a:p>
          <a:p>
            <a:pPr lvl="2">
              <a:buNone/>
            </a:pPr>
            <a:endParaRPr lang="en-US" sz="2000" dirty="0" smtClean="0"/>
          </a:p>
          <a:p>
            <a:pPr lvl="1"/>
            <a:r>
              <a:rPr lang="en-US" sz="2200" dirty="0" smtClean="0"/>
              <a:t>Still easy if </a:t>
            </a:r>
            <a:r>
              <a:rPr lang="en-US" sz="2200" dirty="0" smtClean="0"/>
              <a:t>B also provides a </a:t>
            </a:r>
            <a:r>
              <a:rPr lang="en-US" sz="2200" dirty="0" smtClean="0"/>
              <a:t>default for m()</a:t>
            </a:r>
            <a:endParaRPr lang="en-US" sz="2200" dirty="0" smtClean="0"/>
          </a:p>
          <a:p>
            <a:pPr lvl="2"/>
            <a:r>
              <a:rPr lang="en-US" sz="2000" dirty="0" smtClean="0"/>
              <a:t>B is more specific than A, so D inherits m() from B</a:t>
            </a:r>
          </a:p>
          <a:p>
            <a:pPr lvl="2">
              <a:buNone/>
            </a:pPr>
            <a:endParaRPr lang="en-US" sz="2000" dirty="0" smtClean="0"/>
          </a:p>
          <a:p>
            <a:pPr lvl="1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interface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 {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m() { ... } }</a:t>
            </a:r>
          </a:p>
          <a:p>
            <a:pPr lvl="1">
              <a:buNone/>
            </a:pPr>
            <a:endParaRPr lang="en-US" sz="2200" dirty="0" smtClean="0"/>
          </a:p>
          <a:p>
            <a:pPr lvl="1"/>
            <a:endParaRPr lang="en-US" sz="2200" dirty="0" smtClean="0"/>
          </a:p>
          <a:p>
            <a:pPr lvl="1">
              <a:buNone/>
            </a:pPr>
            <a:endParaRPr lang="en-US" sz="2200" dirty="0" smtClean="0"/>
          </a:p>
          <a:p>
            <a:pPr lvl="1">
              <a:buNone/>
            </a:pPr>
            <a:endParaRPr lang="en-US" sz="2200" dirty="0" smtClean="0"/>
          </a:p>
          <a:p>
            <a:pPr lvl="1">
              <a:buNone/>
            </a:pPr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63BD89-8E9C-42F5-BFBD-D41E3C2D201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disambiguation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200" dirty="0" smtClean="0"/>
              <a:t>If default cannot be resolved via the rules, subclass must implement it</a:t>
            </a:r>
          </a:p>
          <a:p>
            <a:pPr lvl="1"/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interface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 {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m() { ... } }</a:t>
            </a:r>
          </a:p>
          <a:p>
            <a:pPr lvl="1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interface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 {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default void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m() { ... } }</a:t>
            </a:r>
          </a:p>
          <a:p>
            <a:pPr lvl="1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A, B {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// must implement/re-abstract m()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public void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m() {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 }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en-US" sz="2200" dirty="0" smtClean="0"/>
          </a:p>
          <a:p>
            <a:pPr lvl="1"/>
            <a:r>
              <a:rPr lang="en-US" sz="2200" dirty="0" smtClean="0"/>
              <a:t>In this example, C must implement m()</a:t>
            </a:r>
          </a:p>
          <a:p>
            <a:pPr lvl="1"/>
            <a:r>
              <a:rPr lang="en-US" sz="2200" dirty="0" smtClean="0"/>
              <a:t>Can delegate to inherited implementation with new syntax </a:t>
            </a:r>
            <a:r>
              <a:rPr lang="en-US" sz="2200" dirty="0" err="1" smtClean="0"/>
              <a:t>A.super.m</a:t>
            </a:r>
            <a:r>
              <a:rPr lang="en-US" sz="2200" dirty="0" smtClean="0"/>
              <a:t>()</a:t>
            </a:r>
          </a:p>
          <a:p>
            <a:pPr lvl="1">
              <a:buNone/>
            </a:pPr>
            <a:endParaRPr lang="en-US" sz="2200" dirty="0" smtClean="0"/>
          </a:p>
          <a:p>
            <a:pPr lvl="1">
              <a:buNone/>
            </a:pPr>
            <a:endParaRPr lang="en-US" sz="2200" dirty="0" smtClean="0"/>
          </a:p>
          <a:p>
            <a:pPr lvl="1">
              <a:buNone/>
            </a:pPr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63BD89-8E9C-42F5-BFBD-D41E3C2D201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Methods – Evolving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200" dirty="0" smtClean="0"/>
              <a:t>New Collection methods</a:t>
            </a:r>
          </a:p>
          <a:p>
            <a:pPr lvl="3"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pPr lvl="3"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removeIf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(Predicate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3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filter(Predicate)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3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sz="2200" dirty="0" smtClean="0"/>
          </a:p>
          <a:p>
            <a:pPr lvl="1"/>
            <a:r>
              <a:rPr lang="en-US" sz="2200" dirty="0" smtClean="0"/>
              <a:t>Subclasses may provide better implementations</a:t>
            </a:r>
          </a:p>
          <a:p>
            <a:pPr lvl="1"/>
            <a:r>
              <a:rPr lang="en-US" sz="2200" dirty="0" smtClean="0"/>
              <a:t>Defaults implemented in terms of other interface methods</a:t>
            </a:r>
          </a:p>
          <a:p>
            <a:pPr lvl="1">
              <a:buNone/>
            </a:pPr>
            <a:endParaRPr lang="en-US" sz="2200" dirty="0" smtClean="0"/>
          </a:p>
          <a:p>
            <a:pPr lvl="2">
              <a:buNone/>
            </a:pPr>
            <a:endParaRPr lang="en-US" sz="2000" dirty="0" smtClean="0"/>
          </a:p>
          <a:p>
            <a:pPr lvl="1">
              <a:buNone/>
            </a:pPr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63BD89-8E9C-42F5-BFBD-D41E3C2D201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Bulk operations on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cs typeface="Courier New" pitchFamily="49" charset="0"/>
              </a:rPr>
              <a:t>The lambda version of the “shapes” code can be further decomposed</a:t>
            </a:r>
          </a:p>
          <a:p>
            <a:r>
              <a:rPr lang="en-US" sz="2000" dirty="0" smtClean="0">
                <a:cs typeface="Courier New" pitchFamily="49" charset="0"/>
              </a:rPr>
              <a:t>New bulk operations added, like filter, map, into, …</a:t>
            </a:r>
          </a:p>
          <a:p>
            <a:pPr lvl="1"/>
            <a:endParaRPr lang="en-US" sz="2000" dirty="0" smtClean="0">
              <a:cs typeface="Courier New" pitchFamily="49" charset="0"/>
            </a:endParaRPr>
          </a:p>
          <a:p>
            <a:pPr lvl="2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shapes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.forEach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(s -&gt; {</a:t>
            </a:r>
          </a:p>
          <a:p>
            <a:pPr lvl="2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s.getColor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 == RED)</a:t>
            </a:r>
          </a:p>
          <a:p>
            <a:pPr lvl="2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s.setColor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(BLUE);</a:t>
            </a:r>
          </a:p>
          <a:p>
            <a:pPr lvl="2"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})</a:t>
            </a:r>
          </a:p>
          <a:p>
            <a:pPr>
              <a:buNone/>
            </a:pPr>
            <a:endParaRPr lang="en-US" sz="2000" dirty="0" smtClean="0">
              <a:cs typeface="Courier New" pitchFamily="49" charset="0"/>
            </a:endParaRPr>
          </a:p>
          <a:p>
            <a:pPr>
              <a:buNone/>
            </a:pPr>
            <a:endParaRPr lang="en-US" sz="2000" dirty="0" smtClean="0">
              <a:cs typeface="Courier New" pitchFamily="49" charset="0"/>
            </a:endParaRPr>
          </a:p>
          <a:p>
            <a:pPr lvl="2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shapes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.filter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(s -&gt;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s.getColor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 == RED)</a:t>
            </a:r>
          </a:p>
          <a:p>
            <a:pPr lvl="2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(s -&gt; {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s.setColor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(BLUE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});</a:t>
            </a:r>
          </a:p>
          <a:p>
            <a:pPr lvl="2">
              <a:buNone/>
            </a:pPr>
            <a:endParaRPr lang="en-US" sz="18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000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63BD89-8E9C-42F5-BFBD-D41E3C2D201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Right Arrow 4"/>
          <p:cNvSpPr/>
          <p:nvPr/>
        </p:nvSpPr>
        <p:spPr bwMode="auto">
          <a:xfrm rot="5400000">
            <a:off x="923925" y="3676650"/>
            <a:ext cx="409575" cy="37147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rgbClr val="51525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Bulk operations on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>
                <a:cs typeface="Courier New" pitchFamily="49" charset="0"/>
              </a:rPr>
              <a:t>Compute the sum of </a:t>
            </a:r>
            <a:r>
              <a:rPr lang="en-US" sz="2000" dirty="0" err="1" smtClean="0">
                <a:cs typeface="Courier New" pitchFamily="49" charset="0"/>
              </a:rPr>
              <a:t>notionals</a:t>
            </a:r>
            <a:r>
              <a:rPr lang="en-US" sz="2000" dirty="0" smtClean="0">
                <a:cs typeface="Courier New" pitchFamily="49" charset="0"/>
              </a:rPr>
              <a:t> of </a:t>
            </a:r>
            <a:r>
              <a:rPr lang="en-US" sz="2000" dirty="0" err="1" smtClean="0">
                <a:cs typeface="Courier New" pitchFamily="49" charset="0"/>
              </a:rPr>
              <a:t>irc</a:t>
            </a:r>
            <a:r>
              <a:rPr lang="en-US" sz="2000" dirty="0" smtClean="0">
                <a:cs typeface="Courier New" pitchFamily="49" charset="0"/>
              </a:rPr>
              <a:t>-eligible positions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List&lt;Position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 positions = ...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notionalSumOfIrcPositions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positions.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filter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(p -&gt;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p.isIrcEligible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.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(p -&gt;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p.getNotional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 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.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cs typeface="Courier New" pitchFamily="49" charset="0"/>
              </a:rPr>
              <a:t>Or with method references:</a:t>
            </a:r>
          </a:p>
          <a:p>
            <a:pPr>
              <a:buNone/>
            </a:pPr>
            <a:endParaRPr lang="en-US" sz="1600" dirty="0" smtClean="0"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notionalSumOfIrcPositions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positions.filter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isIrcEligible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.map(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Position::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getNotional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.sum(); </a:t>
            </a:r>
          </a:p>
          <a:p>
            <a:pPr lvl="1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cs typeface="Courier New" pitchFamily="49" charset="0"/>
              </a:rPr>
              <a:t>Uses lazy evaluation and streams</a:t>
            </a:r>
            <a:endParaRPr lang="en-US" sz="2000" dirty="0" smtClean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63BD89-8E9C-42F5-BFBD-D41E3C2D201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Bulk operations on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List&lt;Position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 positions = ...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notionalSumOfIrcPositions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positions.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parallel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      // parallel view of the collection!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.filter(p -&gt;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p.isIrcEligible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.map(p -&gt;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p.getNotional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 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.sum(); 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cs typeface="Courier New" pitchFamily="49" charset="0"/>
              </a:rPr>
              <a:t>Explicit but unobtrusive parallelism</a:t>
            </a:r>
          </a:p>
          <a:p>
            <a:r>
              <a:rPr lang="en-US" sz="2000" dirty="0" smtClean="0">
                <a:cs typeface="Courier New" pitchFamily="49" charset="0"/>
              </a:rPr>
              <a:t>All three operations fused into a single parallel pass</a:t>
            </a:r>
          </a:p>
          <a:p>
            <a:pPr lvl="1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63BD89-8E9C-42F5-BFBD-D41E3C2D201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>
                <a:cs typeface="Courier New" pitchFamily="49" charset="0"/>
              </a:rPr>
              <a:t>Currently:</a:t>
            </a:r>
          </a:p>
          <a:p>
            <a:pPr>
              <a:buNone/>
            </a:pPr>
            <a:endParaRPr lang="en-US" sz="2000" dirty="0" smtClean="0">
              <a:cs typeface="Courier New" pitchFamily="49" charset="0"/>
            </a:endParaRPr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Collections.sort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(positions, new Comparator&lt;Position&gt;() 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compare(Position p1, Position p2) 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p1.getNotional().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compareTo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(p2.getNotional());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});</a:t>
            </a:r>
          </a:p>
          <a:p>
            <a:pPr>
              <a:buNone/>
            </a:pPr>
            <a:endParaRPr lang="en-US" sz="1600" dirty="0" smtClean="0"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cs typeface="Courier New" pitchFamily="49" charset="0"/>
              </a:rPr>
              <a:t>Could use lambda to implement a Comparator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Collections.sort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(positions, 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(p1, p2) -&gt; p1.getNotional().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compareTo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(p2.getNotional());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cs typeface="Courier New" pitchFamily="49" charset="0"/>
              </a:rPr>
              <a:t>Conflates extraction of sort key with ordering of that key</a:t>
            </a:r>
          </a:p>
          <a:p>
            <a:pPr>
              <a:buNone/>
            </a:pPr>
            <a:endParaRPr lang="en-US" sz="1600" dirty="0" smtClean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63BD89-8E9C-42F5-BFBD-D41E3C2D201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Comparator&lt;Position&gt;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byNotional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Comparators.comparing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(p -&gt;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p.getNotional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Collections.sort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(positions,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byNotional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n-US" sz="2000" dirty="0" smtClean="0"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cs typeface="Courier New" pitchFamily="49" charset="0"/>
              </a:rPr>
              <a:t>How does this work?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Comparators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&lt;T, U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Comparable&lt;?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U&gt;&gt;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Comparator&lt;T&gt;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comparing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Mapper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&lt;T, U&gt; m)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(x, y) -&gt; m.map(x).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compareTo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(m.map(y));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cs typeface="Courier New" pitchFamily="49" charset="0"/>
              </a:rPr>
              <a:t>Higher order function (function-in, function-out)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63BD89-8E9C-42F5-BFBD-D41E3C2D201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Collections.sort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(positions,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comparing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(p -&gt;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p.getNotional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positions.sort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(comparing(p -&gt;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p.getNotional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positions.sort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(comparing(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Position::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getNotional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63BD89-8E9C-42F5-BFBD-D41E3C2D201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538" y="1096963"/>
            <a:ext cx="8255000" cy="5086350"/>
          </a:xfrm>
        </p:spPr>
        <p:txBody>
          <a:bodyPr/>
          <a:lstStyle/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positions.sort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(comparing(Position::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getNotional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.reverse()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positions.sort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(comparing(Position::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getNotional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.compose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(comparing(Position::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getMarketValue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)));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/>
              <a:t>Uses new default methods on Comparator:</a:t>
            </a:r>
          </a:p>
          <a:p>
            <a:pPr lvl="1"/>
            <a:r>
              <a:rPr lang="en-US" sz="2000" dirty="0" err="1" smtClean="0"/>
              <a:t>Comparator.reverse</a:t>
            </a:r>
            <a:r>
              <a:rPr lang="en-US" sz="2000" dirty="0" smtClean="0"/>
              <a:t>() – reverses order of a Comparator</a:t>
            </a:r>
          </a:p>
          <a:p>
            <a:pPr lvl="1"/>
            <a:r>
              <a:rPr lang="en-US" sz="2000" dirty="0" err="1" smtClean="0"/>
              <a:t>Comparator.compose</a:t>
            </a:r>
            <a:r>
              <a:rPr lang="en-US" sz="2000" dirty="0" smtClean="0"/>
              <a:t>(Comparator) – computes “dictionary order” between one comparator and another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63BD89-8E9C-42F5-BFBD-D41E3C2D201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Project Coin</a:t>
            </a:r>
          </a:p>
          <a:p>
            <a:pPr lvl="1"/>
            <a:r>
              <a:rPr lang="en-US" sz="2000" dirty="0" smtClean="0"/>
              <a:t>“small change”</a:t>
            </a:r>
          </a:p>
          <a:p>
            <a:pPr lvl="1"/>
            <a:r>
              <a:rPr lang="en-US" sz="2000" dirty="0" smtClean="0"/>
              <a:t>No JVM changes! (language/libraries only)</a:t>
            </a:r>
          </a:p>
          <a:p>
            <a:r>
              <a:rPr lang="en-US" sz="2000" dirty="0" smtClean="0"/>
              <a:t>NIO.2</a:t>
            </a:r>
          </a:p>
          <a:p>
            <a:r>
              <a:rPr lang="en-US" sz="2000" dirty="0" smtClean="0"/>
              <a:t>Fork/Join</a:t>
            </a:r>
          </a:p>
          <a:p>
            <a:r>
              <a:rPr lang="en-US" sz="2000" dirty="0" smtClean="0"/>
              <a:t>Core library </a:t>
            </a:r>
            <a:r>
              <a:rPr lang="en-US" sz="2000" dirty="0" smtClean="0"/>
              <a:t>additions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63BD89-8E9C-42F5-BFBD-D41E3C2D201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how does this all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Anonymous inner classes are compiled to actual .class files</a:t>
            </a:r>
          </a:p>
          <a:p>
            <a:pPr lvl="1"/>
            <a:r>
              <a:rPr lang="en-US" sz="2000" dirty="0" smtClean="0"/>
              <a:t>MyClass$1</a:t>
            </a:r>
          </a:p>
          <a:p>
            <a:pPr lvl="1"/>
            <a:r>
              <a:rPr lang="en-US" sz="2000" dirty="0" smtClean="0"/>
              <a:t>MyClass$2</a:t>
            </a:r>
          </a:p>
          <a:p>
            <a:pPr lvl="1"/>
            <a:r>
              <a:rPr lang="en-US" sz="2000" dirty="0" smtClean="0"/>
              <a:t>e</a:t>
            </a:r>
            <a:r>
              <a:rPr lang="en-US" sz="2000" dirty="0" smtClean="0"/>
              <a:t>tc.</a:t>
            </a:r>
          </a:p>
          <a:p>
            <a:r>
              <a:rPr lang="en-US" sz="2000" dirty="0" smtClean="0"/>
              <a:t>Could do the same for lambdas: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 -&gt;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p.getNotional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 &gt;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minNotional</a:t>
            </a:r>
            <a:r>
              <a:rPr lang="en-US" sz="2000" dirty="0" smtClean="0"/>
              <a:t>   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would become:</a:t>
            </a:r>
          </a:p>
          <a:p>
            <a:endParaRPr lang="en-US" sz="2000" dirty="0" smtClean="0"/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lass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MyClass$1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Predicate&lt;Position&gt; 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 v;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MyClass$1(double v) {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this.v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v; }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test(Position p) 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p.getNotional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 &gt; v;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63BD89-8E9C-42F5-BFBD-D41E3C2D201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inner classes?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Would mean one class per lambda expression</a:t>
            </a:r>
          </a:p>
          <a:p>
            <a:r>
              <a:rPr lang="en-US" sz="2000" dirty="0" smtClean="0"/>
              <a:t>Lambda usage would mean invoking a constructor</a:t>
            </a:r>
          </a:p>
          <a:p>
            <a:endParaRPr lang="en-US" sz="2000" dirty="0" smtClean="0"/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Positions.filter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(p -&gt;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p.getNotional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 &gt;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minNotional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Positions.filter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(new MyClass$1(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minNotional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/>
              <a:t>This choice would become the </a:t>
            </a:r>
            <a:r>
              <a:rPr lang="en-US" sz="2000" i="1" dirty="0" smtClean="0"/>
              <a:t>binary representation </a:t>
            </a:r>
            <a:r>
              <a:rPr lang="en-US" sz="2000" dirty="0" smtClean="0"/>
              <a:t>of lambdas</a:t>
            </a:r>
          </a:p>
          <a:p>
            <a:r>
              <a:rPr lang="en-US" sz="2000" dirty="0" smtClean="0"/>
              <a:t>We’d be stuck with it forever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63BD89-8E9C-42F5-BFBD-D41E3C2D201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invokedynamic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New JVM </a:t>
            </a:r>
            <a:r>
              <a:rPr lang="en-US" sz="2000" dirty="0" err="1" smtClean="0"/>
              <a:t>bytecode</a:t>
            </a:r>
            <a:r>
              <a:rPr lang="en-US" sz="2000" dirty="0" smtClean="0"/>
              <a:t> added in Java7</a:t>
            </a:r>
          </a:p>
          <a:p>
            <a:r>
              <a:rPr lang="en-US" sz="2000" dirty="0" smtClean="0"/>
              <a:t>Meant for dynamic languages like </a:t>
            </a:r>
            <a:r>
              <a:rPr lang="en-US" sz="2000" dirty="0" err="1" smtClean="0"/>
              <a:t>Jruby</a:t>
            </a:r>
            <a:r>
              <a:rPr lang="en-US" sz="2000" dirty="0" smtClean="0"/>
              <a:t>, </a:t>
            </a:r>
            <a:r>
              <a:rPr lang="en-US" sz="2000" dirty="0" err="1" smtClean="0"/>
              <a:t>Jython</a:t>
            </a:r>
            <a:r>
              <a:rPr lang="en-US" sz="2000" dirty="0" smtClean="0"/>
              <a:t>, Groovy, etc.</a:t>
            </a:r>
          </a:p>
          <a:p>
            <a:endParaRPr lang="en-US" sz="2000" dirty="0" smtClean="0"/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def add(x, y) { x + y }</a:t>
            </a:r>
          </a:p>
          <a:p>
            <a:endParaRPr lang="en-US" sz="2000" dirty="0" smtClean="0"/>
          </a:p>
          <a:p>
            <a:r>
              <a:rPr lang="en-US" sz="2000" dirty="0" smtClean="0"/>
              <a:t>Types of x and y are not known at compile time</a:t>
            </a:r>
          </a:p>
          <a:p>
            <a:pPr lvl="1"/>
            <a:r>
              <a:rPr lang="en-US" sz="2000" dirty="0" smtClean="0"/>
              <a:t>And could change from call to call … but probably don’t so often</a:t>
            </a:r>
          </a:p>
          <a:p>
            <a:pPr lvl="1"/>
            <a:r>
              <a:rPr lang="en-US" sz="2000" dirty="0" smtClean="0"/>
              <a:t>Good chance that if called with 2 </a:t>
            </a:r>
            <a:r>
              <a:rPr lang="en-US" sz="2000" dirty="0" err="1" smtClean="0"/>
              <a:t>ints</a:t>
            </a:r>
            <a:r>
              <a:rPr lang="en-US" sz="2000" dirty="0" smtClean="0"/>
              <a:t>, next call will be with 2 </a:t>
            </a:r>
            <a:r>
              <a:rPr lang="en-US" sz="2000" dirty="0" err="1" smtClean="0"/>
              <a:t>ints</a:t>
            </a:r>
            <a:endParaRPr lang="en-US" sz="2000" dirty="0" smtClean="0"/>
          </a:p>
          <a:p>
            <a:pPr lvl="1"/>
            <a:r>
              <a:rPr lang="en-US" sz="2000" dirty="0" smtClean="0"/>
              <a:t>We win by not having to re-link the call site for every invocation</a:t>
            </a:r>
          </a:p>
          <a:p>
            <a:pPr lvl="1"/>
            <a:endParaRPr lang="en-US" sz="2000" dirty="0" smtClean="0"/>
          </a:p>
          <a:p>
            <a:r>
              <a:rPr lang="en-US" sz="2000" dirty="0" smtClean="0"/>
              <a:t>JVM generates code at runtime depending on types of parameters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63BD89-8E9C-42F5-BFBD-D41E3C2D201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just for dynamic language anymore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Lambdas are compiled to </a:t>
            </a:r>
            <a:r>
              <a:rPr lang="en-US" sz="2000" dirty="0" err="1" smtClean="0"/>
              <a:t>bytecode</a:t>
            </a:r>
            <a:r>
              <a:rPr lang="en-US" sz="2000" dirty="0" smtClean="0"/>
              <a:t> using </a:t>
            </a:r>
            <a:r>
              <a:rPr lang="en-US" sz="2000" dirty="0" err="1" smtClean="0"/>
              <a:t>invokedynamic</a:t>
            </a:r>
            <a:endParaRPr lang="en-US" sz="2000" dirty="0" smtClean="0"/>
          </a:p>
          <a:p>
            <a:r>
              <a:rPr lang="en-US" sz="2000" dirty="0" smtClean="0"/>
              <a:t>Some overhead on first usage</a:t>
            </a:r>
          </a:p>
          <a:p>
            <a:pPr lvl="1"/>
            <a:r>
              <a:rPr lang="en-US" sz="2000" dirty="0" smtClean="0"/>
              <a:t>…but inner classes would have overhead as well!</a:t>
            </a:r>
          </a:p>
          <a:p>
            <a:r>
              <a:rPr lang="en-US" sz="2000" dirty="0" smtClean="0"/>
              <a:t>Subsequent calls have no overhead</a:t>
            </a:r>
          </a:p>
          <a:p>
            <a:endParaRPr lang="en-US" sz="2000" dirty="0" smtClean="0"/>
          </a:p>
          <a:p>
            <a:r>
              <a:rPr lang="en-US" sz="2000" dirty="0" smtClean="0"/>
              <a:t>Lambdas are compiled to methods:</a:t>
            </a:r>
          </a:p>
          <a:p>
            <a:endParaRPr lang="en-US" sz="1600" dirty="0" smtClean="0"/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Predicate&lt;Position&gt; p = p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p.getNotional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 &gt;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minNotional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rivate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lambda$1(double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capturedNotional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     Position p) 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p.getNotional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 &gt;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capturedNotional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63BD89-8E9C-42F5-BFBD-D41E3C2D201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Generate the same class the compiler would, just at runtime</a:t>
            </a:r>
          </a:p>
          <a:p>
            <a:pPr lvl="1"/>
            <a:endParaRPr lang="en-US" sz="2000" dirty="0" smtClean="0"/>
          </a:p>
          <a:p>
            <a:r>
              <a:rPr lang="en-US" sz="2000" dirty="0" smtClean="0"/>
              <a:t>Alternatively, create one wrapper class per interface</a:t>
            </a:r>
          </a:p>
          <a:p>
            <a:endParaRPr lang="en-US" sz="2000" dirty="0" smtClean="0"/>
          </a:p>
          <a:p>
            <a:r>
              <a:rPr lang="en-US" sz="2000" dirty="0" smtClean="0"/>
              <a:t>Different approaches might be better for different circumstances</a:t>
            </a:r>
          </a:p>
          <a:p>
            <a:endParaRPr lang="en-US" sz="2000" dirty="0" smtClean="0"/>
          </a:p>
          <a:p>
            <a:r>
              <a:rPr lang="en-US" sz="2000" dirty="0" smtClean="0"/>
              <a:t>Different JVM implementations could choose different translations</a:t>
            </a:r>
          </a:p>
          <a:p>
            <a:endParaRPr lang="en-US" sz="2000" dirty="0" smtClean="0"/>
          </a:p>
          <a:p>
            <a:r>
              <a:rPr lang="en-US" sz="2000" dirty="0" smtClean="0"/>
              <a:t>JVM could decide at runtime between different translations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63BD89-8E9C-42F5-BFBD-D41E3C2D201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000" dirty="0" smtClean="0"/>
              <a:t>Sample application</a:t>
            </a:r>
          </a:p>
          <a:p>
            <a:pPr lvl="1"/>
            <a:r>
              <a:rPr lang="en-US" sz="2000" dirty="0" smtClean="0"/>
              <a:t>4 socket x 10 core x 2 thread Nehalem EX server</a:t>
            </a:r>
          </a:p>
          <a:p>
            <a:pPr lvl="1"/>
            <a:r>
              <a:rPr lang="en-US" sz="2000" dirty="0" smtClean="0"/>
              <a:t>numbers </a:t>
            </a:r>
            <a:r>
              <a:rPr lang="en-US" sz="2000" dirty="0" smtClean="0"/>
              <a:t>in </a:t>
            </a:r>
            <a:r>
              <a:rPr lang="en-US" sz="2000" dirty="0" smtClean="0"/>
              <a:t>ops/µSec</a:t>
            </a:r>
          </a:p>
          <a:p>
            <a:endParaRPr lang="en-US" sz="2000" dirty="0" smtClean="0"/>
          </a:p>
          <a:p>
            <a:pPr>
              <a:buNone/>
            </a:pPr>
            <a:r>
              <a:rPr lang="en-US" sz="2000" b="1" dirty="0" smtClean="0"/>
              <a:t>				Single-	 </a:t>
            </a:r>
            <a:r>
              <a:rPr lang="en-US" sz="2000" b="1" dirty="0" smtClean="0"/>
              <a:t>	Saturated 	Scalability </a:t>
            </a: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	</a:t>
            </a:r>
            <a:r>
              <a:rPr lang="en-US" sz="2000" b="1" dirty="0" smtClean="0"/>
              <a:t>			threaded</a:t>
            </a:r>
            <a:endParaRPr lang="en-US" sz="2000" b="1" dirty="0" smtClean="0"/>
          </a:p>
          <a:p>
            <a:pPr>
              <a:buNone/>
            </a:pPr>
            <a:r>
              <a:rPr lang="en-US" sz="2000" dirty="0" smtClean="0"/>
              <a:t>Inner class 	</a:t>
            </a:r>
            <a:r>
              <a:rPr lang="en-US" sz="2000" dirty="0" smtClean="0"/>
              <a:t>	160 </a:t>
            </a:r>
            <a:r>
              <a:rPr lang="en-US" sz="2000" dirty="0" smtClean="0"/>
              <a:t>	</a:t>
            </a:r>
            <a:r>
              <a:rPr lang="en-US" sz="2000" dirty="0" smtClean="0"/>
              <a:t>	1,407 </a:t>
            </a:r>
            <a:r>
              <a:rPr lang="en-US" sz="2000" dirty="0" smtClean="0"/>
              <a:t>	</a:t>
            </a:r>
            <a:r>
              <a:rPr lang="en-US" sz="2000" dirty="0" smtClean="0"/>
              <a:t>	8.8x </a:t>
            </a:r>
            <a:r>
              <a:rPr lang="en-US" sz="2000" dirty="0" smtClean="0"/>
              <a:t>	</a:t>
            </a:r>
          </a:p>
          <a:p>
            <a:pPr>
              <a:buNone/>
            </a:pPr>
            <a:r>
              <a:rPr lang="en-US" sz="2000" dirty="0" smtClean="0"/>
              <a:t>Non-capturing lambda 	636 	</a:t>
            </a:r>
            <a:r>
              <a:rPr lang="en-US" sz="2000" dirty="0" smtClean="0"/>
              <a:t>	23,201 </a:t>
            </a:r>
            <a:r>
              <a:rPr lang="en-US" sz="2000" dirty="0" smtClean="0"/>
              <a:t>	</a:t>
            </a:r>
            <a:r>
              <a:rPr lang="en-US" sz="2000" dirty="0" smtClean="0"/>
              <a:t>	36.4x </a:t>
            </a:r>
            <a:r>
              <a:rPr lang="en-US" sz="2000" dirty="0" smtClean="0"/>
              <a:t>	</a:t>
            </a:r>
          </a:p>
          <a:p>
            <a:pPr>
              <a:buNone/>
            </a:pPr>
            <a:r>
              <a:rPr lang="en-US" sz="2000" dirty="0" smtClean="0"/>
              <a:t>Capturing lambda 	160 	</a:t>
            </a:r>
            <a:r>
              <a:rPr lang="en-US" sz="2000" dirty="0" smtClean="0"/>
              <a:t>	1,400 </a:t>
            </a:r>
            <a:r>
              <a:rPr lang="en-US" sz="2000" dirty="0" smtClean="0"/>
              <a:t>	</a:t>
            </a:r>
            <a:r>
              <a:rPr lang="en-US" sz="2000" dirty="0" smtClean="0"/>
              <a:t>	8.8x </a:t>
            </a:r>
            <a:r>
              <a:rPr lang="en-US" dirty="0" smtClean="0"/>
              <a:t>	</a:t>
            </a:r>
          </a:p>
          <a:p>
            <a:endParaRPr lang="en-US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Worst-case lambda numbers equal to inner classes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63BD89-8E9C-42F5-BFBD-D41E3C2D201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Advanced heap analysis, based on heap dumps</a:t>
            </a:r>
          </a:p>
          <a:p>
            <a:r>
              <a:rPr lang="en-US" sz="2000" dirty="0" smtClean="0"/>
              <a:t>Heap dumps can view the entire object graph</a:t>
            </a:r>
          </a:p>
          <a:p>
            <a:endParaRPr lang="en-US" sz="2000" dirty="0" smtClean="0"/>
          </a:p>
          <a:p>
            <a:r>
              <a:rPr lang="en-US" sz="2000" dirty="0" smtClean="0"/>
              <a:t>Existing tools:</a:t>
            </a:r>
          </a:p>
          <a:p>
            <a:pPr lvl="1"/>
            <a:r>
              <a:rPr lang="en-US" sz="2000" dirty="0" smtClean="0"/>
              <a:t>View object’s data fields, object graph navigation</a:t>
            </a:r>
          </a:p>
          <a:p>
            <a:pPr lvl="1"/>
            <a:r>
              <a:rPr lang="en-US" sz="2000" dirty="0" smtClean="0"/>
              <a:t>Object Query Language (OQL) queries:</a:t>
            </a:r>
          </a:p>
          <a:p>
            <a:pPr lvl="2"/>
            <a:r>
              <a:rPr lang="en-US" sz="1800" dirty="0" smtClean="0"/>
              <a:t>Ex: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SELECT s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java.lang.String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where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s.count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&gt; 100</a:t>
            </a:r>
          </a:p>
          <a:p>
            <a:pPr lvl="1"/>
            <a:r>
              <a:rPr lang="en-US" sz="2000" dirty="0" smtClean="0"/>
              <a:t>Powerful when you know what you’re looking for</a:t>
            </a:r>
          </a:p>
          <a:p>
            <a:pPr lvl="2"/>
            <a:r>
              <a:rPr lang="en-US" sz="1800" dirty="0" smtClean="0"/>
              <a:t>…but not as much when you don’t :-(</a:t>
            </a:r>
          </a:p>
          <a:p>
            <a:pPr lvl="1"/>
            <a:r>
              <a:rPr lang="en-US" sz="2000" dirty="0" smtClean="0"/>
              <a:t>Doesn’t tell you whether the data structures are good or bad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63BD89-8E9C-42F5-BFBD-D41E3C2D201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“bad” data structure?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One definition: </a:t>
            </a:r>
            <a:r>
              <a:rPr lang="en-US" sz="2000" b="1" i="1" dirty="0" smtClean="0"/>
              <a:t>its memory can be reduced without loss of useful information</a:t>
            </a:r>
          </a:p>
          <a:p>
            <a:endParaRPr lang="en-US" sz="2000" b="1" i="1" dirty="0" smtClean="0"/>
          </a:p>
          <a:p>
            <a:r>
              <a:rPr lang="en-US" sz="2000" dirty="0" smtClean="0"/>
              <a:t>Data structures that are allocated but not used</a:t>
            </a:r>
          </a:p>
          <a:p>
            <a:r>
              <a:rPr lang="en-US" sz="2000" dirty="0" smtClean="0"/>
              <a:t>Data structures that reserve (a lot) more space than they need</a:t>
            </a:r>
          </a:p>
          <a:p>
            <a:r>
              <a:rPr lang="en-US" sz="2000" dirty="0" smtClean="0"/>
              <a:t>Suboptimal data format</a:t>
            </a:r>
          </a:p>
          <a:p>
            <a:pPr lvl="1"/>
            <a:r>
              <a:rPr lang="en-US" sz="2000" dirty="0" smtClean="0"/>
              <a:t>Objects instead of primitive types</a:t>
            </a:r>
          </a:p>
          <a:p>
            <a:pPr lvl="1"/>
            <a:r>
              <a:rPr lang="en-US" sz="2000" dirty="0" smtClean="0"/>
              <a:t>Complex collection classes instead of arrays</a:t>
            </a:r>
          </a:p>
          <a:p>
            <a:pPr lvl="1"/>
            <a:r>
              <a:rPr lang="en-US" sz="2000" dirty="0" smtClean="0"/>
              <a:t>Many </a:t>
            </a:r>
            <a:r>
              <a:rPr lang="en-US" sz="2000" dirty="0" smtClean="0"/>
              <a:t>small collections</a:t>
            </a:r>
            <a:endParaRPr lang="en-US" sz="2000" dirty="0" smtClean="0"/>
          </a:p>
          <a:p>
            <a:r>
              <a:rPr lang="en-US" sz="2000" dirty="0" smtClean="0"/>
              <a:t>Data duplication</a:t>
            </a:r>
          </a:p>
          <a:p>
            <a:r>
              <a:rPr lang="en-US" sz="2000" dirty="0" smtClean="0"/>
              <a:t>…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63BD89-8E9C-42F5-BFBD-D41E3C2D201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HashMaps</a:t>
            </a:r>
            <a:r>
              <a:rPr lang="en-US" sz="2000" dirty="0" smtClean="0"/>
              <a:t> with only a few values</a:t>
            </a:r>
          </a:p>
          <a:p>
            <a:r>
              <a:rPr lang="en-US" sz="2000" dirty="0" smtClean="0"/>
              <a:t>Repetitive data like </a:t>
            </a:r>
            <a:r>
              <a:rPr lang="en-US" sz="2000" dirty="0" err="1" smtClean="0"/>
              <a:t>countryCodes</a:t>
            </a:r>
            <a:r>
              <a:rPr lang="en-US" sz="2000" dirty="0" smtClean="0"/>
              <a:t>, </a:t>
            </a:r>
            <a:r>
              <a:rPr lang="en-US" sz="2000" dirty="0" err="1" smtClean="0"/>
              <a:t>assetTypes</a:t>
            </a:r>
            <a:r>
              <a:rPr lang="en-US" sz="2000" dirty="0" smtClean="0"/>
              <a:t>, …</a:t>
            </a:r>
          </a:p>
          <a:p>
            <a:pPr lvl="1"/>
            <a:r>
              <a:rPr lang="en-US" sz="2000" dirty="0" smtClean="0"/>
              <a:t>Pretty typical in </a:t>
            </a:r>
            <a:r>
              <a:rPr lang="en-US" sz="2000" dirty="0" err="1" smtClean="0"/>
              <a:t>MyBatis</a:t>
            </a:r>
            <a:r>
              <a:rPr lang="en-US" sz="2000" dirty="0" smtClean="0"/>
              <a:t> SQL </a:t>
            </a:r>
            <a:r>
              <a:rPr lang="en-US" sz="2000" dirty="0" err="1" smtClean="0"/>
              <a:t>resultsets</a:t>
            </a:r>
            <a:endParaRPr lang="en-US" sz="2000" dirty="0" smtClean="0"/>
          </a:p>
          <a:p>
            <a:pPr lvl="1"/>
            <a:r>
              <a:rPr lang="en-US" sz="2000" dirty="0" smtClean="0"/>
              <a:t>Consider using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StringCache.intern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63BD89-8E9C-42F5-BFBD-D41E3C2D201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smtClean="0"/>
              <a:t>Coin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5425" lvl="1" indent="-225425"/>
            <a:r>
              <a:rPr lang="en-US" sz="2000" dirty="0" smtClean="0"/>
              <a:t>“A suite of language and library changes to make things programmers do every day easier”</a:t>
            </a:r>
          </a:p>
          <a:p>
            <a:endParaRPr lang="en-US" sz="2000" dirty="0" smtClean="0"/>
          </a:p>
          <a:p>
            <a:r>
              <a:rPr lang="en-US" sz="2000" dirty="0" smtClean="0"/>
              <a:t>Motivation:</a:t>
            </a:r>
          </a:p>
          <a:p>
            <a:pPr lvl="1"/>
            <a:r>
              <a:rPr lang="en-US" sz="2000" dirty="0" smtClean="0"/>
              <a:t>Remove extra text to make programs more </a:t>
            </a:r>
            <a:r>
              <a:rPr lang="en-US" sz="2000" i="1" dirty="0" smtClean="0"/>
              <a:t>readable</a:t>
            </a:r>
            <a:endParaRPr lang="en-US" sz="2000" dirty="0" smtClean="0"/>
          </a:p>
          <a:p>
            <a:pPr lvl="1"/>
            <a:r>
              <a:rPr lang="en-US" sz="2000" dirty="0" smtClean="0"/>
              <a:t>Encourage writing programs that are more </a:t>
            </a:r>
            <a:r>
              <a:rPr lang="en-US" sz="2000" i="1" dirty="0" smtClean="0"/>
              <a:t>reliable</a:t>
            </a:r>
            <a:endParaRPr lang="en-US" sz="2000" dirty="0" smtClean="0"/>
          </a:p>
          <a:p>
            <a:pPr lvl="1"/>
            <a:r>
              <a:rPr lang="en-US" sz="2000" dirty="0" smtClean="0"/>
              <a:t>Integrate well with past and future changes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63BD89-8E9C-42F5-BFBD-D41E3C2D201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List&lt;List&lt;Integer&gt;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twoDimPoints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&lt;&gt;(10_000);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10_000;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List&lt;Integer&gt; point =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&lt;&gt;(2);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point.add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readX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()); 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point.add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readY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twoDimPoints.add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(point);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cs typeface="Courier New" pitchFamily="49" charset="0"/>
              </a:rPr>
              <a:t>10,001 </a:t>
            </a:r>
            <a:r>
              <a:rPr lang="en-US" sz="1600" dirty="0" err="1" smtClean="0">
                <a:cs typeface="Courier New" pitchFamily="49" charset="0"/>
              </a:rPr>
              <a:t>ArrayLists</a:t>
            </a:r>
            <a:r>
              <a:rPr lang="en-US" sz="1600" dirty="0" smtClean="0">
                <a:cs typeface="Courier New" pitchFamily="49" charset="0"/>
              </a:rPr>
              <a:t> + 20,000 Integer objects!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63BD89-8E9C-42F5-BFBD-D41E3C2D201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[][]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twoDimPoints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[10_000][];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10_000;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 point =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[2];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point[0]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readX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point[1]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readY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twoDimPoints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point;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cs typeface="Courier New" pitchFamily="49" charset="0"/>
              </a:rPr>
              <a:t>10,001 arrays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63BD89-8E9C-42F5-BFBD-D41E3C2D201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[][]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twoDimPoints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[2][];</a:t>
            </a:r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twoDimPoints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[0] =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[10_000];</a:t>
            </a:r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twoDimPoints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=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[10_000];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10_000;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twoDimPoints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[0][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readX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twoDimPoints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readY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cs typeface="Courier New" pitchFamily="49" charset="0"/>
              </a:rPr>
              <a:t>3 arrays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63BD89-8E9C-42F5-BFBD-D41E3C2D201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idea of </a:t>
            </a:r>
            <a:r>
              <a:rPr lang="en-US" dirty="0" err="1" smtClean="0"/>
              <a:t>JOverflow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Automatically identify data structures matching known bad patterns</a:t>
            </a:r>
          </a:p>
          <a:p>
            <a:pPr lvl="1"/>
            <a:r>
              <a:rPr lang="en-US" sz="2000" dirty="0" smtClean="0"/>
              <a:t>Calculate their overhead: how much memory could ideally be saved</a:t>
            </a:r>
          </a:p>
          <a:p>
            <a:pPr lvl="1"/>
            <a:r>
              <a:rPr lang="en-US" sz="2000" dirty="0" smtClean="0"/>
              <a:t>Aggregate objects with same problems</a:t>
            </a:r>
          </a:p>
          <a:p>
            <a:pPr lvl="1"/>
            <a:r>
              <a:rPr lang="en-US" sz="2000" dirty="0" smtClean="0"/>
              <a:t>Show reference chains, etc.</a:t>
            </a:r>
          </a:p>
          <a:p>
            <a:r>
              <a:rPr lang="en-US" sz="2000" dirty="0" smtClean="0"/>
              <a:t>For some bad patterns, can automatically analyze the code and recommend </a:t>
            </a:r>
            <a:r>
              <a:rPr lang="en-US" sz="2000" dirty="0" smtClean="0"/>
              <a:t>fixes (experimental)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63BD89-8E9C-42F5-BFBD-D41E3C2D201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recognized patterns: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Empty unused collections (modification count == 0)</a:t>
            </a:r>
          </a:p>
          <a:p>
            <a:r>
              <a:rPr lang="en-US" sz="2000" dirty="0" smtClean="0"/>
              <a:t>Empty used collections</a:t>
            </a:r>
          </a:p>
          <a:p>
            <a:r>
              <a:rPr lang="en-US" sz="2000" dirty="0" smtClean="0"/>
              <a:t>Sparse collections: less than half the slots are occupied</a:t>
            </a:r>
          </a:p>
          <a:p>
            <a:r>
              <a:rPr lang="en-US" sz="2000" dirty="0" smtClean="0"/>
              <a:t>Collections containing boxed primitives</a:t>
            </a:r>
          </a:p>
          <a:p>
            <a:r>
              <a:rPr lang="en-US" sz="2000" dirty="0" smtClean="0"/>
              <a:t>Small collections (1-4 elements)</a:t>
            </a:r>
          </a:p>
          <a:p>
            <a:r>
              <a:rPr lang="en-US" sz="2000" dirty="0" smtClean="0"/>
              <a:t>“Vertical bar”, like List(10,000) of List(10)</a:t>
            </a:r>
          </a:p>
          <a:p>
            <a:pPr lvl="1"/>
            <a:r>
              <a:rPr lang="en-US" sz="2000" dirty="0" smtClean="0"/>
              <a:t>Many small sub-lists or sub-arrays collectively incur a high overhead</a:t>
            </a:r>
          </a:p>
          <a:p>
            <a:r>
              <a:rPr lang="en-US" sz="2000" dirty="0" smtClean="0"/>
              <a:t>Duplicate String and primitive arrays</a:t>
            </a:r>
          </a:p>
          <a:p>
            <a:pPr lvl="1"/>
            <a:r>
              <a:rPr lang="en-US" sz="2000" dirty="0" smtClean="0"/>
              <a:t>2 strings are duplicate if s1.equals(s2), but s1 != s2</a:t>
            </a:r>
          </a:p>
          <a:p>
            <a:r>
              <a:rPr lang="en-US" sz="2000" dirty="0" smtClean="0"/>
              <a:t>Unused data field (Foo.bar is null or 0 in all instances of </a:t>
            </a:r>
            <a:r>
              <a:rPr lang="en-US" sz="2000" dirty="0" err="1" smtClean="0"/>
              <a:t>Foo</a:t>
            </a:r>
            <a:endParaRPr lang="en-US" sz="2000" dirty="0" smtClean="0"/>
          </a:p>
          <a:p>
            <a:r>
              <a:rPr lang="en-US" sz="2000" dirty="0" smtClean="0"/>
              <a:t>Underused data field (is null or 0 in &gt; 90% of all instances )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63BD89-8E9C-42F5-BFBD-D41E3C2D201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 of overhead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Empty collection – whole implementation size</a:t>
            </a:r>
          </a:p>
          <a:p>
            <a:r>
              <a:rPr lang="en-US" sz="2000" dirty="0" smtClean="0"/>
              <a:t>Sparse collections – (empty slots) x (pointer size)</a:t>
            </a:r>
          </a:p>
          <a:p>
            <a:r>
              <a:rPr lang="en-US" sz="2000" dirty="0" smtClean="0"/>
              <a:t>Collections containing boxed primitives – roughly, how much we would save by switching from </a:t>
            </a:r>
            <a:r>
              <a:rPr lang="en-US" sz="2000" dirty="0" err="1" smtClean="0"/>
              <a:t>ArrayList</a:t>
            </a:r>
            <a:r>
              <a:rPr lang="en-US" sz="2000" dirty="0" smtClean="0"/>
              <a:t>&lt;Integer&gt; to </a:t>
            </a:r>
            <a:r>
              <a:rPr lang="en-US" sz="2000" dirty="0" err="1" smtClean="0"/>
              <a:t>int</a:t>
            </a:r>
            <a:r>
              <a:rPr lang="en-US" sz="2000" dirty="0" smtClean="0"/>
              <a:t>[]</a:t>
            </a:r>
          </a:p>
          <a:p>
            <a:r>
              <a:rPr lang="en-US" sz="2000" dirty="0" smtClean="0"/>
              <a:t>“Vertical bar” – savings by flipping dimensions</a:t>
            </a:r>
          </a:p>
          <a:p>
            <a:r>
              <a:rPr lang="en-US" sz="2000" dirty="0" smtClean="0"/>
              <a:t>Duplicate String and primitive arrays – how much we would save if we only had unique strings/arrays</a:t>
            </a:r>
          </a:p>
          <a:p>
            <a:r>
              <a:rPr lang="en-US" sz="2000" dirty="0" smtClean="0"/>
              <a:t>Unused data field – savings by deleting field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63BD89-8E9C-42F5-BFBD-D41E3C2D201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63BD89-8E9C-42F5-BFBD-D41E3C2D201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pic>
        <p:nvPicPr>
          <p:cNvPr id="29698" name="Picture 2" descr="G:\a362302\My Documents\JavaOne 2012\IMG_039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399" y="609600"/>
            <a:ext cx="8810626" cy="56836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63BD89-8E9C-42F5-BFBD-D41E3C2D201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p:pic>
        <p:nvPicPr>
          <p:cNvPr id="1026" name="Picture 2" descr="G:\a362302\My Documents\JavaOne 2012\IMG_039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5" y="514349"/>
            <a:ext cx="8715375" cy="57721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In-Memory Data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What is an In-Memory Data Grid?</a:t>
            </a:r>
          </a:p>
          <a:p>
            <a:endParaRPr lang="en-US" sz="2000" dirty="0" smtClean="0"/>
          </a:p>
          <a:p>
            <a:pPr lvl="1"/>
            <a:r>
              <a:rPr lang="en-US" sz="2000" dirty="0" smtClean="0"/>
              <a:t>Several JVMs sharing in-memory partitioned data</a:t>
            </a:r>
          </a:p>
          <a:p>
            <a:pPr lvl="1"/>
            <a:r>
              <a:rPr lang="en-US" sz="2000" dirty="0" smtClean="0"/>
              <a:t>Allowing you to:</a:t>
            </a:r>
          </a:p>
          <a:p>
            <a:pPr lvl="2"/>
            <a:r>
              <a:rPr lang="en-US" sz="1800" dirty="0" smtClean="0"/>
              <a:t>Query and manipulate data</a:t>
            </a:r>
          </a:p>
          <a:p>
            <a:pPr lvl="2"/>
            <a:r>
              <a:rPr lang="en-US" sz="1800" dirty="0" smtClean="0"/>
              <a:t>Observe changes</a:t>
            </a:r>
          </a:p>
          <a:p>
            <a:pPr lvl="2"/>
            <a:r>
              <a:rPr lang="en-US" sz="1800" dirty="0" smtClean="0"/>
              <a:t>Execute on the data</a:t>
            </a:r>
          </a:p>
          <a:p>
            <a:pPr lvl="2">
              <a:buNone/>
            </a:pPr>
            <a:r>
              <a:rPr lang="en-US" sz="1800" dirty="0" smtClean="0"/>
              <a:t>from any node.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63BD89-8E9C-42F5-BFBD-D41E3C2D201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IMDG?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Share data (session, application state)</a:t>
            </a:r>
          </a:p>
          <a:p>
            <a:r>
              <a:rPr lang="en-US" sz="2000" dirty="0" smtClean="0"/>
              <a:t>Performance (caching, in-memory processing)</a:t>
            </a:r>
          </a:p>
          <a:p>
            <a:r>
              <a:rPr lang="en-US" sz="2000" dirty="0" smtClean="0"/>
              <a:t>Scalability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63BD89-8E9C-42F5-BFBD-D41E3C2D201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smtClean="0"/>
              <a:t>Coin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6 main features:</a:t>
            </a:r>
          </a:p>
          <a:p>
            <a:pPr lvl="1"/>
            <a:r>
              <a:rPr lang="en-US" sz="2000" dirty="0" smtClean="0"/>
              <a:t>Consistency &amp; Clarity:</a:t>
            </a:r>
          </a:p>
          <a:p>
            <a:pPr lvl="3"/>
            <a:r>
              <a:rPr lang="en-US" sz="1800" b="1" dirty="0" smtClean="0"/>
              <a:t>Improved numeric literals</a:t>
            </a:r>
          </a:p>
          <a:p>
            <a:pPr lvl="3"/>
            <a:r>
              <a:rPr lang="en-US" sz="1800" b="1" dirty="0" smtClean="0">
                <a:cs typeface="Courier New" pitchFamily="49" charset="0"/>
              </a:rPr>
              <a:t>Strings in switch</a:t>
            </a:r>
          </a:p>
          <a:p>
            <a:pPr lvl="1"/>
            <a:r>
              <a:rPr lang="en-US" sz="2000" dirty="0" smtClean="0">
                <a:cs typeface="Courier New" pitchFamily="49" charset="0"/>
              </a:rPr>
              <a:t>Easier to use Generics:</a:t>
            </a:r>
          </a:p>
          <a:p>
            <a:pPr lvl="3"/>
            <a:r>
              <a:rPr lang="en-US" sz="1800" b="1" dirty="0" err="1" smtClean="0">
                <a:cs typeface="Courier New" pitchFamily="49" charset="0"/>
              </a:rPr>
              <a:t>SafeVarargs</a:t>
            </a:r>
            <a:r>
              <a:rPr lang="en-US" sz="1800" b="1" dirty="0" smtClean="0">
                <a:cs typeface="Courier New" pitchFamily="49" charset="0"/>
              </a:rPr>
              <a:t> (fixes </a:t>
            </a:r>
            <a:r>
              <a:rPr lang="en-US" sz="1800" b="1" dirty="0" err="1" smtClean="0">
                <a:cs typeface="Courier New" pitchFamily="49" charset="0"/>
              </a:rPr>
              <a:t>varargs</a:t>
            </a:r>
            <a:r>
              <a:rPr lang="en-US" sz="1800" b="1" dirty="0" smtClean="0">
                <a:cs typeface="Courier New" pitchFamily="49" charset="0"/>
              </a:rPr>
              <a:t> compiler warnings)</a:t>
            </a:r>
          </a:p>
          <a:p>
            <a:pPr lvl="3"/>
            <a:r>
              <a:rPr lang="en-US" sz="1800" b="1" dirty="0" smtClean="0">
                <a:cs typeface="Courier New" pitchFamily="49" charset="0"/>
              </a:rPr>
              <a:t>Diamond Operator</a:t>
            </a:r>
          </a:p>
          <a:p>
            <a:pPr lvl="1"/>
            <a:r>
              <a:rPr lang="en-US" sz="2000" dirty="0" smtClean="0">
                <a:cs typeface="Courier New" pitchFamily="49" charset="0"/>
              </a:rPr>
              <a:t>More Concise Error handling</a:t>
            </a:r>
          </a:p>
          <a:p>
            <a:pPr lvl="3"/>
            <a:r>
              <a:rPr lang="en-US" sz="1800" b="1" dirty="0" smtClean="0">
                <a:cs typeface="Courier New" pitchFamily="49" charset="0"/>
              </a:rPr>
              <a:t>Multi-catch and precise </a:t>
            </a:r>
            <a:r>
              <a:rPr lang="en-US" sz="1800" b="1" dirty="0" err="1" smtClean="0">
                <a:cs typeface="Courier New" pitchFamily="49" charset="0"/>
              </a:rPr>
              <a:t>rethrow</a:t>
            </a:r>
            <a:endParaRPr lang="en-US" sz="1800" b="1" dirty="0" smtClean="0">
              <a:cs typeface="Courier New" pitchFamily="49" charset="0"/>
            </a:endParaRPr>
          </a:p>
          <a:p>
            <a:pPr lvl="3"/>
            <a:r>
              <a:rPr lang="en-US" sz="1800" b="1" dirty="0" smtClean="0">
                <a:cs typeface="Courier New" pitchFamily="49" charset="0"/>
              </a:rPr>
              <a:t>Try-with-resources</a:t>
            </a:r>
            <a:endParaRPr lang="en-US" sz="1800" b="1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63BD89-8E9C-42F5-BFBD-D41E3C2D201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Hazelcast</a:t>
            </a:r>
            <a:endParaRPr lang="en-US" sz="2000" dirty="0" smtClean="0"/>
          </a:p>
          <a:p>
            <a:r>
              <a:rPr lang="en-US" sz="2000" dirty="0" smtClean="0"/>
              <a:t>Oracle Coherence</a:t>
            </a:r>
          </a:p>
          <a:p>
            <a:r>
              <a:rPr lang="en-US" sz="2000" dirty="0" smtClean="0"/>
              <a:t>IBM </a:t>
            </a:r>
            <a:r>
              <a:rPr lang="en-US" sz="2000" dirty="0" err="1" smtClean="0"/>
              <a:t>eXtreme</a:t>
            </a:r>
            <a:r>
              <a:rPr lang="en-US" sz="2000" dirty="0" smtClean="0"/>
              <a:t> Scale</a:t>
            </a:r>
          </a:p>
          <a:p>
            <a:r>
              <a:rPr lang="en-US" sz="2000" dirty="0" err="1" smtClean="0"/>
              <a:t>Gigaspaces</a:t>
            </a:r>
            <a:endParaRPr lang="en-US" sz="2000" dirty="0" smtClean="0"/>
          </a:p>
          <a:p>
            <a:r>
              <a:rPr lang="en-US" sz="2000" dirty="0" err="1" smtClean="0"/>
              <a:t>vmWare</a:t>
            </a:r>
            <a:r>
              <a:rPr lang="en-US" sz="2000" dirty="0" smtClean="0"/>
              <a:t> </a:t>
            </a:r>
            <a:r>
              <a:rPr lang="en-US" sz="2000" dirty="0" err="1" smtClean="0"/>
              <a:t>GemFire</a:t>
            </a:r>
            <a:endParaRPr lang="en-US" sz="2000" dirty="0" smtClean="0"/>
          </a:p>
          <a:p>
            <a:r>
              <a:rPr lang="en-US" sz="2000" dirty="0" err="1" smtClean="0"/>
              <a:t>Redhat</a:t>
            </a:r>
            <a:r>
              <a:rPr lang="en-US" sz="2000" dirty="0" smtClean="0"/>
              <a:t> </a:t>
            </a:r>
            <a:r>
              <a:rPr lang="en-US" sz="2000" dirty="0" err="1" smtClean="0"/>
              <a:t>Infinispan</a:t>
            </a:r>
            <a:endParaRPr lang="en-US" sz="2000" dirty="0" smtClean="0"/>
          </a:p>
          <a:p>
            <a:r>
              <a:rPr lang="en-US" sz="2000" dirty="0" err="1" smtClean="0"/>
              <a:t>Gridgain</a:t>
            </a:r>
            <a:endParaRPr lang="en-US" sz="2000" dirty="0" smtClean="0"/>
          </a:p>
          <a:p>
            <a:r>
              <a:rPr lang="en-US" sz="2000" dirty="0" smtClean="0"/>
              <a:t>Terracotta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63BD89-8E9C-42F5-BFBD-D41E3C2D2017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Distributed Maps</a:t>
            </a:r>
          </a:p>
          <a:p>
            <a:r>
              <a:rPr lang="en-US" sz="2000" dirty="0" smtClean="0"/>
              <a:t>Caching, evictions</a:t>
            </a:r>
          </a:p>
          <a:p>
            <a:r>
              <a:rPr lang="en-US" sz="2000" dirty="0" smtClean="0"/>
              <a:t>Code execution</a:t>
            </a:r>
          </a:p>
          <a:p>
            <a:r>
              <a:rPr lang="en-US" sz="2000" dirty="0" smtClean="0"/>
              <a:t>Listeners</a:t>
            </a:r>
          </a:p>
          <a:p>
            <a:r>
              <a:rPr lang="en-US" sz="2000" dirty="0" smtClean="0"/>
              <a:t>Queries</a:t>
            </a:r>
          </a:p>
          <a:p>
            <a:r>
              <a:rPr lang="en-US" sz="2000" dirty="0" smtClean="0"/>
              <a:t>Transactions</a:t>
            </a:r>
          </a:p>
          <a:p>
            <a:r>
              <a:rPr lang="en-US" sz="2000" dirty="0" smtClean="0"/>
              <a:t>…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63BD89-8E9C-42F5-BFBD-D41E3C2D2017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Hazelcast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Free and open source</a:t>
            </a:r>
          </a:p>
          <a:p>
            <a:r>
              <a:rPr lang="en-US" sz="2000" dirty="0" smtClean="0"/>
              <a:t>Lightweight without any dependency</a:t>
            </a:r>
          </a:p>
          <a:p>
            <a:pPr lvl="1"/>
            <a:r>
              <a:rPr lang="en-US" sz="2000" dirty="0" smtClean="0"/>
              <a:t>Just one 1.7MB jar-file to add to your </a:t>
            </a:r>
            <a:r>
              <a:rPr lang="en-US" sz="2000" dirty="0" err="1" smtClean="0"/>
              <a:t>classpath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r>
              <a:rPr lang="en-US" sz="2000" dirty="0" smtClean="0"/>
              <a:t>Map, queue, set, list, lock, semaphore, topic and executor service</a:t>
            </a:r>
          </a:p>
          <a:p>
            <a:r>
              <a:rPr lang="en-US" sz="2000" dirty="0" smtClean="0"/>
              <a:t>Native Java, C#, REST and </a:t>
            </a:r>
            <a:r>
              <a:rPr lang="en-US" sz="2000" dirty="0" err="1" smtClean="0"/>
              <a:t>Memcache</a:t>
            </a:r>
            <a:r>
              <a:rPr lang="en-US" sz="2000" dirty="0" smtClean="0"/>
              <a:t> interfaces</a:t>
            </a:r>
          </a:p>
          <a:p>
            <a:r>
              <a:rPr lang="en-US" sz="2000" dirty="0" smtClean="0"/>
              <a:t>Dynamic clustering, backup, fail-over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63BD89-8E9C-42F5-BFBD-D41E3C2D2017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Hazelcast</a:t>
            </a:r>
            <a:r>
              <a:rPr lang="en-US" dirty="0" smtClean="0"/>
              <a:t> – code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mport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java.util.Map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mport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com.hazelcast.core.Hazelcast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Map&lt;String, String&gt; map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Hazelcast.getMap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mymap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map.put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("1",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map.get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1");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 User must be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Serializable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List&lt;User&gt;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Hazelcast.getList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users");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 better: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com.hazelcast.nio.DataSerializable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63BD89-8E9C-42F5-BFBD-D41E3C2D2017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Sumatra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HSA </a:t>
            </a:r>
            <a:r>
              <a:rPr lang="en-US" sz="2000" dirty="0" smtClean="0"/>
              <a:t>(Heterogeneous System Architecture)</a:t>
            </a:r>
          </a:p>
          <a:p>
            <a:r>
              <a:rPr lang="en-US" sz="2000" dirty="0" smtClean="0"/>
              <a:t>Java on GPU</a:t>
            </a:r>
          </a:p>
          <a:p>
            <a:r>
              <a:rPr lang="en-US" sz="2000" dirty="0" smtClean="0"/>
              <a:t>By AMD &amp; </a:t>
            </a:r>
            <a:r>
              <a:rPr lang="en-US" sz="2000" dirty="0" smtClean="0"/>
              <a:t>Oracle</a:t>
            </a:r>
          </a:p>
          <a:p>
            <a:r>
              <a:rPr lang="en-US" sz="2000" dirty="0" smtClean="0"/>
              <a:t>Converts </a:t>
            </a:r>
            <a:r>
              <a:rPr lang="en-US" sz="2000" dirty="0" err="1" smtClean="0"/>
              <a:t>bytecode</a:t>
            </a:r>
            <a:r>
              <a:rPr lang="en-US" sz="2000" dirty="0" smtClean="0"/>
              <a:t> to </a:t>
            </a:r>
            <a:r>
              <a:rPr lang="en-US" sz="2000" dirty="0" err="1" smtClean="0"/>
              <a:t>OpenCL</a:t>
            </a:r>
            <a:r>
              <a:rPr lang="en-US" sz="2000" dirty="0" smtClean="0"/>
              <a:t> at runtime</a:t>
            </a:r>
          </a:p>
          <a:p>
            <a:r>
              <a:rPr lang="en-US" sz="2000" dirty="0" smtClean="0"/>
              <a:t>Performance improvements as much as 60x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63BD89-8E9C-42F5-BFBD-D41E3C2D2017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7763" y="2857500"/>
            <a:ext cx="387667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Binary integral literals</a:t>
            </a:r>
          </a:p>
          <a:p>
            <a:pPr lvl="1"/>
            <a:r>
              <a:rPr lang="en-US" sz="2000" dirty="0" smtClean="0"/>
              <a:t>New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0b</a:t>
            </a:r>
            <a:r>
              <a:rPr lang="en-US" sz="2000" dirty="0" smtClean="0"/>
              <a:t> prefix</a:t>
            </a:r>
          </a:p>
          <a:p>
            <a:pPr lvl="2"/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0b00101101</a:t>
            </a:r>
          </a:p>
          <a:p>
            <a:pPr lvl="2"/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0b1111</a:t>
            </a:r>
          </a:p>
          <a:p>
            <a:pPr lvl="2"/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/>
              <a:t>Underscores in numeric literals</a:t>
            </a:r>
          </a:p>
          <a:p>
            <a:pPr lv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5_000_000</a:t>
            </a:r>
          </a:p>
          <a:p>
            <a:pPr lvl="1"/>
            <a:r>
              <a:rPr lang="en-US" sz="2000" dirty="0" smtClean="0"/>
              <a:t>Not necessarily just for thousands-separators:</a:t>
            </a:r>
          </a:p>
          <a:p>
            <a:pPr lvl="2"/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long social = 123_45_6789;</a:t>
            </a:r>
          </a:p>
          <a:p>
            <a:pPr lvl="2"/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hexValue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0xCAFE_BABE;</a:t>
            </a:r>
          </a:p>
          <a:p>
            <a:pPr lvl="2"/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maxLong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0x7fff_ffff_ffff_ffffL;</a:t>
            </a:r>
          </a:p>
          <a:p>
            <a:pPr lvl="2"/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byte b = 0b0001_1101;</a:t>
            </a:r>
          </a:p>
          <a:p>
            <a:pPr lvl="2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63BD89-8E9C-42F5-BFBD-D41E3C2D201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Multiple underscores allowed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Courtesy Josh Bloch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bond =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0000_____________0000________0000000000000000__000000000000000000+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00000000_________00000000______000000000000000__0000000000000000000+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000____000_______000____000_____000_______0000__00______0+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000______000_____000______000_____________0000___00______0+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0000______0000___0000______0000___________0000_____0_____0+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0000______0000___0000______0000__________0000___________0+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0000______0000___0000______0000_________000+__0000000000+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0000______0000___0000______0000________0000+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000______000_____000______000________0000+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000____000_______000____000_______00000+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00000000_________00000000_______0000000+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0000_____________0000________000000007</a:t>
            </a:r>
            <a:r>
              <a:rPr lang="en-US" sz="1400" dirty="0" smtClean="0"/>
              <a:t>;</a:t>
            </a:r>
            <a:br>
              <a:rPr lang="en-US" sz="1400" dirty="0" smtClean="0"/>
            </a:b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63BD89-8E9C-42F5-BFBD-D41E3C2D201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DSMENUDOCLEVELBTNSTATES" val="&lt;btnStates&gt;&lt;btn tag=&quot;1001&quot; state=&quot;UP&quot;/&gt;&lt;/btnStates&gt;&#10;"/>
</p:tagLst>
</file>

<file path=ppt/theme/theme1.xml><?xml version="1.0" encoding="utf-8"?>
<a:theme xmlns:a="http://schemas.openxmlformats.org/drawingml/2006/main" name="1_Standard Slides">
  <a:themeElements>
    <a:clrScheme name="1_Standard Slides 1">
      <a:dk1>
        <a:srgbClr val="000000"/>
      </a:dk1>
      <a:lt1>
        <a:srgbClr val="FFFFFF"/>
      </a:lt1>
      <a:dk2>
        <a:srgbClr val="BB0826"/>
      </a:dk2>
      <a:lt2>
        <a:srgbClr val="8F8F8F"/>
      </a:lt2>
      <a:accent1>
        <a:srgbClr val="5E5145"/>
      </a:accent1>
      <a:accent2>
        <a:srgbClr val="8AA3B3"/>
      </a:accent2>
      <a:accent3>
        <a:srgbClr val="FFFFFF"/>
      </a:accent3>
      <a:accent4>
        <a:srgbClr val="000000"/>
      </a:accent4>
      <a:accent5>
        <a:srgbClr val="B6B3B0"/>
      </a:accent5>
      <a:accent6>
        <a:srgbClr val="7D93A2"/>
      </a:accent6>
      <a:hlink>
        <a:srgbClr val="915010"/>
      </a:hlink>
      <a:folHlink>
        <a:srgbClr val="A9B089"/>
      </a:folHlink>
    </a:clrScheme>
    <a:fontScheme name="1_Standard Slides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51525A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51525A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Standard Slides 1">
        <a:dk1>
          <a:srgbClr val="000000"/>
        </a:dk1>
        <a:lt1>
          <a:srgbClr val="FFFFFF"/>
        </a:lt1>
        <a:dk2>
          <a:srgbClr val="BB0826"/>
        </a:dk2>
        <a:lt2>
          <a:srgbClr val="8F8F8F"/>
        </a:lt2>
        <a:accent1>
          <a:srgbClr val="5E5145"/>
        </a:accent1>
        <a:accent2>
          <a:srgbClr val="8AA3B3"/>
        </a:accent2>
        <a:accent3>
          <a:srgbClr val="FFFFFF"/>
        </a:accent3>
        <a:accent4>
          <a:srgbClr val="000000"/>
        </a:accent4>
        <a:accent5>
          <a:srgbClr val="B6B3B0"/>
        </a:accent5>
        <a:accent6>
          <a:srgbClr val="7D93A2"/>
        </a:accent6>
        <a:hlink>
          <a:srgbClr val="915010"/>
        </a:hlink>
        <a:folHlink>
          <a:srgbClr val="A9B08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56845</TotalTime>
  <Words>3268</Words>
  <Application>Microsoft Office PowerPoint</Application>
  <PresentationFormat>On-screen Show (4:3)</PresentationFormat>
  <Paragraphs>851</Paragraphs>
  <Slides>75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6" baseType="lpstr">
      <vt:lpstr>1_Standard Slides</vt:lpstr>
      <vt:lpstr>Market Risk Engineering JavaOne 2012</vt:lpstr>
      <vt:lpstr>JavaOne 2012 – presentation overview</vt:lpstr>
      <vt:lpstr>Java 7</vt:lpstr>
      <vt:lpstr>Java 7</vt:lpstr>
      <vt:lpstr>Java 7</vt:lpstr>
      <vt:lpstr>Project Coin</vt:lpstr>
      <vt:lpstr>Project Coin</vt:lpstr>
      <vt:lpstr>Improved Literals</vt:lpstr>
      <vt:lpstr>Improved Literals</vt:lpstr>
      <vt:lpstr>Strings in switch</vt:lpstr>
      <vt:lpstr>Strings in Switch</vt:lpstr>
      <vt:lpstr>Diamond Operator</vt:lpstr>
      <vt:lpstr>Diamond Operator</vt:lpstr>
      <vt:lpstr>Diamond Operator</vt:lpstr>
      <vt:lpstr>Multi-catch and precise rethrow</vt:lpstr>
      <vt:lpstr>Multi-catch and precise rethrow</vt:lpstr>
      <vt:lpstr>Multi-catch and precise rethrow</vt:lpstr>
      <vt:lpstr>Multi-catch and precise rethrow</vt:lpstr>
      <vt:lpstr>Multi-catch and precise rethrow</vt:lpstr>
      <vt:lpstr>Multi-catch and precise rethrow</vt:lpstr>
      <vt:lpstr>Try-with-resources</vt:lpstr>
      <vt:lpstr>Try-with-resources</vt:lpstr>
      <vt:lpstr>Try-with-resources</vt:lpstr>
      <vt:lpstr>NIO.2</vt:lpstr>
      <vt:lpstr>Path</vt:lpstr>
      <vt:lpstr>Files</vt:lpstr>
      <vt:lpstr>Files</vt:lpstr>
      <vt:lpstr>Files</vt:lpstr>
      <vt:lpstr>Core library additions</vt:lpstr>
      <vt:lpstr>Java 8</vt:lpstr>
      <vt:lpstr>Java8</vt:lpstr>
      <vt:lpstr>What is a Lambda Expression?</vt:lpstr>
      <vt:lpstr>Times Change</vt:lpstr>
      <vt:lpstr>External Iteration</vt:lpstr>
      <vt:lpstr>Lambda Expressions</vt:lpstr>
      <vt:lpstr>Functional Interfaces</vt:lpstr>
      <vt:lpstr>Interface Evolution</vt:lpstr>
      <vt:lpstr>Default Methods</vt:lpstr>
      <vt:lpstr>Default methods – inheritance rules</vt:lpstr>
      <vt:lpstr>Diamonds – no problem</vt:lpstr>
      <vt:lpstr>Explicit disambiguation</vt:lpstr>
      <vt:lpstr>Default Methods – Evolving Interfaces</vt:lpstr>
      <vt:lpstr>Bulk operations on Collections</vt:lpstr>
      <vt:lpstr>Bulk operations on Collections</vt:lpstr>
      <vt:lpstr>Bulk operations on Collections</vt:lpstr>
      <vt:lpstr>Example: Sorting</vt:lpstr>
      <vt:lpstr>Example: Sorting</vt:lpstr>
      <vt:lpstr>Example: Sorting</vt:lpstr>
      <vt:lpstr>Example: Sorting</vt:lpstr>
      <vt:lpstr>So how does this all work?</vt:lpstr>
      <vt:lpstr>Why not inner classes?</vt:lpstr>
      <vt:lpstr>invokedynamic</vt:lpstr>
      <vt:lpstr>Not just for dynamic language anymore</vt:lpstr>
      <vt:lpstr>Translation strategies</vt:lpstr>
      <vt:lpstr>Performance</vt:lpstr>
      <vt:lpstr>Tools</vt:lpstr>
      <vt:lpstr>JOverflow</vt:lpstr>
      <vt:lpstr>What is a “bad” data structure?</vt:lpstr>
      <vt:lpstr>Examples:</vt:lpstr>
      <vt:lpstr>Examples:</vt:lpstr>
      <vt:lpstr>Examples:</vt:lpstr>
      <vt:lpstr>Examples:</vt:lpstr>
      <vt:lpstr>Main idea of JOverflow:</vt:lpstr>
      <vt:lpstr>Some recognized patterns:</vt:lpstr>
      <vt:lpstr>Calculation of overhead</vt:lpstr>
      <vt:lpstr>Screenshot</vt:lpstr>
      <vt:lpstr>Screenshot</vt:lpstr>
      <vt:lpstr>In-Memory Data Grid</vt:lpstr>
      <vt:lpstr>Why IMDG?</vt:lpstr>
      <vt:lpstr>Products</vt:lpstr>
      <vt:lpstr>Common features</vt:lpstr>
      <vt:lpstr>Hazelcast</vt:lpstr>
      <vt:lpstr>Hazelcast – code samples</vt:lpstr>
      <vt:lpstr>Project Sumatra</vt:lpstr>
      <vt:lpstr>Q&amp;A</vt:lpstr>
    </vt:vector>
  </TitlesOfParts>
  <Company>Wachovia Bank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 RECON Options</dc:title>
  <dc:creator>Mandeep Singh</dc:creator>
  <cp:lastModifiedBy>Wachovia</cp:lastModifiedBy>
  <cp:revision>4004</cp:revision>
  <dcterms:created xsi:type="dcterms:W3CDTF">2009-02-25T14:30:47Z</dcterms:created>
  <dcterms:modified xsi:type="dcterms:W3CDTF">2012-10-24T16:02:32Z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mailTo">
    <vt:lpwstr/>
  </property>
  <property fmtid="{D5CDD505-2E9C-101B-9397-08002B2CF9AE}" pid="3" name="EmailSender">
    <vt:lpwstr/>
  </property>
  <property fmtid="{D5CDD505-2E9C-101B-9397-08002B2CF9AE}" pid="4" name="EmailFrom">
    <vt:lpwstr/>
  </property>
  <property fmtid="{D5CDD505-2E9C-101B-9397-08002B2CF9AE}" pid="5" name="EmailSubject">
    <vt:lpwstr/>
  </property>
  <property fmtid="{D5CDD505-2E9C-101B-9397-08002B2CF9AE}" pid="6" name="EmailCc">
    <vt:lpwstr/>
  </property>
</Properties>
</file>