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18" r:id="rId5"/>
    <p:sldId id="363" r:id="rId6"/>
    <p:sldId id="259" r:id="rId7"/>
    <p:sldId id="336" r:id="rId8"/>
    <p:sldId id="319" r:id="rId9"/>
    <p:sldId id="317" r:id="rId10"/>
    <p:sldId id="320" r:id="rId11"/>
    <p:sldId id="264" r:id="rId12"/>
    <p:sldId id="266" r:id="rId13"/>
    <p:sldId id="321" r:id="rId14"/>
    <p:sldId id="306" r:id="rId15"/>
    <p:sldId id="307" r:id="rId16"/>
    <p:sldId id="322" r:id="rId17"/>
    <p:sldId id="323" r:id="rId18"/>
    <p:sldId id="311" r:id="rId19"/>
    <p:sldId id="324" r:id="rId20"/>
    <p:sldId id="325" r:id="rId21"/>
    <p:sldId id="326" r:id="rId22"/>
    <p:sldId id="328" r:id="rId23"/>
    <p:sldId id="327" r:id="rId24"/>
    <p:sldId id="329" r:id="rId25"/>
    <p:sldId id="308" r:id="rId26"/>
    <p:sldId id="330" r:id="rId27"/>
    <p:sldId id="332" r:id="rId28"/>
    <p:sldId id="333" r:id="rId29"/>
    <p:sldId id="366" r:id="rId30"/>
    <p:sldId id="350" r:id="rId31"/>
    <p:sldId id="351" r:id="rId32"/>
    <p:sldId id="352" r:id="rId33"/>
    <p:sldId id="367" r:id="rId34"/>
    <p:sldId id="369" r:id="rId35"/>
    <p:sldId id="355" r:id="rId36"/>
    <p:sldId id="356" r:id="rId37"/>
    <p:sldId id="357" r:id="rId38"/>
    <p:sldId id="365" r:id="rId39"/>
    <p:sldId id="358" r:id="rId40"/>
    <p:sldId id="272" r:id="rId41"/>
    <p:sldId id="345" r:id="rId42"/>
    <p:sldId id="359" r:id="rId43"/>
    <p:sldId id="300" r:id="rId44"/>
    <p:sldId id="340" r:id="rId45"/>
    <p:sldId id="342" r:id="rId46"/>
    <p:sldId id="344" r:id="rId47"/>
    <p:sldId id="348" r:id="rId48"/>
    <p:sldId id="354" r:id="rId49"/>
    <p:sldId id="360" r:id="rId50"/>
    <p:sldId id="361" r:id="rId51"/>
    <p:sldId id="362" r:id="rId52"/>
    <p:sldId id="281" r:id="rId53"/>
    <p:sldId id="316" r:id="rId54"/>
    <p:sldId id="282" r:id="rId55"/>
    <p:sldId id="346" r:id="rId56"/>
    <p:sldId id="310" r:id="rId57"/>
    <p:sldId id="338" r:id="rId58"/>
    <p:sldId id="30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8DD4B-9326-4009-A574-999A0A98D63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6C815-5379-4CBB-8B0F-999A8B166892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D338E435-CB21-4654-BD63-3AF849BA33C8}" type="parTrans" cxnId="{4D23BC7F-6C22-4D46-91D9-7EA117F80420}">
      <dgm:prSet/>
      <dgm:spPr/>
      <dgm:t>
        <a:bodyPr/>
        <a:lstStyle/>
        <a:p>
          <a:endParaRPr lang="en-US"/>
        </a:p>
      </dgm:t>
    </dgm:pt>
    <dgm:pt modelId="{9A2E7E2D-6769-4271-AECA-1F681B56D9E5}" type="sibTrans" cxnId="{4D23BC7F-6C22-4D46-91D9-7EA117F80420}">
      <dgm:prSet/>
      <dgm:spPr/>
      <dgm:t>
        <a:bodyPr/>
        <a:lstStyle/>
        <a:p>
          <a:endParaRPr lang="en-US"/>
        </a:p>
      </dgm:t>
    </dgm:pt>
    <dgm:pt modelId="{DA524992-5CDA-4ED4-8E36-0B292A937808}">
      <dgm:prSet phldrT="[Text]"/>
      <dgm:spPr/>
      <dgm:t>
        <a:bodyPr/>
        <a:lstStyle/>
        <a:p>
          <a:r>
            <a:rPr lang="en-US" dirty="0" smtClean="0"/>
            <a:t>Divide dataset into 3 parts- training ,test ,validation</a:t>
          </a:r>
          <a:endParaRPr lang="en-US" dirty="0"/>
        </a:p>
      </dgm:t>
    </dgm:pt>
    <dgm:pt modelId="{B9FBDCCE-52EA-4493-A7C6-582AD12BE3D8}" type="parTrans" cxnId="{ED6672FF-5DB7-430B-8BE9-4D870DC5C3D9}">
      <dgm:prSet/>
      <dgm:spPr/>
      <dgm:t>
        <a:bodyPr/>
        <a:lstStyle/>
        <a:p>
          <a:endParaRPr lang="en-US"/>
        </a:p>
      </dgm:t>
    </dgm:pt>
    <dgm:pt modelId="{B06D6D5D-951C-4A6D-A270-589D7EB7235F}" type="sibTrans" cxnId="{ED6672FF-5DB7-430B-8BE9-4D870DC5C3D9}">
      <dgm:prSet/>
      <dgm:spPr/>
      <dgm:t>
        <a:bodyPr/>
        <a:lstStyle/>
        <a:p>
          <a:endParaRPr lang="en-US"/>
        </a:p>
      </dgm:t>
    </dgm:pt>
    <dgm:pt modelId="{205E8BE7-326B-4D9A-8F9B-ED1C8BD86BAB}">
      <dgm:prSet phldrT="[Text]"/>
      <dgm:spPr/>
      <dgm:t>
        <a:bodyPr/>
        <a:lstStyle/>
        <a:p>
          <a:r>
            <a:rPr lang="en-US" dirty="0" smtClean="0"/>
            <a:t>Process images to remove redundant information</a:t>
          </a:r>
          <a:endParaRPr lang="en-US" dirty="0"/>
        </a:p>
      </dgm:t>
    </dgm:pt>
    <dgm:pt modelId="{F3CA5187-DA80-49F8-9C17-1A2C021C1DE3}" type="parTrans" cxnId="{8BD192A0-8974-43F2-98AC-BDB1BF5FC203}">
      <dgm:prSet/>
      <dgm:spPr/>
      <dgm:t>
        <a:bodyPr/>
        <a:lstStyle/>
        <a:p>
          <a:endParaRPr lang="en-US"/>
        </a:p>
      </dgm:t>
    </dgm:pt>
    <dgm:pt modelId="{29345175-C439-43F6-B76D-938830F27C38}" type="sibTrans" cxnId="{8BD192A0-8974-43F2-98AC-BDB1BF5FC203}">
      <dgm:prSet/>
      <dgm:spPr/>
      <dgm:t>
        <a:bodyPr/>
        <a:lstStyle/>
        <a:p>
          <a:endParaRPr lang="en-US"/>
        </a:p>
      </dgm:t>
    </dgm:pt>
    <dgm:pt modelId="{22953854-0123-43AF-BE86-94E9E3E7B769}">
      <dgm:prSet phldrT="[Text]"/>
      <dgm:spPr/>
      <dgm:t>
        <a:bodyPr/>
        <a:lstStyle/>
        <a:p>
          <a:r>
            <a:rPr lang="en-US" dirty="0" smtClean="0"/>
            <a:t>Experiment with different window sizes</a:t>
          </a:r>
          <a:endParaRPr lang="en-US" dirty="0"/>
        </a:p>
      </dgm:t>
    </dgm:pt>
    <dgm:pt modelId="{D08BB43C-800A-4BEE-8138-C91332C8A961}" type="parTrans" cxnId="{53E448AA-767C-4D64-915A-99B396AAE850}">
      <dgm:prSet/>
      <dgm:spPr/>
      <dgm:t>
        <a:bodyPr/>
        <a:lstStyle/>
        <a:p>
          <a:endParaRPr lang="en-US"/>
        </a:p>
      </dgm:t>
    </dgm:pt>
    <dgm:pt modelId="{EF7EC206-A0F1-437B-9471-D7C9545C4BBB}" type="sibTrans" cxnId="{53E448AA-767C-4D64-915A-99B396AAE850}">
      <dgm:prSet/>
      <dgm:spPr/>
      <dgm:t>
        <a:bodyPr/>
        <a:lstStyle/>
        <a:p>
          <a:endParaRPr lang="en-US"/>
        </a:p>
      </dgm:t>
    </dgm:pt>
    <dgm:pt modelId="{95B36695-7DBB-439D-99ED-132772E08E04}">
      <dgm:prSet phldrT="[Text]"/>
      <dgm:spPr/>
      <dgm:t>
        <a:bodyPr/>
        <a:lstStyle/>
        <a:p>
          <a:r>
            <a:rPr lang="en-US" dirty="0" smtClean="0"/>
            <a:t>Experiment with different classifier parameters</a:t>
          </a:r>
          <a:endParaRPr lang="en-US" dirty="0"/>
        </a:p>
      </dgm:t>
    </dgm:pt>
    <dgm:pt modelId="{F3F62BE7-E485-49EC-9255-21035D8A8336}" type="parTrans" cxnId="{9F3E7EFD-319F-4E62-A2FB-288C0BE94008}">
      <dgm:prSet/>
      <dgm:spPr/>
      <dgm:t>
        <a:bodyPr/>
        <a:lstStyle/>
        <a:p>
          <a:endParaRPr lang="en-US"/>
        </a:p>
      </dgm:t>
    </dgm:pt>
    <dgm:pt modelId="{F0752C2F-2755-4A7D-AFB5-04FB885FE9AC}" type="sibTrans" cxnId="{9F3E7EFD-319F-4E62-A2FB-288C0BE94008}">
      <dgm:prSet/>
      <dgm:spPr/>
      <dgm:t>
        <a:bodyPr/>
        <a:lstStyle/>
        <a:p>
          <a:endParaRPr lang="en-US"/>
        </a:p>
      </dgm:t>
    </dgm:pt>
    <dgm:pt modelId="{3AD51A9E-E4C7-4920-BCE9-2FAD6410DB7F}">
      <dgm:prSet phldrT="[Text]"/>
      <dgm:spPr/>
      <dgm:t>
        <a:bodyPr/>
        <a:lstStyle/>
        <a:p>
          <a:r>
            <a:rPr lang="en-US" dirty="0" smtClean="0"/>
            <a:t>Classify each pixel in the test  image</a:t>
          </a:r>
          <a:endParaRPr lang="en-US" dirty="0"/>
        </a:p>
      </dgm:t>
    </dgm:pt>
    <dgm:pt modelId="{23678D8B-AD59-4606-8477-75BACBC591EA}" type="parTrans" cxnId="{2A82A691-FE81-432A-AF84-4A4398E2D5D5}">
      <dgm:prSet/>
      <dgm:spPr/>
      <dgm:t>
        <a:bodyPr/>
        <a:lstStyle/>
        <a:p>
          <a:endParaRPr lang="en-US"/>
        </a:p>
      </dgm:t>
    </dgm:pt>
    <dgm:pt modelId="{575E24DB-BA2B-47C8-B46E-D6B78024FA14}" type="sibTrans" cxnId="{2A82A691-FE81-432A-AF84-4A4398E2D5D5}">
      <dgm:prSet/>
      <dgm:spPr/>
      <dgm:t>
        <a:bodyPr/>
        <a:lstStyle/>
        <a:p>
          <a:endParaRPr lang="en-US"/>
        </a:p>
      </dgm:t>
    </dgm:pt>
    <dgm:pt modelId="{A6487F6F-1AE1-4AC5-BA82-BF4F8C3686DE}">
      <dgm:prSet phldrT="[Text]"/>
      <dgm:spPr/>
      <dgm:t>
        <a:bodyPr/>
        <a:lstStyle/>
        <a:p>
          <a:r>
            <a:rPr lang="en-US" dirty="0" smtClean="0"/>
            <a:t>Support Vector Machines(SVM)</a:t>
          </a:r>
          <a:endParaRPr lang="en-US" dirty="0"/>
        </a:p>
      </dgm:t>
    </dgm:pt>
    <dgm:pt modelId="{79781903-BE38-4463-AA12-4B89702F3D04}" type="parTrans" cxnId="{73CAFB86-9A6A-4CB1-9001-68712C93209A}">
      <dgm:prSet/>
      <dgm:spPr/>
      <dgm:t>
        <a:bodyPr/>
        <a:lstStyle/>
        <a:p>
          <a:endParaRPr lang="en-US"/>
        </a:p>
      </dgm:t>
    </dgm:pt>
    <dgm:pt modelId="{621D081E-1D21-48E9-B2F6-F88C37DA0927}" type="sibTrans" cxnId="{73CAFB86-9A6A-4CB1-9001-68712C93209A}">
      <dgm:prSet/>
      <dgm:spPr/>
      <dgm:t>
        <a:bodyPr/>
        <a:lstStyle/>
        <a:p>
          <a:endParaRPr lang="en-US"/>
        </a:p>
      </dgm:t>
    </dgm:pt>
    <dgm:pt modelId="{EC766BB6-2E87-4DB2-9A20-D5D1BB5D2012}">
      <dgm:prSet phldrT="[Text]"/>
      <dgm:spPr/>
      <dgm:t>
        <a:bodyPr/>
        <a:lstStyle/>
        <a:p>
          <a:r>
            <a:rPr lang="en-US" dirty="0" smtClean="0"/>
            <a:t>Markov Random Fields(MRF)+ Gaussian Model</a:t>
          </a:r>
          <a:endParaRPr lang="en-US" dirty="0"/>
        </a:p>
      </dgm:t>
    </dgm:pt>
    <dgm:pt modelId="{EB022EB6-26D7-4171-81DC-6F6FF2F8FDBD}" type="parTrans" cxnId="{A646CC75-348F-4E6B-9081-CA4240F66A64}">
      <dgm:prSet/>
      <dgm:spPr/>
      <dgm:t>
        <a:bodyPr/>
        <a:lstStyle/>
        <a:p>
          <a:endParaRPr lang="en-US"/>
        </a:p>
      </dgm:t>
    </dgm:pt>
    <dgm:pt modelId="{B1BD1B02-7D6A-4BAA-8088-446D466F4FC2}" type="sibTrans" cxnId="{A646CC75-348F-4E6B-9081-CA4240F66A64}">
      <dgm:prSet/>
      <dgm:spPr/>
      <dgm:t>
        <a:bodyPr/>
        <a:lstStyle/>
        <a:p>
          <a:endParaRPr lang="en-US"/>
        </a:p>
      </dgm:t>
    </dgm:pt>
    <dgm:pt modelId="{041A9EBD-0C06-4A54-9BF4-5C775CC654DC}">
      <dgm:prSet phldrT="[Text]"/>
      <dgm:spPr/>
      <dgm:t>
        <a:bodyPr/>
        <a:lstStyle/>
        <a:p>
          <a:r>
            <a:rPr lang="en-US" dirty="0" smtClean="0"/>
            <a:t>MRF + SVM</a:t>
          </a:r>
          <a:endParaRPr lang="en-US" dirty="0"/>
        </a:p>
      </dgm:t>
    </dgm:pt>
    <dgm:pt modelId="{0D63F323-3B9E-488F-9F84-398285FED549}" type="parTrans" cxnId="{6C8BDD03-406B-440E-9438-2142E31EA12E}">
      <dgm:prSet/>
      <dgm:spPr/>
      <dgm:t>
        <a:bodyPr/>
        <a:lstStyle/>
        <a:p>
          <a:endParaRPr lang="en-US"/>
        </a:p>
      </dgm:t>
    </dgm:pt>
    <dgm:pt modelId="{64831FFC-93C1-4251-92AF-B634510BAAF8}" type="sibTrans" cxnId="{6C8BDD03-406B-440E-9438-2142E31EA12E}">
      <dgm:prSet/>
      <dgm:spPr/>
      <dgm:t>
        <a:bodyPr/>
        <a:lstStyle/>
        <a:p>
          <a:endParaRPr lang="en-US"/>
        </a:p>
      </dgm:t>
    </dgm:pt>
    <dgm:pt modelId="{6F586843-F725-4F8C-8DFB-629E3AD3ACA8}">
      <dgm:prSet phldrT="[Text]"/>
      <dgm:spPr/>
      <dgm:t>
        <a:bodyPr/>
        <a:lstStyle/>
        <a:p>
          <a:r>
            <a:rPr lang="en-US" dirty="0" smtClean="0"/>
            <a:t>Extract features for each pixel and train the classifier </a:t>
          </a:r>
          <a:endParaRPr lang="en-US" dirty="0"/>
        </a:p>
      </dgm:t>
    </dgm:pt>
    <dgm:pt modelId="{7E4CFBA4-1A73-41A8-8D88-EADF8BBB62B4}" type="sibTrans" cxnId="{47AA26B2-0FB5-4AF4-9809-7445CCC02E57}">
      <dgm:prSet/>
      <dgm:spPr/>
      <dgm:t>
        <a:bodyPr/>
        <a:lstStyle/>
        <a:p>
          <a:endParaRPr lang="en-US"/>
        </a:p>
      </dgm:t>
    </dgm:pt>
    <dgm:pt modelId="{0A70CE71-12B0-475A-8645-CE684D19C16D}" type="parTrans" cxnId="{47AA26B2-0FB5-4AF4-9809-7445CCC02E57}">
      <dgm:prSet/>
      <dgm:spPr/>
      <dgm:t>
        <a:bodyPr/>
        <a:lstStyle/>
        <a:p>
          <a:endParaRPr lang="en-US"/>
        </a:p>
      </dgm:t>
    </dgm:pt>
    <dgm:pt modelId="{3EA5DFBF-627D-496C-A35D-F804D41927BC}">
      <dgm:prSet phldrT="[Text]"/>
      <dgm:spPr/>
      <dgm:t>
        <a:bodyPr/>
        <a:lstStyle/>
        <a:p>
          <a:r>
            <a:rPr lang="en-US" dirty="0" smtClean="0"/>
            <a:t>MRF+SVM+GM</a:t>
          </a:r>
          <a:endParaRPr lang="en-US" dirty="0"/>
        </a:p>
      </dgm:t>
    </dgm:pt>
    <dgm:pt modelId="{0E6864F5-BF17-448F-983C-FE9FE3297ACD}" type="parTrans" cxnId="{BDDFC5D4-4B81-4480-BB1F-D0E405F48968}">
      <dgm:prSet/>
      <dgm:spPr/>
    </dgm:pt>
    <dgm:pt modelId="{1022B02E-0685-48D3-BEA8-C0799EED6D89}" type="sibTrans" cxnId="{BDDFC5D4-4B81-4480-BB1F-D0E405F48968}">
      <dgm:prSet/>
      <dgm:spPr/>
    </dgm:pt>
    <dgm:pt modelId="{2A9E0BA6-7925-467F-8FA6-D850CE794FF1}" type="pres">
      <dgm:prSet presAssocID="{2A48DD4B-9326-4009-A574-999A0A98D6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B92CDA-4BD8-4FCA-8064-A6680B3CE397}" type="pres">
      <dgm:prSet presAssocID="{3AD51A9E-E4C7-4920-BCE9-2FAD6410DB7F}" presName="boxAndChildren" presStyleCnt="0"/>
      <dgm:spPr/>
    </dgm:pt>
    <dgm:pt modelId="{E43207D9-9DE8-43E0-9213-6AA58CC6D532}" type="pres">
      <dgm:prSet presAssocID="{3AD51A9E-E4C7-4920-BCE9-2FAD6410DB7F}" presName="parentTextBox" presStyleLbl="node1" presStyleIdx="0" presStyleCnt="3"/>
      <dgm:spPr/>
      <dgm:t>
        <a:bodyPr/>
        <a:lstStyle/>
        <a:p>
          <a:endParaRPr lang="en-US"/>
        </a:p>
      </dgm:t>
    </dgm:pt>
    <dgm:pt modelId="{11A3D3A3-02FC-4501-8693-D65B62313E94}" type="pres">
      <dgm:prSet presAssocID="{3AD51A9E-E4C7-4920-BCE9-2FAD6410DB7F}" presName="entireBox" presStyleLbl="node1" presStyleIdx="0" presStyleCnt="3"/>
      <dgm:spPr/>
      <dgm:t>
        <a:bodyPr/>
        <a:lstStyle/>
        <a:p>
          <a:endParaRPr lang="en-US"/>
        </a:p>
      </dgm:t>
    </dgm:pt>
    <dgm:pt modelId="{BA139021-58BF-486C-822C-07D9777C7C4F}" type="pres">
      <dgm:prSet presAssocID="{3AD51A9E-E4C7-4920-BCE9-2FAD6410DB7F}" presName="descendantBox" presStyleCnt="0"/>
      <dgm:spPr/>
    </dgm:pt>
    <dgm:pt modelId="{9EA5F3C3-BF05-498E-B585-C21F49600D39}" type="pres">
      <dgm:prSet presAssocID="{A6487F6F-1AE1-4AC5-BA82-BF4F8C3686DE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C3FDD-A79E-44FC-9E7B-A21122DF937B}" type="pres">
      <dgm:prSet presAssocID="{EC766BB6-2E87-4DB2-9A20-D5D1BB5D2012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92EF8-5D7F-4BF1-9573-68EAA2D0AA7B}" type="pres">
      <dgm:prSet presAssocID="{041A9EBD-0C06-4A54-9BF4-5C775CC654DC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B0F9E-85AB-461C-879B-A480A132A209}" type="pres">
      <dgm:prSet presAssocID="{3EA5DFBF-627D-496C-A35D-F804D41927BC}" presName="childTextBox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4F8EA-B001-4D65-8B7E-D6AE4FBBB34D}" type="pres">
      <dgm:prSet presAssocID="{7E4CFBA4-1A73-41A8-8D88-EADF8BBB62B4}" presName="sp" presStyleCnt="0"/>
      <dgm:spPr/>
    </dgm:pt>
    <dgm:pt modelId="{C79D8047-D0D0-4951-9246-BE3FC8FAD543}" type="pres">
      <dgm:prSet presAssocID="{6F586843-F725-4F8C-8DFB-629E3AD3ACA8}" presName="arrowAndChildren" presStyleCnt="0"/>
      <dgm:spPr/>
    </dgm:pt>
    <dgm:pt modelId="{C6E61D97-B9AF-4F18-9CA3-FBE39EFC7613}" type="pres">
      <dgm:prSet presAssocID="{6F586843-F725-4F8C-8DFB-629E3AD3ACA8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EA8283D-6F82-4915-9FD6-9ACC7E6A88D7}" type="pres">
      <dgm:prSet presAssocID="{6F586843-F725-4F8C-8DFB-629E3AD3ACA8}" presName="arrow" presStyleLbl="node1" presStyleIdx="1" presStyleCnt="3"/>
      <dgm:spPr/>
      <dgm:t>
        <a:bodyPr/>
        <a:lstStyle/>
        <a:p>
          <a:endParaRPr lang="en-US"/>
        </a:p>
      </dgm:t>
    </dgm:pt>
    <dgm:pt modelId="{C0D54CEB-E876-419B-BF53-13D257A5268A}" type="pres">
      <dgm:prSet presAssocID="{6F586843-F725-4F8C-8DFB-629E3AD3ACA8}" presName="descendantArrow" presStyleCnt="0"/>
      <dgm:spPr/>
    </dgm:pt>
    <dgm:pt modelId="{47C33041-5863-4501-9361-81D67698D345}" type="pres">
      <dgm:prSet presAssocID="{22953854-0123-43AF-BE86-94E9E3E7B76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A5F0A-7EAB-4152-944E-8B212CC7663B}" type="pres">
      <dgm:prSet presAssocID="{95B36695-7DBB-439D-99ED-132772E08E04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3E27C-14F0-4CF2-A13D-7336F5F0BC3A}" type="pres">
      <dgm:prSet presAssocID="{9A2E7E2D-6769-4271-AECA-1F681B56D9E5}" presName="sp" presStyleCnt="0"/>
      <dgm:spPr/>
    </dgm:pt>
    <dgm:pt modelId="{BBC1F91F-F965-4A83-B8FA-A462238C7474}" type="pres">
      <dgm:prSet presAssocID="{9706C815-5379-4CBB-8B0F-999A8B166892}" presName="arrowAndChildren" presStyleCnt="0"/>
      <dgm:spPr/>
    </dgm:pt>
    <dgm:pt modelId="{5C3D94C3-D907-4271-9745-544BEA311CB6}" type="pres">
      <dgm:prSet presAssocID="{9706C815-5379-4CBB-8B0F-999A8B16689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27F67C2-F3C8-43BA-A187-2060958075CC}" type="pres">
      <dgm:prSet presAssocID="{9706C815-5379-4CBB-8B0F-999A8B166892}" presName="arrow" presStyleLbl="node1" presStyleIdx="2" presStyleCnt="3"/>
      <dgm:spPr/>
      <dgm:t>
        <a:bodyPr/>
        <a:lstStyle/>
        <a:p>
          <a:endParaRPr lang="en-US"/>
        </a:p>
      </dgm:t>
    </dgm:pt>
    <dgm:pt modelId="{6382304C-65F1-454A-BA0F-49EEC870011F}" type="pres">
      <dgm:prSet presAssocID="{9706C815-5379-4CBB-8B0F-999A8B166892}" presName="descendantArrow" presStyleCnt="0"/>
      <dgm:spPr/>
    </dgm:pt>
    <dgm:pt modelId="{2A48C4D3-F78E-49E4-8F05-A4E9A79CC830}" type="pres">
      <dgm:prSet presAssocID="{DA524992-5CDA-4ED4-8E36-0B292A937808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6B250-79BC-4856-AA6E-04AD82F053BC}" type="pres">
      <dgm:prSet presAssocID="{205E8BE7-326B-4D9A-8F9B-ED1C8BD86BAB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23BC7F-6C22-4D46-91D9-7EA117F80420}" srcId="{2A48DD4B-9326-4009-A574-999A0A98D630}" destId="{9706C815-5379-4CBB-8B0F-999A8B166892}" srcOrd="0" destOrd="0" parTransId="{D338E435-CB21-4654-BD63-3AF849BA33C8}" sibTransId="{9A2E7E2D-6769-4271-AECA-1F681B56D9E5}"/>
    <dgm:cxn modelId="{8BD192A0-8974-43F2-98AC-BDB1BF5FC203}" srcId="{9706C815-5379-4CBB-8B0F-999A8B166892}" destId="{205E8BE7-326B-4D9A-8F9B-ED1C8BD86BAB}" srcOrd="1" destOrd="0" parTransId="{F3CA5187-DA80-49F8-9C17-1A2C021C1DE3}" sibTransId="{29345175-C439-43F6-B76D-938830F27C38}"/>
    <dgm:cxn modelId="{DCFF16E7-685A-45F7-A24F-5AD8D2800FA7}" type="presOf" srcId="{3AD51A9E-E4C7-4920-BCE9-2FAD6410DB7F}" destId="{11A3D3A3-02FC-4501-8693-D65B62313E94}" srcOrd="1" destOrd="0" presId="urn:microsoft.com/office/officeart/2005/8/layout/process4"/>
    <dgm:cxn modelId="{085E2010-8674-4A02-ADEB-C29253585BA3}" type="presOf" srcId="{9706C815-5379-4CBB-8B0F-999A8B166892}" destId="{5C3D94C3-D907-4271-9745-544BEA311CB6}" srcOrd="0" destOrd="0" presId="urn:microsoft.com/office/officeart/2005/8/layout/process4"/>
    <dgm:cxn modelId="{BDDFC5D4-4B81-4480-BB1F-D0E405F48968}" srcId="{3AD51A9E-E4C7-4920-BCE9-2FAD6410DB7F}" destId="{3EA5DFBF-627D-496C-A35D-F804D41927BC}" srcOrd="3" destOrd="0" parTransId="{0E6864F5-BF17-448F-983C-FE9FE3297ACD}" sibTransId="{1022B02E-0685-48D3-BEA8-C0799EED6D89}"/>
    <dgm:cxn modelId="{5780C5FC-F818-4D1D-BDCC-0CD04B44DF6A}" type="presOf" srcId="{EC766BB6-2E87-4DB2-9A20-D5D1BB5D2012}" destId="{FDFC3FDD-A79E-44FC-9E7B-A21122DF937B}" srcOrd="0" destOrd="0" presId="urn:microsoft.com/office/officeart/2005/8/layout/process4"/>
    <dgm:cxn modelId="{2A82A691-FE81-432A-AF84-4A4398E2D5D5}" srcId="{2A48DD4B-9326-4009-A574-999A0A98D630}" destId="{3AD51A9E-E4C7-4920-BCE9-2FAD6410DB7F}" srcOrd="2" destOrd="0" parTransId="{23678D8B-AD59-4606-8477-75BACBC591EA}" sibTransId="{575E24DB-BA2B-47C8-B46E-D6B78024FA14}"/>
    <dgm:cxn modelId="{73CAFB86-9A6A-4CB1-9001-68712C93209A}" srcId="{3AD51A9E-E4C7-4920-BCE9-2FAD6410DB7F}" destId="{A6487F6F-1AE1-4AC5-BA82-BF4F8C3686DE}" srcOrd="0" destOrd="0" parTransId="{79781903-BE38-4463-AA12-4B89702F3D04}" sibTransId="{621D081E-1D21-48E9-B2F6-F88C37DA0927}"/>
    <dgm:cxn modelId="{9F3E7EFD-319F-4E62-A2FB-288C0BE94008}" srcId="{6F586843-F725-4F8C-8DFB-629E3AD3ACA8}" destId="{95B36695-7DBB-439D-99ED-132772E08E04}" srcOrd="1" destOrd="0" parTransId="{F3F62BE7-E485-49EC-9255-21035D8A8336}" sibTransId="{F0752C2F-2755-4A7D-AFB5-04FB885FE9AC}"/>
    <dgm:cxn modelId="{49035EC2-449D-4609-9B8B-97D86A26D7D7}" type="presOf" srcId="{041A9EBD-0C06-4A54-9BF4-5C775CC654DC}" destId="{4D292EF8-5D7F-4BF1-9573-68EAA2D0AA7B}" srcOrd="0" destOrd="0" presId="urn:microsoft.com/office/officeart/2005/8/layout/process4"/>
    <dgm:cxn modelId="{53E448AA-767C-4D64-915A-99B396AAE850}" srcId="{6F586843-F725-4F8C-8DFB-629E3AD3ACA8}" destId="{22953854-0123-43AF-BE86-94E9E3E7B769}" srcOrd="0" destOrd="0" parTransId="{D08BB43C-800A-4BEE-8138-C91332C8A961}" sibTransId="{EF7EC206-A0F1-437B-9471-D7C9545C4BBB}"/>
    <dgm:cxn modelId="{9280EA96-D75A-4ADD-9927-637BA3B9A1B3}" type="presOf" srcId="{3EA5DFBF-627D-496C-A35D-F804D41927BC}" destId="{786B0F9E-85AB-461C-879B-A480A132A209}" srcOrd="0" destOrd="0" presId="urn:microsoft.com/office/officeart/2005/8/layout/process4"/>
    <dgm:cxn modelId="{23646717-F767-4AED-8610-EF2BE36C186A}" type="presOf" srcId="{205E8BE7-326B-4D9A-8F9B-ED1C8BD86BAB}" destId="{BA56B250-79BC-4856-AA6E-04AD82F053BC}" srcOrd="0" destOrd="0" presId="urn:microsoft.com/office/officeart/2005/8/layout/process4"/>
    <dgm:cxn modelId="{ED6672FF-5DB7-430B-8BE9-4D870DC5C3D9}" srcId="{9706C815-5379-4CBB-8B0F-999A8B166892}" destId="{DA524992-5CDA-4ED4-8E36-0B292A937808}" srcOrd="0" destOrd="0" parTransId="{B9FBDCCE-52EA-4493-A7C6-582AD12BE3D8}" sibTransId="{B06D6D5D-951C-4A6D-A270-589D7EB7235F}"/>
    <dgm:cxn modelId="{3743EDE7-825B-4509-8893-C230ACA48335}" type="presOf" srcId="{6F586843-F725-4F8C-8DFB-629E3AD3ACA8}" destId="{C6E61D97-B9AF-4F18-9CA3-FBE39EFC7613}" srcOrd="0" destOrd="0" presId="urn:microsoft.com/office/officeart/2005/8/layout/process4"/>
    <dgm:cxn modelId="{DA4CA01B-CA50-466F-9FB7-E3F4B00122AB}" type="presOf" srcId="{22953854-0123-43AF-BE86-94E9E3E7B769}" destId="{47C33041-5863-4501-9361-81D67698D345}" srcOrd="0" destOrd="0" presId="urn:microsoft.com/office/officeart/2005/8/layout/process4"/>
    <dgm:cxn modelId="{14CB9B3D-B8D9-4F08-9088-5083F970ECAA}" type="presOf" srcId="{DA524992-5CDA-4ED4-8E36-0B292A937808}" destId="{2A48C4D3-F78E-49E4-8F05-A4E9A79CC830}" srcOrd="0" destOrd="0" presId="urn:microsoft.com/office/officeart/2005/8/layout/process4"/>
    <dgm:cxn modelId="{EC5FA46F-57D4-4000-A022-C1E8E9B3A6D7}" type="presOf" srcId="{3AD51A9E-E4C7-4920-BCE9-2FAD6410DB7F}" destId="{E43207D9-9DE8-43E0-9213-6AA58CC6D532}" srcOrd="0" destOrd="0" presId="urn:microsoft.com/office/officeart/2005/8/layout/process4"/>
    <dgm:cxn modelId="{47AA26B2-0FB5-4AF4-9809-7445CCC02E57}" srcId="{2A48DD4B-9326-4009-A574-999A0A98D630}" destId="{6F586843-F725-4F8C-8DFB-629E3AD3ACA8}" srcOrd="1" destOrd="0" parTransId="{0A70CE71-12B0-475A-8645-CE684D19C16D}" sibTransId="{7E4CFBA4-1A73-41A8-8D88-EADF8BBB62B4}"/>
    <dgm:cxn modelId="{A646CC75-348F-4E6B-9081-CA4240F66A64}" srcId="{3AD51A9E-E4C7-4920-BCE9-2FAD6410DB7F}" destId="{EC766BB6-2E87-4DB2-9A20-D5D1BB5D2012}" srcOrd="1" destOrd="0" parTransId="{EB022EB6-26D7-4171-81DC-6F6FF2F8FDBD}" sibTransId="{B1BD1B02-7D6A-4BAA-8088-446D466F4FC2}"/>
    <dgm:cxn modelId="{4D86C3DE-7662-425F-8CDC-98D935B36389}" type="presOf" srcId="{6F586843-F725-4F8C-8DFB-629E3AD3ACA8}" destId="{4EA8283D-6F82-4915-9FD6-9ACC7E6A88D7}" srcOrd="1" destOrd="0" presId="urn:microsoft.com/office/officeart/2005/8/layout/process4"/>
    <dgm:cxn modelId="{397A0DEC-4CF4-4623-89DF-2D307957E8C1}" type="presOf" srcId="{95B36695-7DBB-439D-99ED-132772E08E04}" destId="{F95A5F0A-7EAB-4152-944E-8B212CC7663B}" srcOrd="0" destOrd="0" presId="urn:microsoft.com/office/officeart/2005/8/layout/process4"/>
    <dgm:cxn modelId="{E5422ABD-17E7-4573-9744-91D9703BB636}" type="presOf" srcId="{A6487F6F-1AE1-4AC5-BA82-BF4F8C3686DE}" destId="{9EA5F3C3-BF05-498E-B585-C21F49600D39}" srcOrd="0" destOrd="0" presId="urn:microsoft.com/office/officeart/2005/8/layout/process4"/>
    <dgm:cxn modelId="{BD91F6F5-1774-4E1D-9035-B122EF2A8589}" type="presOf" srcId="{2A48DD4B-9326-4009-A574-999A0A98D630}" destId="{2A9E0BA6-7925-467F-8FA6-D850CE794FF1}" srcOrd="0" destOrd="0" presId="urn:microsoft.com/office/officeart/2005/8/layout/process4"/>
    <dgm:cxn modelId="{D7342888-0A76-4402-9CB9-13CF60C39DAF}" type="presOf" srcId="{9706C815-5379-4CBB-8B0F-999A8B166892}" destId="{927F67C2-F3C8-43BA-A187-2060958075CC}" srcOrd="1" destOrd="0" presId="urn:microsoft.com/office/officeart/2005/8/layout/process4"/>
    <dgm:cxn modelId="{6C8BDD03-406B-440E-9438-2142E31EA12E}" srcId="{3AD51A9E-E4C7-4920-BCE9-2FAD6410DB7F}" destId="{041A9EBD-0C06-4A54-9BF4-5C775CC654DC}" srcOrd="2" destOrd="0" parTransId="{0D63F323-3B9E-488F-9F84-398285FED549}" sibTransId="{64831FFC-93C1-4251-92AF-B634510BAAF8}"/>
    <dgm:cxn modelId="{4FBD6DEB-8500-4EF9-9A43-6D85809D8AA0}" type="presParOf" srcId="{2A9E0BA6-7925-467F-8FA6-D850CE794FF1}" destId="{94B92CDA-4BD8-4FCA-8064-A6680B3CE397}" srcOrd="0" destOrd="0" presId="urn:microsoft.com/office/officeart/2005/8/layout/process4"/>
    <dgm:cxn modelId="{5F589A63-C462-45D7-8A27-582A908714BE}" type="presParOf" srcId="{94B92CDA-4BD8-4FCA-8064-A6680B3CE397}" destId="{E43207D9-9DE8-43E0-9213-6AA58CC6D532}" srcOrd="0" destOrd="0" presId="urn:microsoft.com/office/officeart/2005/8/layout/process4"/>
    <dgm:cxn modelId="{7D54DA8A-83EE-40B5-9354-477D1D73E571}" type="presParOf" srcId="{94B92CDA-4BD8-4FCA-8064-A6680B3CE397}" destId="{11A3D3A3-02FC-4501-8693-D65B62313E94}" srcOrd="1" destOrd="0" presId="urn:microsoft.com/office/officeart/2005/8/layout/process4"/>
    <dgm:cxn modelId="{E78E2DC3-9A9A-46C5-9B4D-11427FFA1410}" type="presParOf" srcId="{94B92CDA-4BD8-4FCA-8064-A6680B3CE397}" destId="{BA139021-58BF-486C-822C-07D9777C7C4F}" srcOrd="2" destOrd="0" presId="urn:microsoft.com/office/officeart/2005/8/layout/process4"/>
    <dgm:cxn modelId="{674ED850-6A5A-44D8-A9BC-DFDA20870DBF}" type="presParOf" srcId="{BA139021-58BF-486C-822C-07D9777C7C4F}" destId="{9EA5F3C3-BF05-498E-B585-C21F49600D39}" srcOrd="0" destOrd="0" presId="urn:microsoft.com/office/officeart/2005/8/layout/process4"/>
    <dgm:cxn modelId="{25CCCE19-EAD1-486E-92E8-D0BFB32824C9}" type="presParOf" srcId="{BA139021-58BF-486C-822C-07D9777C7C4F}" destId="{FDFC3FDD-A79E-44FC-9E7B-A21122DF937B}" srcOrd="1" destOrd="0" presId="urn:microsoft.com/office/officeart/2005/8/layout/process4"/>
    <dgm:cxn modelId="{42032C2B-FBD6-4299-A1E7-BE4AC80A8D66}" type="presParOf" srcId="{BA139021-58BF-486C-822C-07D9777C7C4F}" destId="{4D292EF8-5D7F-4BF1-9573-68EAA2D0AA7B}" srcOrd="2" destOrd="0" presId="urn:microsoft.com/office/officeart/2005/8/layout/process4"/>
    <dgm:cxn modelId="{B66C6BAE-1E8F-40B5-986C-6DE1038BE93D}" type="presParOf" srcId="{BA139021-58BF-486C-822C-07D9777C7C4F}" destId="{786B0F9E-85AB-461C-879B-A480A132A209}" srcOrd="3" destOrd="0" presId="urn:microsoft.com/office/officeart/2005/8/layout/process4"/>
    <dgm:cxn modelId="{E8C43F7D-5EFF-4820-9036-69086FA6CA1A}" type="presParOf" srcId="{2A9E0BA6-7925-467F-8FA6-D850CE794FF1}" destId="{2124F8EA-B001-4D65-8B7E-D6AE4FBBB34D}" srcOrd="1" destOrd="0" presId="urn:microsoft.com/office/officeart/2005/8/layout/process4"/>
    <dgm:cxn modelId="{8ADD9050-1825-45DA-904F-AC597D02D090}" type="presParOf" srcId="{2A9E0BA6-7925-467F-8FA6-D850CE794FF1}" destId="{C79D8047-D0D0-4951-9246-BE3FC8FAD543}" srcOrd="2" destOrd="0" presId="urn:microsoft.com/office/officeart/2005/8/layout/process4"/>
    <dgm:cxn modelId="{2136839C-1D84-4CF2-BAE4-F4DBFF5B5D82}" type="presParOf" srcId="{C79D8047-D0D0-4951-9246-BE3FC8FAD543}" destId="{C6E61D97-B9AF-4F18-9CA3-FBE39EFC7613}" srcOrd="0" destOrd="0" presId="urn:microsoft.com/office/officeart/2005/8/layout/process4"/>
    <dgm:cxn modelId="{F953AC27-15D4-46B7-BF7C-D2F4C3E0307D}" type="presParOf" srcId="{C79D8047-D0D0-4951-9246-BE3FC8FAD543}" destId="{4EA8283D-6F82-4915-9FD6-9ACC7E6A88D7}" srcOrd="1" destOrd="0" presId="urn:microsoft.com/office/officeart/2005/8/layout/process4"/>
    <dgm:cxn modelId="{1B8080A3-8C4F-4E71-BBA5-7E4287364A54}" type="presParOf" srcId="{C79D8047-D0D0-4951-9246-BE3FC8FAD543}" destId="{C0D54CEB-E876-419B-BF53-13D257A5268A}" srcOrd="2" destOrd="0" presId="urn:microsoft.com/office/officeart/2005/8/layout/process4"/>
    <dgm:cxn modelId="{4BB5A70B-1B90-4E7A-8C18-15CCFCD8B2E2}" type="presParOf" srcId="{C0D54CEB-E876-419B-BF53-13D257A5268A}" destId="{47C33041-5863-4501-9361-81D67698D345}" srcOrd="0" destOrd="0" presId="urn:microsoft.com/office/officeart/2005/8/layout/process4"/>
    <dgm:cxn modelId="{32F023AE-63C7-4CB7-9F6B-B1601321DC3F}" type="presParOf" srcId="{C0D54CEB-E876-419B-BF53-13D257A5268A}" destId="{F95A5F0A-7EAB-4152-944E-8B212CC7663B}" srcOrd="1" destOrd="0" presId="urn:microsoft.com/office/officeart/2005/8/layout/process4"/>
    <dgm:cxn modelId="{B0A4B504-0218-44AC-A5CD-ABA5635EAD18}" type="presParOf" srcId="{2A9E0BA6-7925-467F-8FA6-D850CE794FF1}" destId="{AB03E27C-14F0-4CF2-A13D-7336F5F0BC3A}" srcOrd="3" destOrd="0" presId="urn:microsoft.com/office/officeart/2005/8/layout/process4"/>
    <dgm:cxn modelId="{60D5CF53-CA65-4D88-ADC1-32B356157968}" type="presParOf" srcId="{2A9E0BA6-7925-467F-8FA6-D850CE794FF1}" destId="{BBC1F91F-F965-4A83-B8FA-A462238C7474}" srcOrd="4" destOrd="0" presId="urn:microsoft.com/office/officeart/2005/8/layout/process4"/>
    <dgm:cxn modelId="{FD74DF32-05C1-41CB-BB17-8C8B85C3AF46}" type="presParOf" srcId="{BBC1F91F-F965-4A83-B8FA-A462238C7474}" destId="{5C3D94C3-D907-4271-9745-544BEA311CB6}" srcOrd="0" destOrd="0" presId="urn:microsoft.com/office/officeart/2005/8/layout/process4"/>
    <dgm:cxn modelId="{A3E115D4-0C11-4A6F-A826-EBB250BD8ED0}" type="presParOf" srcId="{BBC1F91F-F965-4A83-B8FA-A462238C7474}" destId="{927F67C2-F3C8-43BA-A187-2060958075CC}" srcOrd="1" destOrd="0" presId="urn:microsoft.com/office/officeart/2005/8/layout/process4"/>
    <dgm:cxn modelId="{55D7C403-1463-420E-ABED-DA0457FF348B}" type="presParOf" srcId="{BBC1F91F-F965-4A83-B8FA-A462238C7474}" destId="{6382304C-65F1-454A-BA0F-49EEC870011F}" srcOrd="2" destOrd="0" presId="urn:microsoft.com/office/officeart/2005/8/layout/process4"/>
    <dgm:cxn modelId="{66598F49-2039-4203-AE02-CA023F05AF5B}" type="presParOf" srcId="{6382304C-65F1-454A-BA0F-49EEC870011F}" destId="{2A48C4D3-F78E-49E4-8F05-A4E9A79CC830}" srcOrd="0" destOrd="0" presId="urn:microsoft.com/office/officeart/2005/8/layout/process4"/>
    <dgm:cxn modelId="{B2DA2D61-E460-4E7B-B6A8-3C3955B3AFD2}" type="presParOf" srcId="{6382304C-65F1-454A-BA0F-49EEC870011F}" destId="{BA56B250-79BC-4856-AA6E-04AD82F053B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D3A3-02FC-4501-8693-D65B62313E94}">
      <dsp:nvSpPr>
        <dsp:cNvPr id="0" name=""/>
        <dsp:cNvSpPr/>
      </dsp:nvSpPr>
      <dsp:spPr>
        <a:xfrm>
          <a:off x="0" y="4187263"/>
          <a:ext cx="8229600" cy="1374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Classify each pixel in the test  image</a:t>
          </a:r>
          <a:endParaRPr lang="en-US" sz="2600" kern="1200" dirty="0"/>
        </a:p>
      </dsp:txBody>
      <dsp:txXfrm>
        <a:off x="0" y="4187263"/>
        <a:ext cx="8229600" cy="742150"/>
      </dsp:txXfrm>
    </dsp:sp>
    <dsp:sp modelId="{9EA5F3C3-BF05-498E-B585-C21F49600D39}">
      <dsp:nvSpPr>
        <dsp:cNvPr id="0" name=""/>
        <dsp:cNvSpPr/>
      </dsp:nvSpPr>
      <dsp:spPr>
        <a:xfrm>
          <a:off x="0" y="4901927"/>
          <a:ext cx="2057399" cy="6322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Support Vector Machines(SVM)</a:t>
          </a:r>
          <a:endParaRPr lang="en-US" sz="1400" kern="1200" dirty="0"/>
        </a:p>
      </dsp:txBody>
      <dsp:txXfrm>
        <a:off x="0" y="4901927"/>
        <a:ext cx="2057399" cy="632202"/>
      </dsp:txXfrm>
    </dsp:sp>
    <dsp:sp modelId="{FDFC3FDD-A79E-44FC-9E7B-A21122DF937B}">
      <dsp:nvSpPr>
        <dsp:cNvPr id="0" name=""/>
        <dsp:cNvSpPr/>
      </dsp:nvSpPr>
      <dsp:spPr>
        <a:xfrm>
          <a:off x="2057400" y="4901927"/>
          <a:ext cx="2057399" cy="6322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Markov Random Fields(MRF)+ Gaussian Model</a:t>
          </a:r>
          <a:endParaRPr lang="en-US" sz="1400" kern="1200" dirty="0"/>
        </a:p>
      </dsp:txBody>
      <dsp:txXfrm>
        <a:off x="2057400" y="4901927"/>
        <a:ext cx="2057399" cy="632202"/>
      </dsp:txXfrm>
    </dsp:sp>
    <dsp:sp modelId="{4D292EF8-5D7F-4BF1-9573-68EAA2D0AA7B}">
      <dsp:nvSpPr>
        <dsp:cNvPr id="0" name=""/>
        <dsp:cNvSpPr/>
      </dsp:nvSpPr>
      <dsp:spPr>
        <a:xfrm>
          <a:off x="4114800" y="4901927"/>
          <a:ext cx="2057399" cy="6322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MRF + SVM</a:t>
          </a:r>
          <a:endParaRPr lang="en-US" sz="1400" kern="1200" dirty="0"/>
        </a:p>
      </dsp:txBody>
      <dsp:txXfrm>
        <a:off x="4114800" y="4901927"/>
        <a:ext cx="2057399" cy="632202"/>
      </dsp:txXfrm>
    </dsp:sp>
    <dsp:sp modelId="{786B0F9E-85AB-461C-879B-A480A132A209}">
      <dsp:nvSpPr>
        <dsp:cNvPr id="0" name=""/>
        <dsp:cNvSpPr/>
      </dsp:nvSpPr>
      <dsp:spPr>
        <a:xfrm>
          <a:off x="6172199" y="4901927"/>
          <a:ext cx="2057399" cy="6322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MRF+SVM+GM</a:t>
          </a:r>
          <a:endParaRPr lang="en-US" sz="1400" kern="1200" dirty="0"/>
        </a:p>
      </dsp:txBody>
      <dsp:txXfrm>
        <a:off x="6172199" y="4901927"/>
        <a:ext cx="2057399" cy="632202"/>
      </dsp:txXfrm>
    </dsp:sp>
    <dsp:sp modelId="{4EA8283D-6F82-4915-9FD6-9ACC7E6A88D7}">
      <dsp:nvSpPr>
        <dsp:cNvPr id="0" name=""/>
        <dsp:cNvSpPr/>
      </dsp:nvSpPr>
      <dsp:spPr>
        <a:xfrm rot="10800000">
          <a:off x="0" y="2094123"/>
          <a:ext cx="8229600" cy="2113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Extract features for each pixel and train the classifier </a:t>
          </a:r>
          <a:endParaRPr lang="en-US" sz="2600" kern="1200" dirty="0"/>
        </a:p>
      </dsp:txBody>
      <dsp:txXfrm rot="-10800000">
        <a:off x="0" y="2094123"/>
        <a:ext cx="8229600" cy="741928"/>
      </dsp:txXfrm>
    </dsp:sp>
    <dsp:sp modelId="{47C33041-5863-4501-9361-81D67698D345}">
      <dsp:nvSpPr>
        <dsp:cNvPr id="0" name=""/>
        <dsp:cNvSpPr/>
      </dsp:nvSpPr>
      <dsp:spPr>
        <a:xfrm>
          <a:off x="0" y="2836051"/>
          <a:ext cx="4114799" cy="632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Experiment with different window sizes</a:t>
          </a:r>
          <a:endParaRPr lang="en-US" sz="1400" kern="1200" dirty="0"/>
        </a:p>
      </dsp:txBody>
      <dsp:txXfrm>
        <a:off x="0" y="2836051"/>
        <a:ext cx="4114799" cy="632012"/>
      </dsp:txXfrm>
    </dsp:sp>
    <dsp:sp modelId="{F95A5F0A-7EAB-4152-944E-8B212CC7663B}">
      <dsp:nvSpPr>
        <dsp:cNvPr id="0" name=""/>
        <dsp:cNvSpPr/>
      </dsp:nvSpPr>
      <dsp:spPr>
        <a:xfrm>
          <a:off x="4114800" y="2836051"/>
          <a:ext cx="4114799" cy="632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Experiment with different classifier parameters</a:t>
          </a:r>
          <a:endParaRPr lang="en-US" sz="1400" kern="1200" dirty="0"/>
        </a:p>
      </dsp:txBody>
      <dsp:txXfrm>
        <a:off x="4114800" y="2836051"/>
        <a:ext cx="4114799" cy="632012"/>
      </dsp:txXfrm>
    </dsp:sp>
    <dsp:sp modelId="{927F67C2-F3C8-43BA-A187-2060958075CC}">
      <dsp:nvSpPr>
        <dsp:cNvPr id="0" name=""/>
        <dsp:cNvSpPr/>
      </dsp:nvSpPr>
      <dsp:spPr>
        <a:xfrm rot="10800000">
          <a:off x="0" y="983"/>
          <a:ext cx="8229600" cy="2113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Start</a:t>
          </a:r>
          <a:endParaRPr lang="en-US" sz="2600" kern="1200" dirty="0"/>
        </a:p>
      </dsp:txBody>
      <dsp:txXfrm rot="-10800000">
        <a:off x="0" y="983"/>
        <a:ext cx="8229600" cy="741928"/>
      </dsp:txXfrm>
    </dsp:sp>
    <dsp:sp modelId="{2A48C4D3-F78E-49E4-8F05-A4E9A79CC830}">
      <dsp:nvSpPr>
        <dsp:cNvPr id="0" name=""/>
        <dsp:cNvSpPr/>
      </dsp:nvSpPr>
      <dsp:spPr>
        <a:xfrm>
          <a:off x="0" y="742911"/>
          <a:ext cx="4114799" cy="632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Divide dataset into 3 parts- training ,test ,validation</a:t>
          </a:r>
          <a:endParaRPr lang="en-US" sz="1400" kern="1200" dirty="0"/>
        </a:p>
      </dsp:txBody>
      <dsp:txXfrm>
        <a:off x="0" y="742911"/>
        <a:ext cx="4114799" cy="632012"/>
      </dsp:txXfrm>
    </dsp:sp>
    <dsp:sp modelId="{BA56B250-79BC-4856-AA6E-04AD82F053BC}">
      <dsp:nvSpPr>
        <dsp:cNvPr id="0" name=""/>
        <dsp:cNvSpPr/>
      </dsp:nvSpPr>
      <dsp:spPr>
        <a:xfrm>
          <a:off x="4114800" y="742911"/>
          <a:ext cx="4114799" cy="632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images to remove redundant information</a:t>
          </a:r>
          <a:endParaRPr lang="en-US" sz="1400" kern="1200" dirty="0"/>
        </a:p>
      </dsp:txBody>
      <dsp:txXfrm>
        <a:off x="4114800" y="742911"/>
        <a:ext cx="4114799" cy="63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F1B9-B246-47A9-892A-A3377B27E17B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3002C-9FBF-4268-BF67-599F179E4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3002C-9FBF-4268-BF67-599F179E4F6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3002C-9FBF-4268-BF67-599F179E4F6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3002C-9FBF-4268-BF67-599F179E4F6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3002C-9FBF-4268-BF67-599F179E4F6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3002C-9FBF-4268-BF67-599F179E4F6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7325-7F70-46BC-AB0C-1B138208C218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2FEE-C4C4-42B5-B87F-44D736CA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Segmentation of a MICRO-CT Zebrafish Image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Niranjan</a:t>
            </a:r>
          </a:p>
          <a:p>
            <a:r>
              <a:rPr lang="en-US" dirty="0" smtClean="0"/>
              <a:t>Masters Paper Presentation</a:t>
            </a:r>
          </a:p>
          <a:p>
            <a:r>
              <a:rPr lang="en-US" dirty="0" smtClean="0"/>
              <a:t>EE 594 Research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grayscale values extraction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80" y="1600200"/>
            <a:ext cx="6477440" cy="4525963"/>
          </a:xfrm>
        </p:spPr>
      </p:pic>
    </p:spTree>
    <p:extLst>
      <p:ext uri="{BB962C8B-B14F-4D97-AF65-F5344CB8AC3E}">
        <p14:creationId xmlns:p14="http://schemas.microsoft.com/office/powerpoint/2010/main" val="405381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images, we divide the set into training, test  and validation set</a:t>
            </a:r>
          </a:p>
          <a:p>
            <a:r>
              <a:rPr lang="en-US" dirty="0" smtClean="0"/>
              <a:t>We generate features using the method described and train a classifier.</a:t>
            </a:r>
          </a:p>
          <a:p>
            <a:r>
              <a:rPr lang="en-US" dirty="0" smtClean="0"/>
              <a:t>We then use this classifier to predict the query images/test set and measure the performance in terms of accuracy.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Vector Machines are used to classify the pixels into 2 classes: whether it belongs to the notochord region or not. </a:t>
            </a:r>
            <a:endParaRPr lang="en-US" dirty="0" smtClean="0"/>
          </a:p>
          <a:p>
            <a:r>
              <a:rPr lang="en-US" dirty="0" smtClean="0"/>
              <a:t>Find out the hyper plane and figure out which side of the plane the labels lie as per the score values.</a:t>
            </a:r>
          </a:p>
          <a:p>
            <a:r>
              <a:rPr lang="en-US" dirty="0"/>
              <a:t>Support Vector Machines rely on preprocessing the data to represent patterns in high dimensions - typically much higher than the original feature </a:t>
            </a:r>
            <a:r>
              <a:rPr lang="en-US" dirty="0" smtClean="0"/>
              <a:t>space (using kernel functions)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(C</a:t>
            </a:r>
            <a:r>
              <a:rPr lang="en-US" dirty="0" smtClean="0"/>
              <a:t>) Parameter: </a:t>
            </a:r>
            <a:r>
              <a:rPr lang="en-US" dirty="0" smtClean="0"/>
              <a:t>This determines the number of misclassifications allowed during the SVM training. Vary C to get different results.</a:t>
            </a:r>
          </a:p>
          <a:p>
            <a:r>
              <a:rPr lang="en-US" dirty="0" smtClean="0"/>
              <a:t>Kernels:</a:t>
            </a:r>
          </a:p>
          <a:p>
            <a:pPr lvl="1"/>
            <a:r>
              <a:rPr lang="en-US" dirty="0" smtClean="0"/>
              <a:t>RBF kernel : </a:t>
            </a:r>
          </a:p>
          <a:p>
            <a:pPr lvl="2"/>
            <a:r>
              <a:rPr lang="en-US" dirty="0" smtClean="0"/>
              <a:t>We vary the sigma parameter</a:t>
            </a:r>
          </a:p>
          <a:p>
            <a:pPr lvl="1"/>
            <a:r>
              <a:rPr lang="en-US" dirty="0" smtClean="0"/>
              <a:t>Linear kernel : Doesn’t give good results compared to RBF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6096000" cy="8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 – Supervised Pixel Classification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</a:t>
            </a:r>
            <a:r>
              <a:rPr lang="en-US" dirty="0" smtClean="0"/>
              <a:t>Gaussian </a:t>
            </a:r>
            <a:r>
              <a:rPr lang="en-US" dirty="0" smtClean="0"/>
              <a:t>model(GM) over the 2 different classes of the image notochord region ,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we define a Markov Random Field graph for the pixel of interest.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Minimize the energy function generated by adding the log likelihood of the </a:t>
            </a:r>
            <a:r>
              <a:rPr lang="en-US" dirty="0" smtClean="0"/>
              <a:t>GM </a:t>
            </a:r>
            <a:r>
              <a:rPr lang="en-US" dirty="0" smtClean="0"/>
              <a:t>and the MRF term  using Iterated conditional modes(ICM)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define a Gaussian model over both classes in the image – notochord region and non –notochord region</a:t>
            </a:r>
          </a:p>
          <a:p>
            <a:r>
              <a:rPr lang="en-US" dirty="0" smtClean="0"/>
              <a:t>We calculate the mean and variance for both classes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Random Field </a:t>
            </a:r>
            <a:r>
              <a:rPr lang="en-US" dirty="0" smtClean="0"/>
              <a:t>is an undirected </a:t>
            </a:r>
            <a:r>
              <a:rPr lang="en-US" dirty="0"/>
              <a:t>graph </a:t>
            </a:r>
            <a:r>
              <a:rPr lang="en-US" dirty="0" smtClean="0"/>
              <a:t>having  </a:t>
            </a:r>
            <a:r>
              <a:rPr lang="en-US" dirty="0"/>
              <a:t>a set of </a:t>
            </a:r>
            <a:r>
              <a:rPr lang="en-US" dirty="0" smtClean="0"/>
              <a:t>a nodes </a:t>
            </a:r>
            <a:r>
              <a:rPr lang="en-US" dirty="0"/>
              <a:t>each corresponding to a variable or group of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In our work, the nodes are the 8-connected neighbors of the pixel of interest.</a:t>
            </a:r>
          </a:p>
          <a:p>
            <a:r>
              <a:rPr lang="en-US" dirty="0" smtClean="0"/>
              <a:t>Each node denotes the class of the corresponding pixel( it belongs to the notochord region or background region)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2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00072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2600"/>
            <a:ext cx="4114800" cy="4706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562600"/>
            <a:ext cx="369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 pixels</a:t>
            </a:r>
          </a:p>
          <a:p>
            <a:r>
              <a:rPr lang="en-US" dirty="0" smtClean="0"/>
              <a:t>(Grayscale values: 0 – 255)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4273" y="5562599"/>
            <a:ext cx="369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Labelled pixels</a:t>
            </a:r>
          </a:p>
          <a:p>
            <a:r>
              <a:rPr lang="en-US" dirty="0" smtClean="0"/>
              <a:t>(Values: {0,1}- notochord and background)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7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are essentially defining a joint distribution over the pixels in the image and its corresponding class values.</a:t>
                </a:r>
              </a:p>
              <a:p>
                <a:r>
                  <a:rPr lang="en-US" dirty="0" smtClean="0"/>
                  <a:t>Let the joint distribution be given by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(-U (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,z</a:t>
                </a:r>
                <a:r>
                  <a:rPr lang="en-US" dirty="0" smtClean="0"/>
                  <a:t>)) / 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z is the original input image,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the labelled image , U is defined on the next page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0">
                <a:blip r:embed="rId2"/>
                <a:stretch>
                  <a:fillRect l="-1852" t="-26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MRF associated with the labelling takes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3000" dirty="0" smtClean="0"/>
          </a:p>
          <a:p>
            <a:r>
              <a:rPr lang="en-US" sz="3000" dirty="0" smtClean="0"/>
              <a:t>Here,  f is the Gaussian density defined in the previous slides, </a:t>
            </a:r>
            <a:r>
              <a:rPr lang="en-US" sz="3000" dirty="0" err="1" smtClean="0"/>
              <a:t>i</a:t>
            </a:r>
            <a:r>
              <a:rPr lang="en-US" sz="3000" dirty="0" smtClean="0"/>
              <a:t>(</a:t>
            </a:r>
            <a:r>
              <a:rPr lang="en-US" sz="3000" dirty="0" err="1" smtClean="0"/>
              <a:t>x,y</a:t>
            </a:r>
            <a:r>
              <a:rPr lang="en-US" sz="3000" dirty="0" smtClean="0"/>
              <a:t>) is the label associated with the observed grayscale pixel value z(</a:t>
            </a:r>
            <a:r>
              <a:rPr lang="en-US" sz="3000" dirty="0" err="1" smtClean="0"/>
              <a:t>x,y</a:t>
            </a:r>
            <a:r>
              <a:rPr lang="en-US" sz="3000" dirty="0" smtClean="0"/>
              <a:t>), d(.) is the </a:t>
            </a:r>
            <a:r>
              <a:rPr lang="en-US" sz="3000" dirty="0" err="1" smtClean="0"/>
              <a:t>kronecker</a:t>
            </a:r>
            <a:r>
              <a:rPr lang="en-US" sz="3000" dirty="0" smtClean="0"/>
              <a:t> delta function. N is the 8-connected neighborhood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zebrafish images , to segment out the different tissues inside the zebrafish.</a:t>
            </a:r>
          </a:p>
          <a:p>
            <a:r>
              <a:rPr lang="en-US" dirty="0" smtClean="0"/>
              <a:t>We will experiment with supervised as well as unsupervised approaches.</a:t>
            </a:r>
          </a:p>
          <a:p>
            <a:r>
              <a:rPr lang="en-US" dirty="0" smtClean="0"/>
              <a:t> Find a way to improve the accuracy of segmentation for these images.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609600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318430"/>
            <a:ext cx="777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dirty="0" smtClean="0"/>
              <a:t>  </a:t>
            </a:r>
            <a:r>
              <a:rPr lang="en-US" sz="2800" dirty="0" smtClean="0"/>
              <a:t>is the Gaussian density defined in the previous slides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7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the first </a:t>
            </a:r>
            <a:r>
              <a:rPr lang="en-US" dirty="0" smtClean="0"/>
              <a:t>GM </a:t>
            </a:r>
            <a:r>
              <a:rPr lang="en-US" dirty="0" smtClean="0"/>
              <a:t>term encourages the labelling of the image based on the calculated Gaussian mixture model.</a:t>
            </a:r>
          </a:p>
          <a:p>
            <a:r>
              <a:rPr lang="en-US" dirty="0" smtClean="0"/>
              <a:t>The second MRF term tries to impose the fact that the center pixel should have the same class as the  surrounding pixels. This helps in eliminating spatial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energy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find an image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having maximum probability, for that we need to minimize the energy </a:t>
            </a:r>
            <a:r>
              <a:rPr lang="en-US" dirty="0" smtClean="0"/>
              <a:t>function </a:t>
            </a:r>
            <a:r>
              <a:rPr lang="en-US" dirty="0"/>
              <a:t>We use a technique called </a:t>
            </a:r>
            <a:r>
              <a:rPr lang="en-US" dirty="0" smtClean="0"/>
              <a:t>as </a:t>
            </a:r>
            <a:r>
              <a:rPr lang="en-US" dirty="0"/>
              <a:t>iterated conditional </a:t>
            </a:r>
            <a:r>
              <a:rPr lang="en-US" dirty="0" smtClean="0"/>
              <a:t>modes</a:t>
            </a:r>
          </a:p>
          <a:p>
            <a:r>
              <a:rPr lang="en-US" dirty="0" smtClean="0"/>
              <a:t> ICM is </a:t>
            </a:r>
            <a:r>
              <a:rPr lang="en-US" dirty="0"/>
              <a:t>an application of co-ordinate wise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92976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Iterated Condition Modes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Randomly initialize all values in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(the labeled image) with the labeled image classes L=0,1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Then we take one node at a time and evaluate the total energy for the 2 possible states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)=0 and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)=1, keeping all other node variables fixed.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set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to whichever state has lower energy. </a:t>
            </a:r>
            <a:endParaRPr lang="en-US" dirty="0" smtClean="0"/>
          </a:p>
          <a:p>
            <a:r>
              <a:rPr lang="en-US" dirty="0" smtClean="0"/>
              <a:t> Repeat </a:t>
            </a:r>
            <a:r>
              <a:rPr lang="en-US" dirty="0"/>
              <a:t>the same procedure for another node in the image 5. </a:t>
            </a:r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on repeating </a:t>
            </a:r>
            <a:r>
              <a:rPr lang="en-US" dirty="0" smtClean="0"/>
              <a:t>above step </a:t>
            </a:r>
            <a:r>
              <a:rPr lang="en-US" dirty="0"/>
              <a:t>until we reach a suitable stopping </a:t>
            </a:r>
            <a:r>
              <a:rPr lang="en-US" dirty="0" smtClean="0"/>
              <a:t>criterion- energy remains almost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brief review, we have applied 2 techniques until now,</a:t>
            </a:r>
          </a:p>
          <a:p>
            <a:endParaRPr lang="en-US" dirty="0"/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MRF + </a:t>
            </a:r>
            <a:r>
              <a:rPr lang="en-US" dirty="0" smtClean="0"/>
              <a:t>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SVM’s earlier gave good results, but there was a flaw in the code</a:t>
            </a:r>
          </a:p>
          <a:p>
            <a:r>
              <a:rPr lang="en-US" dirty="0" smtClean="0"/>
              <a:t>We thought of combining SVM and MRF so that some of the spatial outliers would be reduced during classification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+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classifier, we first classify the image using SVM and get a labelled image z(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calculate the number of correct detections of the notochord tissue : True positive(TP), False Positive(FP), TN(True negative) , FN(false negative) rates</a:t>
            </a:r>
          </a:p>
          <a:p>
            <a:r>
              <a:rPr lang="en-US" dirty="0" smtClean="0"/>
              <a:t>We define a posterior probability  based on the SVM classifier.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a joint distribution over the SVM labelled  image and its corresponding class values image.</a:t>
                </a:r>
              </a:p>
              <a:p>
                <a:r>
                  <a:rPr lang="en-US" dirty="0" smtClean="0"/>
                  <a:t>Let the joint distribution be given by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(-U (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,z</a:t>
                </a:r>
                <a:r>
                  <a:rPr lang="en-US" dirty="0" smtClean="0"/>
                  <a:t>)) / 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z is the SVM labelled input image,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the output labelled image , U is defined on the next page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0">
                <a:blip r:embed="rId2"/>
                <a:stretch>
                  <a:fillRect l="-1704" t="-150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988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MRF associated with the labelling takes the form: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Here</a:t>
            </a:r>
            <a:r>
              <a:rPr lang="en-US" sz="3000" dirty="0" smtClean="0"/>
              <a:t>,  f is the </a:t>
            </a:r>
            <a:r>
              <a:rPr lang="en-US" sz="3000" dirty="0" smtClean="0"/>
              <a:t>SVM classified image probability distribution, </a:t>
            </a:r>
            <a:r>
              <a:rPr lang="en-US" sz="3000" dirty="0" err="1" smtClean="0"/>
              <a:t>i</a:t>
            </a:r>
            <a:r>
              <a:rPr lang="en-US" sz="3000" dirty="0" smtClean="0"/>
              <a:t>(</a:t>
            </a:r>
            <a:r>
              <a:rPr lang="en-US" sz="3000" dirty="0" err="1" smtClean="0"/>
              <a:t>x,y</a:t>
            </a:r>
            <a:r>
              <a:rPr lang="en-US" sz="3000" dirty="0" smtClean="0"/>
              <a:t>) is the label associated with the observed SVM label value z(</a:t>
            </a:r>
            <a:r>
              <a:rPr lang="en-US" sz="3000" dirty="0" err="1" smtClean="0"/>
              <a:t>x,y</a:t>
            </a:r>
            <a:r>
              <a:rPr lang="en-US" sz="3000" dirty="0" smtClean="0"/>
              <a:t>), d(.) is the </a:t>
            </a:r>
            <a:r>
              <a:rPr lang="en-US" sz="3000" dirty="0" err="1" smtClean="0"/>
              <a:t>kronecker</a:t>
            </a:r>
            <a:r>
              <a:rPr lang="en-US" sz="3000" dirty="0" smtClean="0"/>
              <a:t> delta function. N is the 8-connected neighborhood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 is defined as follows:</a:t>
            </a:r>
          </a:p>
          <a:p>
            <a:r>
              <a:rPr lang="en-US" dirty="0" smtClean="0"/>
              <a:t>f</a:t>
            </a:r>
            <a:r>
              <a:rPr lang="en-US" dirty="0"/>
              <a:t>(‘1’/’1’) = </a:t>
            </a:r>
            <a:r>
              <a:rPr lang="en-US" dirty="0" err="1"/>
              <a:t>num</a:t>
            </a:r>
            <a:r>
              <a:rPr lang="en-US" dirty="0"/>
              <a:t>(TP)/</a:t>
            </a:r>
            <a:r>
              <a:rPr lang="en-US" dirty="0" err="1"/>
              <a:t>num</a:t>
            </a:r>
            <a:r>
              <a:rPr lang="en-US" dirty="0"/>
              <a:t>( ‘1’ </a:t>
            </a:r>
            <a:r>
              <a:rPr lang="en-US" dirty="0" smtClean="0"/>
              <a:t>)   : 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(‘0’/’0’) </a:t>
            </a:r>
            <a:r>
              <a:rPr lang="en-US" dirty="0"/>
              <a:t>= </a:t>
            </a:r>
            <a:r>
              <a:rPr lang="en-US" dirty="0" err="1" smtClean="0"/>
              <a:t>num</a:t>
            </a:r>
            <a:r>
              <a:rPr lang="en-US" dirty="0" smtClean="0"/>
              <a:t>(TN)/</a:t>
            </a:r>
            <a:r>
              <a:rPr lang="en-US" dirty="0" err="1"/>
              <a:t>num</a:t>
            </a:r>
            <a:r>
              <a:rPr lang="en-US" dirty="0"/>
              <a:t>( </a:t>
            </a:r>
            <a:r>
              <a:rPr lang="en-US" dirty="0" smtClean="0"/>
              <a:t>‘0’ )</a:t>
            </a:r>
          </a:p>
          <a:p>
            <a:r>
              <a:rPr lang="en-US" dirty="0"/>
              <a:t>f(‘1</a:t>
            </a:r>
            <a:r>
              <a:rPr lang="en-US" dirty="0" smtClean="0"/>
              <a:t>’/’0’) </a:t>
            </a:r>
            <a:r>
              <a:rPr lang="en-US" dirty="0"/>
              <a:t>= </a:t>
            </a:r>
            <a:r>
              <a:rPr lang="en-US" dirty="0" err="1" smtClean="0"/>
              <a:t>num</a:t>
            </a:r>
            <a:r>
              <a:rPr lang="en-US" dirty="0" smtClean="0"/>
              <a:t>(FN)/</a:t>
            </a:r>
            <a:r>
              <a:rPr lang="en-US" dirty="0" err="1"/>
              <a:t>num</a:t>
            </a:r>
            <a:r>
              <a:rPr lang="en-US" dirty="0"/>
              <a:t>( </a:t>
            </a:r>
            <a:r>
              <a:rPr lang="en-US" dirty="0" smtClean="0"/>
              <a:t>‘0’ </a:t>
            </a:r>
            <a:r>
              <a:rPr lang="en-US" dirty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(‘0’/</a:t>
            </a:r>
            <a:r>
              <a:rPr lang="en-US" dirty="0"/>
              <a:t>’1’) = </a:t>
            </a:r>
            <a:r>
              <a:rPr lang="en-US" dirty="0" err="1" smtClean="0"/>
              <a:t>num</a:t>
            </a:r>
            <a:r>
              <a:rPr lang="en-US" dirty="0" smtClean="0"/>
              <a:t>(FP</a:t>
            </a:r>
            <a:r>
              <a:rPr lang="en-US" dirty="0"/>
              <a:t>)/</a:t>
            </a:r>
            <a:r>
              <a:rPr lang="en-US" dirty="0" err="1"/>
              <a:t>num</a:t>
            </a:r>
            <a:r>
              <a:rPr lang="en-US" dirty="0"/>
              <a:t>( ‘1’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these numbers are based on the SVM classification</a:t>
            </a:r>
            <a:endParaRPr lang="en-US" dirty="0"/>
          </a:p>
          <a:p>
            <a:r>
              <a:rPr lang="en-US" dirty="0" smtClean="0"/>
              <a:t>There are 2 classes:</a:t>
            </a:r>
          </a:p>
          <a:p>
            <a:pPr lvl="1"/>
            <a:r>
              <a:rPr lang="en-US" dirty="0" smtClean="0"/>
              <a:t>‘1’ – foreground</a:t>
            </a:r>
          </a:p>
          <a:p>
            <a:pPr lvl="1"/>
            <a:r>
              <a:rPr lang="en-US" dirty="0" smtClean="0"/>
              <a:t>‘0’ - background</a:t>
            </a:r>
            <a:endParaRPr lang="en-US" dirty="0"/>
          </a:p>
          <a:p>
            <a:r>
              <a:rPr lang="en-US" dirty="0" smtClean="0"/>
              <a:t>The minimization of the energy function is performed using ICM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Genomics Research going on at Hershey Medical Center under </a:t>
            </a:r>
            <a:r>
              <a:rPr lang="en-US" dirty="0" err="1" smtClean="0"/>
              <a:t>Dr</a:t>
            </a:r>
            <a:r>
              <a:rPr lang="en-US" dirty="0" smtClean="0"/>
              <a:t> Keith Cheng</a:t>
            </a:r>
          </a:p>
          <a:p>
            <a:r>
              <a:rPr lang="en-US" dirty="0" smtClean="0"/>
              <a:t>Inject specific proteins inside the zebrafish</a:t>
            </a:r>
            <a:r>
              <a:rPr lang="en-US" dirty="0" smtClean="0"/>
              <a:t>. Take </a:t>
            </a:r>
            <a:r>
              <a:rPr lang="en-US" dirty="0" smtClean="0"/>
              <a:t>a Micro-CT image of the zebrafish</a:t>
            </a:r>
          </a:p>
          <a:p>
            <a:r>
              <a:rPr lang="en-US" dirty="0" smtClean="0"/>
              <a:t>Calculate the statistics such as volume , number of nuclei of  specific tissues</a:t>
            </a:r>
          </a:p>
          <a:p>
            <a:r>
              <a:rPr lang="en-US" dirty="0" smtClean="0"/>
              <a:t>Infer about the effects of the protein on different cell tissues.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+ MRF+GM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classifier, we first classify the image using SVM and get a labelled image z(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calculate the number of correct detections of the notochord tissue : True positive(TP), False Positive(FP), TN(True negative) , FN(false negative) rates</a:t>
            </a:r>
          </a:p>
          <a:p>
            <a:r>
              <a:rPr lang="en-US" dirty="0" smtClean="0"/>
              <a:t>We define a posterior probability  based on the SVM classifier. </a:t>
            </a:r>
          </a:p>
          <a:p>
            <a:r>
              <a:rPr lang="en-US" dirty="0" smtClean="0"/>
              <a:t>Take into account the GM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54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Define a joint distribution over the SVM labelled  image ,its corresponding grayscale value </a:t>
                </a:r>
                <a:r>
                  <a:rPr lang="en-US" dirty="0" err="1" smtClean="0"/>
                  <a:t>image,output</a:t>
                </a:r>
                <a:r>
                  <a:rPr lang="en-US" dirty="0" smtClean="0"/>
                  <a:t> class values image.</a:t>
                </a:r>
              </a:p>
              <a:p>
                <a:r>
                  <a:rPr lang="en-US" dirty="0" smtClean="0"/>
                  <a:t>Let the joint distribution be given by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(-U (</a:t>
                </a:r>
                <a:r>
                  <a:rPr lang="en-US" dirty="0" err="1" smtClean="0"/>
                  <a:t>i,z,w</a:t>
                </a:r>
                <a:r>
                  <a:rPr lang="en-US" dirty="0" smtClean="0"/>
                  <a:t>)) </a:t>
                </a:r>
                <a:r>
                  <a:rPr lang="en-US" dirty="0" smtClean="0"/>
                  <a:t>/ 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z is the SVM labelled input image,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the output labelled </a:t>
                </a:r>
                <a:r>
                  <a:rPr lang="en-US" dirty="0" err="1" smtClean="0"/>
                  <a:t>image,w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the original grayscale image , U is defined on the next page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0">
                <a:blip r:embed="rId2"/>
                <a:stretch>
                  <a:fillRect l="-1704" t="-250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833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MRF associated with the labelling takes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3000" dirty="0" smtClean="0"/>
          </a:p>
          <a:p>
            <a:r>
              <a:rPr lang="en-US" sz="3000" dirty="0"/>
              <a:t>Here,  f is the SVM classified image probability distribution, </a:t>
            </a:r>
            <a:r>
              <a:rPr lang="en-US" sz="3000" dirty="0" err="1"/>
              <a:t>i</a:t>
            </a:r>
            <a:r>
              <a:rPr lang="en-US" sz="3000" dirty="0"/>
              <a:t>(</a:t>
            </a:r>
            <a:r>
              <a:rPr lang="en-US" sz="3000" dirty="0" err="1"/>
              <a:t>x,y</a:t>
            </a:r>
            <a:r>
              <a:rPr lang="en-US" sz="3000" dirty="0"/>
              <a:t>) is the label associated with the observed SVM label value z(</a:t>
            </a:r>
            <a:r>
              <a:rPr lang="en-US" sz="3000" dirty="0" err="1"/>
              <a:t>x,y</a:t>
            </a:r>
            <a:r>
              <a:rPr lang="en-US" sz="3000" dirty="0" smtClean="0"/>
              <a:t>),w(</a:t>
            </a:r>
            <a:r>
              <a:rPr lang="en-US" sz="3000" dirty="0" err="1" smtClean="0"/>
              <a:t>x,y</a:t>
            </a:r>
            <a:r>
              <a:rPr lang="en-US" sz="3000" dirty="0" smtClean="0"/>
              <a:t>) is the Gaussian Model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382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 is defined as follows:</a:t>
            </a:r>
          </a:p>
          <a:p>
            <a:r>
              <a:rPr lang="en-US" dirty="0" smtClean="0"/>
              <a:t>f</a:t>
            </a:r>
            <a:r>
              <a:rPr lang="en-US" dirty="0"/>
              <a:t>(‘1’/’1’) = </a:t>
            </a:r>
            <a:r>
              <a:rPr lang="en-US" dirty="0" err="1"/>
              <a:t>num</a:t>
            </a:r>
            <a:r>
              <a:rPr lang="en-US" dirty="0"/>
              <a:t>(TP)/</a:t>
            </a:r>
            <a:r>
              <a:rPr lang="en-US" dirty="0" err="1"/>
              <a:t>num</a:t>
            </a:r>
            <a:r>
              <a:rPr lang="en-US" dirty="0"/>
              <a:t>( ‘1’ </a:t>
            </a:r>
            <a:r>
              <a:rPr lang="en-US" dirty="0" smtClean="0"/>
              <a:t>)   : 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(‘0’/’0’) </a:t>
            </a:r>
            <a:r>
              <a:rPr lang="en-US" dirty="0"/>
              <a:t>= </a:t>
            </a:r>
            <a:r>
              <a:rPr lang="en-US" dirty="0" err="1" smtClean="0"/>
              <a:t>num</a:t>
            </a:r>
            <a:r>
              <a:rPr lang="en-US" dirty="0" smtClean="0"/>
              <a:t>(TN)/</a:t>
            </a:r>
            <a:r>
              <a:rPr lang="en-US" dirty="0" err="1"/>
              <a:t>num</a:t>
            </a:r>
            <a:r>
              <a:rPr lang="en-US" dirty="0"/>
              <a:t>( </a:t>
            </a:r>
            <a:r>
              <a:rPr lang="en-US" dirty="0" smtClean="0"/>
              <a:t>‘0’ )</a:t>
            </a:r>
          </a:p>
          <a:p>
            <a:r>
              <a:rPr lang="en-US" dirty="0"/>
              <a:t>f(‘1</a:t>
            </a:r>
            <a:r>
              <a:rPr lang="en-US" dirty="0" smtClean="0"/>
              <a:t>’/’0’) </a:t>
            </a:r>
            <a:r>
              <a:rPr lang="en-US" dirty="0"/>
              <a:t>= </a:t>
            </a:r>
            <a:r>
              <a:rPr lang="en-US" dirty="0" err="1" smtClean="0"/>
              <a:t>num</a:t>
            </a:r>
            <a:r>
              <a:rPr lang="en-US" dirty="0" smtClean="0"/>
              <a:t>(FN)/</a:t>
            </a:r>
            <a:r>
              <a:rPr lang="en-US" dirty="0" err="1"/>
              <a:t>num</a:t>
            </a:r>
            <a:r>
              <a:rPr lang="en-US" dirty="0"/>
              <a:t>( </a:t>
            </a:r>
            <a:r>
              <a:rPr lang="en-US" dirty="0" smtClean="0"/>
              <a:t>‘0’ </a:t>
            </a:r>
            <a:r>
              <a:rPr lang="en-US" dirty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(‘0’/</a:t>
            </a:r>
            <a:r>
              <a:rPr lang="en-US" dirty="0"/>
              <a:t>’1’) = </a:t>
            </a:r>
            <a:r>
              <a:rPr lang="en-US" dirty="0" err="1" smtClean="0"/>
              <a:t>num</a:t>
            </a:r>
            <a:r>
              <a:rPr lang="en-US" dirty="0" smtClean="0"/>
              <a:t>(FP</a:t>
            </a:r>
            <a:r>
              <a:rPr lang="en-US" dirty="0"/>
              <a:t>)/</a:t>
            </a:r>
            <a:r>
              <a:rPr lang="en-US" dirty="0" err="1"/>
              <a:t>num</a:t>
            </a:r>
            <a:r>
              <a:rPr lang="en-US" dirty="0"/>
              <a:t>( ‘1’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these numbers are based on the SVM classification</a:t>
            </a:r>
            <a:endParaRPr lang="en-US" dirty="0"/>
          </a:p>
          <a:p>
            <a:r>
              <a:rPr lang="en-US" dirty="0" smtClean="0"/>
              <a:t>There are 2 classes:</a:t>
            </a:r>
          </a:p>
          <a:p>
            <a:pPr lvl="1"/>
            <a:r>
              <a:rPr lang="en-US" dirty="0" smtClean="0"/>
              <a:t>‘1’ – foreground</a:t>
            </a:r>
          </a:p>
          <a:p>
            <a:pPr lvl="1"/>
            <a:r>
              <a:rPr lang="en-US" dirty="0" smtClean="0"/>
              <a:t>‘0’ </a:t>
            </a:r>
            <a:r>
              <a:rPr lang="en-US" dirty="0" smtClean="0"/>
              <a:t>– background</a:t>
            </a:r>
            <a:endParaRPr lang="en-US" dirty="0"/>
          </a:p>
          <a:p>
            <a:r>
              <a:rPr lang="en-US" dirty="0" smtClean="0"/>
              <a:t>The minimization of the energy function is performed using </a:t>
            </a:r>
            <a:r>
              <a:rPr lang="en-US" dirty="0" smtClean="0"/>
              <a:t>ICM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318430"/>
            <a:ext cx="777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_g </a:t>
            </a:r>
            <a:r>
              <a:rPr lang="en-US" sz="2800" dirty="0" smtClean="0"/>
              <a:t>is the Gaussian density defined in the previous </a:t>
            </a:r>
            <a:r>
              <a:rPr lang="en-US" sz="2800" dirty="0" smtClean="0"/>
              <a:t>section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02" y="1676400"/>
            <a:ext cx="4867497" cy="1295400"/>
          </a:xfrm>
        </p:spPr>
      </p:pic>
      <p:sp>
        <p:nvSpPr>
          <p:cNvPr id="7" name="TextBox 6"/>
          <p:cNvSpPr txBox="1"/>
          <p:nvPr/>
        </p:nvSpPr>
        <p:spPr>
          <a:xfrm>
            <a:off x="1219200" y="1905000"/>
            <a:ext cx="176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</a:t>
            </a:r>
            <a:r>
              <a:rPr lang="en-US" sz="4400" dirty="0" err="1" smtClean="0"/>
              <a:t>f_g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3290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Image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 MRF + GM for unsupervised image segmentation.</a:t>
            </a:r>
          </a:p>
          <a:p>
            <a:r>
              <a:rPr lang="en-US" dirty="0" smtClean="0"/>
              <a:t>The initial class labelling is done using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k-means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17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an initial set of </a:t>
            </a:r>
            <a:r>
              <a:rPr lang="en-US" dirty="0" smtClean="0"/>
              <a:t>means {m1…</a:t>
            </a:r>
            <a:r>
              <a:rPr lang="en-US" dirty="0" err="1" smtClean="0"/>
              <a:t>mk</a:t>
            </a: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observation to the cluster whose mean yields the </a:t>
            </a:r>
            <a:r>
              <a:rPr lang="en-US" dirty="0" smtClean="0"/>
              <a:t>least Euclidean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new means to be the centroids of the observations in the new </a:t>
            </a:r>
            <a:r>
              <a:rPr lang="en-US" dirty="0" smtClean="0"/>
              <a:t>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1 and 2 until the centroids do not </a:t>
            </a:r>
            <a:r>
              <a:rPr lang="en-US" dirty="0" smtClean="0"/>
              <a:t>change</a:t>
            </a:r>
          </a:p>
          <a:p>
            <a:pPr marL="0" indent="0">
              <a:buNone/>
            </a:pPr>
            <a:r>
              <a:rPr lang="en-US" dirty="0"/>
              <a:t>This procedure splits the image into ’k’ classes based on their grayscale </a:t>
            </a:r>
            <a:r>
              <a:rPr lang="en-US" dirty="0" smtClean="0"/>
              <a:t>values.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5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K-means+MRF+GM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calculated the clusters, calculate the mean and variance of each cluster and define a GM for each class.</a:t>
            </a:r>
          </a:p>
          <a:p>
            <a:r>
              <a:rPr lang="en-US" dirty="0" smtClean="0"/>
              <a:t>Proceed in the same way as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2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purpose of image classification we have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Matlab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dirty="0" smtClean="0"/>
              <a:t>It contains functions for k-means, SVM.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developed the code for MRF and ICM on our own</a:t>
            </a:r>
          </a:p>
        </p:txBody>
      </p:sp>
    </p:spTree>
    <p:extLst>
      <p:ext uri="{BB962C8B-B14F-4D97-AF65-F5344CB8AC3E}">
        <p14:creationId xmlns:p14="http://schemas.microsoft.com/office/powerpoint/2010/main" val="3469959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MRF+GM</a:t>
            </a:r>
          </a:p>
          <a:p>
            <a:pPr lvl="1"/>
            <a:r>
              <a:rPr lang="en-US" dirty="0" smtClean="0"/>
              <a:t>MRF+SVM</a:t>
            </a:r>
          </a:p>
          <a:p>
            <a:pPr lvl="1"/>
            <a:r>
              <a:rPr lang="en-US" dirty="0" smtClean="0"/>
              <a:t>MRF+GM+SVM</a:t>
            </a:r>
          </a:p>
          <a:p>
            <a:r>
              <a:rPr lang="en-US" dirty="0" smtClean="0"/>
              <a:t>Unsupervised Learning </a:t>
            </a:r>
          </a:p>
          <a:p>
            <a:pPr lvl="1"/>
            <a:r>
              <a:rPr lang="en-US" dirty="0" smtClean="0"/>
              <a:t>K-means + MRF +GM</a:t>
            </a:r>
          </a:p>
          <a:p>
            <a:pPr marL="457200" lvl="1" indent="0">
              <a:buNone/>
            </a:pPr>
            <a:r>
              <a:rPr lang="en-US" dirty="0" smtClean="0"/>
              <a:t>Move onto results: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799"/>
            <a:ext cx="4191001" cy="45259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1" y="1828800"/>
            <a:ext cx="4086728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071" y="762000"/>
            <a:ext cx="3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762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Labelled Image – Notochord Tissue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3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Notochord Tissue Classification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799"/>
            <a:ext cx="419100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1" y="1828800"/>
            <a:ext cx="408672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TP</m:t>
                    </m:r>
                    <m:r>
                      <m:rPr>
                        <m:nor/>
                      </m:rPr>
                      <a:rPr lang="en-US" dirty="0" smtClean="0"/>
                      <m:t> % (</m:t>
                    </m:r>
                    <m:r>
                      <m:rPr>
                        <m:nor/>
                      </m:rPr>
                      <a:rPr lang="en-US" dirty="0" smtClean="0"/>
                      <m:t>True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positives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𝑛𝑜𝑡𝑜𝑐h𝑜𝑟𝑑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𝑛𝑜𝑡𝑜𝑐h𝑜𝑟𝑑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/>
                      <m:t> % (</m:t>
                    </m:r>
                    <m:r>
                      <m:rPr>
                        <m:nor/>
                      </m:rPr>
                      <a:rPr lang="en-US" b="0" i="0" dirty="0" smtClean="0"/>
                      <m:t>False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positives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𝑛𝑜𝑡𝑜𝑐h𝑜𝑟𝑑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𝑛𝑜𝑡𝑜𝑐h𝑜𝑟𝑑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</m:t>
                    </m:r>
                    <m:r>
                      <m:rPr>
                        <m:nor/>
                      </m:rPr>
                      <a:rPr lang="en-US" b="0" i="0" dirty="0" smtClean="0"/>
                      <m:t>N</m:t>
                    </m:r>
                    <m:r>
                      <m:rPr>
                        <m:nor/>
                      </m:rPr>
                      <a:rPr lang="en-US" dirty="0"/>
                      <m:t> % (</m:t>
                    </m:r>
                    <m:r>
                      <m:rPr>
                        <m:nor/>
                      </m:rPr>
                      <a:rPr lang="en-US" dirty="0"/>
                      <m:t>True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negatives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% (</m:t>
                    </m:r>
                    <m:r>
                      <m:rPr>
                        <m:nor/>
                      </m:rPr>
                      <a:rPr lang="en-US" b="0" i="0" dirty="0" smtClean="0"/>
                      <m:t>False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negatives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0">
                <a:blip r:embed="rId2"/>
                <a:stretch>
                  <a:fillRect l="-1259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7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dirty="0" smtClean="0"/>
                      <m:t> 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green highlight shows the row with some of the best results.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85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SVM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56474"/>
              </p:ext>
            </p:extLst>
          </p:nvPr>
        </p:nvGraphicFramePr>
        <p:xfrm>
          <a:off x="457200" y="1600200"/>
          <a:ext cx="838199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685800"/>
                <a:gridCol w="838200"/>
                <a:gridCol w="685800"/>
                <a:gridCol w="685800"/>
                <a:gridCol w="838200"/>
                <a:gridCol w="7620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Window Size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RBF sigma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Accuracy%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96.8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57.3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84.0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0.10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76.1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89.8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10.2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5.0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93.8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10.00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93.7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94.2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6.3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5.8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94.1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92.6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93.3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GM+MRF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27214"/>
              </p:ext>
            </p:extLst>
          </p:nvPr>
        </p:nvGraphicFramePr>
        <p:xfrm>
          <a:off x="1143000" y="1407979"/>
          <a:ext cx="685799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685800"/>
                <a:gridCol w="685800"/>
                <a:gridCol w="838200"/>
                <a:gridCol w="7620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Mu(MRF Bonding variable)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Accuracy%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-2.0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64.6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92.0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35.4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64.35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-1.0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36.9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63.1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69.37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93.1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50.5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6.9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49.5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50.72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86.5 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53.9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13.5 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46.1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54.0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94.9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48.1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52.08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571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SVM+MRF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38589"/>
              </p:ext>
            </p:extLst>
          </p:nvPr>
        </p:nvGraphicFramePr>
        <p:xfrm>
          <a:off x="457200" y="1600200"/>
          <a:ext cx="8381999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90600"/>
                <a:gridCol w="685800"/>
                <a:gridCol w="914400"/>
                <a:gridCol w="609600"/>
                <a:gridCol w="685800"/>
                <a:gridCol w="762000"/>
                <a:gridCol w="762000"/>
                <a:gridCol w="762000"/>
                <a:gridCol w="1066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Window Size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RBF sigma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</a:t>
                      </a:r>
                    </a:p>
                    <a:p>
                      <a:r>
                        <a:rPr lang="en-US" sz="2000" dirty="0" smtClean="0"/>
                        <a:t>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95.41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 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96.0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95.48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 MRF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2.5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66.8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97.5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33.2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97.41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 MRF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99.2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98.0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0.8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97.99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 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69.7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98.63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6248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 is the MRF bonding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8128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SVM+MRF+GM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60054"/>
              </p:ext>
            </p:extLst>
          </p:nvPr>
        </p:nvGraphicFramePr>
        <p:xfrm>
          <a:off x="457200" y="1600200"/>
          <a:ext cx="838199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838200"/>
                <a:gridCol w="609600"/>
                <a:gridCol w="685800"/>
                <a:gridCol w="685800"/>
                <a:gridCol w="762000"/>
                <a:gridCol w="762000"/>
                <a:gridCol w="762000"/>
                <a:gridCol w="1066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Window Size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Cost, RBF sigma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</a:t>
                      </a:r>
                    </a:p>
                    <a:p>
                      <a:r>
                        <a:rPr lang="en-US" sz="2000" dirty="0" smtClean="0"/>
                        <a:t>MRF,GM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0,10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95.75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</a:t>
                      </a:r>
                    </a:p>
                    <a:p>
                      <a:r>
                        <a:rPr lang="en-US" sz="2000" dirty="0" smtClean="0"/>
                        <a:t>MRF,GM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0,10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-2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-8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95.8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4.2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95.72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SVM+</a:t>
                      </a:r>
                    </a:p>
                    <a:p>
                      <a:r>
                        <a:rPr lang="en-US" sz="2000" dirty="0" smtClean="0"/>
                        <a:t>MRF,GM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0,10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90.18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54864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 : MRF bonding variable</a:t>
            </a:r>
          </a:p>
          <a:p>
            <a:r>
              <a:rPr lang="en-US" sz="2400" dirty="0" smtClean="0"/>
              <a:t>Mu1 : GM bonding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027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0266"/>
              </p:ext>
            </p:extLst>
          </p:nvPr>
        </p:nvGraphicFramePr>
        <p:xfrm>
          <a:off x="1143000" y="1407979"/>
          <a:ext cx="571499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85800"/>
                <a:gridCol w="685800"/>
                <a:gridCol w="838200"/>
                <a:gridCol w="7620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Best Accuracy%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GM + MRF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64.6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92.0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35.4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64.35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89.8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93.8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 + MRF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96.0 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95.48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SVM + MRF+</a:t>
                      </a:r>
                    </a:p>
                    <a:p>
                      <a:r>
                        <a:rPr lang="en-US" sz="2000" dirty="0" smtClean="0"/>
                        <a:t>GM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95.8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15.5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95.72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40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results seem very promising, more work need to be done</a:t>
            </a:r>
          </a:p>
          <a:p>
            <a:r>
              <a:rPr lang="en-US" dirty="0" smtClean="0"/>
              <a:t>Eliminate false negatives</a:t>
            </a:r>
          </a:p>
          <a:p>
            <a:r>
              <a:rPr lang="en-US" dirty="0" smtClean="0"/>
              <a:t>Post processing required -  Analyze the classified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68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: Unsupervised Image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image: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original images, labelled images.</a:t>
            </a:r>
          </a:p>
          <a:p>
            <a:r>
              <a:rPr lang="en-US" dirty="0" smtClean="0"/>
              <a:t>Classify each pixel in the original images whether it belongs to:</a:t>
            </a:r>
          </a:p>
          <a:p>
            <a:pPr lvl="1"/>
            <a:r>
              <a:rPr lang="en-US" dirty="0" smtClean="0"/>
              <a:t>Notochord region</a:t>
            </a:r>
          </a:p>
          <a:p>
            <a:pPr lvl="1"/>
            <a:r>
              <a:rPr lang="en-US" dirty="0" smtClean="0"/>
              <a:t>Background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2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K=3,4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37715"/>
            <a:ext cx="8038095" cy="2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26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unsupervised segmentation does a pretty good job of </a:t>
            </a:r>
            <a:r>
              <a:rPr lang="en-US" dirty="0" smtClean="0"/>
              <a:t>separating </a:t>
            </a:r>
            <a:r>
              <a:rPr lang="en-US" dirty="0" smtClean="0"/>
              <a:t>the spinal cord nuclei</a:t>
            </a:r>
          </a:p>
          <a:p>
            <a:r>
              <a:rPr lang="en-US" dirty="0" smtClean="0"/>
              <a:t>With better features, classification might become more meaningful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02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SVM’s are very useful because of the different kernels which can be used to map data to a higher dimension</a:t>
            </a:r>
          </a:p>
          <a:p>
            <a:r>
              <a:rPr lang="en-US" dirty="0" smtClean="0"/>
              <a:t>MRF’s are very useful in image segmentation as they take into account the spatial connectivity of pixels</a:t>
            </a:r>
          </a:p>
          <a:p>
            <a:r>
              <a:rPr lang="en-US" dirty="0" smtClean="0"/>
              <a:t> A combination of SVM and MRF improves classification results over both individual methods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combination of SVM+MRF+GM gives promising results but requires more fine tuning of parameters</a:t>
            </a:r>
          </a:p>
          <a:p>
            <a:r>
              <a:rPr lang="en-US" dirty="0" smtClean="0"/>
              <a:t>Overall , by using a combination of the methods we achieve an overall improvement of about 3-4% accuracy from the individual methods.</a:t>
            </a:r>
          </a:p>
          <a:p>
            <a:r>
              <a:rPr lang="en-US" dirty="0" smtClean="0"/>
              <a:t>Unsupervised image segmentation can prove useful if combined with better feature vectors, positional information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Experimenting with different feature extraction techniques such as histogram of gradients.</a:t>
            </a:r>
          </a:p>
          <a:p>
            <a:r>
              <a:rPr lang="en-US" dirty="0" smtClean="0"/>
              <a:t>Implementing MRF’s in a 3-D environment</a:t>
            </a:r>
          </a:p>
          <a:p>
            <a:r>
              <a:rPr lang="en-US" dirty="0" smtClean="0"/>
              <a:t>Calculating statistics of the tissues: number of nuclei in the tissue, volume of the tissue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in report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new results</a:t>
            </a:r>
          </a:p>
          <a:p>
            <a:r>
              <a:rPr lang="en-US" dirty="0" smtClean="0"/>
              <a:t>Corrected grammatical errors as 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4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Miller, D. J. and Q. Zhao (2003) “A sequence-based extension of mean-field annealing using the forward/backward algorithm: application to image segmentation,” Signal Processing, IEEE Transactions on, 51(10), pp. 2692–2705</a:t>
            </a:r>
            <a:r>
              <a:rPr lang="en-US" dirty="0" smtClean="0"/>
              <a:t>.</a:t>
            </a:r>
          </a:p>
          <a:p>
            <a:r>
              <a:rPr lang="en-US" dirty="0"/>
              <a:t>Jain, A. K. (1989) Fundamentals of digital image processing, Prentice-Hall,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/>
              <a:t>Bishop, C. M. (2006) Pattern recognition and machine learning, springer.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Duda</a:t>
            </a:r>
            <a:r>
              <a:rPr lang="en-US" dirty="0"/>
              <a:t>, R. O., P. E. Hart, and D. G. Stork (2012) Pattern classification, John Wiley &amp; </a:t>
            </a:r>
            <a:r>
              <a:rPr lang="en-US" dirty="0" smtClean="0"/>
              <a:t>Sons</a:t>
            </a:r>
          </a:p>
          <a:p>
            <a:r>
              <a:rPr lang="en-US" dirty="0"/>
              <a:t>Blake, A., P. </a:t>
            </a:r>
            <a:r>
              <a:rPr lang="en-US" dirty="0" err="1"/>
              <a:t>Kohli</a:t>
            </a:r>
            <a:r>
              <a:rPr lang="en-US" dirty="0"/>
              <a:t>, and C. </a:t>
            </a:r>
            <a:r>
              <a:rPr lang="en-US" dirty="0" err="1"/>
              <a:t>Rother</a:t>
            </a:r>
            <a:r>
              <a:rPr lang="en-US" dirty="0"/>
              <a:t> (2011) Markov random fields for vision and image processing, </a:t>
            </a:r>
            <a:r>
              <a:rPr lang="en-US" dirty="0" err="1"/>
              <a:t>Mit</a:t>
            </a:r>
            <a:r>
              <a:rPr lang="en-US" dirty="0"/>
              <a:t> Press. </a:t>
            </a:r>
          </a:p>
        </p:txBody>
      </p:sp>
    </p:spTree>
    <p:extLst>
      <p:ext uri="{BB962C8B-B14F-4D97-AF65-F5344CB8AC3E}">
        <p14:creationId xmlns:p14="http://schemas.microsoft.com/office/powerpoint/2010/main" val="2559580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 – </a:t>
            </a:r>
            <a:r>
              <a:rPr lang="en-US" dirty="0" err="1" smtClean="0"/>
              <a:t>Dr</a:t>
            </a:r>
            <a:r>
              <a:rPr lang="en-US" dirty="0" smtClean="0"/>
              <a:t> Keith Cheng , Hershey Medical Center.</a:t>
            </a:r>
          </a:p>
          <a:p>
            <a:r>
              <a:rPr lang="en-US" dirty="0" smtClean="0"/>
              <a:t>Preprocessing. (Cleaning , Creating bounding box for region of interest)</a:t>
            </a:r>
          </a:p>
          <a:p>
            <a:r>
              <a:rPr lang="en-US" dirty="0" smtClean="0"/>
              <a:t>Feature Extraction – Simple Grayscale Values(raw features)</a:t>
            </a:r>
          </a:p>
          <a:p>
            <a:r>
              <a:rPr lang="en-US" dirty="0" smtClean="0"/>
              <a:t>Pixel Classification</a:t>
            </a:r>
          </a:p>
          <a:p>
            <a:r>
              <a:rPr lang="en-US" dirty="0" smtClean="0"/>
              <a:t>Performance Measurements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3 datasets each consisting of which involve cutting the 3-d image along different axis • Coronal view - 854 images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Sagittal </a:t>
            </a:r>
            <a:r>
              <a:rPr lang="en-US" dirty="0"/>
              <a:t>View - 999 images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Axial </a:t>
            </a:r>
            <a:r>
              <a:rPr lang="en-US" dirty="0"/>
              <a:t>View - 1949 </a:t>
            </a:r>
            <a:r>
              <a:rPr lang="en-US" dirty="0" smtClean="0"/>
              <a:t>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be using ‘axial view’ for notochord and ‘coronal view’ for spinal cord tissue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3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47760"/>
              </p:ext>
            </p:extLst>
          </p:nvPr>
        </p:nvGraphicFramePr>
        <p:xfrm>
          <a:off x="457200" y="9144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1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Raw features( grayscale values) are used for a specific window size</a:t>
            </a:r>
          </a:p>
          <a:p>
            <a:r>
              <a:rPr lang="en-US" dirty="0" smtClean="0"/>
              <a:t>Window size is varied for extracting different length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2572</Words>
  <Application>Microsoft Office PowerPoint</Application>
  <PresentationFormat>On-screen Show (4:3)</PresentationFormat>
  <Paragraphs>492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Cambria Math</vt:lpstr>
      <vt:lpstr>Office Theme</vt:lpstr>
      <vt:lpstr>Image Segmentation of a MICRO-CT Zebrafish Image</vt:lpstr>
      <vt:lpstr>Abstract</vt:lpstr>
      <vt:lpstr>Introduction</vt:lpstr>
      <vt:lpstr>PowerPoint Presentation</vt:lpstr>
      <vt:lpstr>Problem Statement</vt:lpstr>
      <vt:lpstr>System Description</vt:lpstr>
      <vt:lpstr>Data</vt:lpstr>
      <vt:lpstr>Algorithm</vt:lpstr>
      <vt:lpstr>FEATURE EXTRACTION</vt:lpstr>
      <vt:lpstr>Raw grayscale values extraction</vt:lpstr>
      <vt:lpstr>Classifiers</vt:lpstr>
      <vt:lpstr>Support Vector Machines</vt:lpstr>
      <vt:lpstr>SVM Parameters</vt:lpstr>
      <vt:lpstr>Semi – Supervised Pixel Classification Algorithm</vt:lpstr>
      <vt:lpstr>Gaussian Model</vt:lpstr>
      <vt:lpstr>Markov Random Field</vt:lpstr>
      <vt:lpstr>Markov Random Field</vt:lpstr>
      <vt:lpstr>Markov Random Field</vt:lpstr>
      <vt:lpstr>PowerPoint Presentation</vt:lpstr>
      <vt:lpstr>PowerPoint Presentation</vt:lpstr>
      <vt:lpstr>Explanation</vt:lpstr>
      <vt:lpstr>Minimization of energy function</vt:lpstr>
      <vt:lpstr>Iterated Condition Modes algorithm</vt:lpstr>
      <vt:lpstr>PowerPoint Presentation</vt:lpstr>
      <vt:lpstr>Combining Classifiers</vt:lpstr>
      <vt:lpstr>SVM + MRF</vt:lpstr>
      <vt:lpstr>Markov Random Field</vt:lpstr>
      <vt:lpstr>PowerPoint Presentation</vt:lpstr>
      <vt:lpstr>PowerPoint Presentation</vt:lpstr>
      <vt:lpstr>SVM + MRF+GM</vt:lpstr>
      <vt:lpstr>Markov Random Field</vt:lpstr>
      <vt:lpstr>PowerPoint Presentation</vt:lpstr>
      <vt:lpstr>PowerPoint Presentation</vt:lpstr>
      <vt:lpstr>PowerPoint Presentation</vt:lpstr>
      <vt:lpstr>Unsupervised Image Segmentation</vt:lpstr>
      <vt:lpstr>K-means Algorithm</vt:lpstr>
      <vt:lpstr>K-means+MRF+GM</vt:lpstr>
      <vt:lpstr>Tools</vt:lpstr>
      <vt:lpstr>Overview of Techniques</vt:lpstr>
      <vt:lpstr>Notochord Tissue Classification</vt:lpstr>
      <vt:lpstr>Results Terminology</vt:lpstr>
      <vt:lpstr>Results Terminology</vt:lpstr>
      <vt:lpstr>Results: SVM classification</vt:lpstr>
      <vt:lpstr>Results: GM+MRF classification</vt:lpstr>
      <vt:lpstr>Results: SVM+MRF classification</vt:lpstr>
      <vt:lpstr>Results: SVM+MRF+GM classification</vt:lpstr>
      <vt:lpstr>Results: Comparison</vt:lpstr>
      <vt:lpstr>Observations</vt:lpstr>
      <vt:lpstr>Results : Unsupervised Image Segmentation</vt:lpstr>
      <vt:lpstr>K=3,4</vt:lpstr>
      <vt:lpstr>Observations</vt:lpstr>
      <vt:lpstr>Conclusions. </vt:lpstr>
      <vt:lpstr>Conclusions. </vt:lpstr>
      <vt:lpstr>Future Work</vt:lpstr>
      <vt:lpstr>Changes made in report </vt:lpstr>
      <vt:lpstr>List of references</vt:lpstr>
      <vt:lpstr>List of 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in Social Media: Private or Public</dc:title>
  <dc:creator>Pritesh Kanani</dc:creator>
  <cp:lastModifiedBy>Admin</cp:lastModifiedBy>
  <cp:revision>99</cp:revision>
  <dcterms:created xsi:type="dcterms:W3CDTF">2015-04-11T03:29:56Z</dcterms:created>
  <dcterms:modified xsi:type="dcterms:W3CDTF">2015-07-27T17:47:01Z</dcterms:modified>
</cp:coreProperties>
</file>