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9" r:id="rId5"/>
    <p:sldId id="258" r:id="rId6"/>
    <p:sldId id="260" r:id="rId7"/>
    <p:sldId id="261" r:id="rId8"/>
    <p:sldId id="263" r:id="rId9"/>
    <p:sldId id="262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005" y="248920"/>
            <a:ext cx="6864985" cy="42164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86130" y="4822190"/>
            <a:ext cx="77412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related work:</a:t>
            </a:r>
            <a:endParaRPr lang="" altLang="en-US"/>
          </a:p>
          <a:p>
            <a:r>
              <a:rPr lang="" altLang="en-US"/>
              <a:t>	Global contrast + local contrast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Training processus:</a:t>
            </a:r>
            <a:endParaRPr lang="" altLang="en-US"/>
          </a:p>
          <a:p>
            <a:r>
              <a:rPr lang="" altLang="en-US"/>
              <a:t>pretrain encoder-&gt; pretrain decoder-&gt;</a:t>
            </a:r>
            <a:endParaRPr lang="" altLang="en-US"/>
          </a:p>
          <a:p>
            <a:r>
              <a:rPr lang="" altLang="en-US"/>
              <a:t>finetuning all the network using small xtr and xvl</a:t>
            </a:r>
            <a:endParaRPr lang="" altLang="en-US"/>
          </a:p>
          <a:p>
            <a:r>
              <a:rPr lang="" altLang="en-US"/>
              <a:t>and report the values on a large test set.</a:t>
            </a:r>
            <a:endParaRPr lang="" altLang="en-US"/>
          </a:p>
          <a:p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8300720" y="730885"/>
            <a:ext cx="36855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data from the same dataset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slices are roughly aligned within patients. </a:t>
            </a:r>
            <a:endParaRPr lang="" altLang="en-US"/>
          </a:p>
          <a:p>
            <a:endParaRPr lang="" altLang="en-US"/>
          </a:p>
          <a:p>
            <a:endParaRPr lang="" altLang="en-US"/>
          </a:p>
          <a:p>
            <a:endParaRPr lang="" altLang="en-US"/>
          </a:p>
          <a:p>
            <a:r>
              <a:rPr lang="" altLang="en-US"/>
              <a:t>what sort of  repsetnetatin of the output which maximize theMI and not senseible to the misalignment. 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59105" y="143510"/>
            <a:ext cx="6614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My progress:</a:t>
            </a:r>
            <a:endParaRPr lang="" altLang="en-US"/>
          </a:p>
          <a:p>
            <a:r>
              <a:rPr lang="" altLang="en-US"/>
              <a:t>1. we use ACDC dataset as the same as theirs.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33705" y="1716405"/>
            <a:ext cx="10845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Patient 1</a:t>
            </a:r>
            <a:endParaRPr lang="" altLang="en-US"/>
          </a:p>
          <a:p>
            <a:endParaRPr lang="" altLang="en-US"/>
          </a:p>
          <a:p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459105" y="4091940"/>
            <a:ext cx="1084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Patient </a:t>
            </a:r>
            <a:r>
              <a:rPr lang="" altLang="en-US"/>
              <a:t>2</a:t>
            </a:r>
            <a:endParaRPr lang="" altLang="en-US"/>
          </a:p>
          <a:p>
            <a:endParaRPr lang="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3046730" y="6323965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Partition1</a:t>
            </a:r>
            <a:endParaRPr lang="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408930" y="6323965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Partition</a:t>
            </a:r>
            <a:r>
              <a:rPr lang="" altLang="en-US"/>
              <a:t>2</a:t>
            </a:r>
            <a:endParaRPr lang="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8240395" y="6323965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Partition</a:t>
            </a:r>
            <a:r>
              <a:rPr lang="" altLang="en-US"/>
              <a:t>3</a:t>
            </a:r>
            <a:endParaRPr lang="" alt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8815" y="831215"/>
            <a:ext cx="2489835" cy="5308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829310"/>
            <a:ext cx="2565400" cy="53105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0" y="829310"/>
            <a:ext cx="2608580" cy="5374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0" y="4323715"/>
            <a:ext cx="814070" cy="889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60" y="4337050"/>
            <a:ext cx="812165" cy="8985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60" y="3324860"/>
            <a:ext cx="812165" cy="862330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40460" y="2324100"/>
            <a:ext cx="812165" cy="845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network architecture</a:t>
            </a:r>
            <a:endParaRPr lang="" altLang="en-US"/>
          </a:p>
        </p:txBody>
      </p:sp>
      <p:sp>
        <p:nvSpPr>
          <p:cNvPr id="4" name="Isosceles Triangle 3"/>
          <p:cNvSpPr/>
          <p:nvPr/>
        </p:nvSpPr>
        <p:spPr>
          <a:xfrm rot="5400000">
            <a:off x="2489200" y="3432810"/>
            <a:ext cx="1516380" cy="698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6200000">
            <a:off x="5988685" y="3587750"/>
            <a:ext cx="944245" cy="2425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5400000">
            <a:off x="3965575" y="4173855"/>
            <a:ext cx="406400" cy="43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24585" y="3324860"/>
            <a:ext cx="827405" cy="862330"/>
          </a:xfrm>
          <a:prstGeom prst="roundRect">
            <a:avLst/>
          </a:prstGeom>
          <a:noFill/>
          <a:ln w="381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963420" y="2703195"/>
            <a:ext cx="647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/>
              <a:t>anchor</a:t>
            </a:r>
            <a:endParaRPr lang="" altLang="en-US" sz="1200"/>
          </a:p>
        </p:txBody>
      </p:sp>
      <p:sp>
        <p:nvSpPr>
          <p:cNvPr id="11" name="Text Box 10"/>
          <p:cNvSpPr txBox="1"/>
          <p:nvPr/>
        </p:nvSpPr>
        <p:spPr>
          <a:xfrm>
            <a:off x="1968500" y="3557270"/>
            <a:ext cx="6985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/>
              <a:t>positive</a:t>
            </a:r>
            <a:endParaRPr lang="" altLang="en-US" sz="1200"/>
          </a:p>
        </p:txBody>
      </p:sp>
      <p:sp>
        <p:nvSpPr>
          <p:cNvPr id="12" name="Text Box 11"/>
          <p:cNvSpPr txBox="1"/>
          <p:nvPr/>
        </p:nvSpPr>
        <p:spPr>
          <a:xfrm>
            <a:off x="1963420" y="4540250"/>
            <a:ext cx="7575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/>
              <a:t>negative</a:t>
            </a:r>
            <a:endParaRPr lang="" altLang="en-US" sz="1200"/>
          </a:p>
        </p:txBody>
      </p:sp>
      <p:sp>
        <p:nvSpPr>
          <p:cNvPr id="7" name="Rounded Rectangle 6"/>
          <p:cNvSpPr/>
          <p:nvPr/>
        </p:nvSpPr>
        <p:spPr>
          <a:xfrm>
            <a:off x="1124585" y="2319655"/>
            <a:ext cx="843915" cy="854710"/>
          </a:xfrm>
          <a:prstGeom prst="roundRect">
            <a:avLst/>
          </a:prstGeom>
          <a:noFill/>
          <a:ln w="38100" cmpd="sng">
            <a:solidFill>
              <a:srgbClr val="FF8D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139190" y="4337050"/>
            <a:ext cx="813435" cy="899160"/>
          </a:xfrm>
          <a:prstGeom prst="roundRect">
            <a:avLst/>
          </a:prstGeom>
          <a:noFill/>
          <a:ln w="38100" cmpd="sng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3922395" y="4623435"/>
            <a:ext cx="5575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i="1"/>
              <a:t>e</a:t>
            </a:r>
            <a:r>
              <a:rPr lang="" altLang="en-US" baseline="-25000"/>
              <a:t>anc</a:t>
            </a:r>
            <a:endParaRPr lang="" altLang="en-US"/>
          </a:p>
          <a:p>
            <a:r>
              <a:rPr lang="" altLang="en-US" i="1"/>
              <a:t>e</a:t>
            </a:r>
            <a:r>
              <a:rPr lang="" altLang="en-US" baseline="-25000"/>
              <a:t>pos</a:t>
            </a:r>
            <a:endParaRPr lang="" altLang="en-US"/>
          </a:p>
          <a:p>
            <a:r>
              <a:rPr lang="" altLang="en-US" i="1"/>
              <a:t>e</a:t>
            </a:r>
            <a:r>
              <a:rPr lang="" altLang="en-US" baseline="-25000"/>
              <a:t>neg</a:t>
            </a:r>
            <a:endParaRPr lang="" altLang="en-US" baseline="-2500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900" y="2048510"/>
            <a:ext cx="834390" cy="8839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900" y="3141980"/>
            <a:ext cx="821055" cy="889635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8206740" y="2048510"/>
            <a:ext cx="843915" cy="854710"/>
          </a:xfrm>
          <a:prstGeom prst="roundRect">
            <a:avLst/>
          </a:prstGeom>
          <a:noFill/>
          <a:ln w="38100" cmpd="sng">
            <a:solidFill>
              <a:srgbClr val="FF8D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210550" y="3169285"/>
            <a:ext cx="827405" cy="862330"/>
          </a:xfrm>
          <a:prstGeom prst="roundRect">
            <a:avLst/>
          </a:prstGeom>
          <a:noFill/>
          <a:ln w="381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8227695" y="4313555"/>
            <a:ext cx="813435" cy="899160"/>
          </a:xfrm>
          <a:prstGeom prst="roundRect">
            <a:avLst/>
          </a:prstGeom>
          <a:noFill/>
          <a:ln w="38100" cmpd="sng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9256395" y="2557780"/>
            <a:ext cx="647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anchor</a:t>
            </a:r>
            <a:endParaRPr lang="en-US" altLang="en-US" sz="1200"/>
          </a:p>
        </p:txBody>
      </p:sp>
      <p:sp>
        <p:nvSpPr>
          <p:cNvPr id="33" name="Text Box 32"/>
          <p:cNvSpPr txBox="1"/>
          <p:nvPr/>
        </p:nvSpPr>
        <p:spPr>
          <a:xfrm>
            <a:off x="9261475" y="3411855"/>
            <a:ext cx="6985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positive</a:t>
            </a:r>
            <a:endParaRPr lang="en-US" altLang="en-US" sz="1200"/>
          </a:p>
        </p:txBody>
      </p:sp>
      <p:sp>
        <p:nvSpPr>
          <p:cNvPr id="34" name="Text Box 33"/>
          <p:cNvSpPr txBox="1"/>
          <p:nvPr/>
        </p:nvSpPr>
        <p:spPr>
          <a:xfrm>
            <a:off x="9256395" y="4394835"/>
            <a:ext cx="7575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negative</a:t>
            </a:r>
            <a:endParaRPr lang="en-US" altLang="en-US" sz="1200"/>
          </a:p>
        </p:txBody>
      </p:sp>
      <p:sp>
        <p:nvSpPr>
          <p:cNvPr id="36" name="Right Arrow 35"/>
          <p:cNvSpPr/>
          <p:nvPr/>
        </p:nvSpPr>
        <p:spPr>
          <a:xfrm rot="16200000">
            <a:off x="6727825" y="2468880"/>
            <a:ext cx="406400" cy="43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Flowchart: Manual Operation 36"/>
          <p:cNvSpPr/>
          <p:nvPr/>
        </p:nvSpPr>
        <p:spPr>
          <a:xfrm rot="5400000">
            <a:off x="6808470" y="3479800"/>
            <a:ext cx="1454785" cy="24003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6652260" y="1242060"/>
            <a:ext cx="5575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i="1"/>
              <a:t>d</a:t>
            </a:r>
            <a:r>
              <a:rPr lang="en-US" altLang="en-US" baseline="-25000"/>
              <a:t>anc</a:t>
            </a:r>
            <a:endParaRPr lang="en-US" altLang="en-US"/>
          </a:p>
          <a:p>
            <a:r>
              <a:rPr lang="" altLang="en-US" i="1"/>
              <a:t>d</a:t>
            </a:r>
            <a:r>
              <a:rPr lang="en-US" altLang="en-US" baseline="-25000"/>
              <a:t>pos</a:t>
            </a:r>
            <a:endParaRPr lang="en-US" altLang="en-US"/>
          </a:p>
          <a:p>
            <a:r>
              <a:rPr lang="" altLang="en-US" i="1"/>
              <a:t>d</a:t>
            </a:r>
            <a:r>
              <a:rPr lang="en-US" altLang="en-US" baseline="-25000"/>
              <a:t>neg</a:t>
            </a:r>
            <a:endParaRPr lang="en-US" altLang="en-US" baseline="-25000"/>
          </a:p>
        </p:txBody>
      </p:sp>
      <p:sp>
        <p:nvSpPr>
          <p:cNvPr id="39" name="Right Arrow 38"/>
          <p:cNvSpPr/>
          <p:nvPr/>
        </p:nvSpPr>
        <p:spPr>
          <a:xfrm>
            <a:off x="7367905" y="1610995"/>
            <a:ext cx="336550" cy="321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5400000">
            <a:off x="4018280" y="5720080"/>
            <a:ext cx="336550" cy="321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7732395" y="1518920"/>
            <a:ext cx="152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local contrast</a:t>
            </a:r>
            <a:endParaRPr lang="" altLang="en-US"/>
          </a:p>
        </p:txBody>
      </p:sp>
      <p:sp>
        <p:nvSpPr>
          <p:cNvPr id="42" name="Text Box 41"/>
          <p:cNvSpPr txBox="1"/>
          <p:nvPr/>
        </p:nvSpPr>
        <p:spPr>
          <a:xfrm>
            <a:off x="3334385" y="6174740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global</a:t>
            </a:r>
            <a:r>
              <a:rPr lang="en-US" altLang="en-US"/>
              <a:t> contrast</a:t>
            </a:r>
            <a:endParaRPr lang="en-US" alt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6690" y="4824730"/>
            <a:ext cx="1657985" cy="171831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4665" y="347980"/>
            <a:ext cx="2059940" cy="1909445"/>
          </a:xfrm>
          <a:prstGeom prst="rect">
            <a:avLst/>
          </a:prstGeom>
        </p:spPr>
      </p:pic>
      <p:sp>
        <p:nvSpPr>
          <p:cNvPr id="46" name="Text Box 45"/>
          <p:cNvSpPr txBox="1"/>
          <p:nvPr/>
        </p:nvSpPr>
        <p:spPr>
          <a:xfrm>
            <a:off x="3130550" y="2299970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encoder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59105" y="143510"/>
            <a:ext cx="6614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My progress:</a:t>
            </a:r>
            <a:endParaRPr lang="en-US" altLang="en-US"/>
          </a:p>
          <a:p>
            <a:r>
              <a:rPr lang="en-US" altLang="en-US"/>
              <a:t>1. we use ACDC dataset as the same as theirs.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33705" y="1716405"/>
            <a:ext cx="1186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Patient 1</a:t>
            </a:r>
            <a:endParaRPr lang="en-US" altLang="en-US"/>
          </a:p>
          <a:p>
            <a:r>
              <a:rPr lang="en-US" altLang="en-US"/>
              <a:t>ED phase</a:t>
            </a:r>
            <a:endParaRPr lang="en-US" altLang="en-US"/>
          </a:p>
          <a:p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459105" y="4091940"/>
            <a:ext cx="1173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Patient 1</a:t>
            </a:r>
            <a:endParaRPr lang="en-US" altLang="en-US"/>
          </a:p>
          <a:p>
            <a:r>
              <a:rPr lang="en-US" altLang="en-US"/>
              <a:t>ES phase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3046730" y="6323965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Partition1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408930" y="6323965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Partition2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8240395" y="6323965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Partition3</a:t>
            </a:r>
            <a:endParaRPr lang="en-US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5480" y="831215"/>
            <a:ext cx="2419350" cy="52908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530" y="831215"/>
            <a:ext cx="2452370" cy="5308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915" y="799465"/>
            <a:ext cx="2501265" cy="5372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6330" y="5558790"/>
            <a:ext cx="814070" cy="889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60" y="4044950"/>
            <a:ext cx="812165" cy="862330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0460" y="2324100"/>
            <a:ext cx="812165" cy="845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network architecture </a:t>
            </a:r>
            <a:r>
              <a:rPr lang="" altLang="en-US"/>
              <a:t>for IIC</a:t>
            </a:r>
            <a:endParaRPr lang="" altLang="en-US"/>
          </a:p>
        </p:txBody>
      </p:sp>
      <p:sp>
        <p:nvSpPr>
          <p:cNvPr id="4" name="Isosceles Triangle 3"/>
          <p:cNvSpPr/>
          <p:nvPr/>
        </p:nvSpPr>
        <p:spPr>
          <a:xfrm rot="5400000">
            <a:off x="2489200" y="3432810"/>
            <a:ext cx="1516380" cy="698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6200000">
            <a:off x="5227955" y="3669030"/>
            <a:ext cx="795020" cy="2425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5400000">
            <a:off x="3935095" y="3917315"/>
            <a:ext cx="406400" cy="43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24585" y="4044950"/>
            <a:ext cx="827405" cy="862330"/>
          </a:xfrm>
          <a:prstGeom prst="roundRect">
            <a:avLst/>
          </a:prstGeom>
          <a:noFill/>
          <a:ln w="381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963420" y="2703195"/>
            <a:ext cx="647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anchor</a:t>
            </a:r>
            <a:endParaRPr lang="en-US" altLang="en-US" sz="1200"/>
          </a:p>
        </p:txBody>
      </p:sp>
      <p:sp>
        <p:nvSpPr>
          <p:cNvPr id="11" name="Text Box 10"/>
          <p:cNvSpPr txBox="1"/>
          <p:nvPr/>
        </p:nvSpPr>
        <p:spPr>
          <a:xfrm>
            <a:off x="1968500" y="4121785"/>
            <a:ext cx="7239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/>
              <a:t>roughly </a:t>
            </a:r>
            <a:endParaRPr lang="" altLang="en-US" sz="1200"/>
          </a:p>
          <a:p>
            <a:r>
              <a:rPr lang="" altLang="en-US" sz="1200"/>
              <a:t>aligned</a:t>
            </a:r>
            <a:endParaRPr lang="" altLang="en-US" sz="1200"/>
          </a:p>
          <a:p>
            <a:r>
              <a:rPr lang="" altLang="en-US" sz="1200"/>
              <a:t>images</a:t>
            </a:r>
            <a:endParaRPr lang="" altLang="en-US" sz="1200"/>
          </a:p>
        </p:txBody>
      </p:sp>
      <p:sp>
        <p:nvSpPr>
          <p:cNvPr id="7" name="Rounded Rectangle 6"/>
          <p:cNvSpPr/>
          <p:nvPr/>
        </p:nvSpPr>
        <p:spPr>
          <a:xfrm>
            <a:off x="1124585" y="2319655"/>
            <a:ext cx="843915" cy="854710"/>
          </a:xfrm>
          <a:prstGeom prst="roundRect">
            <a:avLst/>
          </a:prstGeom>
          <a:noFill/>
          <a:ln w="38100" cmpd="sng">
            <a:solidFill>
              <a:srgbClr val="FF8D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3863975" y="4601210"/>
            <a:ext cx="549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i="1"/>
              <a:t>e</a:t>
            </a:r>
            <a:r>
              <a:rPr lang="en-US" altLang="en-US" baseline="-25000"/>
              <a:t>anc</a:t>
            </a:r>
            <a:endParaRPr lang="en-US" altLang="en-US"/>
          </a:p>
          <a:p>
            <a:r>
              <a:rPr lang="en-US" altLang="en-US" i="1"/>
              <a:t>e</a:t>
            </a:r>
            <a:r>
              <a:rPr lang="en-US" altLang="en-US" baseline="-25000"/>
              <a:t>pos</a:t>
            </a:r>
            <a:endParaRPr lang="en-US" altLang="en-US" baseline="-2500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240" y="2204085"/>
            <a:ext cx="834390" cy="8839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750" y="4053840"/>
            <a:ext cx="821055" cy="889635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7371080" y="2204085"/>
            <a:ext cx="843915" cy="854710"/>
          </a:xfrm>
          <a:prstGeom prst="roundRect">
            <a:avLst/>
          </a:prstGeom>
          <a:noFill/>
          <a:ln w="38100" cmpd="sng">
            <a:solidFill>
              <a:srgbClr val="FF8D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391400" y="4081145"/>
            <a:ext cx="827405" cy="862330"/>
          </a:xfrm>
          <a:prstGeom prst="roundRect">
            <a:avLst/>
          </a:prstGeom>
          <a:noFill/>
          <a:ln w="381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477125" y="5544185"/>
            <a:ext cx="813435" cy="899160"/>
          </a:xfrm>
          <a:prstGeom prst="roundRect">
            <a:avLst/>
          </a:prstGeom>
          <a:noFill/>
          <a:ln w="38100" cmpd="sng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8420735" y="2713355"/>
            <a:ext cx="647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anchor</a:t>
            </a:r>
            <a:endParaRPr lang="en-US" altLang="en-US" sz="1200"/>
          </a:p>
        </p:txBody>
      </p:sp>
      <p:sp>
        <p:nvSpPr>
          <p:cNvPr id="33" name="Text Box 32"/>
          <p:cNvSpPr txBox="1"/>
          <p:nvPr/>
        </p:nvSpPr>
        <p:spPr>
          <a:xfrm>
            <a:off x="8420735" y="4189730"/>
            <a:ext cx="7239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200">
                <a:sym typeface="+mn-ea"/>
              </a:rPr>
              <a:t>roughly </a:t>
            </a:r>
            <a:endParaRPr lang="en-US" altLang="en-US" sz="1200"/>
          </a:p>
          <a:p>
            <a:pPr algn="l"/>
            <a:r>
              <a:rPr lang="en-US" altLang="en-US" sz="1200">
                <a:sym typeface="+mn-ea"/>
              </a:rPr>
              <a:t>aligned</a:t>
            </a:r>
            <a:endParaRPr lang="en-US" altLang="en-US" sz="1200"/>
          </a:p>
          <a:p>
            <a:pPr algn="l"/>
            <a:r>
              <a:rPr lang="en-US" altLang="en-US" sz="1200">
                <a:sym typeface="+mn-ea"/>
              </a:rPr>
              <a:t>images</a:t>
            </a:r>
            <a:endParaRPr lang="en-US" altLang="en-US" sz="1200"/>
          </a:p>
        </p:txBody>
      </p:sp>
      <p:sp>
        <p:nvSpPr>
          <p:cNvPr id="34" name="Text Box 33"/>
          <p:cNvSpPr txBox="1"/>
          <p:nvPr/>
        </p:nvSpPr>
        <p:spPr>
          <a:xfrm>
            <a:off x="8505825" y="5629910"/>
            <a:ext cx="7575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negative</a:t>
            </a:r>
            <a:endParaRPr lang="en-US" altLang="en-US" sz="1200"/>
          </a:p>
        </p:txBody>
      </p:sp>
      <p:sp>
        <p:nvSpPr>
          <p:cNvPr id="36" name="Right Arrow 35"/>
          <p:cNvSpPr/>
          <p:nvPr/>
        </p:nvSpPr>
        <p:spPr>
          <a:xfrm rot="16200000">
            <a:off x="5892165" y="2624455"/>
            <a:ext cx="406400" cy="43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Flowchart: Manual Operation 36"/>
          <p:cNvSpPr/>
          <p:nvPr/>
        </p:nvSpPr>
        <p:spPr>
          <a:xfrm rot="5400000">
            <a:off x="5831205" y="3631565"/>
            <a:ext cx="1454785" cy="24003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4783455" y="4766945"/>
            <a:ext cx="336550" cy="321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5204460" y="4766945"/>
            <a:ext cx="94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IIC loss</a:t>
            </a:r>
            <a:endParaRPr lang="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585" y="5660390"/>
            <a:ext cx="1602740" cy="93980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3855720" y="5901055"/>
            <a:ext cx="557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i="1"/>
              <a:t>e</a:t>
            </a:r>
            <a:r>
              <a:rPr lang="" altLang="en-US" i="1" baseline="-25000"/>
              <a:t>neg</a:t>
            </a:r>
            <a:endParaRPr lang="" altLang="en-US" i="1" baseline="-25000"/>
          </a:p>
        </p:txBody>
      </p:sp>
      <p:sp>
        <p:nvSpPr>
          <p:cNvPr id="15" name="Right Arrow 14"/>
          <p:cNvSpPr/>
          <p:nvPr/>
        </p:nvSpPr>
        <p:spPr>
          <a:xfrm>
            <a:off x="4733290" y="5969635"/>
            <a:ext cx="336550" cy="321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5346700" y="5922645"/>
            <a:ext cx="56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i="1"/>
              <a:t>???</a:t>
            </a:r>
            <a:endParaRPr lang="" altLang="en-US" i="1" baseline="-25000"/>
          </a:p>
        </p:txBody>
      </p:sp>
      <p:sp>
        <p:nvSpPr>
          <p:cNvPr id="22" name="Right Arrow 21"/>
          <p:cNvSpPr/>
          <p:nvPr/>
        </p:nvSpPr>
        <p:spPr>
          <a:xfrm rot="1740000">
            <a:off x="9288780" y="3089910"/>
            <a:ext cx="567690" cy="306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9080000">
            <a:off x="9297670" y="3966845"/>
            <a:ext cx="567690" cy="306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10218420" y="3448050"/>
            <a:ext cx="94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IIC loss</a:t>
            </a:r>
            <a:endParaRPr lang="en-US" altLang="en-US"/>
          </a:p>
        </p:txBody>
      </p:sp>
      <p:sp>
        <p:nvSpPr>
          <p:cNvPr id="30" name="Right Arrow 29"/>
          <p:cNvSpPr/>
          <p:nvPr/>
        </p:nvSpPr>
        <p:spPr>
          <a:xfrm>
            <a:off x="9588500" y="5727700"/>
            <a:ext cx="336550" cy="321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10201910" y="5680710"/>
            <a:ext cx="56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i="1"/>
              <a:t>???</a:t>
            </a:r>
            <a:endParaRPr lang="en-US" altLang="en-US" i="1" baseline="-25000"/>
          </a:p>
        </p:txBody>
      </p:sp>
      <p:sp>
        <p:nvSpPr>
          <p:cNvPr id="44" name="Right Arrow 43"/>
          <p:cNvSpPr/>
          <p:nvPr/>
        </p:nvSpPr>
        <p:spPr>
          <a:xfrm rot="1740000">
            <a:off x="9289415" y="3089910"/>
            <a:ext cx="567690" cy="306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19080000">
            <a:off x="9298305" y="3966845"/>
            <a:ext cx="567690" cy="306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Text Box 45"/>
          <p:cNvSpPr txBox="1"/>
          <p:nvPr/>
        </p:nvSpPr>
        <p:spPr>
          <a:xfrm>
            <a:off x="10219055" y="3448050"/>
            <a:ext cx="94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IIC loss</a:t>
            </a:r>
            <a:endParaRPr lang="en-US" altLang="en-US"/>
          </a:p>
        </p:txBody>
      </p:sp>
      <p:sp>
        <p:nvSpPr>
          <p:cNvPr id="47" name="Text Box 46"/>
          <p:cNvSpPr txBox="1"/>
          <p:nvPr/>
        </p:nvSpPr>
        <p:spPr>
          <a:xfrm>
            <a:off x="5813425" y="1835785"/>
            <a:ext cx="56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i="1"/>
              <a:t>???</a:t>
            </a:r>
            <a:endParaRPr lang="en-US" altLang="en-US" i="1" baseline="-2500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25" y="4118610"/>
            <a:ext cx="798830" cy="6483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6330" y="5558790"/>
            <a:ext cx="814070" cy="889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" y="4044950"/>
            <a:ext cx="812165" cy="862330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0460" y="2324100"/>
            <a:ext cx="812165" cy="845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network architecture for IIC </a:t>
            </a:r>
            <a:r>
              <a:rPr lang="" altLang="en-US"/>
              <a:t>+ bounding box?</a:t>
            </a:r>
            <a:endParaRPr lang="" altLang="en-US"/>
          </a:p>
        </p:txBody>
      </p:sp>
      <p:sp>
        <p:nvSpPr>
          <p:cNvPr id="4" name="Isosceles Triangle 3"/>
          <p:cNvSpPr/>
          <p:nvPr/>
        </p:nvSpPr>
        <p:spPr>
          <a:xfrm rot="5400000">
            <a:off x="2489200" y="3432810"/>
            <a:ext cx="1516380" cy="698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6200000">
            <a:off x="5227955" y="3669030"/>
            <a:ext cx="795020" cy="2425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5400000">
            <a:off x="3935095" y="3917315"/>
            <a:ext cx="406400" cy="43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24585" y="4044950"/>
            <a:ext cx="827405" cy="862330"/>
          </a:xfrm>
          <a:prstGeom prst="roundRect">
            <a:avLst/>
          </a:prstGeom>
          <a:noFill/>
          <a:ln w="381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963420" y="2703195"/>
            <a:ext cx="647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anchor</a:t>
            </a:r>
            <a:endParaRPr lang="en-US" altLang="en-US" sz="1200"/>
          </a:p>
        </p:txBody>
      </p:sp>
      <p:sp>
        <p:nvSpPr>
          <p:cNvPr id="11" name="Text Box 10"/>
          <p:cNvSpPr txBox="1"/>
          <p:nvPr/>
        </p:nvSpPr>
        <p:spPr>
          <a:xfrm>
            <a:off x="1968500" y="4121785"/>
            <a:ext cx="7239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roughly </a:t>
            </a:r>
            <a:endParaRPr lang="en-US" altLang="en-US" sz="1200"/>
          </a:p>
          <a:p>
            <a:r>
              <a:rPr lang="en-US" altLang="en-US" sz="1200"/>
              <a:t>aligned</a:t>
            </a:r>
            <a:endParaRPr lang="en-US" altLang="en-US" sz="1200"/>
          </a:p>
          <a:p>
            <a:r>
              <a:rPr lang="en-US" altLang="en-US" sz="1200"/>
              <a:t>images</a:t>
            </a:r>
            <a:endParaRPr lang="en-US" altLang="en-US" sz="1200"/>
          </a:p>
        </p:txBody>
      </p:sp>
      <p:sp>
        <p:nvSpPr>
          <p:cNvPr id="7" name="Rounded Rectangle 6"/>
          <p:cNvSpPr/>
          <p:nvPr/>
        </p:nvSpPr>
        <p:spPr>
          <a:xfrm>
            <a:off x="1124585" y="2319655"/>
            <a:ext cx="843915" cy="854710"/>
          </a:xfrm>
          <a:prstGeom prst="roundRect">
            <a:avLst/>
          </a:prstGeom>
          <a:noFill/>
          <a:ln w="38100" cmpd="sng">
            <a:solidFill>
              <a:srgbClr val="FF8D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3863975" y="4601210"/>
            <a:ext cx="549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i="1"/>
              <a:t>e</a:t>
            </a:r>
            <a:r>
              <a:rPr lang="en-US" altLang="en-US" baseline="-25000"/>
              <a:t>anc</a:t>
            </a:r>
            <a:endParaRPr lang="en-US" altLang="en-US"/>
          </a:p>
          <a:p>
            <a:r>
              <a:rPr lang="en-US" altLang="en-US" i="1"/>
              <a:t>e</a:t>
            </a:r>
            <a:r>
              <a:rPr lang="en-US" altLang="en-US" baseline="-25000"/>
              <a:t>pos</a:t>
            </a:r>
            <a:endParaRPr lang="en-US" altLang="en-US" baseline="-2500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240" y="2204085"/>
            <a:ext cx="834390" cy="8839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525" y="4053840"/>
            <a:ext cx="821055" cy="889635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7371080" y="2204085"/>
            <a:ext cx="843915" cy="854710"/>
          </a:xfrm>
          <a:prstGeom prst="roundRect">
            <a:avLst/>
          </a:prstGeom>
          <a:noFill/>
          <a:ln w="38100" cmpd="sng">
            <a:solidFill>
              <a:srgbClr val="FF8D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391400" y="4081145"/>
            <a:ext cx="827405" cy="862330"/>
          </a:xfrm>
          <a:prstGeom prst="roundRect">
            <a:avLst/>
          </a:prstGeom>
          <a:noFill/>
          <a:ln w="381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477125" y="5544185"/>
            <a:ext cx="813435" cy="899160"/>
          </a:xfrm>
          <a:prstGeom prst="roundRect">
            <a:avLst/>
          </a:prstGeom>
          <a:noFill/>
          <a:ln w="38100" cmpd="sng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8420735" y="2713355"/>
            <a:ext cx="647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anchor</a:t>
            </a:r>
            <a:endParaRPr lang="en-US" altLang="en-US" sz="1200"/>
          </a:p>
        </p:txBody>
      </p:sp>
      <p:sp>
        <p:nvSpPr>
          <p:cNvPr id="33" name="Text Box 32"/>
          <p:cNvSpPr txBox="1"/>
          <p:nvPr/>
        </p:nvSpPr>
        <p:spPr>
          <a:xfrm>
            <a:off x="8420735" y="4189730"/>
            <a:ext cx="7239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200">
                <a:sym typeface="+mn-ea"/>
              </a:rPr>
              <a:t>roughly </a:t>
            </a:r>
            <a:endParaRPr lang="en-US" altLang="en-US" sz="1200"/>
          </a:p>
          <a:p>
            <a:pPr algn="l"/>
            <a:r>
              <a:rPr lang="en-US" altLang="en-US" sz="1200">
                <a:sym typeface="+mn-ea"/>
              </a:rPr>
              <a:t>aligned</a:t>
            </a:r>
            <a:endParaRPr lang="en-US" altLang="en-US" sz="1200"/>
          </a:p>
          <a:p>
            <a:pPr algn="l"/>
            <a:r>
              <a:rPr lang="en-US" altLang="en-US" sz="1200">
                <a:sym typeface="+mn-ea"/>
              </a:rPr>
              <a:t>images</a:t>
            </a:r>
            <a:endParaRPr lang="en-US" altLang="en-US" sz="1200"/>
          </a:p>
        </p:txBody>
      </p:sp>
      <p:sp>
        <p:nvSpPr>
          <p:cNvPr id="34" name="Text Box 33"/>
          <p:cNvSpPr txBox="1"/>
          <p:nvPr/>
        </p:nvSpPr>
        <p:spPr>
          <a:xfrm>
            <a:off x="8505825" y="5629910"/>
            <a:ext cx="7575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negative</a:t>
            </a:r>
            <a:endParaRPr lang="en-US" altLang="en-US" sz="1200"/>
          </a:p>
        </p:txBody>
      </p:sp>
      <p:sp>
        <p:nvSpPr>
          <p:cNvPr id="36" name="Right Arrow 35"/>
          <p:cNvSpPr/>
          <p:nvPr/>
        </p:nvSpPr>
        <p:spPr>
          <a:xfrm rot="16200000">
            <a:off x="5892165" y="2624455"/>
            <a:ext cx="406400" cy="43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Flowchart: Manual Operation 36"/>
          <p:cNvSpPr/>
          <p:nvPr/>
        </p:nvSpPr>
        <p:spPr>
          <a:xfrm rot="5400000">
            <a:off x="5831205" y="3631565"/>
            <a:ext cx="1454785" cy="24003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4783455" y="4766945"/>
            <a:ext cx="336550" cy="321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4542155" y="5135245"/>
            <a:ext cx="245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IIC loss </a:t>
            </a:r>
            <a:r>
              <a:rPr lang="" altLang="en-US"/>
              <a:t>(discriminator)</a:t>
            </a:r>
            <a:endParaRPr lang="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585" y="5660390"/>
            <a:ext cx="1602740" cy="93980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3855720" y="5901055"/>
            <a:ext cx="557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i="1"/>
              <a:t>e</a:t>
            </a:r>
            <a:r>
              <a:rPr lang="en-US" altLang="en-US" i="1" baseline="-25000"/>
              <a:t>neg</a:t>
            </a:r>
            <a:endParaRPr lang="en-US" altLang="en-US" i="1" baseline="-25000"/>
          </a:p>
        </p:txBody>
      </p:sp>
      <p:sp>
        <p:nvSpPr>
          <p:cNvPr id="15" name="Right Arrow 14"/>
          <p:cNvSpPr/>
          <p:nvPr/>
        </p:nvSpPr>
        <p:spPr>
          <a:xfrm>
            <a:off x="4733290" y="5969635"/>
            <a:ext cx="336550" cy="321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5346700" y="5922645"/>
            <a:ext cx="56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i="1"/>
              <a:t>???</a:t>
            </a:r>
            <a:endParaRPr lang="en-US" altLang="en-US" i="1" baseline="-25000"/>
          </a:p>
        </p:txBody>
      </p:sp>
      <p:sp>
        <p:nvSpPr>
          <p:cNvPr id="30" name="Right Arrow 29"/>
          <p:cNvSpPr/>
          <p:nvPr/>
        </p:nvSpPr>
        <p:spPr>
          <a:xfrm>
            <a:off x="9422130" y="5727700"/>
            <a:ext cx="336550" cy="321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10201910" y="5680710"/>
            <a:ext cx="56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i="1"/>
              <a:t>???</a:t>
            </a:r>
            <a:endParaRPr lang="en-US" altLang="en-US" i="1" baseline="-250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5750" y="2609850"/>
            <a:ext cx="612775" cy="4622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5750" y="1917700"/>
            <a:ext cx="582930" cy="5340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9880" y="4053840"/>
            <a:ext cx="621665" cy="4108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94800" y="4659630"/>
            <a:ext cx="626745" cy="475615"/>
          </a:xfrm>
          <a:prstGeom prst="rect">
            <a:avLst/>
          </a:prstGeom>
        </p:spPr>
      </p:pic>
      <p:sp>
        <p:nvSpPr>
          <p:cNvPr id="38" name="Right Arrow 37"/>
          <p:cNvSpPr/>
          <p:nvPr/>
        </p:nvSpPr>
        <p:spPr>
          <a:xfrm rot="2760000">
            <a:off x="10068560" y="2273300"/>
            <a:ext cx="767715" cy="3213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8480000">
            <a:off x="10049510" y="3868420"/>
            <a:ext cx="767715" cy="32131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11084560" y="3024505"/>
            <a:ext cx="94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IIC loss</a:t>
            </a:r>
            <a:endParaRPr lang="en-US" altLang="en-US"/>
          </a:p>
        </p:txBody>
      </p:sp>
      <p:sp>
        <p:nvSpPr>
          <p:cNvPr id="43" name="Right Arrow 42"/>
          <p:cNvSpPr/>
          <p:nvPr/>
        </p:nvSpPr>
        <p:spPr>
          <a:xfrm rot="1200000">
            <a:off x="9923145" y="3049270"/>
            <a:ext cx="767715" cy="32131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17820000">
            <a:off x="10049510" y="4591050"/>
            <a:ext cx="767715" cy="32131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5814060" y="2000250"/>
            <a:ext cx="56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i="1"/>
              <a:t>???</a:t>
            </a:r>
            <a:endParaRPr lang="en-US" altLang="en-US" i="1" baseline="-25000"/>
          </a:p>
        </p:txBody>
      </p:sp>
      <p:sp>
        <p:nvSpPr>
          <p:cNvPr id="47" name="Text Box 46"/>
          <p:cNvSpPr txBox="1"/>
          <p:nvPr/>
        </p:nvSpPr>
        <p:spPr>
          <a:xfrm>
            <a:off x="35560" y="4153535"/>
            <a:ext cx="79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200"/>
              <a:t>From</a:t>
            </a:r>
            <a:endParaRPr lang="" altLang="en-US" sz="1200"/>
          </a:p>
          <a:p>
            <a:pPr algn="ctr"/>
            <a:r>
              <a:rPr lang="" altLang="en-US" sz="1200"/>
              <a:t>other</a:t>
            </a:r>
            <a:endParaRPr lang="" altLang="en-US" sz="1200"/>
          </a:p>
          <a:p>
            <a:pPr algn="ctr"/>
            <a:r>
              <a:rPr lang="" altLang="en-US" sz="1200"/>
              <a:t>modality</a:t>
            </a:r>
            <a:endParaRPr lang="" altLang="en-US" sz="1200"/>
          </a:p>
        </p:txBody>
      </p:sp>
      <p:sp>
        <p:nvSpPr>
          <p:cNvPr id="48" name="Rectangle 47"/>
          <p:cNvSpPr/>
          <p:nvPr/>
        </p:nvSpPr>
        <p:spPr>
          <a:xfrm>
            <a:off x="7466330" y="2310130"/>
            <a:ext cx="197485" cy="18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875905" y="2319655"/>
            <a:ext cx="197485" cy="18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931785" y="2656205"/>
            <a:ext cx="197485" cy="18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77125" y="2656205"/>
            <a:ext cx="197485" cy="18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481570" y="4255135"/>
            <a:ext cx="197485" cy="18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891145" y="4264660"/>
            <a:ext cx="197485" cy="18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947025" y="4601210"/>
            <a:ext cx="197485" cy="18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492365" y="4601210"/>
            <a:ext cx="197485" cy="18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Text Box 55"/>
          <p:cNvSpPr txBox="1"/>
          <p:nvPr/>
        </p:nvSpPr>
        <p:spPr>
          <a:xfrm>
            <a:off x="9573260" y="3459480"/>
            <a:ext cx="24561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IIC loss (discriminator)</a:t>
            </a:r>
            <a:endParaRPr lang="en-US" altLang="en-US">
              <a:sym typeface="+mn-ea"/>
            </a:endParaRPr>
          </a:p>
          <a:p>
            <a:r>
              <a:rPr lang="" altLang="en-US"/>
              <a:t>divergence loss</a:t>
            </a:r>
            <a:endParaRPr lang="" altLang="en-US"/>
          </a:p>
          <a:p>
            <a:r>
              <a:rPr lang="" altLang="en-US"/>
              <a:t>&gt;&gt; favorable</a:t>
            </a:r>
            <a:endParaRPr lang="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Current progress</a:t>
            </a:r>
            <a:r>
              <a:rPr lang="en-US" altLang="en-US"/>
              <a:t>:</a:t>
            </a:r>
            <a:endParaRPr lang="en-US" altLang="en-US"/>
          </a:p>
        </p:txBody>
      </p:sp>
      <p:sp>
        <p:nvSpPr>
          <p:cNvPr id="20" name="Content Placeholder 19"/>
          <p:cNvSpPr/>
          <p:nvPr>
            <p:ph idx="1"/>
          </p:nvPr>
        </p:nvSpPr>
        <p:spPr/>
        <p:txBody>
          <a:bodyPr/>
          <a:p>
            <a:r>
              <a:rPr lang="" altLang="en-US"/>
              <a:t>Contrast Sampler:</a:t>
            </a:r>
            <a:endParaRPr lang="" altLang="en-US"/>
          </a:p>
          <a:p>
            <a:pPr lvl="1"/>
            <a:r>
              <a:rPr lang="" altLang="en-US" sz="1800"/>
              <a:t>return a batch with N patients and M slices per patition per patient</a:t>
            </a:r>
            <a:endParaRPr lang="" altLang="en-US" sz="1800"/>
          </a:p>
          <a:p>
            <a:pPr marL="457200" lvl="1" indent="0">
              <a:buNone/>
            </a:pPr>
            <a:endParaRPr lang="en-US" altLang="en-US"/>
          </a:p>
          <a:p>
            <a:r>
              <a:rPr lang="" altLang="en-US"/>
              <a:t>Data Alignment for ACDC</a:t>
            </a:r>
            <a:endParaRPr lang="" altLang="en-US"/>
          </a:p>
          <a:p>
            <a:pPr lvl="1"/>
            <a:r>
              <a:rPr lang="" altLang="en-US"/>
              <a:t>roughly data alignment for image and labels</a:t>
            </a:r>
            <a:endParaRPr lang="en-US" altLang="en-US"/>
          </a:p>
          <a:p>
            <a:endParaRPr lang="en-US" altLang="en-US"/>
          </a:p>
          <a:p>
            <a:r>
              <a:rPr lang="" altLang="en-US"/>
              <a:t>Rubust test on a new codebase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A toy example on ACDC dataset with the other modality as the inverse color and 10 degree rotation of the same image.</a:t>
            </a:r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Questions:</a:t>
            </a:r>
            <a:endParaRPr lang="" altLang="en-US"/>
          </a:p>
        </p:txBody>
      </p:sp>
      <p:sp>
        <p:nvSpPr>
          <p:cNvPr id="20" name="Content Placeholder 19"/>
          <p:cNvSpPr/>
          <p:nvPr>
            <p:ph idx="1"/>
          </p:nvPr>
        </p:nvSpPr>
        <p:spPr/>
        <p:txBody>
          <a:bodyPr/>
          <a:p>
            <a:r>
              <a:rPr lang="" altLang="en-US"/>
              <a:t>What about doing with negative examples using the initial iic idea?</a:t>
            </a:r>
            <a:endParaRPr lang="" altLang="en-US"/>
          </a:p>
          <a:p>
            <a:r>
              <a:rPr lang="" altLang="en-US"/>
              <a:t>How to practically intialize the bounding box?</a:t>
            </a:r>
            <a:endParaRPr lang="" altLang="en-US"/>
          </a:p>
          <a:p>
            <a:r>
              <a:rPr lang="" altLang="en-US"/>
              <a:t>Do we need address the local contrastive learning?</a:t>
            </a:r>
            <a:endParaRPr lang="" altLang="en-US"/>
          </a:p>
          <a:p>
            <a:endParaRPr lang="" altLang="en-US"/>
          </a:p>
          <a:p>
            <a:endParaRPr lang="" altLang="en-US"/>
          </a:p>
          <a:p>
            <a:pPr marL="0" indent="0">
              <a:buNone/>
            </a:pPr>
            <a:r>
              <a:rPr lang="" altLang="en-US"/>
              <a:t>having a discriminator for 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endParaRPr lang="" altLang="en-US"/>
          </a:p>
          <a:p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1591</Words>
  <Application>WPS Presentation</Application>
  <PresentationFormat>宽屏</PresentationFormat>
  <Paragraphs>174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Arial Unicode MS</vt:lpstr>
      <vt:lpstr>Arial Black</vt:lpstr>
      <vt:lpstr>微软雅黑</vt:lpstr>
      <vt:lpstr>宋体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network architecture</vt:lpstr>
      <vt:lpstr>network architecture for IIC</vt:lpstr>
      <vt:lpstr>Questions:</vt:lpstr>
      <vt:lpstr>network architecture for IIC + bounding box?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jizong</dc:creator>
  <cp:lastModifiedBy>jizong</cp:lastModifiedBy>
  <cp:revision>44</cp:revision>
  <dcterms:created xsi:type="dcterms:W3CDTF">2020-07-14T20:16:12Z</dcterms:created>
  <dcterms:modified xsi:type="dcterms:W3CDTF">2020-07-14T20:16:12Z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