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4"/>
  </p:handout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5" r:id="rId12"/>
    <p:sldId id="264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B000B"/>
    <a:srgbClr val="CA9B7B"/>
    <a:srgbClr val="B584DA"/>
    <a:srgbClr val="B2B2B2"/>
    <a:srgbClr val="202020"/>
    <a:srgbClr val="323232"/>
    <a:srgbClr val="CC3300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7"/>
        <p:guide pos="389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9" Type="http://schemas.openxmlformats.org/officeDocument/2006/relationships/notesSlide" Target="../notesSlides/notesSlide5.x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4.png"/><Relationship Id="rId16" Type="http://schemas.openxmlformats.org/officeDocument/2006/relationships/image" Target="../media/image5.png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9" Type="http://schemas.openxmlformats.org/officeDocument/2006/relationships/notesSlide" Target="../notesSlides/notesSlide6.x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4.png"/><Relationship Id="rId16" Type="http://schemas.openxmlformats.org/officeDocument/2006/relationships/image" Target="../media/image5.png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2" Type="http://schemas.openxmlformats.org/officeDocument/2006/relationships/notesSlide" Target="../notesSlides/notesSlide7.x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21.png"/><Relationship Id="rId2" Type="http://schemas.openxmlformats.org/officeDocument/2006/relationships/image" Target="../media/image20.png"/><Relationship Id="rId19" Type="http://schemas.openxmlformats.org/officeDocument/2006/relationships/image" Target="../media/image4.png"/><Relationship Id="rId18" Type="http://schemas.openxmlformats.org/officeDocument/2006/relationships/image" Target="../media/image5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2" Type="http://schemas.openxmlformats.org/officeDocument/2006/relationships/notesSlide" Target="../notesSlides/notesSlide8.x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21.png"/><Relationship Id="rId2" Type="http://schemas.openxmlformats.org/officeDocument/2006/relationships/image" Target="../media/image20.png"/><Relationship Id="rId19" Type="http://schemas.openxmlformats.org/officeDocument/2006/relationships/image" Target="../media/image4.png"/><Relationship Id="rId18" Type="http://schemas.openxmlformats.org/officeDocument/2006/relationships/image" Target="../media/image5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44855" y="1510030"/>
            <a:ext cx="4622800" cy="435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demo_cluster"/>
          <p:cNvPicPr>
            <a:picLocks noChangeAspect="true"/>
          </p:cNvPicPr>
          <p:nvPr/>
        </p:nvPicPr>
        <p:blipFill>
          <a:blip r:embed="rId1"/>
          <a:srcRect r="68326" b="121"/>
          <a:stretch>
            <a:fillRect/>
          </a:stretch>
        </p:blipFill>
        <p:spPr>
          <a:xfrm>
            <a:off x="838200" y="634365"/>
            <a:ext cx="3168650" cy="31419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rcRect l="67470" t="1795"/>
          <a:stretch>
            <a:fillRect/>
          </a:stretch>
        </p:blipFill>
        <p:spPr>
          <a:xfrm>
            <a:off x="7555865" y="860425"/>
            <a:ext cx="3255010" cy="3091815"/>
          </a:xfrm>
          <a:prstGeom prst="rect">
            <a:avLst/>
          </a:prstGeom>
        </p:spPr>
      </p:pic>
      <p:pic>
        <p:nvPicPr>
          <p:cNvPr id="6" name="Picture 5" descr="demo_cluster"/>
          <p:cNvPicPr>
            <a:picLocks noChangeAspect="true"/>
          </p:cNvPicPr>
          <p:nvPr/>
        </p:nvPicPr>
        <p:blipFill>
          <a:blip r:embed="rId1"/>
          <a:srcRect l="31719" t="10638" r="32811" b="37606"/>
          <a:stretch>
            <a:fillRect/>
          </a:stretch>
        </p:blipFill>
        <p:spPr>
          <a:xfrm>
            <a:off x="4007485" y="860425"/>
            <a:ext cx="3548380" cy="1628140"/>
          </a:xfrm>
          <a:prstGeom prst="rect">
            <a:avLst/>
          </a:prstGeom>
        </p:spPr>
      </p:pic>
      <p:sp>
        <p:nvSpPr>
          <p:cNvPr id="8" name="Text Box 7"/>
          <p:cNvSpPr txBox="true"/>
          <p:nvPr/>
        </p:nvSpPr>
        <p:spPr>
          <a:xfrm>
            <a:off x="4650740" y="2562860"/>
            <a:ext cx="883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= 0.012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/>
          <p:cNvPicPr>
            <a:picLocks noChangeAspect="true"/>
          </p:cNvPicPr>
          <p:nvPr/>
        </p:nvPicPr>
        <p:blipFill>
          <a:blip r:embed="rId3">
            <a:lum contrast="48000"/>
          </a:blip>
          <a:stretch>
            <a:fillRect/>
          </a:stretch>
        </p:blipFill>
        <p:spPr>
          <a:xfrm>
            <a:off x="4161790" y="2477135"/>
            <a:ext cx="589280" cy="433705"/>
          </a:xfrm>
          <a:prstGeom prst="rect">
            <a:avLst/>
          </a:prstGeom>
        </p:spPr>
      </p:pic>
      <p:sp>
        <p:nvSpPr>
          <p:cNvPr id="10" name="Text Box 9"/>
          <p:cNvSpPr txBox="true"/>
          <p:nvPr/>
        </p:nvSpPr>
        <p:spPr>
          <a:xfrm>
            <a:off x="6619240" y="2557145"/>
            <a:ext cx="883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= 1.521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Picture 10"/>
          <p:cNvPicPr>
            <a:picLocks noChangeAspect="true"/>
          </p:cNvPicPr>
          <p:nvPr/>
        </p:nvPicPr>
        <p:blipFill>
          <a:blip r:embed="rId3">
            <a:lum contrast="48000"/>
          </a:blip>
          <a:stretch>
            <a:fillRect/>
          </a:stretch>
        </p:blipFill>
        <p:spPr>
          <a:xfrm>
            <a:off x="6130290" y="2471420"/>
            <a:ext cx="589280" cy="43370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4703445" y="2992755"/>
            <a:ext cx="2324100" cy="596900"/>
            <a:chOff x="7407" y="4857"/>
            <a:chExt cx="3660" cy="940"/>
          </a:xfrm>
        </p:grpSpPr>
        <p:sp>
          <p:nvSpPr>
            <p:cNvPr id="13" name="Right Arrow 12"/>
            <p:cNvSpPr/>
            <p:nvPr/>
          </p:nvSpPr>
          <p:spPr>
            <a:xfrm>
              <a:off x="7407" y="4857"/>
              <a:ext cx="3660" cy="941"/>
            </a:xfrm>
            <a:prstGeom prst="rightArrow">
              <a:avLst>
                <a:gd name="adj1" fmla="val 55154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Text Box 13"/>
            <p:cNvSpPr txBox="true"/>
            <p:nvPr/>
          </p:nvSpPr>
          <p:spPr>
            <a:xfrm>
              <a:off x="7686" y="5014"/>
              <a:ext cx="285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MI maxmization</a:t>
              </a:r>
              <a:endParaRPr lang="en-US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2" name="Group 141"/>
          <p:cNvGrpSpPr/>
          <p:nvPr/>
        </p:nvGrpSpPr>
        <p:grpSpPr>
          <a:xfrm>
            <a:off x="2152650" y="1383665"/>
            <a:ext cx="676275" cy="2033270"/>
            <a:chOff x="3227" y="2639"/>
            <a:chExt cx="1208" cy="3522"/>
          </a:xfrm>
        </p:grpSpPr>
        <p:sp>
          <p:nvSpPr>
            <p:cNvPr id="7" name="Cube 6"/>
            <p:cNvSpPr/>
            <p:nvPr/>
          </p:nvSpPr>
          <p:spPr>
            <a:xfrm>
              <a:off x="3227" y="2639"/>
              <a:ext cx="1145" cy="352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3291" y="2639"/>
              <a:ext cx="1145" cy="352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79" name="Isosceles Triangle 178"/>
          <p:cNvSpPr/>
          <p:nvPr/>
        </p:nvSpPr>
        <p:spPr>
          <a:xfrm rot="5400000">
            <a:off x="2775585" y="355917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0" name="Straight Connector 179"/>
          <p:cNvCxnSpPr/>
          <p:nvPr/>
        </p:nvCxnSpPr>
        <p:spPr>
          <a:xfrm>
            <a:off x="2773680" y="2393315"/>
            <a:ext cx="4445" cy="119126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Isosceles Triangle 162"/>
          <p:cNvSpPr/>
          <p:nvPr/>
        </p:nvSpPr>
        <p:spPr>
          <a:xfrm rot="5400000">
            <a:off x="3230245" y="454088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3281045" y="4036695"/>
            <a:ext cx="510540" cy="1102360"/>
            <a:chOff x="7648" y="5683"/>
            <a:chExt cx="415" cy="896"/>
          </a:xfrm>
        </p:grpSpPr>
        <p:sp>
          <p:nvSpPr>
            <p:cNvPr id="23" name="Cube 22"/>
            <p:cNvSpPr/>
            <p:nvPr/>
          </p:nvSpPr>
          <p:spPr>
            <a:xfrm>
              <a:off x="7648" y="5683"/>
              <a:ext cx="316" cy="896"/>
            </a:xfrm>
            <a:prstGeom prst="cube">
              <a:avLst>
                <a:gd name="adj" fmla="val 91041"/>
              </a:avLst>
            </a:prstGeom>
            <a:solidFill>
              <a:srgbClr val="CC0000">
                <a:alpha val="63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7691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7739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97" name="Straight Connector 96"/>
          <p:cNvCxnSpPr/>
          <p:nvPr/>
        </p:nvCxnSpPr>
        <p:spPr>
          <a:xfrm flipV="true">
            <a:off x="3634105" y="4575810"/>
            <a:ext cx="2891790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51" idx="3"/>
          </p:cNvCxnSpPr>
          <p:nvPr/>
        </p:nvCxnSpPr>
        <p:spPr>
          <a:xfrm>
            <a:off x="3832860" y="4580255"/>
            <a:ext cx="0" cy="78803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rot="5400000">
            <a:off x="3832860" y="533019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872230" y="5036820"/>
            <a:ext cx="517525" cy="702945"/>
            <a:chOff x="8052" y="6274"/>
            <a:chExt cx="421" cy="572"/>
          </a:xfrm>
        </p:grpSpPr>
        <p:sp>
          <p:nvSpPr>
            <p:cNvPr id="27" name="Cube 26"/>
            <p:cNvSpPr/>
            <p:nvPr/>
          </p:nvSpPr>
          <p:spPr>
            <a:xfrm>
              <a:off x="8052" y="6274"/>
              <a:ext cx="202" cy="572"/>
            </a:xfrm>
            <a:prstGeom prst="cube">
              <a:avLst>
                <a:gd name="adj" fmla="val 74456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8111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8219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4306570" y="5368290"/>
            <a:ext cx="1384935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 rot="0">
            <a:off x="5304155" y="5266690"/>
            <a:ext cx="203200" cy="203200"/>
            <a:chOff x="8417" y="8294"/>
            <a:chExt cx="320" cy="320"/>
          </a:xfrm>
        </p:grpSpPr>
        <p:sp>
          <p:nvSpPr>
            <p:cNvPr id="54" name="Oval 53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false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Isosceles Triangle 78"/>
          <p:cNvSpPr/>
          <p:nvPr/>
        </p:nvSpPr>
        <p:spPr>
          <a:xfrm rot="5400000">
            <a:off x="4368800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 rot="5400000">
            <a:off x="4838065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 rot="5400000">
            <a:off x="5530215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5616575" y="4820285"/>
            <a:ext cx="667385" cy="993140"/>
            <a:chOff x="8849" y="2669"/>
            <a:chExt cx="1051" cy="1564"/>
          </a:xfrm>
        </p:grpSpPr>
        <p:sp>
          <p:nvSpPr>
            <p:cNvPr id="44" name="Cube 43"/>
            <p:cNvSpPr/>
            <p:nvPr/>
          </p:nvSpPr>
          <p:spPr>
            <a:xfrm>
              <a:off x="8849" y="2967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9048" y="2967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6" name="Cube 45"/>
            <p:cNvSpPr/>
            <p:nvPr/>
          </p:nvSpPr>
          <p:spPr>
            <a:xfrm>
              <a:off x="9140" y="2669"/>
              <a:ext cx="560" cy="1565"/>
            </a:xfrm>
            <a:prstGeom prst="cube">
              <a:avLst>
                <a:gd name="adj" fmla="val 91041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9212" y="2705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Cube 97"/>
            <p:cNvSpPr/>
            <p:nvPr/>
          </p:nvSpPr>
          <p:spPr>
            <a:xfrm>
              <a:off x="9308" y="2705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6051550" y="4476750"/>
            <a:ext cx="203200" cy="203200"/>
            <a:chOff x="9675" y="6910"/>
            <a:chExt cx="320" cy="320"/>
          </a:xfrm>
        </p:grpSpPr>
        <p:sp>
          <p:nvSpPr>
            <p:cNvPr id="111" name="Oval 110"/>
            <p:cNvSpPr/>
            <p:nvPr/>
          </p:nvSpPr>
          <p:spPr>
            <a:xfrm>
              <a:off x="9675" y="6910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false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9784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9862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Isosceles Triangle 118"/>
          <p:cNvSpPr/>
          <p:nvPr/>
        </p:nvSpPr>
        <p:spPr>
          <a:xfrm>
            <a:off x="5369560" y="549910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4453255" y="5369560"/>
            <a:ext cx="0" cy="62611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true">
            <a:off x="4485005" y="5992495"/>
            <a:ext cx="4064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 rot="10800000">
            <a:off x="4418330" y="563689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54" name="Group 153"/>
          <p:cNvGrpSpPr/>
          <p:nvPr/>
        </p:nvGrpSpPr>
        <p:grpSpPr>
          <a:xfrm>
            <a:off x="6435090" y="3763010"/>
            <a:ext cx="751205" cy="1375410"/>
            <a:chOff x="10458" y="5786"/>
            <a:chExt cx="1183" cy="2166"/>
          </a:xfrm>
        </p:grpSpPr>
        <p:sp>
          <p:nvSpPr>
            <p:cNvPr id="96" name="Cube 95"/>
            <p:cNvSpPr/>
            <p:nvPr/>
          </p:nvSpPr>
          <p:spPr>
            <a:xfrm>
              <a:off x="10458" y="6045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2" name="Cube 131"/>
            <p:cNvSpPr/>
            <p:nvPr/>
          </p:nvSpPr>
          <p:spPr>
            <a:xfrm>
              <a:off x="10586" y="6044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0" name="Cube 129"/>
            <p:cNvSpPr/>
            <p:nvPr/>
          </p:nvSpPr>
          <p:spPr>
            <a:xfrm>
              <a:off x="10570" y="5786"/>
              <a:ext cx="734" cy="2167"/>
            </a:xfrm>
            <a:prstGeom prst="cube">
              <a:avLst>
                <a:gd name="adj" fmla="val 93005"/>
              </a:avLst>
            </a:prstGeom>
            <a:solidFill>
              <a:schemeClr val="accent1">
                <a:lumMod val="60000"/>
                <a:lumOff val="40000"/>
                <a:alpha val="56000"/>
              </a:schemeClr>
            </a:solidFill>
            <a:ln w="3175">
              <a:solidFill>
                <a:srgbClr val="202020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1" name="Cube 130"/>
            <p:cNvSpPr/>
            <p:nvPr/>
          </p:nvSpPr>
          <p:spPr>
            <a:xfrm>
              <a:off x="10652" y="5786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60000"/>
                <a:lumOff val="40000"/>
                <a:alpha val="39000"/>
              </a:schemeClr>
            </a:solidFill>
            <a:ln w="0">
              <a:solidFill>
                <a:schemeClr val="tx1"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Cube 132"/>
            <p:cNvSpPr/>
            <p:nvPr/>
          </p:nvSpPr>
          <p:spPr>
            <a:xfrm>
              <a:off x="10803" y="5786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0">
              <a:solidFill>
                <a:schemeClr val="tx1"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48" name="Isosceles Triangle 147"/>
          <p:cNvSpPr/>
          <p:nvPr/>
        </p:nvSpPr>
        <p:spPr>
          <a:xfrm rot="5400000">
            <a:off x="3743960" y="454088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 rot="5400000">
            <a:off x="4453255" y="595439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465955" y="5801995"/>
            <a:ext cx="224155" cy="365125"/>
          </a:xfrm>
          <a:prstGeom prst="cube">
            <a:avLst>
              <a:gd name="adj" fmla="val 51176"/>
            </a:avLst>
          </a:prstGeom>
          <a:solidFill>
            <a:srgbClr val="CC0000">
              <a:alpha val="68000"/>
            </a:srgbClr>
          </a:solidFill>
          <a:ln w="3175" cmpd="sng">
            <a:solidFill>
              <a:srgbClr val="20202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4581525" y="5805170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4720590" y="5805170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5406390" y="5470525"/>
            <a:ext cx="0" cy="22415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151"/>
          <p:cNvSpPr/>
          <p:nvPr/>
        </p:nvSpPr>
        <p:spPr>
          <a:xfrm>
            <a:off x="6116320" y="470916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6153150" y="4680585"/>
            <a:ext cx="1905" cy="25146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Isosceles Triangle 154"/>
          <p:cNvSpPr/>
          <p:nvPr/>
        </p:nvSpPr>
        <p:spPr>
          <a:xfrm rot="5400000">
            <a:off x="4858385" y="45383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5400000">
            <a:off x="6293485" y="45383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0" name="Straight Connector 159"/>
          <p:cNvCxnSpPr/>
          <p:nvPr/>
        </p:nvCxnSpPr>
        <p:spPr>
          <a:xfrm>
            <a:off x="6951980" y="3650615"/>
            <a:ext cx="0" cy="29146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V="true">
            <a:off x="2475865" y="2391410"/>
            <a:ext cx="6118225" cy="12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Isosceles Triangle 171"/>
          <p:cNvSpPr/>
          <p:nvPr/>
        </p:nvSpPr>
        <p:spPr>
          <a:xfrm rot="5400000">
            <a:off x="7131050" y="356298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3" name="Isosceles Triangle 172"/>
          <p:cNvSpPr/>
          <p:nvPr/>
        </p:nvSpPr>
        <p:spPr>
          <a:xfrm rot="5400000">
            <a:off x="4857750" y="235458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4" name="Isosceles Triangle 173"/>
          <p:cNvSpPr/>
          <p:nvPr/>
        </p:nvSpPr>
        <p:spPr>
          <a:xfrm rot="5400000">
            <a:off x="2564765" y="235458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6" name="Straight Connector 175"/>
          <p:cNvCxnSpPr/>
          <p:nvPr/>
        </p:nvCxnSpPr>
        <p:spPr>
          <a:xfrm>
            <a:off x="4914265" y="5986145"/>
            <a:ext cx="200025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5082540" y="5636895"/>
            <a:ext cx="464820" cy="688975"/>
            <a:chOff x="8004" y="8877"/>
            <a:chExt cx="732" cy="1085"/>
          </a:xfrm>
        </p:grpSpPr>
        <p:sp>
          <p:nvSpPr>
            <p:cNvPr id="39" name="Cube 38"/>
            <p:cNvSpPr/>
            <p:nvPr/>
          </p:nvSpPr>
          <p:spPr>
            <a:xfrm>
              <a:off x="8004" y="8898"/>
              <a:ext cx="261" cy="1064"/>
            </a:xfrm>
            <a:prstGeom prst="cube">
              <a:avLst>
                <a:gd name="adj" fmla="val 87165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Cube 41"/>
            <p:cNvSpPr/>
            <p:nvPr/>
          </p:nvSpPr>
          <p:spPr>
            <a:xfrm>
              <a:off x="8043" y="8877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>
              <a:off x="8242" y="8877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75" name="Isosceles Triangle 174"/>
          <p:cNvSpPr/>
          <p:nvPr/>
        </p:nvSpPr>
        <p:spPr>
          <a:xfrm rot="5400000">
            <a:off x="4996180" y="59493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65" name="Group 164"/>
          <p:cNvGrpSpPr/>
          <p:nvPr/>
        </p:nvGrpSpPr>
        <p:grpSpPr>
          <a:xfrm>
            <a:off x="8369328" y="1292225"/>
            <a:ext cx="690762" cy="1979930"/>
            <a:chOff x="13632" y="1194"/>
            <a:chExt cx="1260" cy="3118"/>
          </a:xfrm>
        </p:grpSpPr>
        <p:sp>
          <p:nvSpPr>
            <p:cNvPr id="146" name="Cube 145"/>
            <p:cNvSpPr/>
            <p:nvPr/>
          </p:nvSpPr>
          <p:spPr>
            <a:xfrm>
              <a:off x="13632" y="1196"/>
              <a:ext cx="1184" cy="3116"/>
            </a:xfrm>
            <a:prstGeom prst="cube">
              <a:avLst>
                <a:gd name="adj" fmla="val 93817"/>
              </a:avLst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7" name="Cube 146"/>
            <p:cNvSpPr/>
            <p:nvPr/>
          </p:nvSpPr>
          <p:spPr>
            <a:xfrm>
              <a:off x="13708" y="1194"/>
              <a:ext cx="1184" cy="3118"/>
            </a:xfrm>
            <a:prstGeom prst="cube">
              <a:avLst>
                <a:gd name="adj" fmla="val 94110"/>
              </a:avLst>
            </a:prstGeom>
            <a:solidFill>
              <a:schemeClr val="accent2">
                <a:lumMod val="40000"/>
                <a:lumOff val="60000"/>
                <a:alpha val="64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78" name="Isosceles Triangle 177"/>
          <p:cNvSpPr/>
          <p:nvPr/>
        </p:nvSpPr>
        <p:spPr>
          <a:xfrm rot="5400000">
            <a:off x="8200390" y="235267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2640965" y="2752725"/>
            <a:ext cx="678815" cy="1694815"/>
            <a:chOff x="7333" y="4909"/>
            <a:chExt cx="552" cy="1378"/>
          </a:xfrm>
        </p:grpSpPr>
        <p:sp>
          <p:nvSpPr>
            <p:cNvPr id="12" name="Cube 11"/>
            <p:cNvSpPr/>
            <p:nvPr/>
          </p:nvSpPr>
          <p:spPr>
            <a:xfrm>
              <a:off x="7333" y="4909"/>
              <a:ext cx="467" cy="1378"/>
            </a:xfrm>
            <a:prstGeom prst="cube">
              <a:avLst>
                <a:gd name="adj" fmla="val 94585"/>
              </a:avLst>
            </a:prstGeom>
            <a:solidFill>
              <a:srgbClr val="CC0000">
                <a:alpha val="46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737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46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740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46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62" name="Straight Connector 161"/>
          <p:cNvCxnSpPr/>
          <p:nvPr/>
        </p:nvCxnSpPr>
        <p:spPr>
          <a:xfrm flipH="true">
            <a:off x="3230245" y="3599180"/>
            <a:ext cx="2540" cy="97726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Isosceles Triangle 163"/>
          <p:cNvSpPr/>
          <p:nvPr/>
        </p:nvSpPr>
        <p:spPr>
          <a:xfrm rot="5400000">
            <a:off x="3138805" y="356298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5400000">
            <a:off x="4857750" y="356108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3051175" y="3596640"/>
            <a:ext cx="4358005" cy="12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7313295" y="2631440"/>
            <a:ext cx="887095" cy="1706245"/>
            <a:chOff x="11907" y="3735"/>
            <a:chExt cx="1397" cy="2687"/>
          </a:xfrm>
        </p:grpSpPr>
        <p:sp>
          <p:nvSpPr>
            <p:cNvPr id="134" name="Cube 133"/>
            <p:cNvSpPr/>
            <p:nvPr/>
          </p:nvSpPr>
          <p:spPr>
            <a:xfrm>
              <a:off x="11907" y="4038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5" name="Cube 134"/>
            <p:cNvSpPr/>
            <p:nvPr/>
          </p:nvSpPr>
          <p:spPr>
            <a:xfrm>
              <a:off x="12059" y="4038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1" name="Cube 140"/>
            <p:cNvSpPr/>
            <p:nvPr/>
          </p:nvSpPr>
          <p:spPr>
            <a:xfrm>
              <a:off x="12095" y="3752"/>
              <a:ext cx="898" cy="2670"/>
            </a:xfrm>
            <a:prstGeom prst="cube">
              <a:avLst>
                <a:gd name="adj" fmla="val 95600"/>
              </a:avLst>
            </a:prstGeom>
            <a:solidFill>
              <a:schemeClr val="accent1">
                <a:lumMod val="60000"/>
                <a:lumOff val="40000"/>
                <a:alpha val="67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4" name="Cube 143"/>
            <p:cNvSpPr/>
            <p:nvPr/>
          </p:nvSpPr>
          <p:spPr>
            <a:xfrm>
              <a:off x="12154" y="3735"/>
              <a:ext cx="1015" cy="2671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Cube 144"/>
            <p:cNvSpPr/>
            <p:nvPr/>
          </p:nvSpPr>
          <p:spPr>
            <a:xfrm>
              <a:off x="12290" y="3736"/>
              <a:ext cx="1015" cy="2671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69" name="Isosceles Triangle 168"/>
          <p:cNvSpPr/>
          <p:nvPr/>
        </p:nvSpPr>
        <p:spPr>
          <a:xfrm>
            <a:off x="7965440" y="253111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 flipH="true">
            <a:off x="8001000" y="2502535"/>
            <a:ext cx="1270" cy="28638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7901305" y="2298700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false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7970520" y="232854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8020050" y="232854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Isosceles Triangle 158"/>
          <p:cNvSpPr/>
          <p:nvPr/>
        </p:nvSpPr>
        <p:spPr>
          <a:xfrm>
            <a:off x="6912610" y="370713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6851015" y="3497580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false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6920230" y="352742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969760" y="352742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" name="Isosceles Triangle 162"/>
          <p:cNvSpPr/>
          <p:nvPr/>
        </p:nvSpPr>
        <p:spPr>
          <a:xfrm rot="5400000">
            <a:off x="3230245" y="454088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3281045" y="4036695"/>
            <a:ext cx="510540" cy="1102360"/>
            <a:chOff x="7648" y="5683"/>
            <a:chExt cx="415" cy="896"/>
          </a:xfrm>
        </p:grpSpPr>
        <p:sp>
          <p:nvSpPr>
            <p:cNvPr id="23" name="Cube 22"/>
            <p:cNvSpPr/>
            <p:nvPr/>
          </p:nvSpPr>
          <p:spPr>
            <a:xfrm>
              <a:off x="7648" y="5683"/>
              <a:ext cx="316" cy="896"/>
            </a:xfrm>
            <a:prstGeom prst="cube">
              <a:avLst>
                <a:gd name="adj" fmla="val 91041"/>
              </a:avLst>
            </a:prstGeom>
            <a:solidFill>
              <a:srgbClr val="CC0000">
                <a:alpha val="63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7691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7739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97" name="Straight Connector 96"/>
          <p:cNvCxnSpPr/>
          <p:nvPr/>
        </p:nvCxnSpPr>
        <p:spPr>
          <a:xfrm flipV="true">
            <a:off x="3634105" y="4575810"/>
            <a:ext cx="3239770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2640965" y="2752725"/>
            <a:ext cx="678815" cy="1694815"/>
            <a:chOff x="7333" y="4909"/>
            <a:chExt cx="552" cy="1378"/>
          </a:xfrm>
        </p:grpSpPr>
        <p:sp>
          <p:nvSpPr>
            <p:cNvPr id="12" name="Cube 11"/>
            <p:cNvSpPr/>
            <p:nvPr/>
          </p:nvSpPr>
          <p:spPr>
            <a:xfrm>
              <a:off x="7333" y="4909"/>
              <a:ext cx="467" cy="1378"/>
            </a:xfrm>
            <a:prstGeom prst="cube">
              <a:avLst>
                <a:gd name="adj" fmla="val 94585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737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740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62" name="Straight Connector 161"/>
          <p:cNvCxnSpPr/>
          <p:nvPr/>
        </p:nvCxnSpPr>
        <p:spPr>
          <a:xfrm flipH="true">
            <a:off x="3230245" y="3599180"/>
            <a:ext cx="2540" cy="97726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51" idx="3"/>
          </p:cNvCxnSpPr>
          <p:nvPr/>
        </p:nvCxnSpPr>
        <p:spPr>
          <a:xfrm>
            <a:off x="3832860" y="4580255"/>
            <a:ext cx="0" cy="78803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rot="5400000">
            <a:off x="3832860" y="533019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872230" y="5036820"/>
            <a:ext cx="517525" cy="702945"/>
            <a:chOff x="8052" y="6274"/>
            <a:chExt cx="421" cy="572"/>
          </a:xfrm>
        </p:grpSpPr>
        <p:sp>
          <p:nvSpPr>
            <p:cNvPr id="27" name="Cube 26"/>
            <p:cNvSpPr/>
            <p:nvPr/>
          </p:nvSpPr>
          <p:spPr>
            <a:xfrm>
              <a:off x="8052" y="6274"/>
              <a:ext cx="202" cy="572"/>
            </a:xfrm>
            <a:prstGeom prst="cube">
              <a:avLst>
                <a:gd name="adj" fmla="val 74456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8111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8219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2119630" y="1383665"/>
            <a:ext cx="676275" cy="2033270"/>
            <a:chOff x="3227" y="2639"/>
            <a:chExt cx="1208" cy="3522"/>
          </a:xfrm>
        </p:grpSpPr>
        <p:sp>
          <p:nvSpPr>
            <p:cNvPr id="7" name="Cube 6"/>
            <p:cNvSpPr/>
            <p:nvPr/>
          </p:nvSpPr>
          <p:spPr>
            <a:xfrm>
              <a:off x="3227" y="2639"/>
              <a:ext cx="1145" cy="352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3291" y="2639"/>
              <a:ext cx="1145" cy="352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4321175" y="5368290"/>
            <a:ext cx="1316990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 rot="0">
            <a:off x="5304155" y="5266690"/>
            <a:ext cx="203200" cy="203200"/>
            <a:chOff x="8417" y="8294"/>
            <a:chExt cx="320" cy="320"/>
          </a:xfrm>
        </p:grpSpPr>
        <p:sp>
          <p:nvSpPr>
            <p:cNvPr id="54" name="Oval 53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false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Isosceles Triangle 78"/>
          <p:cNvSpPr/>
          <p:nvPr/>
        </p:nvSpPr>
        <p:spPr>
          <a:xfrm rot="5400000">
            <a:off x="4368800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 rot="5400000">
            <a:off x="5015865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 rot="5400000">
            <a:off x="5530215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616575" y="5009515"/>
            <a:ext cx="440055" cy="673100"/>
            <a:chOff x="8845" y="7889"/>
            <a:chExt cx="693" cy="1060"/>
          </a:xfrm>
        </p:grpSpPr>
        <p:sp>
          <p:nvSpPr>
            <p:cNvPr id="44" name="Cube 43"/>
            <p:cNvSpPr/>
            <p:nvPr/>
          </p:nvSpPr>
          <p:spPr>
            <a:xfrm>
              <a:off x="8845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9044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6394450" y="4476750"/>
            <a:ext cx="203200" cy="203200"/>
            <a:chOff x="9675" y="6910"/>
            <a:chExt cx="320" cy="320"/>
          </a:xfrm>
        </p:grpSpPr>
        <p:sp>
          <p:nvSpPr>
            <p:cNvPr id="111" name="Oval 110"/>
            <p:cNvSpPr/>
            <p:nvPr/>
          </p:nvSpPr>
          <p:spPr>
            <a:xfrm>
              <a:off x="9675" y="6910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false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9784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9862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Isosceles Triangle 118"/>
          <p:cNvSpPr/>
          <p:nvPr/>
        </p:nvSpPr>
        <p:spPr>
          <a:xfrm>
            <a:off x="5369560" y="549910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4453255" y="5369560"/>
            <a:ext cx="0" cy="62611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true">
            <a:off x="4485005" y="5992495"/>
            <a:ext cx="4064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 rot="10800000">
            <a:off x="4418330" y="563689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 rot="5400000">
            <a:off x="3743960" y="454088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 rot="5400000">
            <a:off x="4453255" y="595439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465955" y="5801995"/>
            <a:ext cx="224155" cy="365125"/>
          </a:xfrm>
          <a:prstGeom prst="cube">
            <a:avLst>
              <a:gd name="adj" fmla="val 51176"/>
            </a:avLst>
          </a:prstGeom>
          <a:solidFill>
            <a:srgbClr val="CC0000">
              <a:alpha val="68000"/>
            </a:srgbClr>
          </a:solidFill>
          <a:ln w="3175" cmpd="sng">
            <a:solidFill>
              <a:srgbClr val="20202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4581525" y="5805170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4720590" y="5805170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2" name="Isosceles Triangle 151"/>
          <p:cNvSpPr/>
          <p:nvPr/>
        </p:nvSpPr>
        <p:spPr>
          <a:xfrm>
            <a:off x="6459220" y="470916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 rot="5400000">
            <a:off x="5036185" y="45383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5400000">
            <a:off x="6693535" y="45383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3051175" y="3600450"/>
            <a:ext cx="5126355" cy="6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ube 133"/>
          <p:cNvSpPr/>
          <p:nvPr/>
        </p:nvSpPr>
        <p:spPr>
          <a:xfrm>
            <a:off x="8095615" y="2823845"/>
            <a:ext cx="532765" cy="1376045"/>
          </a:xfrm>
          <a:prstGeom prst="cube">
            <a:avLst>
              <a:gd name="adj" fmla="val 81764"/>
            </a:avLst>
          </a:prstGeom>
          <a:solidFill>
            <a:schemeClr val="accent2">
              <a:lumMod val="40000"/>
              <a:lumOff val="60000"/>
              <a:alpha val="67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5" name="Cube 134"/>
          <p:cNvSpPr/>
          <p:nvPr/>
        </p:nvSpPr>
        <p:spPr>
          <a:xfrm>
            <a:off x="8192135" y="2823845"/>
            <a:ext cx="532765" cy="1376045"/>
          </a:xfrm>
          <a:prstGeom prst="cube">
            <a:avLst>
              <a:gd name="adj" fmla="val 81764"/>
            </a:avLst>
          </a:prstGeom>
          <a:solidFill>
            <a:schemeClr val="accent2">
              <a:lumMod val="40000"/>
              <a:lumOff val="60000"/>
              <a:alpha val="67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1" name="Cube 140"/>
          <p:cNvSpPr/>
          <p:nvPr/>
        </p:nvSpPr>
        <p:spPr>
          <a:xfrm>
            <a:off x="8885555" y="2642235"/>
            <a:ext cx="570230" cy="1695450"/>
          </a:xfrm>
          <a:prstGeom prst="cube">
            <a:avLst>
              <a:gd name="adj" fmla="val 95600"/>
            </a:avLst>
          </a:prstGeom>
          <a:solidFill>
            <a:schemeClr val="accent1">
              <a:lumMod val="60000"/>
              <a:lumOff val="40000"/>
              <a:alpha val="67000"/>
            </a:schemeClr>
          </a:solidFill>
          <a:ln w="3175" cmpd="sng">
            <a:solidFill>
              <a:srgbClr val="20202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4" name="Cube 143"/>
          <p:cNvSpPr/>
          <p:nvPr/>
        </p:nvSpPr>
        <p:spPr>
          <a:xfrm>
            <a:off x="8923020" y="2631440"/>
            <a:ext cx="644525" cy="1696085"/>
          </a:xfrm>
          <a:prstGeom prst="cube">
            <a:avLst>
              <a:gd name="adj" fmla="val 85714"/>
            </a:avLst>
          </a:prstGeom>
          <a:solidFill>
            <a:schemeClr val="accent2">
              <a:lumMod val="40000"/>
              <a:lumOff val="60000"/>
              <a:alpha val="67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5" name="Cube 144"/>
          <p:cNvSpPr/>
          <p:nvPr/>
        </p:nvSpPr>
        <p:spPr>
          <a:xfrm>
            <a:off x="9009380" y="2632075"/>
            <a:ext cx="644525" cy="1696085"/>
          </a:xfrm>
          <a:prstGeom prst="cube">
            <a:avLst>
              <a:gd name="adj" fmla="val 85714"/>
            </a:avLst>
          </a:prstGeom>
          <a:solidFill>
            <a:schemeClr val="accent2">
              <a:lumMod val="40000"/>
              <a:lumOff val="60000"/>
              <a:alpha val="67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5400000">
            <a:off x="5035550" y="35648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4" name="Isosceles Triangle 163"/>
          <p:cNvSpPr/>
          <p:nvPr/>
        </p:nvSpPr>
        <p:spPr>
          <a:xfrm rot="5400000">
            <a:off x="3138805" y="35667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9" name="Isosceles Triangle 168"/>
          <p:cNvSpPr/>
          <p:nvPr/>
        </p:nvSpPr>
        <p:spPr>
          <a:xfrm>
            <a:off x="9427845" y="253111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 flipH="true">
            <a:off x="9463405" y="2502535"/>
            <a:ext cx="1270" cy="28638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475865" y="2392680"/>
            <a:ext cx="7804150" cy="260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9363710" y="2298700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false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9432925" y="232854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9482455" y="232854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Isosceles Triangle 172"/>
          <p:cNvSpPr/>
          <p:nvPr/>
        </p:nvSpPr>
        <p:spPr>
          <a:xfrm rot="5400000">
            <a:off x="5035550" y="235712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4" name="Isosceles Triangle 173"/>
          <p:cNvSpPr/>
          <p:nvPr/>
        </p:nvSpPr>
        <p:spPr>
          <a:xfrm rot="5400000">
            <a:off x="2564765" y="235458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6" name="Straight Connector 175"/>
          <p:cNvCxnSpPr/>
          <p:nvPr/>
        </p:nvCxnSpPr>
        <p:spPr>
          <a:xfrm>
            <a:off x="4914265" y="5986145"/>
            <a:ext cx="200025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060315" y="5614670"/>
            <a:ext cx="469900" cy="688340"/>
            <a:chOff x="8139" y="9562"/>
            <a:chExt cx="740" cy="1084"/>
          </a:xfrm>
        </p:grpSpPr>
        <p:sp>
          <p:nvSpPr>
            <p:cNvPr id="39" name="Cube 38"/>
            <p:cNvSpPr/>
            <p:nvPr/>
          </p:nvSpPr>
          <p:spPr>
            <a:xfrm>
              <a:off x="8139" y="9562"/>
              <a:ext cx="309" cy="1085"/>
            </a:xfrm>
            <a:prstGeom prst="cube">
              <a:avLst>
                <a:gd name="adj" fmla="val 87165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Cube 41"/>
            <p:cNvSpPr/>
            <p:nvPr/>
          </p:nvSpPr>
          <p:spPr>
            <a:xfrm>
              <a:off x="8186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>
              <a:off x="8385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75" name="Isosceles Triangle 174"/>
          <p:cNvSpPr/>
          <p:nvPr/>
        </p:nvSpPr>
        <p:spPr>
          <a:xfrm rot="5400000">
            <a:off x="4996180" y="59493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14820" y="3996690"/>
            <a:ext cx="447675" cy="1063625"/>
            <a:chOff x="10134" y="6184"/>
            <a:chExt cx="705" cy="1675"/>
          </a:xfrm>
        </p:grpSpPr>
        <p:sp>
          <p:nvSpPr>
            <p:cNvPr id="96" name="Cube 95"/>
            <p:cNvSpPr/>
            <p:nvPr/>
          </p:nvSpPr>
          <p:spPr>
            <a:xfrm>
              <a:off x="10134" y="6185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Cube 3"/>
            <p:cNvSpPr/>
            <p:nvPr/>
          </p:nvSpPr>
          <p:spPr>
            <a:xfrm>
              <a:off x="10249" y="6184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5963920" y="5367020"/>
            <a:ext cx="279400" cy="571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 rot="5400000">
            <a:off x="6066155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162040" y="4794885"/>
            <a:ext cx="482600" cy="993140"/>
            <a:chOff x="9796" y="7591"/>
            <a:chExt cx="760" cy="1564"/>
          </a:xfrm>
        </p:grpSpPr>
        <p:sp>
          <p:nvSpPr>
            <p:cNvPr id="46" name="Cube 45"/>
            <p:cNvSpPr/>
            <p:nvPr/>
          </p:nvSpPr>
          <p:spPr>
            <a:xfrm>
              <a:off x="9796" y="7591"/>
              <a:ext cx="560" cy="1565"/>
            </a:xfrm>
            <a:prstGeom prst="cube">
              <a:avLst>
                <a:gd name="adj" fmla="val 91041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9868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Cube 97"/>
            <p:cNvSpPr/>
            <p:nvPr/>
          </p:nvSpPr>
          <p:spPr>
            <a:xfrm>
              <a:off x="9964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20" name="Straight Connector 119"/>
          <p:cNvCxnSpPr/>
          <p:nvPr/>
        </p:nvCxnSpPr>
        <p:spPr>
          <a:xfrm>
            <a:off x="5407660" y="5470525"/>
            <a:ext cx="0" cy="22415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105650" y="4578350"/>
            <a:ext cx="370205" cy="635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5400000">
            <a:off x="7207250" y="454088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367270" y="3763010"/>
            <a:ext cx="680085" cy="1375410"/>
            <a:chOff x="10996" y="5886"/>
            <a:chExt cx="1071" cy="2166"/>
          </a:xfrm>
        </p:grpSpPr>
        <p:sp>
          <p:nvSpPr>
            <p:cNvPr id="130" name="Cube 129"/>
            <p:cNvSpPr/>
            <p:nvPr/>
          </p:nvSpPr>
          <p:spPr>
            <a:xfrm>
              <a:off x="10996" y="5886"/>
              <a:ext cx="734" cy="2167"/>
            </a:xfrm>
            <a:prstGeom prst="cube">
              <a:avLst>
                <a:gd name="adj" fmla="val 93005"/>
              </a:avLst>
            </a:prstGeom>
            <a:solidFill>
              <a:schemeClr val="accent1">
                <a:lumMod val="60000"/>
                <a:lumOff val="40000"/>
                <a:alpha val="73000"/>
              </a:schemeClr>
            </a:solidFill>
            <a:ln w="3175">
              <a:solidFill>
                <a:srgbClr val="202020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1" name="Cube 130"/>
            <p:cNvSpPr/>
            <p:nvPr/>
          </p:nvSpPr>
          <p:spPr>
            <a:xfrm>
              <a:off x="11078" y="5886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Cube 132"/>
            <p:cNvSpPr/>
            <p:nvPr/>
          </p:nvSpPr>
          <p:spPr>
            <a:xfrm>
              <a:off x="11229" y="5886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3" name="Straight Connector 152"/>
          <p:cNvCxnSpPr/>
          <p:nvPr/>
        </p:nvCxnSpPr>
        <p:spPr>
          <a:xfrm>
            <a:off x="6497320" y="4680585"/>
            <a:ext cx="0" cy="26606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true">
            <a:off x="7836535" y="3705225"/>
            <a:ext cx="635" cy="20320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Isosceles Triangle 171"/>
          <p:cNvSpPr/>
          <p:nvPr/>
        </p:nvSpPr>
        <p:spPr>
          <a:xfrm rot="5400000">
            <a:off x="7811770" y="35667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734935" y="3501390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false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7804150" y="353123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853680" y="353123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Isosceles Triangle 158"/>
          <p:cNvSpPr/>
          <p:nvPr/>
        </p:nvSpPr>
        <p:spPr>
          <a:xfrm>
            <a:off x="7798435" y="372237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7799070" y="236982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65" name="Group 164"/>
          <p:cNvGrpSpPr/>
          <p:nvPr/>
        </p:nvGrpSpPr>
        <p:grpSpPr>
          <a:xfrm>
            <a:off x="9943465" y="1383665"/>
            <a:ext cx="838200" cy="1978660"/>
            <a:chOff x="13625" y="1249"/>
            <a:chExt cx="1320" cy="3116"/>
          </a:xfrm>
        </p:grpSpPr>
        <p:sp>
          <p:nvSpPr>
            <p:cNvPr id="146" name="Cube 145"/>
            <p:cNvSpPr/>
            <p:nvPr/>
          </p:nvSpPr>
          <p:spPr>
            <a:xfrm>
              <a:off x="13625" y="1249"/>
              <a:ext cx="1184" cy="3116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7" name="Cube 146"/>
            <p:cNvSpPr/>
            <p:nvPr/>
          </p:nvSpPr>
          <p:spPr>
            <a:xfrm>
              <a:off x="13761" y="1249"/>
              <a:ext cx="1184" cy="3116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4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9" name="Isosceles Triangle 28"/>
          <p:cNvSpPr/>
          <p:nvPr/>
        </p:nvSpPr>
        <p:spPr>
          <a:xfrm rot="5400000">
            <a:off x="9754235" y="23774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" name="Isosceles Triangle 162"/>
          <p:cNvSpPr/>
          <p:nvPr/>
        </p:nvSpPr>
        <p:spPr>
          <a:xfrm rot="5400000">
            <a:off x="2604135" y="454088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2654935" y="4036695"/>
            <a:ext cx="510540" cy="1102360"/>
            <a:chOff x="7648" y="5683"/>
            <a:chExt cx="415" cy="896"/>
          </a:xfrm>
        </p:grpSpPr>
        <p:sp>
          <p:nvSpPr>
            <p:cNvPr id="23" name="Cube 22"/>
            <p:cNvSpPr/>
            <p:nvPr/>
          </p:nvSpPr>
          <p:spPr>
            <a:xfrm>
              <a:off x="7648" y="5683"/>
              <a:ext cx="316" cy="896"/>
            </a:xfrm>
            <a:prstGeom prst="cube">
              <a:avLst>
                <a:gd name="adj" fmla="val 91041"/>
              </a:avLst>
            </a:prstGeom>
            <a:solidFill>
              <a:srgbClr val="CC0000">
                <a:alpha val="63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7691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7739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97" name="Straight Connector 96"/>
          <p:cNvCxnSpPr/>
          <p:nvPr/>
        </p:nvCxnSpPr>
        <p:spPr>
          <a:xfrm flipV="true">
            <a:off x="3007995" y="4575810"/>
            <a:ext cx="3239770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2014855" y="2752725"/>
            <a:ext cx="678815" cy="1694815"/>
            <a:chOff x="7333" y="4909"/>
            <a:chExt cx="552" cy="1378"/>
          </a:xfrm>
        </p:grpSpPr>
        <p:sp>
          <p:nvSpPr>
            <p:cNvPr id="12" name="Cube 11"/>
            <p:cNvSpPr/>
            <p:nvPr/>
          </p:nvSpPr>
          <p:spPr>
            <a:xfrm>
              <a:off x="7333" y="4909"/>
              <a:ext cx="467" cy="1378"/>
            </a:xfrm>
            <a:prstGeom prst="cube">
              <a:avLst>
                <a:gd name="adj" fmla="val 94585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737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740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62" name="Straight Connector 161"/>
          <p:cNvCxnSpPr/>
          <p:nvPr/>
        </p:nvCxnSpPr>
        <p:spPr>
          <a:xfrm flipH="true">
            <a:off x="2604135" y="3599180"/>
            <a:ext cx="2540" cy="97726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51" idx="3"/>
          </p:cNvCxnSpPr>
          <p:nvPr/>
        </p:nvCxnSpPr>
        <p:spPr>
          <a:xfrm>
            <a:off x="3206750" y="4580255"/>
            <a:ext cx="0" cy="78803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rot="5400000">
            <a:off x="3206750" y="533019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246120" y="5036820"/>
            <a:ext cx="517525" cy="702945"/>
            <a:chOff x="8052" y="6274"/>
            <a:chExt cx="421" cy="572"/>
          </a:xfrm>
        </p:grpSpPr>
        <p:sp>
          <p:nvSpPr>
            <p:cNvPr id="27" name="Cube 26"/>
            <p:cNvSpPr/>
            <p:nvPr/>
          </p:nvSpPr>
          <p:spPr>
            <a:xfrm>
              <a:off x="8052" y="6274"/>
              <a:ext cx="202" cy="572"/>
            </a:xfrm>
            <a:prstGeom prst="cube">
              <a:avLst>
                <a:gd name="adj" fmla="val 74456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8111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8219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3695065" y="5368290"/>
            <a:ext cx="1316990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 rot="0">
            <a:off x="4678045" y="5266690"/>
            <a:ext cx="203200" cy="203200"/>
            <a:chOff x="8417" y="8294"/>
            <a:chExt cx="320" cy="320"/>
          </a:xfrm>
        </p:grpSpPr>
        <p:sp>
          <p:nvSpPr>
            <p:cNvPr id="54" name="Oval 53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false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Isosceles Triangle 78"/>
          <p:cNvSpPr/>
          <p:nvPr/>
        </p:nvSpPr>
        <p:spPr>
          <a:xfrm rot="5400000">
            <a:off x="3742690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 rot="5400000">
            <a:off x="4389755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 rot="5400000">
            <a:off x="4904105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990465" y="5009515"/>
            <a:ext cx="440055" cy="673100"/>
            <a:chOff x="8845" y="7889"/>
            <a:chExt cx="693" cy="1060"/>
          </a:xfrm>
        </p:grpSpPr>
        <p:sp>
          <p:nvSpPr>
            <p:cNvPr id="44" name="Cube 43"/>
            <p:cNvSpPr/>
            <p:nvPr/>
          </p:nvSpPr>
          <p:spPr>
            <a:xfrm>
              <a:off x="8845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9044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768340" y="4476750"/>
            <a:ext cx="203200" cy="203200"/>
            <a:chOff x="9675" y="6910"/>
            <a:chExt cx="320" cy="320"/>
          </a:xfrm>
        </p:grpSpPr>
        <p:sp>
          <p:nvSpPr>
            <p:cNvPr id="111" name="Oval 110"/>
            <p:cNvSpPr/>
            <p:nvPr/>
          </p:nvSpPr>
          <p:spPr>
            <a:xfrm>
              <a:off x="9675" y="6910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false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9784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9862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Isosceles Triangle 118"/>
          <p:cNvSpPr/>
          <p:nvPr/>
        </p:nvSpPr>
        <p:spPr>
          <a:xfrm>
            <a:off x="4743450" y="549910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3827145" y="5369560"/>
            <a:ext cx="0" cy="62611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true">
            <a:off x="3858895" y="5992495"/>
            <a:ext cx="4064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 rot="10800000">
            <a:off x="3792220" y="563689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 rot="5400000">
            <a:off x="3117850" y="454088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 rot="5400000">
            <a:off x="3827145" y="595439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3839845" y="5801995"/>
            <a:ext cx="224155" cy="365125"/>
          </a:xfrm>
          <a:prstGeom prst="cube">
            <a:avLst>
              <a:gd name="adj" fmla="val 51176"/>
            </a:avLst>
          </a:prstGeom>
          <a:solidFill>
            <a:srgbClr val="CC0000">
              <a:alpha val="68000"/>
            </a:srgbClr>
          </a:solidFill>
          <a:ln w="3175" cmpd="sng">
            <a:solidFill>
              <a:srgbClr val="20202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3955415" y="5805170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4094480" y="5805170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 rot="5400000">
            <a:off x="4410075" y="45383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5400000">
            <a:off x="6067425" y="45383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2425065" y="3600450"/>
            <a:ext cx="5126355" cy="6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ube 133"/>
          <p:cNvSpPr/>
          <p:nvPr/>
        </p:nvSpPr>
        <p:spPr>
          <a:xfrm>
            <a:off x="7469505" y="2823845"/>
            <a:ext cx="532765" cy="1376045"/>
          </a:xfrm>
          <a:prstGeom prst="cube">
            <a:avLst>
              <a:gd name="adj" fmla="val 81764"/>
            </a:avLst>
          </a:prstGeom>
          <a:solidFill>
            <a:schemeClr val="accent2">
              <a:lumMod val="40000"/>
              <a:lumOff val="60000"/>
              <a:alpha val="67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5" name="Cube 134"/>
          <p:cNvSpPr/>
          <p:nvPr/>
        </p:nvSpPr>
        <p:spPr>
          <a:xfrm>
            <a:off x="7566025" y="2823845"/>
            <a:ext cx="532765" cy="1376045"/>
          </a:xfrm>
          <a:prstGeom prst="cube">
            <a:avLst>
              <a:gd name="adj" fmla="val 81764"/>
            </a:avLst>
          </a:prstGeom>
          <a:solidFill>
            <a:schemeClr val="accent2">
              <a:lumMod val="40000"/>
              <a:lumOff val="60000"/>
              <a:alpha val="67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5400000">
            <a:off x="4409440" y="35648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4" name="Isosceles Triangle 163"/>
          <p:cNvSpPr/>
          <p:nvPr/>
        </p:nvSpPr>
        <p:spPr>
          <a:xfrm rot="5400000">
            <a:off x="2512695" y="35667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1" name="Straight Connector 170"/>
          <p:cNvCxnSpPr/>
          <p:nvPr/>
        </p:nvCxnSpPr>
        <p:spPr>
          <a:xfrm>
            <a:off x="1849755" y="2392680"/>
            <a:ext cx="7804150" cy="260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Isosceles Triangle 172"/>
          <p:cNvSpPr/>
          <p:nvPr/>
        </p:nvSpPr>
        <p:spPr>
          <a:xfrm rot="5400000">
            <a:off x="4409440" y="235712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4" name="Isosceles Triangle 173"/>
          <p:cNvSpPr/>
          <p:nvPr/>
        </p:nvSpPr>
        <p:spPr>
          <a:xfrm rot="5400000">
            <a:off x="1938655" y="235458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6" name="Straight Connector 175"/>
          <p:cNvCxnSpPr/>
          <p:nvPr/>
        </p:nvCxnSpPr>
        <p:spPr>
          <a:xfrm>
            <a:off x="4288155" y="5986145"/>
            <a:ext cx="200025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434205" y="5614670"/>
            <a:ext cx="469900" cy="688340"/>
            <a:chOff x="8139" y="9562"/>
            <a:chExt cx="740" cy="1084"/>
          </a:xfrm>
        </p:grpSpPr>
        <p:sp>
          <p:nvSpPr>
            <p:cNvPr id="39" name="Cube 38"/>
            <p:cNvSpPr/>
            <p:nvPr/>
          </p:nvSpPr>
          <p:spPr>
            <a:xfrm>
              <a:off x="8139" y="9562"/>
              <a:ext cx="309" cy="1085"/>
            </a:xfrm>
            <a:prstGeom prst="cube">
              <a:avLst>
                <a:gd name="adj" fmla="val 87165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Cube 41"/>
            <p:cNvSpPr/>
            <p:nvPr/>
          </p:nvSpPr>
          <p:spPr>
            <a:xfrm>
              <a:off x="8186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>
              <a:off x="8385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75" name="Isosceles Triangle 174"/>
          <p:cNvSpPr/>
          <p:nvPr/>
        </p:nvSpPr>
        <p:spPr>
          <a:xfrm rot="5400000">
            <a:off x="4370070" y="59493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8710" y="3996690"/>
            <a:ext cx="447675" cy="1063625"/>
            <a:chOff x="10134" y="6184"/>
            <a:chExt cx="705" cy="1675"/>
          </a:xfrm>
        </p:grpSpPr>
        <p:sp>
          <p:nvSpPr>
            <p:cNvPr id="96" name="Cube 95"/>
            <p:cNvSpPr/>
            <p:nvPr/>
          </p:nvSpPr>
          <p:spPr>
            <a:xfrm>
              <a:off x="10134" y="6185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Cube 3"/>
            <p:cNvSpPr/>
            <p:nvPr/>
          </p:nvSpPr>
          <p:spPr>
            <a:xfrm>
              <a:off x="10249" y="6184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5337810" y="5367020"/>
            <a:ext cx="279400" cy="571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 rot="5400000">
            <a:off x="5440045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535930" y="4794885"/>
            <a:ext cx="482600" cy="993140"/>
            <a:chOff x="9796" y="7591"/>
            <a:chExt cx="760" cy="1564"/>
          </a:xfrm>
        </p:grpSpPr>
        <p:sp>
          <p:nvSpPr>
            <p:cNvPr id="46" name="Cube 45"/>
            <p:cNvSpPr/>
            <p:nvPr/>
          </p:nvSpPr>
          <p:spPr>
            <a:xfrm>
              <a:off x="9796" y="7591"/>
              <a:ext cx="560" cy="1565"/>
            </a:xfrm>
            <a:prstGeom prst="cube">
              <a:avLst>
                <a:gd name="adj" fmla="val 91041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9868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Cube 97"/>
            <p:cNvSpPr/>
            <p:nvPr/>
          </p:nvSpPr>
          <p:spPr>
            <a:xfrm>
              <a:off x="9964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20" name="Straight Connector 119"/>
          <p:cNvCxnSpPr/>
          <p:nvPr/>
        </p:nvCxnSpPr>
        <p:spPr>
          <a:xfrm>
            <a:off x="4781550" y="5470525"/>
            <a:ext cx="0" cy="22415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79540" y="4578350"/>
            <a:ext cx="370205" cy="635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5400000">
            <a:off x="6581140" y="454088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741160" y="3763010"/>
            <a:ext cx="680085" cy="1375410"/>
            <a:chOff x="10996" y="5886"/>
            <a:chExt cx="1071" cy="2166"/>
          </a:xfrm>
        </p:grpSpPr>
        <p:sp>
          <p:nvSpPr>
            <p:cNvPr id="130" name="Cube 129"/>
            <p:cNvSpPr/>
            <p:nvPr/>
          </p:nvSpPr>
          <p:spPr>
            <a:xfrm>
              <a:off x="10996" y="5886"/>
              <a:ext cx="734" cy="2167"/>
            </a:xfrm>
            <a:prstGeom prst="cube">
              <a:avLst>
                <a:gd name="adj" fmla="val 93005"/>
              </a:avLst>
            </a:prstGeom>
            <a:solidFill>
              <a:schemeClr val="accent1">
                <a:lumMod val="60000"/>
                <a:lumOff val="40000"/>
                <a:alpha val="73000"/>
              </a:schemeClr>
            </a:solidFill>
            <a:ln w="3175">
              <a:solidFill>
                <a:srgbClr val="202020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1" name="Cube 130"/>
            <p:cNvSpPr/>
            <p:nvPr/>
          </p:nvSpPr>
          <p:spPr>
            <a:xfrm>
              <a:off x="11078" y="5886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Cube 132"/>
            <p:cNvSpPr/>
            <p:nvPr/>
          </p:nvSpPr>
          <p:spPr>
            <a:xfrm>
              <a:off x="11229" y="5886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3" name="Straight Connector 152"/>
          <p:cNvCxnSpPr/>
          <p:nvPr/>
        </p:nvCxnSpPr>
        <p:spPr>
          <a:xfrm flipH="true">
            <a:off x="5869940" y="4680585"/>
            <a:ext cx="1270" cy="24257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true">
            <a:off x="7210425" y="3705225"/>
            <a:ext cx="635" cy="20320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Isosceles Triangle 171"/>
          <p:cNvSpPr/>
          <p:nvPr/>
        </p:nvSpPr>
        <p:spPr>
          <a:xfrm rot="5400000">
            <a:off x="7185660" y="35667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108825" y="3501390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false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7178040" y="353123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227570" y="353123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Isosceles Triangle 158"/>
          <p:cNvSpPr/>
          <p:nvPr/>
        </p:nvSpPr>
        <p:spPr>
          <a:xfrm>
            <a:off x="7172325" y="374015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7172960" y="236982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65" name="Group 164"/>
          <p:cNvGrpSpPr/>
          <p:nvPr/>
        </p:nvGrpSpPr>
        <p:grpSpPr>
          <a:xfrm>
            <a:off x="9317355" y="1348105"/>
            <a:ext cx="838200" cy="1978660"/>
            <a:chOff x="13625" y="1249"/>
            <a:chExt cx="1320" cy="3116"/>
          </a:xfrm>
        </p:grpSpPr>
        <p:sp>
          <p:nvSpPr>
            <p:cNvPr id="146" name="Cube 145"/>
            <p:cNvSpPr/>
            <p:nvPr/>
          </p:nvSpPr>
          <p:spPr>
            <a:xfrm>
              <a:off x="13625" y="1249"/>
              <a:ext cx="1184" cy="3116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7" name="Cube 146"/>
            <p:cNvSpPr/>
            <p:nvPr/>
          </p:nvSpPr>
          <p:spPr>
            <a:xfrm>
              <a:off x="13761" y="1249"/>
              <a:ext cx="1184" cy="3116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4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9" name="Isosceles Triangle 28"/>
          <p:cNvSpPr/>
          <p:nvPr/>
        </p:nvSpPr>
        <p:spPr>
          <a:xfrm rot="5400000">
            <a:off x="9128125" y="23774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7907655" y="3596005"/>
            <a:ext cx="452120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/>
          <p:cNvSpPr/>
          <p:nvPr/>
        </p:nvSpPr>
        <p:spPr>
          <a:xfrm rot="5400000">
            <a:off x="8074025" y="355790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8183245" y="2642870"/>
            <a:ext cx="767715" cy="1706245"/>
            <a:chOff x="13993" y="4144"/>
            <a:chExt cx="1209" cy="2687"/>
          </a:xfrm>
        </p:grpSpPr>
        <p:sp>
          <p:nvSpPr>
            <p:cNvPr id="141" name="Cube 140"/>
            <p:cNvSpPr/>
            <p:nvPr/>
          </p:nvSpPr>
          <p:spPr>
            <a:xfrm>
              <a:off x="13993" y="4161"/>
              <a:ext cx="898" cy="2670"/>
            </a:xfrm>
            <a:prstGeom prst="cube">
              <a:avLst>
                <a:gd name="adj" fmla="val 95600"/>
              </a:avLst>
            </a:prstGeom>
            <a:solidFill>
              <a:schemeClr val="accent1">
                <a:lumMod val="60000"/>
                <a:lumOff val="40000"/>
                <a:alpha val="67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4" name="Cube 143"/>
            <p:cNvSpPr/>
            <p:nvPr/>
          </p:nvSpPr>
          <p:spPr>
            <a:xfrm>
              <a:off x="14052" y="4144"/>
              <a:ext cx="1015" cy="2671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Cube 144"/>
            <p:cNvSpPr/>
            <p:nvPr/>
          </p:nvSpPr>
          <p:spPr>
            <a:xfrm>
              <a:off x="14188" y="4145"/>
              <a:ext cx="1015" cy="2671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69" name="Isosceles Triangle 168"/>
          <p:cNvSpPr/>
          <p:nvPr/>
        </p:nvSpPr>
        <p:spPr>
          <a:xfrm>
            <a:off x="8740775" y="255651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>
            <a:off x="8777605" y="2502535"/>
            <a:ext cx="1270" cy="27749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8676640" y="2298700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false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8745855" y="232854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8795385" y="232854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151"/>
          <p:cNvSpPr/>
          <p:nvPr/>
        </p:nvSpPr>
        <p:spPr>
          <a:xfrm>
            <a:off x="5830570" y="473710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-100965" y="1771015"/>
            <a:ext cx="1706880" cy="1737360"/>
          </a:xfrm>
          <a:prstGeom prst="rect">
            <a:avLst/>
          </a:prstGeom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95" y="828040"/>
            <a:ext cx="1706880" cy="1717040"/>
          </a:xfrm>
          <a:prstGeom prst="rect">
            <a:avLst/>
          </a:prstGeom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grpSp>
        <p:nvGrpSpPr>
          <p:cNvPr id="142" name="Group 141"/>
          <p:cNvGrpSpPr/>
          <p:nvPr/>
        </p:nvGrpSpPr>
        <p:grpSpPr>
          <a:xfrm>
            <a:off x="1493520" y="1383665"/>
            <a:ext cx="676275" cy="2033270"/>
            <a:chOff x="3227" y="2639"/>
            <a:chExt cx="1208" cy="3522"/>
          </a:xfrm>
        </p:grpSpPr>
        <p:sp>
          <p:nvSpPr>
            <p:cNvPr id="7" name="Cube 6"/>
            <p:cNvSpPr/>
            <p:nvPr/>
          </p:nvSpPr>
          <p:spPr>
            <a:xfrm>
              <a:off x="3227" y="2639"/>
              <a:ext cx="1145" cy="352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3291" y="2639"/>
              <a:ext cx="1145" cy="352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48" name="Picture 4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365" y="1736090"/>
            <a:ext cx="1727200" cy="1717040"/>
          </a:xfrm>
          <a:prstGeom prst="rect">
            <a:avLst/>
          </a:prstGeom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9" name="Picture 4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400" y="925830"/>
            <a:ext cx="1706880" cy="1717040"/>
          </a:xfrm>
          <a:prstGeom prst="rect">
            <a:avLst/>
          </a:prstGeom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" name="Isosceles Triangle 162"/>
          <p:cNvSpPr/>
          <p:nvPr/>
        </p:nvSpPr>
        <p:spPr>
          <a:xfrm rot="5400000">
            <a:off x="2604135" y="405511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2654935" y="3550920"/>
            <a:ext cx="510540" cy="1102360"/>
            <a:chOff x="7648" y="5683"/>
            <a:chExt cx="415" cy="896"/>
          </a:xfrm>
        </p:grpSpPr>
        <p:sp>
          <p:nvSpPr>
            <p:cNvPr id="23" name="Cube 22"/>
            <p:cNvSpPr/>
            <p:nvPr/>
          </p:nvSpPr>
          <p:spPr>
            <a:xfrm>
              <a:off x="7648" y="5683"/>
              <a:ext cx="316" cy="896"/>
            </a:xfrm>
            <a:prstGeom prst="cube">
              <a:avLst>
                <a:gd name="adj" fmla="val 91041"/>
              </a:avLst>
            </a:prstGeom>
            <a:solidFill>
              <a:srgbClr val="CC0000">
                <a:alpha val="63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7691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7739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97" name="Straight Connector 96"/>
          <p:cNvCxnSpPr/>
          <p:nvPr/>
        </p:nvCxnSpPr>
        <p:spPr>
          <a:xfrm flipV="true">
            <a:off x="3007995" y="4090035"/>
            <a:ext cx="3239770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2014855" y="2266950"/>
            <a:ext cx="678815" cy="1694815"/>
            <a:chOff x="7333" y="4909"/>
            <a:chExt cx="552" cy="1378"/>
          </a:xfrm>
        </p:grpSpPr>
        <p:sp>
          <p:nvSpPr>
            <p:cNvPr id="12" name="Cube 11"/>
            <p:cNvSpPr/>
            <p:nvPr/>
          </p:nvSpPr>
          <p:spPr>
            <a:xfrm>
              <a:off x="7333" y="4909"/>
              <a:ext cx="467" cy="1378"/>
            </a:xfrm>
            <a:prstGeom prst="cube">
              <a:avLst>
                <a:gd name="adj" fmla="val 94585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737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740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62" name="Straight Connector 161"/>
          <p:cNvCxnSpPr/>
          <p:nvPr/>
        </p:nvCxnSpPr>
        <p:spPr>
          <a:xfrm flipH="true">
            <a:off x="2604135" y="3113405"/>
            <a:ext cx="2540" cy="97726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51" idx="3"/>
          </p:cNvCxnSpPr>
          <p:nvPr/>
        </p:nvCxnSpPr>
        <p:spPr>
          <a:xfrm>
            <a:off x="3206750" y="4094480"/>
            <a:ext cx="0" cy="78803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rot="5400000">
            <a:off x="3206750" y="484441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246120" y="4551045"/>
            <a:ext cx="517525" cy="702945"/>
            <a:chOff x="8052" y="6274"/>
            <a:chExt cx="421" cy="572"/>
          </a:xfrm>
        </p:grpSpPr>
        <p:sp>
          <p:nvSpPr>
            <p:cNvPr id="27" name="Cube 26"/>
            <p:cNvSpPr/>
            <p:nvPr/>
          </p:nvSpPr>
          <p:spPr>
            <a:xfrm>
              <a:off x="8052" y="6274"/>
              <a:ext cx="202" cy="572"/>
            </a:xfrm>
            <a:prstGeom prst="cube">
              <a:avLst>
                <a:gd name="adj" fmla="val 74456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8111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8219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3695065" y="4882515"/>
            <a:ext cx="1316990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Isosceles Triangle 78"/>
          <p:cNvSpPr/>
          <p:nvPr/>
        </p:nvSpPr>
        <p:spPr>
          <a:xfrm rot="5400000">
            <a:off x="3742690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 rot="5400000">
            <a:off x="438975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 rot="5400000">
            <a:off x="490410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990465" y="4523740"/>
            <a:ext cx="440055" cy="673100"/>
            <a:chOff x="8845" y="7889"/>
            <a:chExt cx="693" cy="1060"/>
          </a:xfrm>
        </p:grpSpPr>
        <p:sp>
          <p:nvSpPr>
            <p:cNvPr id="44" name="Cube 43"/>
            <p:cNvSpPr/>
            <p:nvPr/>
          </p:nvSpPr>
          <p:spPr>
            <a:xfrm>
              <a:off x="8845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9044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768340" y="3990975"/>
            <a:ext cx="203200" cy="203200"/>
            <a:chOff x="9675" y="6910"/>
            <a:chExt cx="320" cy="320"/>
          </a:xfrm>
        </p:grpSpPr>
        <p:sp>
          <p:nvSpPr>
            <p:cNvPr id="111" name="Oval 110"/>
            <p:cNvSpPr/>
            <p:nvPr/>
          </p:nvSpPr>
          <p:spPr>
            <a:xfrm>
              <a:off x="9675" y="6910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false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9784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9862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/>
          <p:nvPr/>
        </p:nvCxnSpPr>
        <p:spPr>
          <a:xfrm>
            <a:off x="3827145" y="4883785"/>
            <a:ext cx="0" cy="62611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true">
            <a:off x="3858895" y="5506720"/>
            <a:ext cx="4064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 rot="10800000">
            <a:off x="3792220" y="515112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 rot="5400000">
            <a:off x="3117850" y="405511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 rot="5400000">
            <a:off x="3827145" y="546862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3839845" y="5316220"/>
            <a:ext cx="224155" cy="365125"/>
          </a:xfrm>
          <a:prstGeom prst="cube">
            <a:avLst>
              <a:gd name="adj" fmla="val 51176"/>
            </a:avLst>
          </a:prstGeom>
          <a:solidFill>
            <a:srgbClr val="CC0000">
              <a:alpha val="68000"/>
            </a:srgbClr>
          </a:solidFill>
          <a:ln w="3175" cmpd="sng">
            <a:solidFill>
              <a:srgbClr val="20202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3955415" y="5319395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4094480" y="5319395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 rot="5400000">
            <a:off x="4410075" y="405257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5400000">
            <a:off x="6067425" y="405257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2425065" y="3114675"/>
            <a:ext cx="5126355" cy="6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ube 134"/>
          <p:cNvSpPr/>
          <p:nvPr/>
        </p:nvSpPr>
        <p:spPr>
          <a:xfrm>
            <a:off x="7566025" y="2338070"/>
            <a:ext cx="445135" cy="1376045"/>
          </a:xfrm>
          <a:prstGeom prst="cube">
            <a:avLst>
              <a:gd name="adj" fmla="val 91155"/>
            </a:avLst>
          </a:prstGeom>
          <a:solidFill>
            <a:schemeClr val="accent2">
              <a:lumMod val="40000"/>
              <a:lumOff val="60000"/>
              <a:alpha val="67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5400000">
            <a:off x="4409440" y="30791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4" name="Isosceles Triangle 163"/>
          <p:cNvSpPr/>
          <p:nvPr/>
        </p:nvSpPr>
        <p:spPr>
          <a:xfrm rot="5400000">
            <a:off x="2512695" y="308102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1" name="Straight Connector 170"/>
          <p:cNvCxnSpPr/>
          <p:nvPr/>
        </p:nvCxnSpPr>
        <p:spPr>
          <a:xfrm>
            <a:off x="1849755" y="1906905"/>
            <a:ext cx="7804150" cy="260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Isosceles Triangle 172"/>
          <p:cNvSpPr/>
          <p:nvPr/>
        </p:nvSpPr>
        <p:spPr>
          <a:xfrm rot="5400000">
            <a:off x="4409440" y="18713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4" name="Isosceles Triangle 173"/>
          <p:cNvSpPr/>
          <p:nvPr/>
        </p:nvSpPr>
        <p:spPr>
          <a:xfrm rot="5400000">
            <a:off x="1938655" y="186880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5" name="Isosceles Triangle 174"/>
          <p:cNvSpPr/>
          <p:nvPr/>
        </p:nvSpPr>
        <p:spPr>
          <a:xfrm rot="5400000">
            <a:off x="4370070" y="54635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8710" y="3510915"/>
            <a:ext cx="447675" cy="1063625"/>
            <a:chOff x="10134" y="6184"/>
            <a:chExt cx="705" cy="1675"/>
          </a:xfrm>
        </p:grpSpPr>
        <p:sp>
          <p:nvSpPr>
            <p:cNvPr id="96" name="Cube 95"/>
            <p:cNvSpPr/>
            <p:nvPr/>
          </p:nvSpPr>
          <p:spPr>
            <a:xfrm>
              <a:off x="10134" y="6185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Cube 3"/>
            <p:cNvSpPr/>
            <p:nvPr/>
          </p:nvSpPr>
          <p:spPr>
            <a:xfrm>
              <a:off x="10249" y="6184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5337810" y="4881245"/>
            <a:ext cx="279400" cy="571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 rot="5400000">
            <a:off x="544004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535930" y="4309110"/>
            <a:ext cx="482600" cy="993140"/>
            <a:chOff x="9796" y="7591"/>
            <a:chExt cx="760" cy="1564"/>
          </a:xfrm>
        </p:grpSpPr>
        <p:sp>
          <p:nvSpPr>
            <p:cNvPr id="46" name="Cube 45"/>
            <p:cNvSpPr/>
            <p:nvPr/>
          </p:nvSpPr>
          <p:spPr>
            <a:xfrm>
              <a:off x="9796" y="7591"/>
              <a:ext cx="560" cy="1565"/>
            </a:xfrm>
            <a:prstGeom prst="cube">
              <a:avLst>
                <a:gd name="adj" fmla="val 91041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9868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Cube 97"/>
            <p:cNvSpPr/>
            <p:nvPr/>
          </p:nvSpPr>
          <p:spPr>
            <a:xfrm>
              <a:off x="9964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6479540" y="4092575"/>
            <a:ext cx="370205" cy="635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5400000">
            <a:off x="6581140" y="405511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741160" y="3277235"/>
            <a:ext cx="680085" cy="1375410"/>
            <a:chOff x="10996" y="5886"/>
            <a:chExt cx="1071" cy="2166"/>
          </a:xfrm>
        </p:grpSpPr>
        <p:sp>
          <p:nvSpPr>
            <p:cNvPr id="130" name="Cube 129"/>
            <p:cNvSpPr/>
            <p:nvPr/>
          </p:nvSpPr>
          <p:spPr>
            <a:xfrm>
              <a:off x="10996" y="5886"/>
              <a:ext cx="734" cy="2167"/>
            </a:xfrm>
            <a:prstGeom prst="cube">
              <a:avLst>
                <a:gd name="adj" fmla="val 93005"/>
              </a:avLst>
            </a:prstGeom>
            <a:solidFill>
              <a:schemeClr val="accent1">
                <a:lumMod val="60000"/>
                <a:lumOff val="40000"/>
                <a:alpha val="73000"/>
              </a:schemeClr>
            </a:solidFill>
            <a:ln w="3175">
              <a:solidFill>
                <a:srgbClr val="202020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1" name="Cube 130"/>
            <p:cNvSpPr/>
            <p:nvPr/>
          </p:nvSpPr>
          <p:spPr>
            <a:xfrm>
              <a:off x="11078" y="5886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Cube 132"/>
            <p:cNvSpPr/>
            <p:nvPr/>
          </p:nvSpPr>
          <p:spPr>
            <a:xfrm>
              <a:off x="11229" y="5886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3" name="Straight Connector 152"/>
          <p:cNvCxnSpPr/>
          <p:nvPr/>
        </p:nvCxnSpPr>
        <p:spPr>
          <a:xfrm flipH="true">
            <a:off x="5869940" y="4194810"/>
            <a:ext cx="1270" cy="24257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true">
            <a:off x="7210425" y="3219450"/>
            <a:ext cx="635" cy="20320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Isosceles Triangle 171"/>
          <p:cNvSpPr/>
          <p:nvPr/>
        </p:nvSpPr>
        <p:spPr>
          <a:xfrm rot="5400000">
            <a:off x="7185660" y="308102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108825" y="3015615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false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7178040" y="304546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227570" y="304546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Isosceles Triangle 158"/>
          <p:cNvSpPr/>
          <p:nvPr/>
        </p:nvSpPr>
        <p:spPr>
          <a:xfrm>
            <a:off x="7172325" y="325437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7172960" y="18840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7" name="Cube 146"/>
          <p:cNvSpPr/>
          <p:nvPr/>
        </p:nvSpPr>
        <p:spPr>
          <a:xfrm>
            <a:off x="9403715" y="86233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5400000">
            <a:off x="9128125" y="189166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7907655" y="3110230"/>
            <a:ext cx="452120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/>
          <p:cNvSpPr/>
          <p:nvPr/>
        </p:nvSpPr>
        <p:spPr>
          <a:xfrm rot="5400000">
            <a:off x="8074025" y="307213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8183245" y="2157095"/>
            <a:ext cx="767715" cy="1706245"/>
            <a:chOff x="13993" y="4144"/>
            <a:chExt cx="1209" cy="2687"/>
          </a:xfrm>
        </p:grpSpPr>
        <p:sp>
          <p:nvSpPr>
            <p:cNvPr id="141" name="Cube 140"/>
            <p:cNvSpPr/>
            <p:nvPr/>
          </p:nvSpPr>
          <p:spPr>
            <a:xfrm>
              <a:off x="13993" y="4161"/>
              <a:ext cx="898" cy="2670"/>
            </a:xfrm>
            <a:prstGeom prst="cube">
              <a:avLst>
                <a:gd name="adj" fmla="val 95600"/>
              </a:avLst>
            </a:prstGeom>
            <a:solidFill>
              <a:schemeClr val="accent1">
                <a:lumMod val="60000"/>
                <a:lumOff val="40000"/>
                <a:alpha val="67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4" name="Cube 143"/>
            <p:cNvSpPr/>
            <p:nvPr/>
          </p:nvSpPr>
          <p:spPr>
            <a:xfrm>
              <a:off x="14052" y="4144"/>
              <a:ext cx="1015" cy="2671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Cube 144"/>
            <p:cNvSpPr/>
            <p:nvPr/>
          </p:nvSpPr>
          <p:spPr>
            <a:xfrm>
              <a:off x="14188" y="4145"/>
              <a:ext cx="1015" cy="2671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69" name="Isosceles Triangle 168"/>
          <p:cNvSpPr/>
          <p:nvPr/>
        </p:nvSpPr>
        <p:spPr>
          <a:xfrm>
            <a:off x="8740775" y="207073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>
            <a:off x="8777605" y="2016760"/>
            <a:ext cx="1270" cy="27749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8676640" y="1812925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false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8745855" y="184277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8795385" y="184277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151"/>
          <p:cNvSpPr/>
          <p:nvPr/>
        </p:nvSpPr>
        <p:spPr>
          <a:xfrm>
            <a:off x="5830570" y="425132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-100965" y="1193800"/>
            <a:ext cx="1706880" cy="1737360"/>
          </a:xfrm>
          <a:prstGeom prst="rect">
            <a:avLst/>
          </a:prstGeom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95" y="250825"/>
            <a:ext cx="1706880" cy="1717040"/>
          </a:xfrm>
          <a:prstGeom prst="rect">
            <a:avLst/>
          </a:prstGeom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grpSp>
        <p:nvGrpSpPr>
          <p:cNvPr id="142" name="Group 141"/>
          <p:cNvGrpSpPr/>
          <p:nvPr/>
        </p:nvGrpSpPr>
        <p:grpSpPr>
          <a:xfrm>
            <a:off x="1493520" y="897890"/>
            <a:ext cx="676275" cy="2033270"/>
            <a:chOff x="3227" y="2639"/>
            <a:chExt cx="1208" cy="3522"/>
          </a:xfrm>
        </p:grpSpPr>
        <p:sp>
          <p:nvSpPr>
            <p:cNvPr id="7" name="Cube 6"/>
            <p:cNvSpPr/>
            <p:nvPr/>
          </p:nvSpPr>
          <p:spPr>
            <a:xfrm>
              <a:off x="3227" y="2639"/>
              <a:ext cx="1145" cy="352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3291" y="2639"/>
              <a:ext cx="1145" cy="352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49" name="Picture 4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9860" y="440055"/>
            <a:ext cx="1706880" cy="1717040"/>
          </a:xfrm>
          <a:prstGeom prst="rect">
            <a:avLst/>
          </a:prstGeom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57" name="Cube 56"/>
          <p:cNvSpPr/>
          <p:nvPr/>
        </p:nvSpPr>
        <p:spPr>
          <a:xfrm>
            <a:off x="7527925" y="2338070"/>
            <a:ext cx="445135" cy="1376045"/>
          </a:xfrm>
          <a:prstGeom prst="cube">
            <a:avLst>
              <a:gd name="adj" fmla="val 91155"/>
            </a:avLst>
          </a:prstGeom>
          <a:solidFill>
            <a:schemeClr val="accent2">
              <a:lumMod val="40000"/>
              <a:lumOff val="60000"/>
              <a:alpha val="67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9434195" y="86487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5017770" y="5685790"/>
            <a:ext cx="502285" cy="132080"/>
            <a:chOff x="7811" y="9359"/>
            <a:chExt cx="791" cy="208"/>
          </a:xfrm>
        </p:grpSpPr>
        <p:sp>
          <p:nvSpPr>
            <p:cNvPr id="75" name="Cube 74"/>
            <p:cNvSpPr/>
            <p:nvPr/>
          </p:nvSpPr>
          <p:spPr>
            <a:xfrm>
              <a:off x="7811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Cube 75"/>
            <p:cNvSpPr/>
            <p:nvPr/>
          </p:nvSpPr>
          <p:spPr>
            <a:xfrm>
              <a:off x="7898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Cube 76"/>
            <p:cNvSpPr/>
            <p:nvPr/>
          </p:nvSpPr>
          <p:spPr>
            <a:xfrm>
              <a:off x="7991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Cube 81"/>
            <p:cNvSpPr/>
            <p:nvPr/>
          </p:nvSpPr>
          <p:spPr>
            <a:xfrm>
              <a:off x="8078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3" name="Cube 82"/>
            <p:cNvSpPr/>
            <p:nvPr/>
          </p:nvSpPr>
          <p:spPr>
            <a:xfrm>
              <a:off x="8175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Cube 83"/>
            <p:cNvSpPr/>
            <p:nvPr/>
          </p:nvSpPr>
          <p:spPr>
            <a:xfrm>
              <a:off x="8262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5" name="Cube 84"/>
            <p:cNvSpPr/>
            <p:nvPr/>
          </p:nvSpPr>
          <p:spPr>
            <a:xfrm>
              <a:off x="8355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6" name="Cube 85"/>
            <p:cNvSpPr/>
            <p:nvPr/>
          </p:nvSpPr>
          <p:spPr>
            <a:xfrm>
              <a:off x="8442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860925" y="5923280"/>
            <a:ext cx="502285" cy="132080"/>
            <a:chOff x="7811" y="9359"/>
            <a:chExt cx="791" cy="208"/>
          </a:xfrm>
        </p:grpSpPr>
        <p:sp>
          <p:nvSpPr>
            <p:cNvPr id="8" name="Cube 7"/>
            <p:cNvSpPr/>
            <p:nvPr/>
          </p:nvSpPr>
          <p:spPr>
            <a:xfrm>
              <a:off x="7811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Cube 18"/>
            <p:cNvSpPr/>
            <p:nvPr/>
          </p:nvSpPr>
          <p:spPr>
            <a:xfrm>
              <a:off x="7898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Cube 20"/>
            <p:cNvSpPr/>
            <p:nvPr/>
          </p:nvSpPr>
          <p:spPr>
            <a:xfrm>
              <a:off x="7991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Cube 35"/>
            <p:cNvSpPr/>
            <p:nvPr/>
          </p:nvSpPr>
          <p:spPr>
            <a:xfrm>
              <a:off x="8078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" name="Cube 39"/>
            <p:cNvSpPr/>
            <p:nvPr/>
          </p:nvSpPr>
          <p:spPr>
            <a:xfrm>
              <a:off x="8175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8262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8355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2" name="Cube 51"/>
            <p:cNvSpPr/>
            <p:nvPr/>
          </p:nvSpPr>
          <p:spPr>
            <a:xfrm>
              <a:off x="8442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8" name="Cube 87"/>
          <p:cNvSpPr/>
          <p:nvPr/>
        </p:nvSpPr>
        <p:spPr>
          <a:xfrm>
            <a:off x="5695315" y="5319395"/>
            <a:ext cx="677545" cy="404495"/>
          </a:xfrm>
          <a:prstGeom prst="cube">
            <a:avLst>
              <a:gd name="adj" fmla="val 35676"/>
            </a:avLst>
          </a:prstGeom>
          <a:solidFill>
            <a:schemeClr val="accent6">
              <a:lumMod val="40000"/>
              <a:lumOff val="60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Cube 116"/>
          <p:cNvSpPr/>
          <p:nvPr/>
        </p:nvSpPr>
        <p:spPr>
          <a:xfrm>
            <a:off x="6889115" y="4709795"/>
            <a:ext cx="623570" cy="682625"/>
          </a:xfrm>
          <a:prstGeom prst="cube">
            <a:avLst>
              <a:gd name="adj" fmla="val 34482"/>
            </a:avLst>
          </a:prstGeom>
          <a:solidFill>
            <a:schemeClr val="accent6">
              <a:lumMod val="40000"/>
              <a:lumOff val="60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Cube 117"/>
          <p:cNvSpPr/>
          <p:nvPr/>
        </p:nvSpPr>
        <p:spPr>
          <a:xfrm>
            <a:off x="8220710" y="3787775"/>
            <a:ext cx="744855" cy="787400"/>
          </a:xfrm>
          <a:prstGeom prst="cube">
            <a:avLst>
              <a:gd name="adj" fmla="val 34482"/>
            </a:avLst>
          </a:prstGeom>
          <a:solidFill>
            <a:schemeClr val="accent6">
              <a:lumMod val="40000"/>
              <a:lumOff val="60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4" name="Cube 123"/>
          <p:cNvSpPr/>
          <p:nvPr/>
        </p:nvSpPr>
        <p:spPr>
          <a:xfrm>
            <a:off x="9302750" y="3148330"/>
            <a:ext cx="873125" cy="1532890"/>
          </a:xfrm>
          <a:prstGeom prst="cube">
            <a:avLst>
              <a:gd name="adj" fmla="val 64727"/>
            </a:avLst>
          </a:prstGeom>
          <a:solidFill>
            <a:schemeClr val="accent6">
              <a:lumMod val="40000"/>
              <a:lumOff val="60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9394825" y="1250315"/>
            <a:ext cx="1727200" cy="1717040"/>
          </a:xfrm>
          <a:prstGeom prst="rect">
            <a:avLst/>
          </a:prstGeom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cxnSp>
        <p:nvCxnSpPr>
          <p:cNvPr id="125" name="Straight Arrow Connector 124"/>
          <p:cNvCxnSpPr/>
          <p:nvPr/>
        </p:nvCxnSpPr>
        <p:spPr>
          <a:xfrm>
            <a:off x="4354830" y="5508625"/>
            <a:ext cx="3810" cy="40767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 Box 125"/>
          <p:cNvSpPr txBox="true"/>
          <p:nvPr/>
        </p:nvSpPr>
        <p:spPr>
          <a:xfrm>
            <a:off x="158115" y="925195"/>
            <a:ext cx="741680" cy="368300"/>
          </a:xfrm>
          <a:prstGeom prst="rect">
            <a:avLst/>
          </a:prstGeom>
          <a:effectLst/>
        </p:spPr>
        <p:txBody>
          <a:bodyPr wrap="none" rtlCol="0">
            <a:spAutoFit/>
          </a:bodyPr>
          <a:p>
            <a:r>
              <a:rPr lang="en-US" altLang="en-US"/>
              <a:t>X_{u}</a:t>
            </a:r>
            <a:endParaRPr lang="en-US" altLang="en-US"/>
          </a:p>
        </p:txBody>
      </p:sp>
      <p:sp>
        <p:nvSpPr>
          <p:cNvPr id="127" name="Text Box 126"/>
          <p:cNvSpPr txBox="true"/>
          <p:nvPr/>
        </p:nvSpPr>
        <p:spPr>
          <a:xfrm>
            <a:off x="1108075" y="128270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T(X_{u})</a:t>
            </a:r>
            <a:endParaRPr lang="en-US" altLang="en-US"/>
          </a:p>
        </p:txBody>
      </p:sp>
      <p:cxnSp>
        <p:nvCxnSpPr>
          <p:cNvPr id="128" name="Straight Arrow Connector 127"/>
          <p:cNvCxnSpPr/>
          <p:nvPr/>
        </p:nvCxnSpPr>
        <p:spPr>
          <a:xfrm flipH="true" flipV="true">
            <a:off x="4353560" y="5913755"/>
            <a:ext cx="388620" cy="2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true">
            <a:off x="4653280" y="5791835"/>
            <a:ext cx="214630" cy="21590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true">
            <a:off x="4862830" y="5791835"/>
            <a:ext cx="11811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true">
            <a:off x="4661535" y="6007735"/>
            <a:ext cx="120015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4286250" y="5500370"/>
            <a:ext cx="200025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434205" y="5128895"/>
            <a:ext cx="469900" cy="688340"/>
            <a:chOff x="8139" y="9562"/>
            <a:chExt cx="740" cy="1084"/>
          </a:xfrm>
        </p:grpSpPr>
        <p:sp>
          <p:nvSpPr>
            <p:cNvPr id="39" name="Cube 38"/>
            <p:cNvSpPr/>
            <p:nvPr/>
          </p:nvSpPr>
          <p:spPr>
            <a:xfrm>
              <a:off x="8139" y="9562"/>
              <a:ext cx="309" cy="1085"/>
            </a:xfrm>
            <a:prstGeom prst="cube">
              <a:avLst>
                <a:gd name="adj" fmla="val 87165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Cube 41"/>
            <p:cNvSpPr/>
            <p:nvPr/>
          </p:nvSpPr>
          <p:spPr>
            <a:xfrm>
              <a:off x="8186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>
              <a:off x="8385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 rot="0">
            <a:off x="4678045" y="4780915"/>
            <a:ext cx="203200" cy="203200"/>
            <a:chOff x="8417" y="8294"/>
            <a:chExt cx="320" cy="320"/>
          </a:xfrm>
        </p:grpSpPr>
        <p:sp>
          <p:nvSpPr>
            <p:cNvPr id="54" name="Oval 53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false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Isosceles Triangle 118"/>
          <p:cNvSpPr/>
          <p:nvPr/>
        </p:nvSpPr>
        <p:spPr>
          <a:xfrm>
            <a:off x="4743450" y="501332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781550" y="4984750"/>
            <a:ext cx="0" cy="22415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/>
          <p:cNvSpPr/>
          <p:nvPr/>
        </p:nvSpPr>
        <p:spPr>
          <a:xfrm rot="10800000">
            <a:off x="4318635" y="568579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5448935" y="4978400"/>
            <a:ext cx="3810" cy="40767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true" flipV="true">
            <a:off x="5447665" y="5383530"/>
            <a:ext cx="388620" cy="2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true">
            <a:off x="5747385" y="5261610"/>
            <a:ext cx="214630" cy="21590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true">
            <a:off x="5956935" y="5261610"/>
            <a:ext cx="11811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true">
            <a:off x="5755640" y="5477510"/>
            <a:ext cx="120015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Isosceles Triangle 181"/>
          <p:cNvSpPr/>
          <p:nvPr/>
        </p:nvSpPr>
        <p:spPr>
          <a:xfrm rot="10800000">
            <a:off x="5412740" y="5155565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8" name="Isosceles Triangle 277"/>
          <p:cNvSpPr/>
          <p:nvPr/>
        </p:nvSpPr>
        <p:spPr>
          <a:xfrm rot="10800000">
            <a:off x="10041890" y="270002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-195580" y="1513840"/>
            <a:ext cx="1706880" cy="173736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0" y="673735"/>
            <a:ext cx="1706880" cy="1717040"/>
          </a:xfrm>
          <a:prstGeom prst="rect">
            <a:avLst/>
          </a:prstGeom>
          <a:ln w="63500">
            <a:solidFill>
              <a:schemeClr val="accent6">
                <a:lumMod val="75000"/>
              </a:schemeClr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163" name="Isosceles Triangle 162"/>
          <p:cNvSpPr/>
          <p:nvPr/>
        </p:nvSpPr>
        <p:spPr>
          <a:xfrm rot="5400000">
            <a:off x="2639695" y="405511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2690495" y="3550920"/>
            <a:ext cx="510540" cy="1102360"/>
            <a:chOff x="7648" y="5683"/>
            <a:chExt cx="415" cy="896"/>
          </a:xfrm>
        </p:grpSpPr>
        <p:sp>
          <p:nvSpPr>
            <p:cNvPr id="23" name="Cube 22"/>
            <p:cNvSpPr/>
            <p:nvPr/>
          </p:nvSpPr>
          <p:spPr>
            <a:xfrm>
              <a:off x="7648" y="5683"/>
              <a:ext cx="316" cy="896"/>
            </a:xfrm>
            <a:prstGeom prst="cube">
              <a:avLst>
                <a:gd name="adj" fmla="val 91041"/>
              </a:avLst>
            </a:prstGeom>
            <a:solidFill>
              <a:srgbClr val="CC0000">
                <a:alpha val="63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7691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7739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97" name="Straight Connector 96"/>
          <p:cNvCxnSpPr/>
          <p:nvPr/>
        </p:nvCxnSpPr>
        <p:spPr>
          <a:xfrm flipV="true">
            <a:off x="3050540" y="4088765"/>
            <a:ext cx="3562985" cy="38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true">
            <a:off x="2639695" y="3161030"/>
            <a:ext cx="5715" cy="9296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51" idx="3"/>
          </p:cNvCxnSpPr>
          <p:nvPr/>
        </p:nvCxnSpPr>
        <p:spPr>
          <a:xfrm>
            <a:off x="3221990" y="4094480"/>
            <a:ext cx="0" cy="7880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rot="5400000">
            <a:off x="3221990" y="484441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255856" y="4531995"/>
            <a:ext cx="486793" cy="702945"/>
            <a:chOff x="8078" y="6274"/>
            <a:chExt cx="396" cy="572"/>
          </a:xfrm>
        </p:grpSpPr>
        <p:sp>
          <p:nvSpPr>
            <p:cNvPr id="27" name="Cube 26"/>
            <p:cNvSpPr/>
            <p:nvPr/>
          </p:nvSpPr>
          <p:spPr>
            <a:xfrm>
              <a:off x="8078" y="6274"/>
              <a:ext cx="166" cy="572"/>
            </a:xfrm>
            <a:prstGeom prst="cube">
              <a:avLst>
                <a:gd name="adj" fmla="val 84330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8111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8219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V="true">
            <a:off x="3643630" y="4883785"/>
            <a:ext cx="1438275" cy="190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Isosceles Triangle 78"/>
          <p:cNvSpPr/>
          <p:nvPr/>
        </p:nvSpPr>
        <p:spPr>
          <a:xfrm rot="5400000">
            <a:off x="3742690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 rot="5400000">
            <a:off x="438975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 rot="5400000">
            <a:off x="490410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019040" y="4523740"/>
            <a:ext cx="440055" cy="673100"/>
            <a:chOff x="8845" y="7889"/>
            <a:chExt cx="693" cy="1060"/>
          </a:xfrm>
        </p:grpSpPr>
        <p:sp>
          <p:nvSpPr>
            <p:cNvPr id="44" name="Cube 43"/>
            <p:cNvSpPr/>
            <p:nvPr/>
          </p:nvSpPr>
          <p:spPr>
            <a:xfrm>
              <a:off x="8845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9044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763260" y="4011295"/>
            <a:ext cx="203200" cy="203200"/>
            <a:chOff x="9675" y="6910"/>
            <a:chExt cx="320" cy="320"/>
          </a:xfrm>
        </p:grpSpPr>
        <p:sp>
          <p:nvSpPr>
            <p:cNvPr id="111" name="Oval 110"/>
            <p:cNvSpPr/>
            <p:nvPr/>
          </p:nvSpPr>
          <p:spPr>
            <a:xfrm>
              <a:off x="9675" y="6910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false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9784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9862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/>
          <p:nvPr/>
        </p:nvCxnSpPr>
        <p:spPr>
          <a:xfrm>
            <a:off x="3827145" y="4883785"/>
            <a:ext cx="0" cy="6261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true">
            <a:off x="3858895" y="5506720"/>
            <a:ext cx="4064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 rot="10800000">
            <a:off x="3792220" y="515112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 rot="5400000">
            <a:off x="3117850" y="405511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 rot="5400000">
            <a:off x="3827145" y="546862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3883025" y="5309235"/>
            <a:ext cx="156210" cy="377190"/>
          </a:xfrm>
          <a:prstGeom prst="cube">
            <a:avLst>
              <a:gd name="adj" fmla="val 72357"/>
            </a:avLst>
          </a:prstGeom>
          <a:solidFill>
            <a:srgbClr val="CC0000">
              <a:alpha val="68000"/>
            </a:srgbClr>
          </a:solidFill>
          <a:ln w="3175" cmpd="sng">
            <a:solidFill>
              <a:srgbClr val="20202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3932555" y="5319395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4071620" y="5319395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 rot="5400000">
            <a:off x="4410075" y="405257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5400000">
            <a:off x="6165215" y="405511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5400000">
            <a:off x="4409440" y="31286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3" name="Isosceles Triangle 172"/>
          <p:cNvSpPr/>
          <p:nvPr/>
        </p:nvSpPr>
        <p:spPr>
          <a:xfrm rot="5400000">
            <a:off x="4420235" y="197802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5" name="Isosceles Triangle 174"/>
          <p:cNvSpPr/>
          <p:nvPr/>
        </p:nvSpPr>
        <p:spPr>
          <a:xfrm rot="5400000">
            <a:off x="4370070" y="54635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463030" y="3524250"/>
            <a:ext cx="447675" cy="1063625"/>
            <a:chOff x="10134" y="6184"/>
            <a:chExt cx="705" cy="1675"/>
          </a:xfrm>
        </p:grpSpPr>
        <p:sp>
          <p:nvSpPr>
            <p:cNvPr id="96" name="Cube 95"/>
            <p:cNvSpPr/>
            <p:nvPr/>
          </p:nvSpPr>
          <p:spPr>
            <a:xfrm>
              <a:off x="10134" y="6185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Cube 3"/>
            <p:cNvSpPr/>
            <p:nvPr/>
          </p:nvSpPr>
          <p:spPr>
            <a:xfrm>
              <a:off x="10249" y="6184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5337810" y="4881245"/>
            <a:ext cx="518160" cy="6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 rot="5400000">
            <a:off x="5538470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733540" y="4091305"/>
            <a:ext cx="675640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5400000">
            <a:off x="7109460" y="40570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7265035" y="199072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8029575" y="311785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5" name="Straight Arrow Connector 124"/>
          <p:cNvCxnSpPr/>
          <p:nvPr/>
        </p:nvCxnSpPr>
        <p:spPr>
          <a:xfrm flipH="true">
            <a:off x="4353560" y="5508625"/>
            <a:ext cx="1270" cy="692785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 Box 125"/>
          <p:cNvSpPr txBox="true"/>
          <p:nvPr/>
        </p:nvSpPr>
        <p:spPr>
          <a:xfrm>
            <a:off x="1294130" y="378460"/>
            <a:ext cx="358775" cy="368300"/>
          </a:xfrm>
          <a:prstGeom prst="rect">
            <a:avLst/>
          </a:prstGeom>
          <a:effectLst/>
        </p:spPr>
        <p:txBody>
          <a:bodyPr wrap="non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x</a:t>
            </a:r>
            <a:r>
              <a:rPr lang="en-US" altLang="en-US" i="1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u</a:t>
            </a:r>
            <a:endParaRPr lang="en-US" altLang="en-US" i="1" baseline="-2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>
            <a:off x="4286250" y="5500370"/>
            <a:ext cx="200025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434205" y="5128895"/>
            <a:ext cx="469900" cy="688340"/>
            <a:chOff x="8139" y="9562"/>
            <a:chExt cx="740" cy="1084"/>
          </a:xfrm>
        </p:grpSpPr>
        <p:sp>
          <p:nvSpPr>
            <p:cNvPr id="39" name="Cube 38"/>
            <p:cNvSpPr/>
            <p:nvPr/>
          </p:nvSpPr>
          <p:spPr>
            <a:xfrm>
              <a:off x="8139" y="9562"/>
              <a:ext cx="309" cy="1085"/>
            </a:xfrm>
            <a:prstGeom prst="cube">
              <a:avLst>
                <a:gd name="adj" fmla="val 87165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Cube 41"/>
            <p:cNvSpPr/>
            <p:nvPr/>
          </p:nvSpPr>
          <p:spPr>
            <a:xfrm>
              <a:off x="8186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>
              <a:off x="8385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 rot="0">
            <a:off x="4678045" y="4780915"/>
            <a:ext cx="203200" cy="203200"/>
            <a:chOff x="8417" y="8294"/>
            <a:chExt cx="320" cy="320"/>
          </a:xfrm>
        </p:grpSpPr>
        <p:sp>
          <p:nvSpPr>
            <p:cNvPr id="54" name="Oval 53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false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Isosceles Triangle 118"/>
          <p:cNvSpPr/>
          <p:nvPr/>
        </p:nvSpPr>
        <p:spPr>
          <a:xfrm>
            <a:off x="4743450" y="501332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781550" y="4984750"/>
            <a:ext cx="0" cy="22415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/>
          <p:cNvSpPr/>
          <p:nvPr/>
        </p:nvSpPr>
        <p:spPr>
          <a:xfrm rot="10800000">
            <a:off x="4318635" y="568579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true">
            <a:off x="5853430" y="4698365"/>
            <a:ext cx="2540" cy="18351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true">
            <a:off x="7406640" y="3890645"/>
            <a:ext cx="1270" cy="20320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66"/>
          <p:cNvSpPr/>
          <p:nvPr/>
        </p:nvSpPr>
        <p:spPr>
          <a:xfrm>
            <a:off x="7369810" y="3947160"/>
            <a:ext cx="76200" cy="76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rot="5400000" flipH="true">
            <a:off x="5652770" y="4037965"/>
            <a:ext cx="482600" cy="993140"/>
            <a:chOff x="9796" y="7591"/>
            <a:chExt cx="760" cy="1564"/>
          </a:xfrm>
        </p:grpSpPr>
        <p:sp>
          <p:nvSpPr>
            <p:cNvPr id="46" name="Cube 45"/>
            <p:cNvSpPr/>
            <p:nvPr/>
          </p:nvSpPr>
          <p:spPr>
            <a:xfrm>
              <a:off x="9796" y="7591"/>
              <a:ext cx="560" cy="1565"/>
            </a:xfrm>
            <a:prstGeom prst="cube">
              <a:avLst>
                <a:gd name="adj" fmla="val 91041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9868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Cube 97"/>
            <p:cNvSpPr/>
            <p:nvPr/>
          </p:nvSpPr>
          <p:spPr>
            <a:xfrm>
              <a:off x="9964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3" name="Straight Connector 152"/>
          <p:cNvCxnSpPr/>
          <p:nvPr/>
        </p:nvCxnSpPr>
        <p:spPr>
          <a:xfrm flipH="true">
            <a:off x="5861050" y="4215130"/>
            <a:ext cx="1270" cy="2425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151"/>
          <p:cNvSpPr/>
          <p:nvPr/>
        </p:nvSpPr>
        <p:spPr>
          <a:xfrm>
            <a:off x="5824220" y="427164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rot="5400000" flipH="true">
            <a:off x="7202488" y="2939733"/>
            <a:ext cx="589280" cy="1376680"/>
            <a:chOff x="11024" y="5885"/>
            <a:chExt cx="928" cy="2168"/>
          </a:xfrm>
        </p:grpSpPr>
        <p:sp>
          <p:nvSpPr>
            <p:cNvPr id="130" name="Cube 129"/>
            <p:cNvSpPr/>
            <p:nvPr/>
          </p:nvSpPr>
          <p:spPr>
            <a:xfrm>
              <a:off x="11024" y="5886"/>
              <a:ext cx="734" cy="2167"/>
            </a:xfrm>
            <a:prstGeom prst="cube">
              <a:avLst>
                <a:gd name="adj" fmla="val 93005"/>
              </a:avLst>
            </a:prstGeom>
            <a:solidFill>
              <a:schemeClr val="accent1">
                <a:lumMod val="60000"/>
                <a:lumOff val="40000"/>
                <a:alpha val="73000"/>
              </a:schemeClr>
            </a:solidFill>
            <a:ln w="3175">
              <a:solidFill>
                <a:srgbClr val="202020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1" name="Cube 130"/>
            <p:cNvSpPr/>
            <p:nvPr/>
          </p:nvSpPr>
          <p:spPr>
            <a:xfrm>
              <a:off x="11078" y="5886"/>
              <a:ext cx="768" cy="2167"/>
            </a:xfrm>
            <a:prstGeom prst="cube">
              <a:avLst>
                <a:gd name="adj" fmla="val 89778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Cube 132"/>
            <p:cNvSpPr/>
            <p:nvPr/>
          </p:nvSpPr>
          <p:spPr>
            <a:xfrm>
              <a:off x="11157" y="5885"/>
              <a:ext cx="795" cy="2168"/>
            </a:xfrm>
            <a:prstGeom prst="cube">
              <a:avLst>
                <a:gd name="adj" fmla="val 86729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64" name="Straight Connector 63"/>
          <p:cNvCxnSpPr/>
          <p:nvPr/>
        </p:nvCxnSpPr>
        <p:spPr>
          <a:xfrm flipH="true">
            <a:off x="7417435" y="3267075"/>
            <a:ext cx="1270" cy="2425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Isosceles Triangle 64"/>
          <p:cNvSpPr/>
          <p:nvPr/>
        </p:nvSpPr>
        <p:spPr>
          <a:xfrm>
            <a:off x="7380605" y="332359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2" name="Isosceles Triangle 101"/>
          <p:cNvSpPr/>
          <p:nvPr/>
        </p:nvSpPr>
        <p:spPr>
          <a:xfrm rot="5400000">
            <a:off x="8892540" y="31140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flipH="true">
            <a:off x="9128125" y="2942590"/>
            <a:ext cx="3175" cy="21336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true">
            <a:off x="9155430" y="2123440"/>
            <a:ext cx="3810" cy="3689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Isosceles Triangle 108"/>
          <p:cNvSpPr/>
          <p:nvPr/>
        </p:nvSpPr>
        <p:spPr>
          <a:xfrm rot="5400000">
            <a:off x="9549130" y="19919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9119235" y="224536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6" name="Text Box 135"/>
          <p:cNvSpPr txBox="true"/>
          <p:nvPr/>
        </p:nvSpPr>
        <p:spPr>
          <a:xfrm>
            <a:off x="652780" y="5647690"/>
            <a:ext cx="10217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conv_relu_bn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5" name="Picture 16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5" y="5923915"/>
            <a:ext cx="109855" cy="329565"/>
          </a:xfrm>
          <a:prstGeom prst="rect">
            <a:avLst/>
          </a:prstGeom>
        </p:spPr>
      </p:pic>
      <p:sp>
        <p:nvSpPr>
          <p:cNvPr id="181" name="Text Box 180"/>
          <p:cNvSpPr txBox="true"/>
          <p:nvPr/>
        </p:nvSpPr>
        <p:spPr>
          <a:xfrm>
            <a:off x="650875" y="5930265"/>
            <a:ext cx="9537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downsample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4" name="Picture 18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95" y="6208395"/>
            <a:ext cx="110490" cy="298450"/>
          </a:xfrm>
          <a:prstGeom prst="rect">
            <a:avLst/>
          </a:prstGeom>
        </p:spPr>
      </p:pic>
      <p:sp>
        <p:nvSpPr>
          <p:cNvPr id="185" name="Text Box 184"/>
          <p:cNvSpPr txBox="true"/>
          <p:nvPr/>
        </p:nvSpPr>
        <p:spPr>
          <a:xfrm>
            <a:off x="646430" y="6191885"/>
            <a:ext cx="7677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upsample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 flipV="true">
            <a:off x="1250950" y="1577340"/>
            <a:ext cx="955040" cy="877570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1719580" y="2005965"/>
            <a:ext cx="186690" cy="635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Isosceles Triangle 187"/>
          <p:cNvSpPr/>
          <p:nvPr/>
        </p:nvSpPr>
        <p:spPr>
          <a:xfrm rot="5400000">
            <a:off x="1830070" y="1968500"/>
            <a:ext cx="76200" cy="76200"/>
          </a:xfrm>
          <a:prstGeom prst="triangle">
            <a:avLst/>
          </a:prstGeom>
          <a:solidFill>
            <a:srgbClr val="EB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9" name="Straight Connector 188"/>
          <p:cNvCxnSpPr/>
          <p:nvPr/>
        </p:nvCxnSpPr>
        <p:spPr>
          <a:xfrm>
            <a:off x="756285" y="2454910"/>
            <a:ext cx="494665" cy="0"/>
          </a:xfrm>
          <a:prstGeom prst="line">
            <a:avLst/>
          </a:prstGeom>
          <a:ln w="19050" cap="rnd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true">
            <a:off x="1614170" y="1581150"/>
            <a:ext cx="588010" cy="6350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/>
          <p:cNvGrpSpPr/>
          <p:nvPr/>
        </p:nvGrpSpPr>
        <p:grpSpPr>
          <a:xfrm>
            <a:off x="1684020" y="897890"/>
            <a:ext cx="675640" cy="2033270"/>
            <a:chOff x="4829" y="246"/>
            <a:chExt cx="1064" cy="3202"/>
          </a:xfrm>
        </p:grpSpPr>
        <p:sp>
          <p:nvSpPr>
            <p:cNvPr id="7" name="Cube 6"/>
            <p:cNvSpPr/>
            <p:nvPr/>
          </p:nvSpPr>
          <p:spPr>
            <a:xfrm>
              <a:off x="4829" y="246"/>
              <a:ext cx="1009" cy="320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67000"/>
              </a:schemeClr>
            </a:solidFill>
            <a:ln w="0" cmpd="sng">
              <a:solidFill>
                <a:srgbClr val="202020">
                  <a:alpha val="58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4885" y="246"/>
              <a:ext cx="1009" cy="320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63000"/>
              </a:schemeClr>
            </a:solidFill>
            <a:ln w="0" cmpd="sng">
              <a:solidFill>
                <a:srgbClr val="202020">
                  <a:alpha val="58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71" name="Straight Connector 170"/>
          <p:cNvCxnSpPr/>
          <p:nvPr/>
        </p:nvCxnSpPr>
        <p:spPr>
          <a:xfrm>
            <a:off x="2012315" y="2006600"/>
            <a:ext cx="7837805" cy="2730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/>
          <p:cNvSpPr/>
          <p:nvPr/>
        </p:nvSpPr>
        <p:spPr>
          <a:xfrm rot="5400000">
            <a:off x="2215515" y="196786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7" name="Cube 146"/>
          <p:cNvSpPr/>
          <p:nvPr/>
        </p:nvSpPr>
        <p:spPr>
          <a:xfrm>
            <a:off x="9650730" y="84836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94" name="Group 193"/>
          <p:cNvGrpSpPr/>
          <p:nvPr/>
        </p:nvGrpSpPr>
        <p:grpSpPr>
          <a:xfrm rot="0">
            <a:off x="393065" y="5448300"/>
            <a:ext cx="158750" cy="158750"/>
            <a:chOff x="8417" y="8294"/>
            <a:chExt cx="320" cy="320"/>
          </a:xfrm>
        </p:grpSpPr>
        <p:sp>
          <p:nvSpPr>
            <p:cNvPr id="195" name="Oval 194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false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96" name="Straight Connector 195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4" name="Picture 13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75" y="5685790"/>
            <a:ext cx="99695" cy="295275"/>
          </a:xfrm>
          <a:prstGeom prst="rect">
            <a:avLst/>
          </a:prstGeom>
        </p:spPr>
      </p:pic>
      <p:sp>
        <p:nvSpPr>
          <p:cNvPr id="198" name="Text Box 197"/>
          <p:cNvSpPr txBox="true"/>
          <p:nvPr/>
        </p:nvSpPr>
        <p:spPr>
          <a:xfrm>
            <a:off x="673735" y="5389880"/>
            <a:ext cx="9042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concatenate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9060815" y="1919605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false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9130030" y="194945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9179560" y="194945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H="true" flipV="true">
            <a:off x="4351020" y="6202680"/>
            <a:ext cx="509905" cy="3175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H="true">
            <a:off x="4727575" y="6076315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true">
            <a:off x="4736465" y="633285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H="true">
            <a:off x="4983480" y="607631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4850765" y="6253480"/>
            <a:ext cx="502285" cy="132080"/>
            <a:chOff x="7811" y="9359"/>
            <a:chExt cx="791" cy="208"/>
          </a:xfrm>
          <a:solidFill>
            <a:schemeClr val="accent1"/>
          </a:solidFill>
        </p:grpSpPr>
        <p:sp>
          <p:nvSpPr>
            <p:cNvPr id="75" name="Cube 74"/>
            <p:cNvSpPr/>
            <p:nvPr/>
          </p:nvSpPr>
          <p:spPr>
            <a:xfrm>
              <a:off x="781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Cube 75"/>
            <p:cNvSpPr/>
            <p:nvPr/>
          </p:nvSpPr>
          <p:spPr>
            <a:xfrm>
              <a:off x="789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Cube 76"/>
            <p:cNvSpPr/>
            <p:nvPr/>
          </p:nvSpPr>
          <p:spPr>
            <a:xfrm>
              <a:off x="799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Cube 81"/>
            <p:cNvSpPr/>
            <p:nvPr/>
          </p:nvSpPr>
          <p:spPr>
            <a:xfrm>
              <a:off x="807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3" name="Cube 82"/>
            <p:cNvSpPr/>
            <p:nvPr/>
          </p:nvSpPr>
          <p:spPr>
            <a:xfrm>
              <a:off x="817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Cube 83"/>
            <p:cNvSpPr/>
            <p:nvPr/>
          </p:nvSpPr>
          <p:spPr>
            <a:xfrm>
              <a:off x="826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5" name="Cube 84"/>
            <p:cNvSpPr/>
            <p:nvPr/>
          </p:nvSpPr>
          <p:spPr>
            <a:xfrm>
              <a:off x="835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6" name="Cube 85"/>
            <p:cNvSpPr/>
            <p:nvPr/>
          </p:nvSpPr>
          <p:spPr>
            <a:xfrm>
              <a:off x="844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064125" y="6002020"/>
            <a:ext cx="502285" cy="132080"/>
            <a:chOff x="7811" y="9359"/>
            <a:chExt cx="791" cy="20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" name="Cube 7"/>
            <p:cNvSpPr/>
            <p:nvPr/>
          </p:nvSpPr>
          <p:spPr>
            <a:xfrm>
              <a:off x="781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Cube 18"/>
            <p:cNvSpPr/>
            <p:nvPr/>
          </p:nvSpPr>
          <p:spPr>
            <a:xfrm>
              <a:off x="789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Cube 20"/>
            <p:cNvSpPr/>
            <p:nvPr/>
          </p:nvSpPr>
          <p:spPr>
            <a:xfrm>
              <a:off x="799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Cube 35"/>
            <p:cNvSpPr/>
            <p:nvPr/>
          </p:nvSpPr>
          <p:spPr>
            <a:xfrm>
              <a:off x="807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" name="Cube 39"/>
            <p:cNvSpPr/>
            <p:nvPr/>
          </p:nvSpPr>
          <p:spPr>
            <a:xfrm>
              <a:off x="817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826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835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2" name="Cube 51"/>
            <p:cNvSpPr/>
            <p:nvPr/>
          </p:nvSpPr>
          <p:spPr>
            <a:xfrm>
              <a:off x="844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14" name="Text Box 213"/>
          <p:cNvSpPr txBox="true"/>
          <p:nvPr/>
        </p:nvSpPr>
        <p:spPr>
          <a:xfrm>
            <a:off x="4736465" y="6436360"/>
            <a:ext cx="5149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conv5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5" name="Text Box 214"/>
          <p:cNvSpPr txBox="true"/>
          <p:nvPr/>
        </p:nvSpPr>
        <p:spPr>
          <a:xfrm>
            <a:off x="1535430" y="2911475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conv1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6" name="Text Box 215"/>
          <p:cNvSpPr txBox="true"/>
          <p:nvPr/>
        </p:nvSpPr>
        <p:spPr>
          <a:xfrm>
            <a:off x="2012315" y="393954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7" name="Text Box 216"/>
          <p:cNvSpPr txBox="true"/>
          <p:nvPr/>
        </p:nvSpPr>
        <p:spPr>
          <a:xfrm>
            <a:off x="2567940" y="4737735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8" name="Text Box 217"/>
          <p:cNvSpPr txBox="true"/>
          <p:nvPr/>
        </p:nvSpPr>
        <p:spPr>
          <a:xfrm>
            <a:off x="3201035" y="526542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9" name="Text Box 218"/>
          <p:cNvSpPr txBox="true"/>
          <p:nvPr/>
        </p:nvSpPr>
        <p:spPr>
          <a:xfrm>
            <a:off x="3792220" y="577342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0" name="Text Box 219"/>
          <p:cNvSpPr txBox="true"/>
          <p:nvPr/>
        </p:nvSpPr>
        <p:spPr>
          <a:xfrm>
            <a:off x="4916170" y="525653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1" name="Text Box 220"/>
          <p:cNvSpPr txBox="true"/>
          <p:nvPr/>
        </p:nvSpPr>
        <p:spPr>
          <a:xfrm>
            <a:off x="6367780" y="4568825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3" name="Text Box 222"/>
          <p:cNvSpPr txBox="true"/>
          <p:nvPr/>
        </p:nvSpPr>
        <p:spPr>
          <a:xfrm>
            <a:off x="8053705" y="385318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>
            <a:off x="5861685" y="4886325"/>
            <a:ext cx="3810" cy="40767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Isosceles Triangle 230"/>
          <p:cNvSpPr/>
          <p:nvPr/>
        </p:nvSpPr>
        <p:spPr>
          <a:xfrm rot="10800000">
            <a:off x="5825490" y="506349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2" name="Straight Arrow Connector 231"/>
          <p:cNvCxnSpPr/>
          <p:nvPr/>
        </p:nvCxnSpPr>
        <p:spPr>
          <a:xfrm flipH="true" flipV="true">
            <a:off x="5861685" y="5297170"/>
            <a:ext cx="490855" cy="381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flipH="true">
            <a:off x="6241415" y="5151120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 flipH="true">
            <a:off x="6497320" y="5151120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H="true">
            <a:off x="6241415" y="5407660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be 87"/>
          <p:cNvSpPr/>
          <p:nvPr/>
        </p:nvSpPr>
        <p:spPr>
          <a:xfrm>
            <a:off x="6536055" y="4948555"/>
            <a:ext cx="474345" cy="404495"/>
          </a:xfrm>
          <a:prstGeom prst="cube">
            <a:avLst>
              <a:gd name="adj" fmla="val 35676"/>
            </a:avLst>
          </a:prstGeom>
          <a:solidFill>
            <a:schemeClr val="accent6">
              <a:alpha val="77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6" name="Text Box 235"/>
          <p:cNvSpPr txBox="true"/>
          <p:nvPr/>
        </p:nvSpPr>
        <p:spPr>
          <a:xfrm>
            <a:off x="6178550" y="5544820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upconv5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37" name="Straight Arrow Connector 236"/>
          <p:cNvCxnSpPr/>
          <p:nvPr/>
        </p:nvCxnSpPr>
        <p:spPr>
          <a:xfrm flipH="true">
            <a:off x="7409815" y="4094480"/>
            <a:ext cx="635" cy="42926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Isosceles Triangle 237"/>
          <p:cNvSpPr/>
          <p:nvPr/>
        </p:nvSpPr>
        <p:spPr>
          <a:xfrm rot="10800000">
            <a:off x="7369810" y="4293235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9" name="Straight Arrow Connector 238"/>
          <p:cNvCxnSpPr/>
          <p:nvPr/>
        </p:nvCxnSpPr>
        <p:spPr>
          <a:xfrm flipH="true" flipV="true">
            <a:off x="7406005" y="4526915"/>
            <a:ext cx="490855" cy="381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 flipH="true">
            <a:off x="7785735" y="4380865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H="true">
            <a:off x="8041640" y="438086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 flipH="true">
            <a:off x="7785735" y="463740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 Box 244"/>
          <p:cNvSpPr txBox="true"/>
          <p:nvPr/>
        </p:nvSpPr>
        <p:spPr>
          <a:xfrm>
            <a:off x="7616825" y="5016500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upconv4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4" name="Cube 243"/>
          <p:cNvSpPr/>
          <p:nvPr/>
        </p:nvSpPr>
        <p:spPr>
          <a:xfrm>
            <a:off x="7972425" y="4128770"/>
            <a:ext cx="381000" cy="628650"/>
          </a:xfrm>
          <a:prstGeom prst="cube">
            <a:avLst>
              <a:gd name="adj" fmla="val 56000"/>
            </a:avLst>
          </a:prstGeom>
          <a:solidFill>
            <a:schemeClr val="accent6">
              <a:alpha val="84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47" name="Straight Arrow Connector 246"/>
          <p:cNvCxnSpPr/>
          <p:nvPr/>
        </p:nvCxnSpPr>
        <p:spPr>
          <a:xfrm flipH="true">
            <a:off x="9124950" y="3159125"/>
            <a:ext cx="635" cy="42926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Isosceles Triangle 247"/>
          <p:cNvSpPr/>
          <p:nvPr/>
        </p:nvSpPr>
        <p:spPr>
          <a:xfrm rot="10800000">
            <a:off x="9084945" y="335788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56" name="Group 255"/>
          <p:cNvGrpSpPr/>
          <p:nvPr/>
        </p:nvGrpSpPr>
        <p:grpSpPr>
          <a:xfrm>
            <a:off x="8980805" y="3434080"/>
            <a:ext cx="452120" cy="340995"/>
            <a:chOff x="14520" y="7314"/>
            <a:chExt cx="611" cy="404"/>
          </a:xfrm>
        </p:grpSpPr>
        <p:cxnSp>
          <p:nvCxnSpPr>
            <p:cNvPr id="250" name="Straight Arrow Connector 249"/>
            <p:cNvCxnSpPr/>
            <p:nvPr/>
          </p:nvCxnSpPr>
          <p:spPr>
            <a:xfrm flipH="true">
              <a:off x="14520" y="7314"/>
              <a:ext cx="403" cy="404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 flipH="true">
              <a:off x="14923" y="7314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flipH="true">
              <a:off x="14520" y="7718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Cube 254"/>
          <p:cNvSpPr/>
          <p:nvPr/>
        </p:nvSpPr>
        <p:spPr>
          <a:xfrm>
            <a:off x="9280525" y="3001010"/>
            <a:ext cx="445770" cy="1064260"/>
          </a:xfrm>
          <a:prstGeom prst="cube">
            <a:avLst>
              <a:gd name="adj" fmla="val 66951"/>
            </a:avLst>
          </a:prstGeom>
          <a:solidFill>
            <a:schemeClr val="accent6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8" name="Text Box 257"/>
          <p:cNvSpPr txBox="true"/>
          <p:nvPr/>
        </p:nvSpPr>
        <p:spPr>
          <a:xfrm>
            <a:off x="8802370" y="4450715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upconv3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4" name="Text Box 263"/>
          <p:cNvSpPr txBox="true"/>
          <p:nvPr/>
        </p:nvSpPr>
        <p:spPr>
          <a:xfrm>
            <a:off x="5578158" y="6436360"/>
            <a:ext cx="100901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Axilluary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projector array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5" name="Text Box 264"/>
          <p:cNvSpPr txBox="true"/>
          <p:nvPr/>
        </p:nvSpPr>
        <p:spPr>
          <a:xfrm>
            <a:off x="6551930" y="6602730"/>
            <a:ext cx="123380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Joint distributions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6" name="Text Box 265"/>
          <p:cNvSpPr txBox="true"/>
          <p:nvPr/>
        </p:nvSpPr>
        <p:spPr>
          <a:xfrm>
            <a:off x="6424930" y="6134100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69" name="Picture 26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222740" y="3048000"/>
            <a:ext cx="713105" cy="96393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sp>
        <p:nvSpPr>
          <p:cNvPr id="53" name="Cube 52"/>
          <p:cNvSpPr/>
          <p:nvPr/>
        </p:nvSpPr>
        <p:spPr>
          <a:xfrm>
            <a:off x="6332220" y="5194300"/>
            <a:ext cx="474345" cy="404495"/>
          </a:xfrm>
          <a:prstGeom prst="cube">
            <a:avLst>
              <a:gd name="adj" fmla="val 35676"/>
            </a:avLst>
          </a:prstGeom>
          <a:solidFill>
            <a:schemeClr val="accent1">
              <a:alpha val="77000"/>
            </a:schemeClr>
          </a:solidFill>
          <a:ln w="0">
            <a:solidFill>
              <a:schemeClr val="accent1"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6" name="Cube 245"/>
          <p:cNvSpPr/>
          <p:nvPr/>
        </p:nvSpPr>
        <p:spPr>
          <a:xfrm>
            <a:off x="7736205" y="4387850"/>
            <a:ext cx="381000" cy="628650"/>
          </a:xfrm>
          <a:prstGeom prst="cube">
            <a:avLst>
              <a:gd name="adj" fmla="val 56000"/>
            </a:avLst>
          </a:prstGeom>
          <a:solidFill>
            <a:schemeClr val="accent1">
              <a:alpha val="76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7" name="Cube 256"/>
          <p:cNvSpPr/>
          <p:nvPr/>
        </p:nvSpPr>
        <p:spPr>
          <a:xfrm>
            <a:off x="8928100" y="3352800"/>
            <a:ext cx="445770" cy="1064260"/>
          </a:xfrm>
          <a:prstGeom prst="cube">
            <a:avLst>
              <a:gd name="adj" fmla="val 66951"/>
            </a:avLst>
          </a:prstGeom>
          <a:solidFill>
            <a:schemeClr val="accent1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68" name="Picture 26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8882380" y="3420110"/>
            <a:ext cx="687705" cy="93726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0" name="Picture 26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6763385" y="4970145"/>
            <a:ext cx="356235" cy="35560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2" name="Picture 27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>
            <a:off x="6551930" y="5218430"/>
            <a:ext cx="366395" cy="366395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3" name="Picture 27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>
            <a:off x="7985125" y="4180205"/>
            <a:ext cx="524510" cy="52324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4" name="Picture 27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>
            <a:off x="7753985" y="4440555"/>
            <a:ext cx="511175" cy="518795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cxnSp>
        <p:nvCxnSpPr>
          <p:cNvPr id="275" name="Straight Arrow Connector 274"/>
          <p:cNvCxnSpPr/>
          <p:nvPr/>
        </p:nvCxnSpPr>
        <p:spPr>
          <a:xfrm flipH="true">
            <a:off x="10063480" y="2040255"/>
            <a:ext cx="17145" cy="259080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true">
            <a:off x="9999980" y="2028825"/>
            <a:ext cx="314960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Isosceles Triangle 227"/>
          <p:cNvSpPr/>
          <p:nvPr/>
        </p:nvSpPr>
        <p:spPr>
          <a:xfrm rot="5400000">
            <a:off x="10154285" y="19919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9" name="Isosceles Triangle 278"/>
          <p:cNvSpPr/>
          <p:nvPr/>
        </p:nvSpPr>
        <p:spPr>
          <a:xfrm rot="5400000">
            <a:off x="10102850" y="4599305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80" name="Group 279"/>
          <p:cNvGrpSpPr/>
          <p:nvPr/>
        </p:nvGrpSpPr>
        <p:grpSpPr>
          <a:xfrm>
            <a:off x="10080625" y="4464050"/>
            <a:ext cx="452120" cy="340995"/>
            <a:chOff x="14520" y="7314"/>
            <a:chExt cx="611" cy="404"/>
          </a:xfrm>
        </p:grpSpPr>
        <p:cxnSp>
          <p:nvCxnSpPr>
            <p:cNvPr id="281" name="Straight Arrow Connector 280"/>
            <p:cNvCxnSpPr/>
            <p:nvPr/>
          </p:nvCxnSpPr>
          <p:spPr>
            <a:xfrm flipH="true">
              <a:off x="14520" y="7314"/>
              <a:ext cx="403" cy="404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/>
            <p:nvPr/>
          </p:nvCxnSpPr>
          <p:spPr>
            <a:xfrm flipH="true">
              <a:off x="14923" y="7314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/>
            <p:cNvCxnSpPr/>
            <p:nvPr/>
          </p:nvCxnSpPr>
          <p:spPr>
            <a:xfrm flipH="true">
              <a:off x="14520" y="7718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7" name="Straight Arrow Connector 286"/>
          <p:cNvCxnSpPr/>
          <p:nvPr/>
        </p:nvCxnSpPr>
        <p:spPr>
          <a:xfrm flipH="true">
            <a:off x="10063480" y="4634230"/>
            <a:ext cx="155575" cy="127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Cube 287"/>
          <p:cNvSpPr/>
          <p:nvPr/>
        </p:nvSpPr>
        <p:spPr>
          <a:xfrm>
            <a:off x="10273665" y="3966845"/>
            <a:ext cx="408940" cy="1196975"/>
          </a:xfrm>
          <a:prstGeom prst="cube">
            <a:avLst>
              <a:gd name="adj" fmla="val 86069"/>
            </a:avLst>
          </a:prstGeom>
          <a:solidFill>
            <a:schemeClr val="accent6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4" name="Cube 283"/>
          <p:cNvSpPr/>
          <p:nvPr/>
        </p:nvSpPr>
        <p:spPr>
          <a:xfrm>
            <a:off x="9937115" y="4306570"/>
            <a:ext cx="408940" cy="1196975"/>
          </a:xfrm>
          <a:prstGeom prst="cube">
            <a:avLst>
              <a:gd name="adj" fmla="val 86069"/>
            </a:avLst>
          </a:prstGeom>
          <a:solidFill>
            <a:schemeClr val="accent1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89" name="Picture 28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9767570" y="4395470"/>
            <a:ext cx="806450" cy="102489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90" name="Picture 28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33330" y="4057015"/>
            <a:ext cx="768985" cy="100584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sp>
        <p:nvSpPr>
          <p:cNvPr id="291" name="Text Box 290"/>
          <p:cNvSpPr txBox="true"/>
          <p:nvPr/>
        </p:nvSpPr>
        <p:spPr>
          <a:xfrm>
            <a:off x="9222740" y="5002530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upconv2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92" name="Picture 29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flipH="true" flipV="true">
            <a:off x="10861040" y="5463540"/>
            <a:ext cx="1042035" cy="1047750"/>
          </a:xfrm>
          <a:prstGeom prst="rect">
            <a:avLst/>
          </a:prstGeom>
        </p:spPr>
      </p:pic>
      <p:sp>
        <p:nvSpPr>
          <p:cNvPr id="294" name="Text Box 293"/>
          <p:cNvSpPr txBox="true"/>
          <p:nvPr/>
        </p:nvSpPr>
        <p:spPr>
          <a:xfrm>
            <a:off x="6910705" y="5686425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5" name="Text Box 294"/>
          <p:cNvSpPr txBox="true"/>
          <p:nvPr/>
        </p:nvSpPr>
        <p:spPr>
          <a:xfrm>
            <a:off x="10363200" y="6008370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7" name="Text Box 296"/>
          <p:cNvSpPr txBox="true"/>
          <p:nvPr/>
        </p:nvSpPr>
        <p:spPr>
          <a:xfrm>
            <a:off x="10932795" y="4982845"/>
            <a:ext cx="9359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Axilluary</a:t>
            </a:r>
            <a:endParaRPr lang="en-US" alt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projector array</a:t>
            </a:r>
            <a:endParaRPr lang="en-US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8" name="Isosceles Triangle 297"/>
          <p:cNvSpPr/>
          <p:nvPr/>
        </p:nvSpPr>
        <p:spPr>
          <a:xfrm rot="5400000">
            <a:off x="353060" y="5113655"/>
            <a:ext cx="283845" cy="14541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0" name="Text Box 299"/>
          <p:cNvSpPr txBox="true"/>
          <p:nvPr/>
        </p:nvSpPr>
        <p:spPr>
          <a:xfrm>
            <a:off x="675640" y="5089525"/>
            <a:ext cx="1624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axillary linear projector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228600" y="1145540"/>
            <a:ext cx="638175" cy="368300"/>
          </a:xfrm>
          <a:prstGeom prst="rect">
            <a:avLst/>
          </a:prstGeom>
          <a:effectLst/>
        </p:spPr>
        <p:txBody>
          <a:bodyPr wrap="none" rtlCol="0">
            <a:spAutoFit/>
          </a:bodyPr>
          <a:p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en-US" i="1" baseline="-2500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7" name="Isosceles Triangle 86"/>
          <p:cNvSpPr/>
          <p:nvPr/>
        </p:nvSpPr>
        <p:spPr>
          <a:xfrm rot="5400000">
            <a:off x="5956935" y="605980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 rot="5400000">
            <a:off x="5894070" y="610679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3" name="Isosceles Triangle 262"/>
          <p:cNvSpPr/>
          <p:nvPr/>
        </p:nvSpPr>
        <p:spPr>
          <a:xfrm rot="5400000">
            <a:off x="5813425" y="6151880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flipH="true" flipV="true">
            <a:off x="6962140" y="5736590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>
            <a:off x="6838315" y="5818505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2" name="Picture 26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>
            <a:off x="6730365" y="5923280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2" name="Picture 9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55630" y="5540375"/>
            <a:ext cx="1042035" cy="1047750"/>
          </a:xfrm>
          <a:prstGeom prst="rect">
            <a:avLst/>
          </a:prstGeom>
        </p:spPr>
      </p:pic>
      <p:sp>
        <p:nvSpPr>
          <p:cNvPr id="95" name="Isosceles Triangle 94"/>
          <p:cNvSpPr/>
          <p:nvPr/>
        </p:nvSpPr>
        <p:spPr>
          <a:xfrm rot="7800000">
            <a:off x="10551795" y="510222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Isosceles Triangle 93"/>
          <p:cNvSpPr/>
          <p:nvPr/>
        </p:nvSpPr>
        <p:spPr>
          <a:xfrm rot="7560000">
            <a:off x="10457815" y="514667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Isosceles Triangle 92"/>
          <p:cNvSpPr/>
          <p:nvPr/>
        </p:nvSpPr>
        <p:spPr>
          <a:xfrm rot="7680000">
            <a:off x="10347960" y="520128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9" name="Picture 9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55935" y="5641340"/>
            <a:ext cx="1042035" cy="1047750"/>
          </a:xfrm>
          <a:prstGeom prst="rect">
            <a:avLst/>
          </a:prstGeom>
        </p:spPr>
      </p:pic>
      <p:sp>
        <p:nvSpPr>
          <p:cNvPr id="100" name="Text Box 99"/>
          <p:cNvSpPr txBox="true"/>
          <p:nvPr/>
        </p:nvSpPr>
        <p:spPr>
          <a:xfrm>
            <a:off x="10586085" y="6663690"/>
            <a:ext cx="118999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Joint distributions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H="true">
            <a:off x="408305" y="4852035"/>
            <a:ext cx="203835" cy="12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Isosceles Triangle 105"/>
          <p:cNvSpPr/>
          <p:nvPr/>
        </p:nvSpPr>
        <p:spPr>
          <a:xfrm rot="5400000">
            <a:off x="481330" y="481393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7" name="Text Box 106"/>
          <p:cNvSpPr txBox="true"/>
          <p:nvPr/>
        </p:nvSpPr>
        <p:spPr>
          <a:xfrm>
            <a:off x="673735" y="4747260"/>
            <a:ext cx="12211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information flow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H="true">
            <a:off x="2156460" y="2008505"/>
            <a:ext cx="6985" cy="11468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Isosceles Triangle 109"/>
          <p:cNvSpPr/>
          <p:nvPr/>
        </p:nvSpPr>
        <p:spPr>
          <a:xfrm rot="5400000">
            <a:off x="2156460" y="311404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1980082" y="2339895"/>
            <a:ext cx="665288" cy="1694815"/>
            <a:chOff x="7345" y="4911"/>
            <a:chExt cx="541" cy="1378"/>
          </a:xfrm>
        </p:grpSpPr>
        <p:sp>
          <p:nvSpPr>
            <p:cNvPr id="12" name="Cube 11"/>
            <p:cNvSpPr/>
            <p:nvPr/>
          </p:nvSpPr>
          <p:spPr>
            <a:xfrm>
              <a:off x="7345" y="4911"/>
              <a:ext cx="467" cy="1378"/>
            </a:xfrm>
            <a:prstGeom prst="cube">
              <a:avLst>
                <a:gd name="adj" fmla="val 94585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737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740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7" name="Straight Connector 156"/>
          <p:cNvCxnSpPr/>
          <p:nvPr/>
        </p:nvCxnSpPr>
        <p:spPr>
          <a:xfrm flipV="true">
            <a:off x="2425700" y="3157220"/>
            <a:ext cx="5821680" cy="1016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Isosceles Triangle 163"/>
          <p:cNvSpPr/>
          <p:nvPr/>
        </p:nvSpPr>
        <p:spPr>
          <a:xfrm rot="5400000">
            <a:off x="2531745" y="312610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2" name="Isosceles Triangle 171"/>
          <p:cNvSpPr/>
          <p:nvPr/>
        </p:nvSpPr>
        <p:spPr>
          <a:xfrm rot="5400000">
            <a:off x="7393940" y="313055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317105" y="3065145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false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7386320" y="309499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435850" y="309499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8185150" y="2440940"/>
            <a:ext cx="482600" cy="1375410"/>
            <a:chOff x="11855" y="3682"/>
            <a:chExt cx="760" cy="2166"/>
          </a:xfrm>
        </p:grpSpPr>
        <p:sp>
          <p:nvSpPr>
            <p:cNvPr id="135" name="Cube 134"/>
            <p:cNvSpPr/>
            <p:nvPr/>
          </p:nvSpPr>
          <p:spPr>
            <a:xfrm>
              <a:off x="11915" y="3682"/>
              <a:ext cx="701" cy="2167"/>
            </a:xfrm>
            <a:prstGeom prst="cube">
              <a:avLst>
                <a:gd name="adj" fmla="val 91155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Cube 56"/>
            <p:cNvSpPr/>
            <p:nvPr/>
          </p:nvSpPr>
          <p:spPr>
            <a:xfrm>
              <a:off x="11855" y="3682"/>
              <a:ext cx="701" cy="2167"/>
            </a:xfrm>
            <a:prstGeom prst="cube">
              <a:avLst>
                <a:gd name="adj" fmla="val 91155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353425" y="2347595"/>
            <a:ext cx="1696720" cy="650240"/>
            <a:chOff x="13215" y="2982"/>
            <a:chExt cx="2672" cy="1024"/>
          </a:xfrm>
        </p:grpSpPr>
        <p:sp>
          <p:nvSpPr>
            <p:cNvPr id="141" name="Cube 140"/>
            <p:cNvSpPr/>
            <p:nvPr/>
          </p:nvSpPr>
          <p:spPr>
            <a:xfrm rot="5400000" flipH="true">
              <a:off x="14103" y="2222"/>
              <a:ext cx="898" cy="2670"/>
            </a:xfrm>
            <a:prstGeom prst="cube">
              <a:avLst>
                <a:gd name="adj" fmla="val 95600"/>
              </a:avLst>
            </a:prstGeom>
            <a:solidFill>
              <a:schemeClr val="accent1">
                <a:lumMod val="60000"/>
                <a:lumOff val="40000"/>
                <a:alpha val="67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Cube 61"/>
            <p:cNvSpPr/>
            <p:nvPr/>
          </p:nvSpPr>
          <p:spPr>
            <a:xfrm rot="5400000" flipH="true">
              <a:off x="14089" y="2169"/>
              <a:ext cx="924" cy="2671"/>
            </a:xfrm>
            <a:prstGeom prst="cube">
              <a:avLst>
                <a:gd name="adj" fmla="val 93181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Cube 144"/>
            <p:cNvSpPr/>
            <p:nvPr/>
          </p:nvSpPr>
          <p:spPr>
            <a:xfrm rot="5400000" flipH="true">
              <a:off x="14088" y="2109"/>
              <a:ext cx="924" cy="2671"/>
            </a:xfrm>
            <a:prstGeom prst="cube">
              <a:avLst>
                <a:gd name="adj" fmla="val 93181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1" name="Straight Connector 100"/>
          <p:cNvCxnSpPr/>
          <p:nvPr/>
        </p:nvCxnSpPr>
        <p:spPr>
          <a:xfrm>
            <a:off x="8516620" y="3148330"/>
            <a:ext cx="619125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 Box 114"/>
          <p:cNvSpPr txBox="true"/>
          <p:nvPr/>
        </p:nvSpPr>
        <p:spPr>
          <a:xfrm>
            <a:off x="11409045" y="3434080"/>
            <a:ext cx="6261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 i="1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lang="en-US" altLang="en-US" sz="2000" i="1" baseline="-25000">
                <a:latin typeface="Times New Roman" panose="02020603050405020304" charset="0"/>
                <a:cs typeface="Times New Roman" panose="02020603050405020304" charset="0"/>
              </a:rPr>
              <a:t>cons</a:t>
            </a:r>
            <a:endParaRPr lang="en-US" altLang="en-US" sz="2000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6" name="Right Arrow 115"/>
          <p:cNvSpPr/>
          <p:nvPr/>
        </p:nvSpPr>
        <p:spPr>
          <a:xfrm>
            <a:off x="10902315" y="348932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Right Arrow 116"/>
          <p:cNvSpPr/>
          <p:nvPr/>
        </p:nvSpPr>
        <p:spPr>
          <a:xfrm rot="5400000">
            <a:off x="11604625" y="2674620"/>
            <a:ext cx="365760" cy="2305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Text Box 117"/>
          <p:cNvSpPr txBox="true"/>
          <p:nvPr/>
        </p:nvSpPr>
        <p:spPr>
          <a:xfrm>
            <a:off x="11341100" y="2834005"/>
            <a:ext cx="762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apply</a:t>
            </a: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T</a:t>
            </a:r>
            <a:endParaRPr lang="en-US"/>
          </a:p>
        </p:txBody>
      </p:sp>
      <p:sp>
        <p:nvSpPr>
          <p:cNvPr id="18" name="Text Box 17"/>
          <p:cNvSpPr txBox="true"/>
          <p:nvPr/>
        </p:nvSpPr>
        <p:spPr>
          <a:xfrm>
            <a:off x="8353425" y="5971540"/>
            <a:ext cx="13925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600" b="1">
                <a:latin typeface="Times New Roman" panose="02020603050405020304" charset="0"/>
                <a:cs typeface="Times New Roman" panose="02020603050405020304" charset="0"/>
              </a:rPr>
              <a:t>MI maximization</a:t>
            </a:r>
            <a:endParaRPr lang="en-US" altLang="en-US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7917815" y="607631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0800000">
            <a:off x="9897110" y="607631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9620250" y="85090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4" name="Cube 223"/>
          <p:cNvSpPr/>
          <p:nvPr/>
        </p:nvSpPr>
        <p:spPr>
          <a:xfrm>
            <a:off x="9869170" y="79756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71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2" name="Text Box 221"/>
          <p:cNvSpPr txBox="true"/>
          <p:nvPr/>
        </p:nvSpPr>
        <p:spPr>
          <a:xfrm>
            <a:off x="9522460" y="84836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9" name="Text Box 228"/>
          <p:cNvSpPr txBox="true"/>
          <p:nvPr/>
        </p:nvSpPr>
        <p:spPr>
          <a:xfrm>
            <a:off x="10123170" y="850900"/>
            <a:ext cx="699770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de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05" name="Group 204"/>
          <p:cNvGrpSpPr/>
          <p:nvPr/>
        </p:nvGrpSpPr>
        <p:grpSpPr>
          <a:xfrm rot="10800000">
            <a:off x="10179685" y="1577340"/>
            <a:ext cx="1449705" cy="877570"/>
            <a:chOff x="14985" y="2736"/>
            <a:chExt cx="2283" cy="1382"/>
          </a:xfrm>
        </p:grpSpPr>
        <p:cxnSp>
          <p:nvCxnSpPr>
            <p:cNvPr id="199" name="Straight Connector 198"/>
            <p:cNvCxnSpPr/>
            <p:nvPr/>
          </p:nvCxnSpPr>
          <p:spPr>
            <a:xfrm flipV="true">
              <a:off x="15764" y="2736"/>
              <a:ext cx="1504" cy="1382"/>
            </a:xfrm>
            <a:prstGeom prst="line">
              <a:avLst/>
            </a:prstGeom>
            <a:ln w="19050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true">
              <a:off x="16517" y="3409"/>
              <a:ext cx="381" cy="2"/>
            </a:xfrm>
            <a:prstGeom prst="line">
              <a:avLst/>
            </a:prstGeom>
            <a:ln w="19050" cap="sq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Isosceles Triangle 200"/>
            <p:cNvSpPr/>
            <p:nvPr/>
          </p:nvSpPr>
          <p:spPr>
            <a:xfrm rot="16200000">
              <a:off x="16676" y="3352"/>
              <a:ext cx="120" cy="120"/>
            </a:xfrm>
            <a:prstGeom prst="triangle">
              <a:avLst/>
            </a:prstGeom>
            <a:solidFill>
              <a:srgbClr val="EB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02" name="Straight Connector 201"/>
            <p:cNvCxnSpPr/>
            <p:nvPr/>
          </p:nvCxnSpPr>
          <p:spPr>
            <a:xfrm>
              <a:off x="14985" y="4118"/>
              <a:ext cx="779" cy="0"/>
            </a:xfrm>
            <a:prstGeom prst="line">
              <a:avLst/>
            </a:prstGeom>
            <a:ln w="19050" cap="rnd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true">
              <a:off x="16336" y="2742"/>
              <a:ext cx="926" cy="10"/>
            </a:xfrm>
            <a:prstGeom prst="line">
              <a:avLst/>
            </a:prstGeom>
            <a:ln w="19050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>
            <a:off x="10846435" y="958850"/>
            <a:ext cx="1706880" cy="1717040"/>
          </a:xfrm>
          <a:prstGeom prst="rect">
            <a:avLst/>
          </a:prstGeom>
          <a:ln w="63500">
            <a:solidFill>
              <a:schemeClr val="accent6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8" name="Picture 47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>
            <a:off x="9874250" y="1856740"/>
            <a:ext cx="1727200" cy="171704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60" name="Right Arrow 59"/>
          <p:cNvSpPr/>
          <p:nvPr/>
        </p:nvSpPr>
        <p:spPr>
          <a:xfrm rot="5400000">
            <a:off x="11604625" y="3261360"/>
            <a:ext cx="365760" cy="2305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9" name="Text Box 258"/>
          <p:cNvSpPr txBox="true"/>
          <p:nvPr/>
        </p:nvSpPr>
        <p:spPr>
          <a:xfrm>
            <a:off x="7974965" y="412559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9" name="Text Box 248"/>
          <p:cNvSpPr txBox="true"/>
          <p:nvPr/>
        </p:nvSpPr>
        <p:spPr>
          <a:xfrm>
            <a:off x="6763385" y="517652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3" name="Text Box 252"/>
          <p:cNvSpPr txBox="true"/>
          <p:nvPr/>
        </p:nvSpPr>
        <p:spPr>
          <a:xfrm>
            <a:off x="6923405" y="492887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3" name="Text Box 242"/>
          <p:cNvSpPr txBox="true"/>
          <p:nvPr/>
        </p:nvSpPr>
        <p:spPr>
          <a:xfrm rot="5400000">
            <a:off x="5187950" y="602107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9" name="Picture 128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75005" y="544830"/>
            <a:ext cx="1706880" cy="1717040"/>
          </a:xfrm>
          <a:prstGeom prst="rect">
            <a:avLst/>
          </a:prstGeom>
          <a:ln w="63500">
            <a:solidFill>
              <a:schemeClr val="accent6">
                <a:lumMod val="75000"/>
              </a:schemeClr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24" name="Picture 12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32790" y="601980"/>
            <a:ext cx="1706880" cy="1717040"/>
          </a:xfrm>
          <a:prstGeom prst="rect">
            <a:avLst/>
          </a:prstGeom>
          <a:ln w="63500">
            <a:solidFill>
              <a:schemeClr val="accent6">
                <a:lumMod val="75000"/>
              </a:schemeClr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69" name="Picture 6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-340995" y="1391920"/>
            <a:ext cx="1706880" cy="173736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68" name="Picture 6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-269875" y="1451610"/>
            <a:ext cx="1706880" cy="173736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278" name="Isosceles Triangle 277"/>
          <p:cNvSpPr/>
          <p:nvPr/>
        </p:nvSpPr>
        <p:spPr>
          <a:xfrm rot="10800000">
            <a:off x="10041890" y="270002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-195580" y="1513840"/>
            <a:ext cx="1706880" cy="173736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86130" y="673735"/>
            <a:ext cx="1706880" cy="1717040"/>
          </a:xfrm>
          <a:prstGeom prst="rect">
            <a:avLst/>
          </a:prstGeom>
          <a:ln w="63500">
            <a:solidFill>
              <a:schemeClr val="accent6">
                <a:lumMod val="75000"/>
              </a:schemeClr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163" name="Isosceles Triangle 162"/>
          <p:cNvSpPr/>
          <p:nvPr/>
        </p:nvSpPr>
        <p:spPr>
          <a:xfrm rot="5400000">
            <a:off x="2639695" y="405511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2690495" y="3550920"/>
            <a:ext cx="510540" cy="1102360"/>
            <a:chOff x="7648" y="5683"/>
            <a:chExt cx="415" cy="896"/>
          </a:xfrm>
        </p:grpSpPr>
        <p:sp>
          <p:nvSpPr>
            <p:cNvPr id="23" name="Cube 22"/>
            <p:cNvSpPr/>
            <p:nvPr/>
          </p:nvSpPr>
          <p:spPr>
            <a:xfrm>
              <a:off x="7648" y="5683"/>
              <a:ext cx="316" cy="896"/>
            </a:xfrm>
            <a:prstGeom prst="cube">
              <a:avLst>
                <a:gd name="adj" fmla="val 91041"/>
              </a:avLst>
            </a:prstGeom>
            <a:solidFill>
              <a:srgbClr val="CC0000">
                <a:alpha val="63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7691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7739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97" name="Straight Connector 96"/>
          <p:cNvCxnSpPr/>
          <p:nvPr/>
        </p:nvCxnSpPr>
        <p:spPr>
          <a:xfrm flipV="true">
            <a:off x="3050540" y="4088765"/>
            <a:ext cx="3562985" cy="38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true">
            <a:off x="2639695" y="3161030"/>
            <a:ext cx="5715" cy="9296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51" idx="3"/>
          </p:cNvCxnSpPr>
          <p:nvPr/>
        </p:nvCxnSpPr>
        <p:spPr>
          <a:xfrm>
            <a:off x="3221990" y="4094480"/>
            <a:ext cx="0" cy="7880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rot="5400000">
            <a:off x="3221990" y="484441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255856" y="4531995"/>
            <a:ext cx="486793" cy="702945"/>
            <a:chOff x="8078" y="6274"/>
            <a:chExt cx="396" cy="572"/>
          </a:xfrm>
        </p:grpSpPr>
        <p:sp>
          <p:nvSpPr>
            <p:cNvPr id="27" name="Cube 26"/>
            <p:cNvSpPr/>
            <p:nvPr/>
          </p:nvSpPr>
          <p:spPr>
            <a:xfrm>
              <a:off x="8078" y="6274"/>
              <a:ext cx="166" cy="572"/>
            </a:xfrm>
            <a:prstGeom prst="cube">
              <a:avLst>
                <a:gd name="adj" fmla="val 84330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8111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8219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V="true">
            <a:off x="3643630" y="4883785"/>
            <a:ext cx="1438275" cy="190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Isosceles Triangle 78"/>
          <p:cNvSpPr/>
          <p:nvPr/>
        </p:nvSpPr>
        <p:spPr>
          <a:xfrm rot="5400000">
            <a:off x="3742690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 rot="5400000">
            <a:off x="438975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 rot="5400000">
            <a:off x="490410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019040" y="4523740"/>
            <a:ext cx="440055" cy="673100"/>
            <a:chOff x="8845" y="7889"/>
            <a:chExt cx="693" cy="1060"/>
          </a:xfrm>
        </p:grpSpPr>
        <p:sp>
          <p:nvSpPr>
            <p:cNvPr id="44" name="Cube 43"/>
            <p:cNvSpPr/>
            <p:nvPr/>
          </p:nvSpPr>
          <p:spPr>
            <a:xfrm>
              <a:off x="8845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9044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763260" y="4011295"/>
            <a:ext cx="203200" cy="203200"/>
            <a:chOff x="9675" y="6910"/>
            <a:chExt cx="320" cy="320"/>
          </a:xfrm>
        </p:grpSpPr>
        <p:sp>
          <p:nvSpPr>
            <p:cNvPr id="111" name="Oval 110"/>
            <p:cNvSpPr/>
            <p:nvPr/>
          </p:nvSpPr>
          <p:spPr>
            <a:xfrm>
              <a:off x="9675" y="6910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false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9784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9862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/>
          <p:nvPr/>
        </p:nvCxnSpPr>
        <p:spPr>
          <a:xfrm>
            <a:off x="3827145" y="4883785"/>
            <a:ext cx="0" cy="6261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true">
            <a:off x="3858895" y="5506720"/>
            <a:ext cx="4064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 rot="10800000">
            <a:off x="3792220" y="515112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 rot="5400000">
            <a:off x="3117850" y="405511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 rot="5400000">
            <a:off x="3827145" y="546862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3883025" y="5309235"/>
            <a:ext cx="156210" cy="377190"/>
          </a:xfrm>
          <a:prstGeom prst="cube">
            <a:avLst>
              <a:gd name="adj" fmla="val 72357"/>
            </a:avLst>
          </a:prstGeom>
          <a:solidFill>
            <a:srgbClr val="CC0000">
              <a:alpha val="68000"/>
            </a:srgbClr>
          </a:solidFill>
          <a:ln w="3175" cmpd="sng">
            <a:solidFill>
              <a:srgbClr val="20202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3932555" y="5319395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4071620" y="5319395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 rot="5400000">
            <a:off x="4410075" y="405257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5400000">
            <a:off x="6165215" y="405511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5400000">
            <a:off x="4409440" y="31286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3" name="Isosceles Triangle 172"/>
          <p:cNvSpPr/>
          <p:nvPr/>
        </p:nvSpPr>
        <p:spPr>
          <a:xfrm rot="5400000">
            <a:off x="4420235" y="197802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5" name="Isosceles Triangle 174"/>
          <p:cNvSpPr/>
          <p:nvPr/>
        </p:nvSpPr>
        <p:spPr>
          <a:xfrm rot="5400000">
            <a:off x="4370070" y="54635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463030" y="3524250"/>
            <a:ext cx="447675" cy="1063625"/>
            <a:chOff x="10134" y="6184"/>
            <a:chExt cx="705" cy="1675"/>
          </a:xfrm>
        </p:grpSpPr>
        <p:sp>
          <p:nvSpPr>
            <p:cNvPr id="96" name="Cube 95"/>
            <p:cNvSpPr/>
            <p:nvPr/>
          </p:nvSpPr>
          <p:spPr>
            <a:xfrm>
              <a:off x="10134" y="6185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Cube 3"/>
            <p:cNvSpPr/>
            <p:nvPr/>
          </p:nvSpPr>
          <p:spPr>
            <a:xfrm>
              <a:off x="10249" y="6184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5337810" y="4881245"/>
            <a:ext cx="518160" cy="6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 rot="5400000">
            <a:off x="5538470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733540" y="4091305"/>
            <a:ext cx="675640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5400000">
            <a:off x="7109460" y="40570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7265035" y="199072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8029575" y="311785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5" name="Straight Arrow Connector 124"/>
          <p:cNvCxnSpPr/>
          <p:nvPr/>
        </p:nvCxnSpPr>
        <p:spPr>
          <a:xfrm flipH="true">
            <a:off x="4353560" y="5508625"/>
            <a:ext cx="1270" cy="692785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 Box 125"/>
          <p:cNvSpPr txBox="true"/>
          <p:nvPr/>
        </p:nvSpPr>
        <p:spPr>
          <a:xfrm>
            <a:off x="1294130" y="378460"/>
            <a:ext cx="358775" cy="368300"/>
          </a:xfrm>
          <a:prstGeom prst="rect">
            <a:avLst/>
          </a:prstGeom>
          <a:effectLst/>
        </p:spPr>
        <p:txBody>
          <a:bodyPr wrap="non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x</a:t>
            </a:r>
            <a:r>
              <a:rPr lang="en-US" altLang="en-US" i="1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u</a:t>
            </a:r>
            <a:endParaRPr lang="en-US" altLang="en-US" i="1" baseline="-2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>
            <a:off x="4286250" y="5500370"/>
            <a:ext cx="200025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434205" y="5128895"/>
            <a:ext cx="469900" cy="688340"/>
            <a:chOff x="8139" y="9562"/>
            <a:chExt cx="740" cy="1084"/>
          </a:xfrm>
        </p:grpSpPr>
        <p:sp>
          <p:nvSpPr>
            <p:cNvPr id="39" name="Cube 38"/>
            <p:cNvSpPr/>
            <p:nvPr/>
          </p:nvSpPr>
          <p:spPr>
            <a:xfrm>
              <a:off x="8139" y="9562"/>
              <a:ext cx="309" cy="1085"/>
            </a:xfrm>
            <a:prstGeom prst="cube">
              <a:avLst>
                <a:gd name="adj" fmla="val 87165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Cube 41"/>
            <p:cNvSpPr/>
            <p:nvPr/>
          </p:nvSpPr>
          <p:spPr>
            <a:xfrm>
              <a:off x="8186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>
              <a:off x="8385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 rot="0">
            <a:off x="4678045" y="4780915"/>
            <a:ext cx="203200" cy="203200"/>
            <a:chOff x="8417" y="8294"/>
            <a:chExt cx="320" cy="320"/>
          </a:xfrm>
        </p:grpSpPr>
        <p:sp>
          <p:nvSpPr>
            <p:cNvPr id="54" name="Oval 53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false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Isosceles Triangle 118"/>
          <p:cNvSpPr/>
          <p:nvPr/>
        </p:nvSpPr>
        <p:spPr>
          <a:xfrm>
            <a:off x="4743450" y="501332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781550" y="4984750"/>
            <a:ext cx="0" cy="22415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/>
          <p:cNvSpPr/>
          <p:nvPr/>
        </p:nvSpPr>
        <p:spPr>
          <a:xfrm rot="10800000">
            <a:off x="4318635" y="568579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true">
            <a:off x="5853430" y="4698365"/>
            <a:ext cx="2540" cy="18351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true">
            <a:off x="7406640" y="3890645"/>
            <a:ext cx="1270" cy="20320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66"/>
          <p:cNvSpPr/>
          <p:nvPr/>
        </p:nvSpPr>
        <p:spPr>
          <a:xfrm>
            <a:off x="7369810" y="3947160"/>
            <a:ext cx="76200" cy="76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rot="5400000" flipH="true">
            <a:off x="5652770" y="4037965"/>
            <a:ext cx="482600" cy="993140"/>
            <a:chOff x="9796" y="7591"/>
            <a:chExt cx="760" cy="1564"/>
          </a:xfrm>
        </p:grpSpPr>
        <p:sp>
          <p:nvSpPr>
            <p:cNvPr id="46" name="Cube 45"/>
            <p:cNvSpPr/>
            <p:nvPr/>
          </p:nvSpPr>
          <p:spPr>
            <a:xfrm>
              <a:off x="9796" y="7591"/>
              <a:ext cx="560" cy="1565"/>
            </a:xfrm>
            <a:prstGeom prst="cube">
              <a:avLst>
                <a:gd name="adj" fmla="val 91041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9868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Cube 97"/>
            <p:cNvSpPr/>
            <p:nvPr/>
          </p:nvSpPr>
          <p:spPr>
            <a:xfrm>
              <a:off x="9964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3" name="Straight Connector 152"/>
          <p:cNvCxnSpPr/>
          <p:nvPr/>
        </p:nvCxnSpPr>
        <p:spPr>
          <a:xfrm flipH="true">
            <a:off x="5861050" y="4215130"/>
            <a:ext cx="1270" cy="2425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151"/>
          <p:cNvSpPr/>
          <p:nvPr/>
        </p:nvSpPr>
        <p:spPr>
          <a:xfrm>
            <a:off x="5824220" y="427164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rot="5400000" flipH="true">
            <a:off x="7202488" y="2939733"/>
            <a:ext cx="589280" cy="1376680"/>
            <a:chOff x="11024" y="5885"/>
            <a:chExt cx="928" cy="2168"/>
          </a:xfrm>
        </p:grpSpPr>
        <p:sp>
          <p:nvSpPr>
            <p:cNvPr id="130" name="Cube 129"/>
            <p:cNvSpPr/>
            <p:nvPr/>
          </p:nvSpPr>
          <p:spPr>
            <a:xfrm>
              <a:off x="11024" y="5886"/>
              <a:ext cx="734" cy="2167"/>
            </a:xfrm>
            <a:prstGeom prst="cube">
              <a:avLst>
                <a:gd name="adj" fmla="val 93005"/>
              </a:avLst>
            </a:prstGeom>
            <a:solidFill>
              <a:schemeClr val="accent1">
                <a:lumMod val="60000"/>
                <a:lumOff val="40000"/>
                <a:alpha val="73000"/>
              </a:schemeClr>
            </a:solidFill>
            <a:ln w="3175">
              <a:solidFill>
                <a:srgbClr val="202020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1" name="Cube 130"/>
            <p:cNvSpPr/>
            <p:nvPr/>
          </p:nvSpPr>
          <p:spPr>
            <a:xfrm>
              <a:off x="11078" y="5886"/>
              <a:ext cx="768" cy="2167"/>
            </a:xfrm>
            <a:prstGeom prst="cube">
              <a:avLst>
                <a:gd name="adj" fmla="val 89778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Cube 132"/>
            <p:cNvSpPr/>
            <p:nvPr/>
          </p:nvSpPr>
          <p:spPr>
            <a:xfrm>
              <a:off x="11157" y="5885"/>
              <a:ext cx="795" cy="2168"/>
            </a:xfrm>
            <a:prstGeom prst="cube">
              <a:avLst>
                <a:gd name="adj" fmla="val 86729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64" name="Straight Connector 63"/>
          <p:cNvCxnSpPr/>
          <p:nvPr/>
        </p:nvCxnSpPr>
        <p:spPr>
          <a:xfrm flipH="true">
            <a:off x="7417435" y="3267075"/>
            <a:ext cx="1270" cy="2425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Isosceles Triangle 64"/>
          <p:cNvSpPr/>
          <p:nvPr/>
        </p:nvSpPr>
        <p:spPr>
          <a:xfrm>
            <a:off x="7380605" y="332359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2" name="Isosceles Triangle 101"/>
          <p:cNvSpPr/>
          <p:nvPr/>
        </p:nvSpPr>
        <p:spPr>
          <a:xfrm rot="5400000">
            <a:off x="8892540" y="31140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flipH="true">
            <a:off x="9128125" y="2942590"/>
            <a:ext cx="3175" cy="21336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true">
            <a:off x="9155430" y="2123440"/>
            <a:ext cx="3810" cy="3689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Isosceles Triangle 108"/>
          <p:cNvSpPr/>
          <p:nvPr/>
        </p:nvSpPr>
        <p:spPr>
          <a:xfrm rot="5400000">
            <a:off x="9549130" y="19919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9119235" y="224536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6" name="Text Box 135"/>
          <p:cNvSpPr txBox="true"/>
          <p:nvPr/>
        </p:nvSpPr>
        <p:spPr>
          <a:xfrm>
            <a:off x="652780" y="5647690"/>
            <a:ext cx="10217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conv_relu_bn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5" name="Picture 16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5" y="5923915"/>
            <a:ext cx="109855" cy="329565"/>
          </a:xfrm>
          <a:prstGeom prst="rect">
            <a:avLst/>
          </a:prstGeom>
        </p:spPr>
      </p:pic>
      <p:sp>
        <p:nvSpPr>
          <p:cNvPr id="181" name="Text Box 180"/>
          <p:cNvSpPr txBox="true"/>
          <p:nvPr/>
        </p:nvSpPr>
        <p:spPr>
          <a:xfrm>
            <a:off x="650875" y="5930265"/>
            <a:ext cx="9537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downsample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4" name="Picture 18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95" y="6208395"/>
            <a:ext cx="110490" cy="298450"/>
          </a:xfrm>
          <a:prstGeom prst="rect">
            <a:avLst/>
          </a:prstGeom>
        </p:spPr>
      </p:pic>
      <p:sp>
        <p:nvSpPr>
          <p:cNvPr id="185" name="Text Box 184"/>
          <p:cNvSpPr txBox="true"/>
          <p:nvPr/>
        </p:nvSpPr>
        <p:spPr>
          <a:xfrm>
            <a:off x="646430" y="6191885"/>
            <a:ext cx="7677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upsample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 flipV="true">
            <a:off x="1250950" y="1577340"/>
            <a:ext cx="955040" cy="877570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1719580" y="2005965"/>
            <a:ext cx="186690" cy="635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Isosceles Triangle 187"/>
          <p:cNvSpPr/>
          <p:nvPr/>
        </p:nvSpPr>
        <p:spPr>
          <a:xfrm rot="5400000">
            <a:off x="1830070" y="1968500"/>
            <a:ext cx="76200" cy="76200"/>
          </a:xfrm>
          <a:prstGeom prst="triangle">
            <a:avLst/>
          </a:prstGeom>
          <a:solidFill>
            <a:srgbClr val="EB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9" name="Straight Connector 188"/>
          <p:cNvCxnSpPr/>
          <p:nvPr/>
        </p:nvCxnSpPr>
        <p:spPr>
          <a:xfrm>
            <a:off x="756285" y="2454910"/>
            <a:ext cx="494665" cy="0"/>
          </a:xfrm>
          <a:prstGeom prst="line">
            <a:avLst/>
          </a:prstGeom>
          <a:ln w="19050" cap="rnd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true">
            <a:off x="1614170" y="1581150"/>
            <a:ext cx="588010" cy="6350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/>
          <p:cNvGrpSpPr/>
          <p:nvPr/>
        </p:nvGrpSpPr>
        <p:grpSpPr>
          <a:xfrm>
            <a:off x="1684020" y="897890"/>
            <a:ext cx="675640" cy="2033270"/>
            <a:chOff x="4829" y="246"/>
            <a:chExt cx="1064" cy="3202"/>
          </a:xfrm>
        </p:grpSpPr>
        <p:sp>
          <p:nvSpPr>
            <p:cNvPr id="7" name="Cube 6"/>
            <p:cNvSpPr/>
            <p:nvPr/>
          </p:nvSpPr>
          <p:spPr>
            <a:xfrm>
              <a:off x="4829" y="246"/>
              <a:ext cx="1009" cy="320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67000"/>
              </a:schemeClr>
            </a:solidFill>
            <a:ln w="0" cmpd="sng">
              <a:solidFill>
                <a:srgbClr val="202020">
                  <a:alpha val="58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4885" y="246"/>
              <a:ext cx="1009" cy="320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63000"/>
              </a:schemeClr>
            </a:solidFill>
            <a:ln w="0" cmpd="sng">
              <a:solidFill>
                <a:srgbClr val="202020">
                  <a:alpha val="58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71" name="Straight Connector 170"/>
          <p:cNvCxnSpPr/>
          <p:nvPr/>
        </p:nvCxnSpPr>
        <p:spPr>
          <a:xfrm>
            <a:off x="2012315" y="2006600"/>
            <a:ext cx="7837805" cy="2730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/>
          <p:cNvSpPr/>
          <p:nvPr/>
        </p:nvSpPr>
        <p:spPr>
          <a:xfrm rot="5400000">
            <a:off x="2215515" y="196786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7" name="Cube 146"/>
          <p:cNvSpPr/>
          <p:nvPr/>
        </p:nvSpPr>
        <p:spPr>
          <a:xfrm>
            <a:off x="9650730" y="84836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94" name="Group 193"/>
          <p:cNvGrpSpPr/>
          <p:nvPr/>
        </p:nvGrpSpPr>
        <p:grpSpPr>
          <a:xfrm rot="0">
            <a:off x="393065" y="5448300"/>
            <a:ext cx="158750" cy="158750"/>
            <a:chOff x="8417" y="8294"/>
            <a:chExt cx="320" cy="320"/>
          </a:xfrm>
        </p:grpSpPr>
        <p:sp>
          <p:nvSpPr>
            <p:cNvPr id="195" name="Oval 194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false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96" name="Straight Connector 195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4" name="Picture 13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75" y="5685790"/>
            <a:ext cx="99695" cy="295275"/>
          </a:xfrm>
          <a:prstGeom prst="rect">
            <a:avLst/>
          </a:prstGeom>
        </p:spPr>
      </p:pic>
      <p:sp>
        <p:nvSpPr>
          <p:cNvPr id="198" name="Text Box 197"/>
          <p:cNvSpPr txBox="true"/>
          <p:nvPr/>
        </p:nvSpPr>
        <p:spPr>
          <a:xfrm>
            <a:off x="673735" y="5389880"/>
            <a:ext cx="9042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concatenate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9060815" y="1919605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false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9130030" y="194945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9179560" y="194945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H="true">
            <a:off x="4351020" y="6198870"/>
            <a:ext cx="229235" cy="381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H="true">
            <a:off x="4727575" y="6076315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true">
            <a:off x="4736465" y="633285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H="true">
            <a:off x="4983480" y="607631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4850765" y="6253480"/>
            <a:ext cx="502285" cy="132080"/>
            <a:chOff x="7811" y="9359"/>
            <a:chExt cx="791" cy="208"/>
          </a:xfrm>
          <a:solidFill>
            <a:schemeClr val="accent1"/>
          </a:solidFill>
        </p:grpSpPr>
        <p:sp>
          <p:nvSpPr>
            <p:cNvPr id="75" name="Cube 74"/>
            <p:cNvSpPr/>
            <p:nvPr/>
          </p:nvSpPr>
          <p:spPr>
            <a:xfrm>
              <a:off x="781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Cube 75"/>
            <p:cNvSpPr/>
            <p:nvPr/>
          </p:nvSpPr>
          <p:spPr>
            <a:xfrm>
              <a:off x="789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Cube 76"/>
            <p:cNvSpPr/>
            <p:nvPr/>
          </p:nvSpPr>
          <p:spPr>
            <a:xfrm>
              <a:off x="799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Cube 81"/>
            <p:cNvSpPr/>
            <p:nvPr/>
          </p:nvSpPr>
          <p:spPr>
            <a:xfrm>
              <a:off x="807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3" name="Cube 82"/>
            <p:cNvSpPr/>
            <p:nvPr/>
          </p:nvSpPr>
          <p:spPr>
            <a:xfrm>
              <a:off x="817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Cube 83"/>
            <p:cNvSpPr/>
            <p:nvPr/>
          </p:nvSpPr>
          <p:spPr>
            <a:xfrm>
              <a:off x="826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5" name="Cube 84"/>
            <p:cNvSpPr/>
            <p:nvPr/>
          </p:nvSpPr>
          <p:spPr>
            <a:xfrm>
              <a:off x="835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6" name="Cube 85"/>
            <p:cNvSpPr/>
            <p:nvPr/>
          </p:nvSpPr>
          <p:spPr>
            <a:xfrm>
              <a:off x="844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14" name="Text Box 213"/>
          <p:cNvSpPr txBox="true"/>
          <p:nvPr/>
        </p:nvSpPr>
        <p:spPr>
          <a:xfrm>
            <a:off x="4736465" y="6436360"/>
            <a:ext cx="5149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conv5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5" name="Text Box 214"/>
          <p:cNvSpPr txBox="true"/>
          <p:nvPr/>
        </p:nvSpPr>
        <p:spPr>
          <a:xfrm>
            <a:off x="1535430" y="2911475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conv1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6" name="Text Box 215"/>
          <p:cNvSpPr txBox="true"/>
          <p:nvPr/>
        </p:nvSpPr>
        <p:spPr>
          <a:xfrm>
            <a:off x="2012315" y="393954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7" name="Text Box 216"/>
          <p:cNvSpPr txBox="true"/>
          <p:nvPr/>
        </p:nvSpPr>
        <p:spPr>
          <a:xfrm>
            <a:off x="2567940" y="4737735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8" name="Text Box 217"/>
          <p:cNvSpPr txBox="true"/>
          <p:nvPr/>
        </p:nvSpPr>
        <p:spPr>
          <a:xfrm>
            <a:off x="3201035" y="526542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9" name="Text Box 218"/>
          <p:cNvSpPr txBox="true"/>
          <p:nvPr/>
        </p:nvSpPr>
        <p:spPr>
          <a:xfrm>
            <a:off x="3792220" y="577342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0" name="Text Box 219"/>
          <p:cNvSpPr txBox="true"/>
          <p:nvPr/>
        </p:nvSpPr>
        <p:spPr>
          <a:xfrm>
            <a:off x="4916170" y="525653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1" name="Text Box 220"/>
          <p:cNvSpPr txBox="true"/>
          <p:nvPr/>
        </p:nvSpPr>
        <p:spPr>
          <a:xfrm>
            <a:off x="6367780" y="4568825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3" name="Text Box 222"/>
          <p:cNvSpPr txBox="true"/>
          <p:nvPr/>
        </p:nvSpPr>
        <p:spPr>
          <a:xfrm>
            <a:off x="8053705" y="385318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>
            <a:off x="5861685" y="4886325"/>
            <a:ext cx="3810" cy="40767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Isosceles Triangle 230"/>
          <p:cNvSpPr/>
          <p:nvPr/>
        </p:nvSpPr>
        <p:spPr>
          <a:xfrm rot="10800000">
            <a:off x="5825490" y="506349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2" name="Straight Arrow Connector 231"/>
          <p:cNvCxnSpPr/>
          <p:nvPr/>
        </p:nvCxnSpPr>
        <p:spPr>
          <a:xfrm flipH="true" flipV="true">
            <a:off x="5861685" y="5297170"/>
            <a:ext cx="490855" cy="381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flipH="true">
            <a:off x="6241415" y="5151120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 flipH="true">
            <a:off x="6497320" y="5151120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H="true">
            <a:off x="6241415" y="5407660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be 87"/>
          <p:cNvSpPr/>
          <p:nvPr/>
        </p:nvSpPr>
        <p:spPr>
          <a:xfrm>
            <a:off x="6536055" y="4948555"/>
            <a:ext cx="474345" cy="404495"/>
          </a:xfrm>
          <a:prstGeom prst="cube">
            <a:avLst>
              <a:gd name="adj" fmla="val 35676"/>
            </a:avLst>
          </a:prstGeom>
          <a:solidFill>
            <a:schemeClr val="accent6">
              <a:alpha val="77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6" name="Text Box 235"/>
          <p:cNvSpPr txBox="true"/>
          <p:nvPr/>
        </p:nvSpPr>
        <p:spPr>
          <a:xfrm>
            <a:off x="5828030" y="4989830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upconv5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37" name="Straight Arrow Connector 236"/>
          <p:cNvCxnSpPr/>
          <p:nvPr/>
        </p:nvCxnSpPr>
        <p:spPr>
          <a:xfrm flipH="true">
            <a:off x="7409815" y="4094480"/>
            <a:ext cx="635" cy="42926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Isosceles Triangle 237"/>
          <p:cNvSpPr/>
          <p:nvPr/>
        </p:nvSpPr>
        <p:spPr>
          <a:xfrm rot="10800000">
            <a:off x="7369810" y="4293235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9" name="Straight Arrow Connector 238"/>
          <p:cNvCxnSpPr/>
          <p:nvPr/>
        </p:nvCxnSpPr>
        <p:spPr>
          <a:xfrm flipH="true" flipV="true">
            <a:off x="7406005" y="4526915"/>
            <a:ext cx="490855" cy="381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 flipH="true">
            <a:off x="7785735" y="4380865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H="true">
            <a:off x="8041640" y="438086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 flipH="true">
            <a:off x="7785735" y="463740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 Box 244"/>
          <p:cNvSpPr txBox="true"/>
          <p:nvPr/>
        </p:nvSpPr>
        <p:spPr>
          <a:xfrm>
            <a:off x="7317105" y="4997450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upconv4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4" name="Cube 243"/>
          <p:cNvSpPr/>
          <p:nvPr/>
        </p:nvSpPr>
        <p:spPr>
          <a:xfrm>
            <a:off x="8068945" y="4077970"/>
            <a:ext cx="381000" cy="628650"/>
          </a:xfrm>
          <a:prstGeom prst="cube">
            <a:avLst>
              <a:gd name="adj" fmla="val 56000"/>
            </a:avLst>
          </a:prstGeom>
          <a:solidFill>
            <a:schemeClr val="accent6">
              <a:alpha val="84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47" name="Straight Arrow Connector 246"/>
          <p:cNvCxnSpPr/>
          <p:nvPr/>
        </p:nvCxnSpPr>
        <p:spPr>
          <a:xfrm flipH="true">
            <a:off x="9124950" y="3159125"/>
            <a:ext cx="635" cy="42926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Isosceles Triangle 247"/>
          <p:cNvSpPr/>
          <p:nvPr/>
        </p:nvSpPr>
        <p:spPr>
          <a:xfrm rot="10800000">
            <a:off x="9084945" y="335788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56" name="Group 255"/>
          <p:cNvGrpSpPr/>
          <p:nvPr/>
        </p:nvGrpSpPr>
        <p:grpSpPr>
          <a:xfrm>
            <a:off x="8980805" y="3434080"/>
            <a:ext cx="452120" cy="340995"/>
            <a:chOff x="14520" y="7314"/>
            <a:chExt cx="611" cy="404"/>
          </a:xfrm>
        </p:grpSpPr>
        <p:cxnSp>
          <p:nvCxnSpPr>
            <p:cNvPr id="250" name="Straight Arrow Connector 249"/>
            <p:cNvCxnSpPr/>
            <p:nvPr/>
          </p:nvCxnSpPr>
          <p:spPr>
            <a:xfrm flipH="true">
              <a:off x="14520" y="7314"/>
              <a:ext cx="403" cy="404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 flipH="true">
              <a:off x="14923" y="7314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flipH="true">
              <a:off x="14520" y="7718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Cube 254"/>
          <p:cNvSpPr/>
          <p:nvPr/>
        </p:nvSpPr>
        <p:spPr>
          <a:xfrm>
            <a:off x="9280525" y="3001010"/>
            <a:ext cx="445770" cy="1064260"/>
          </a:xfrm>
          <a:prstGeom prst="cube">
            <a:avLst>
              <a:gd name="adj" fmla="val 66951"/>
            </a:avLst>
          </a:prstGeom>
          <a:solidFill>
            <a:schemeClr val="accent6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8" name="Text Box 257"/>
          <p:cNvSpPr txBox="true"/>
          <p:nvPr/>
        </p:nvSpPr>
        <p:spPr>
          <a:xfrm>
            <a:off x="8802370" y="4450715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upconv3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4" name="Text Box 263"/>
          <p:cNvSpPr txBox="true"/>
          <p:nvPr/>
        </p:nvSpPr>
        <p:spPr>
          <a:xfrm>
            <a:off x="5578158" y="6436360"/>
            <a:ext cx="100901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Axilluary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projector array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5" name="Text Box 264"/>
          <p:cNvSpPr txBox="true"/>
          <p:nvPr/>
        </p:nvSpPr>
        <p:spPr>
          <a:xfrm>
            <a:off x="6551930" y="6602730"/>
            <a:ext cx="123380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Joint distributions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6" name="Text Box 265"/>
          <p:cNvSpPr txBox="true"/>
          <p:nvPr/>
        </p:nvSpPr>
        <p:spPr>
          <a:xfrm>
            <a:off x="6424930" y="6134100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69" name="Picture 26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222740" y="3048000"/>
            <a:ext cx="713105" cy="96393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sp>
        <p:nvSpPr>
          <p:cNvPr id="53" name="Cube 52"/>
          <p:cNvSpPr/>
          <p:nvPr/>
        </p:nvSpPr>
        <p:spPr>
          <a:xfrm>
            <a:off x="6332220" y="5194300"/>
            <a:ext cx="474345" cy="404495"/>
          </a:xfrm>
          <a:prstGeom prst="cube">
            <a:avLst>
              <a:gd name="adj" fmla="val 35676"/>
            </a:avLst>
          </a:prstGeom>
          <a:solidFill>
            <a:schemeClr val="accent1">
              <a:alpha val="77000"/>
            </a:schemeClr>
          </a:solidFill>
          <a:ln w="0">
            <a:solidFill>
              <a:schemeClr val="accent1"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6" name="Cube 245"/>
          <p:cNvSpPr/>
          <p:nvPr/>
        </p:nvSpPr>
        <p:spPr>
          <a:xfrm>
            <a:off x="7832725" y="4337050"/>
            <a:ext cx="381000" cy="628650"/>
          </a:xfrm>
          <a:prstGeom prst="cube">
            <a:avLst>
              <a:gd name="adj" fmla="val 56000"/>
            </a:avLst>
          </a:prstGeom>
          <a:solidFill>
            <a:schemeClr val="accent1">
              <a:alpha val="76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7" name="Cube 256"/>
          <p:cNvSpPr/>
          <p:nvPr/>
        </p:nvSpPr>
        <p:spPr>
          <a:xfrm>
            <a:off x="8928100" y="3352800"/>
            <a:ext cx="445770" cy="1064260"/>
          </a:xfrm>
          <a:prstGeom prst="cube">
            <a:avLst>
              <a:gd name="adj" fmla="val 66951"/>
            </a:avLst>
          </a:prstGeom>
          <a:solidFill>
            <a:schemeClr val="accent1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68" name="Picture 26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8882380" y="3420110"/>
            <a:ext cx="687705" cy="93726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0" name="Picture 26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6763385" y="4970145"/>
            <a:ext cx="356235" cy="35560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2" name="Picture 27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>
            <a:off x="6551930" y="5218430"/>
            <a:ext cx="366395" cy="366395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3" name="Picture 27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>
            <a:off x="8081645" y="4129405"/>
            <a:ext cx="524510" cy="52324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4" name="Picture 27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>
            <a:off x="7850505" y="4389755"/>
            <a:ext cx="511175" cy="518795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cxnSp>
        <p:nvCxnSpPr>
          <p:cNvPr id="275" name="Straight Arrow Connector 274"/>
          <p:cNvCxnSpPr/>
          <p:nvPr/>
        </p:nvCxnSpPr>
        <p:spPr>
          <a:xfrm flipH="true">
            <a:off x="10063480" y="2040255"/>
            <a:ext cx="17145" cy="259080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true">
            <a:off x="9999980" y="2028825"/>
            <a:ext cx="314960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Isosceles Triangle 227"/>
          <p:cNvSpPr/>
          <p:nvPr/>
        </p:nvSpPr>
        <p:spPr>
          <a:xfrm rot="5400000">
            <a:off x="10154285" y="19919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9" name="Isosceles Triangle 278"/>
          <p:cNvSpPr/>
          <p:nvPr/>
        </p:nvSpPr>
        <p:spPr>
          <a:xfrm rot="5400000">
            <a:off x="10102850" y="4599305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80" name="Group 279"/>
          <p:cNvGrpSpPr/>
          <p:nvPr/>
        </p:nvGrpSpPr>
        <p:grpSpPr>
          <a:xfrm>
            <a:off x="10080625" y="4464050"/>
            <a:ext cx="452120" cy="340995"/>
            <a:chOff x="14520" y="7314"/>
            <a:chExt cx="611" cy="404"/>
          </a:xfrm>
        </p:grpSpPr>
        <p:cxnSp>
          <p:nvCxnSpPr>
            <p:cNvPr id="281" name="Straight Arrow Connector 280"/>
            <p:cNvCxnSpPr/>
            <p:nvPr/>
          </p:nvCxnSpPr>
          <p:spPr>
            <a:xfrm flipH="true">
              <a:off x="14520" y="7314"/>
              <a:ext cx="403" cy="404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/>
            <p:nvPr/>
          </p:nvCxnSpPr>
          <p:spPr>
            <a:xfrm flipH="true">
              <a:off x="14923" y="7314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/>
            <p:cNvCxnSpPr/>
            <p:nvPr/>
          </p:nvCxnSpPr>
          <p:spPr>
            <a:xfrm flipH="true">
              <a:off x="14520" y="7718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7" name="Straight Arrow Connector 286"/>
          <p:cNvCxnSpPr/>
          <p:nvPr/>
        </p:nvCxnSpPr>
        <p:spPr>
          <a:xfrm flipH="true">
            <a:off x="10063480" y="4634230"/>
            <a:ext cx="155575" cy="127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Cube 287"/>
          <p:cNvSpPr/>
          <p:nvPr/>
        </p:nvSpPr>
        <p:spPr>
          <a:xfrm>
            <a:off x="10273665" y="3966845"/>
            <a:ext cx="408940" cy="1196975"/>
          </a:xfrm>
          <a:prstGeom prst="cube">
            <a:avLst>
              <a:gd name="adj" fmla="val 86069"/>
            </a:avLst>
          </a:prstGeom>
          <a:solidFill>
            <a:schemeClr val="accent6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4" name="Cube 283"/>
          <p:cNvSpPr/>
          <p:nvPr/>
        </p:nvSpPr>
        <p:spPr>
          <a:xfrm>
            <a:off x="9937115" y="4306570"/>
            <a:ext cx="408940" cy="1196975"/>
          </a:xfrm>
          <a:prstGeom prst="cube">
            <a:avLst>
              <a:gd name="adj" fmla="val 86069"/>
            </a:avLst>
          </a:prstGeom>
          <a:solidFill>
            <a:schemeClr val="accent1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89" name="Picture 28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9767570" y="4395470"/>
            <a:ext cx="806450" cy="102489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90" name="Picture 28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33330" y="4057015"/>
            <a:ext cx="768985" cy="100584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sp>
        <p:nvSpPr>
          <p:cNvPr id="291" name="Text Box 290"/>
          <p:cNvSpPr txBox="true"/>
          <p:nvPr/>
        </p:nvSpPr>
        <p:spPr>
          <a:xfrm>
            <a:off x="9222740" y="5002530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upconv2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92" name="Picture 29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flipH="true" flipV="true">
            <a:off x="10861040" y="5463540"/>
            <a:ext cx="1042035" cy="1047750"/>
          </a:xfrm>
          <a:prstGeom prst="rect">
            <a:avLst/>
          </a:prstGeom>
        </p:spPr>
      </p:pic>
      <p:sp>
        <p:nvSpPr>
          <p:cNvPr id="294" name="Text Box 293"/>
          <p:cNvSpPr txBox="true"/>
          <p:nvPr/>
        </p:nvSpPr>
        <p:spPr>
          <a:xfrm>
            <a:off x="6910705" y="5686425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5" name="Text Box 294"/>
          <p:cNvSpPr txBox="true"/>
          <p:nvPr/>
        </p:nvSpPr>
        <p:spPr>
          <a:xfrm>
            <a:off x="10363200" y="6008370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7" name="Text Box 296"/>
          <p:cNvSpPr txBox="true"/>
          <p:nvPr/>
        </p:nvSpPr>
        <p:spPr>
          <a:xfrm>
            <a:off x="10932795" y="4982845"/>
            <a:ext cx="9359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Axilluary</a:t>
            </a:r>
            <a:endParaRPr lang="en-US" alt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projector array</a:t>
            </a:r>
            <a:endParaRPr lang="en-US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8" name="Isosceles Triangle 297"/>
          <p:cNvSpPr/>
          <p:nvPr/>
        </p:nvSpPr>
        <p:spPr>
          <a:xfrm rot="5400000">
            <a:off x="353060" y="5113655"/>
            <a:ext cx="283845" cy="14541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0" name="Text Box 299"/>
          <p:cNvSpPr txBox="true"/>
          <p:nvPr/>
        </p:nvSpPr>
        <p:spPr>
          <a:xfrm>
            <a:off x="675640" y="5089525"/>
            <a:ext cx="1624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axillary linear projector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228600" y="1145540"/>
            <a:ext cx="638175" cy="368300"/>
          </a:xfrm>
          <a:prstGeom prst="rect">
            <a:avLst/>
          </a:prstGeom>
          <a:effectLst/>
        </p:spPr>
        <p:txBody>
          <a:bodyPr wrap="none" rtlCol="0">
            <a:spAutoFit/>
          </a:bodyPr>
          <a:p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en-US" i="1" baseline="-2500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7" name="Isosceles Triangle 86"/>
          <p:cNvSpPr/>
          <p:nvPr/>
        </p:nvSpPr>
        <p:spPr>
          <a:xfrm rot="5400000">
            <a:off x="5956935" y="605980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 rot="5400000">
            <a:off x="5894070" y="610679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3" name="Isosceles Triangle 262"/>
          <p:cNvSpPr/>
          <p:nvPr/>
        </p:nvSpPr>
        <p:spPr>
          <a:xfrm rot="5400000">
            <a:off x="5813425" y="6151880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flipH="true" flipV="true">
            <a:off x="6962140" y="5736590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>
            <a:off x="6838315" y="5818505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2" name="Picture 26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>
            <a:off x="6730365" y="5923280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2" name="Picture 9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55630" y="5540375"/>
            <a:ext cx="1042035" cy="1047750"/>
          </a:xfrm>
          <a:prstGeom prst="rect">
            <a:avLst/>
          </a:prstGeom>
        </p:spPr>
      </p:pic>
      <p:sp>
        <p:nvSpPr>
          <p:cNvPr id="95" name="Isosceles Triangle 94"/>
          <p:cNvSpPr/>
          <p:nvPr/>
        </p:nvSpPr>
        <p:spPr>
          <a:xfrm rot="7800000">
            <a:off x="10551795" y="510222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Isosceles Triangle 93"/>
          <p:cNvSpPr/>
          <p:nvPr/>
        </p:nvSpPr>
        <p:spPr>
          <a:xfrm rot="7560000">
            <a:off x="10457815" y="514667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Isosceles Triangle 92"/>
          <p:cNvSpPr/>
          <p:nvPr/>
        </p:nvSpPr>
        <p:spPr>
          <a:xfrm rot="7680000">
            <a:off x="10347960" y="520128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9" name="Picture 9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55935" y="5641340"/>
            <a:ext cx="1042035" cy="1047750"/>
          </a:xfrm>
          <a:prstGeom prst="rect">
            <a:avLst/>
          </a:prstGeom>
        </p:spPr>
      </p:pic>
      <p:sp>
        <p:nvSpPr>
          <p:cNvPr id="100" name="Text Box 99"/>
          <p:cNvSpPr txBox="true"/>
          <p:nvPr/>
        </p:nvSpPr>
        <p:spPr>
          <a:xfrm>
            <a:off x="10586085" y="6663690"/>
            <a:ext cx="118999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Joint distributions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H="true">
            <a:off x="408305" y="4852035"/>
            <a:ext cx="203835" cy="12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Isosceles Triangle 105"/>
          <p:cNvSpPr/>
          <p:nvPr/>
        </p:nvSpPr>
        <p:spPr>
          <a:xfrm rot="5400000">
            <a:off x="481330" y="481393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7" name="Text Box 106"/>
          <p:cNvSpPr txBox="true"/>
          <p:nvPr/>
        </p:nvSpPr>
        <p:spPr>
          <a:xfrm>
            <a:off x="673735" y="4747260"/>
            <a:ext cx="12211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information flow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H="true">
            <a:off x="2156460" y="2008505"/>
            <a:ext cx="6985" cy="11468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Isosceles Triangle 109"/>
          <p:cNvSpPr/>
          <p:nvPr/>
        </p:nvSpPr>
        <p:spPr>
          <a:xfrm rot="5400000">
            <a:off x="2156460" y="311404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1980082" y="2339895"/>
            <a:ext cx="665288" cy="1694815"/>
            <a:chOff x="7345" y="4911"/>
            <a:chExt cx="541" cy="1378"/>
          </a:xfrm>
        </p:grpSpPr>
        <p:sp>
          <p:nvSpPr>
            <p:cNvPr id="12" name="Cube 11"/>
            <p:cNvSpPr/>
            <p:nvPr/>
          </p:nvSpPr>
          <p:spPr>
            <a:xfrm>
              <a:off x="7345" y="4911"/>
              <a:ext cx="467" cy="1378"/>
            </a:xfrm>
            <a:prstGeom prst="cube">
              <a:avLst>
                <a:gd name="adj" fmla="val 94585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737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740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7" name="Straight Connector 156"/>
          <p:cNvCxnSpPr/>
          <p:nvPr/>
        </p:nvCxnSpPr>
        <p:spPr>
          <a:xfrm flipV="true">
            <a:off x="2425700" y="3157220"/>
            <a:ext cx="5821680" cy="1016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Isosceles Triangle 163"/>
          <p:cNvSpPr/>
          <p:nvPr/>
        </p:nvSpPr>
        <p:spPr>
          <a:xfrm rot="5400000">
            <a:off x="2531745" y="312610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2" name="Isosceles Triangle 171"/>
          <p:cNvSpPr/>
          <p:nvPr/>
        </p:nvSpPr>
        <p:spPr>
          <a:xfrm rot="5400000">
            <a:off x="7393940" y="313055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317105" y="3065145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false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7386320" y="309499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435850" y="309499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8185150" y="2440940"/>
            <a:ext cx="482600" cy="1375410"/>
            <a:chOff x="11855" y="3682"/>
            <a:chExt cx="760" cy="2166"/>
          </a:xfrm>
        </p:grpSpPr>
        <p:sp>
          <p:nvSpPr>
            <p:cNvPr id="135" name="Cube 134"/>
            <p:cNvSpPr/>
            <p:nvPr/>
          </p:nvSpPr>
          <p:spPr>
            <a:xfrm>
              <a:off x="11915" y="3682"/>
              <a:ext cx="701" cy="2167"/>
            </a:xfrm>
            <a:prstGeom prst="cube">
              <a:avLst>
                <a:gd name="adj" fmla="val 91155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Cube 56"/>
            <p:cNvSpPr/>
            <p:nvPr/>
          </p:nvSpPr>
          <p:spPr>
            <a:xfrm>
              <a:off x="11855" y="3682"/>
              <a:ext cx="701" cy="2167"/>
            </a:xfrm>
            <a:prstGeom prst="cube">
              <a:avLst>
                <a:gd name="adj" fmla="val 91155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353425" y="2347595"/>
            <a:ext cx="1696720" cy="650240"/>
            <a:chOff x="13215" y="2982"/>
            <a:chExt cx="2672" cy="1024"/>
          </a:xfrm>
        </p:grpSpPr>
        <p:sp>
          <p:nvSpPr>
            <p:cNvPr id="141" name="Cube 140"/>
            <p:cNvSpPr/>
            <p:nvPr/>
          </p:nvSpPr>
          <p:spPr>
            <a:xfrm rot="5400000" flipH="true">
              <a:off x="14103" y="2222"/>
              <a:ext cx="898" cy="2670"/>
            </a:xfrm>
            <a:prstGeom prst="cube">
              <a:avLst>
                <a:gd name="adj" fmla="val 95600"/>
              </a:avLst>
            </a:prstGeom>
            <a:solidFill>
              <a:schemeClr val="accent1">
                <a:lumMod val="60000"/>
                <a:lumOff val="40000"/>
                <a:alpha val="67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Cube 61"/>
            <p:cNvSpPr/>
            <p:nvPr/>
          </p:nvSpPr>
          <p:spPr>
            <a:xfrm rot="5400000" flipH="true">
              <a:off x="14089" y="2169"/>
              <a:ext cx="924" cy="2671"/>
            </a:xfrm>
            <a:prstGeom prst="cube">
              <a:avLst>
                <a:gd name="adj" fmla="val 93181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Cube 144"/>
            <p:cNvSpPr/>
            <p:nvPr/>
          </p:nvSpPr>
          <p:spPr>
            <a:xfrm rot="5400000" flipH="true">
              <a:off x="14088" y="2109"/>
              <a:ext cx="924" cy="2671"/>
            </a:xfrm>
            <a:prstGeom prst="cube">
              <a:avLst>
                <a:gd name="adj" fmla="val 93181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1" name="Straight Connector 100"/>
          <p:cNvCxnSpPr/>
          <p:nvPr/>
        </p:nvCxnSpPr>
        <p:spPr>
          <a:xfrm>
            <a:off x="8516620" y="3148330"/>
            <a:ext cx="619125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 Box 114"/>
          <p:cNvSpPr txBox="true"/>
          <p:nvPr/>
        </p:nvSpPr>
        <p:spPr>
          <a:xfrm>
            <a:off x="11409045" y="3434080"/>
            <a:ext cx="6261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 i="1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lang="en-US" altLang="en-US" sz="2000" i="1" baseline="-25000">
                <a:latin typeface="Times New Roman" panose="02020603050405020304" charset="0"/>
                <a:cs typeface="Times New Roman" panose="02020603050405020304" charset="0"/>
              </a:rPr>
              <a:t>cons</a:t>
            </a:r>
            <a:endParaRPr lang="en-US" altLang="en-US" sz="2000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6" name="Right Arrow 115"/>
          <p:cNvSpPr/>
          <p:nvPr/>
        </p:nvSpPr>
        <p:spPr>
          <a:xfrm>
            <a:off x="10902315" y="348932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Right Arrow 116"/>
          <p:cNvSpPr/>
          <p:nvPr/>
        </p:nvSpPr>
        <p:spPr>
          <a:xfrm rot="5400000">
            <a:off x="11604625" y="2674620"/>
            <a:ext cx="365760" cy="2305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Text Box 117"/>
          <p:cNvSpPr txBox="true"/>
          <p:nvPr/>
        </p:nvSpPr>
        <p:spPr>
          <a:xfrm>
            <a:off x="11341100" y="2834005"/>
            <a:ext cx="762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apply</a:t>
            </a: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T</a:t>
            </a:r>
            <a:endParaRPr lang="en-US"/>
          </a:p>
        </p:txBody>
      </p:sp>
      <p:sp>
        <p:nvSpPr>
          <p:cNvPr id="18" name="Text Box 17"/>
          <p:cNvSpPr txBox="true"/>
          <p:nvPr/>
        </p:nvSpPr>
        <p:spPr>
          <a:xfrm>
            <a:off x="8353425" y="5971540"/>
            <a:ext cx="13925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600" b="1">
                <a:latin typeface="Times New Roman" panose="02020603050405020304" charset="0"/>
                <a:cs typeface="Times New Roman" panose="02020603050405020304" charset="0"/>
              </a:rPr>
              <a:t>MI maximization</a:t>
            </a:r>
            <a:endParaRPr lang="en-US" altLang="en-US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7917815" y="607631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0800000">
            <a:off x="9897110" y="607631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9620250" y="85090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4" name="Cube 223"/>
          <p:cNvSpPr/>
          <p:nvPr/>
        </p:nvSpPr>
        <p:spPr>
          <a:xfrm>
            <a:off x="9869170" y="79756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71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2" name="Text Box 221"/>
          <p:cNvSpPr txBox="true"/>
          <p:nvPr/>
        </p:nvSpPr>
        <p:spPr>
          <a:xfrm>
            <a:off x="9522460" y="84836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9" name="Text Box 228"/>
          <p:cNvSpPr txBox="true"/>
          <p:nvPr/>
        </p:nvSpPr>
        <p:spPr>
          <a:xfrm>
            <a:off x="10123170" y="850900"/>
            <a:ext cx="699770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de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05" name="Group 204"/>
          <p:cNvGrpSpPr/>
          <p:nvPr/>
        </p:nvGrpSpPr>
        <p:grpSpPr>
          <a:xfrm rot="10800000">
            <a:off x="10179685" y="1577340"/>
            <a:ext cx="1449705" cy="877570"/>
            <a:chOff x="14985" y="2736"/>
            <a:chExt cx="2283" cy="1382"/>
          </a:xfrm>
        </p:grpSpPr>
        <p:cxnSp>
          <p:nvCxnSpPr>
            <p:cNvPr id="199" name="Straight Connector 198"/>
            <p:cNvCxnSpPr/>
            <p:nvPr/>
          </p:nvCxnSpPr>
          <p:spPr>
            <a:xfrm flipV="true">
              <a:off x="15764" y="2736"/>
              <a:ext cx="1504" cy="1382"/>
            </a:xfrm>
            <a:prstGeom prst="line">
              <a:avLst/>
            </a:prstGeom>
            <a:ln w="19050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true">
              <a:off x="16517" y="3409"/>
              <a:ext cx="381" cy="2"/>
            </a:xfrm>
            <a:prstGeom prst="line">
              <a:avLst/>
            </a:prstGeom>
            <a:ln w="19050" cap="sq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Isosceles Triangle 200"/>
            <p:cNvSpPr/>
            <p:nvPr/>
          </p:nvSpPr>
          <p:spPr>
            <a:xfrm rot="16200000">
              <a:off x="16676" y="3352"/>
              <a:ext cx="120" cy="120"/>
            </a:xfrm>
            <a:prstGeom prst="triangle">
              <a:avLst/>
            </a:prstGeom>
            <a:solidFill>
              <a:srgbClr val="EB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02" name="Straight Connector 201"/>
            <p:cNvCxnSpPr/>
            <p:nvPr/>
          </p:nvCxnSpPr>
          <p:spPr>
            <a:xfrm>
              <a:off x="14985" y="4118"/>
              <a:ext cx="779" cy="0"/>
            </a:xfrm>
            <a:prstGeom prst="line">
              <a:avLst/>
            </a:prstGeom>
            <a:ln w="19050" cap="rnd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true">
              <a:off x="16336" y="2742"/>
              <a:ext cx="926" cy="10"/>
            </a:xfrm>
            <a:prstGeom prst="line">
              <a:avLst/>
            </a:prstGeom>
            <a:ln w="19050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>
            <a:off x="10846435" y="877570"/>
            <a:ext cx="1706880" cy="1717040"/>
          </a:xfrm>
          <a:prstGeom prst="rect">
            <a:avLst/>
          </a:prstGeom>
          <a:ln w="63500">
            <a:solidFill>
              <a:schemeClr val="accent6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8" name="Picture 47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>
            <a:off x="9804400" y="1808480"/>
            <a:ext cx="1727200" cy="171704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60" name="Right Arrow 59"/>
          <p:cNvSpPr/>
          <p:nvPr/>
        </p:nvSpPr>
        <p:spPr>
          <a:xfrm rot="5400000">
            <a:off x="11604625" y="3261360"/>
            <a:ext cx="365760" cy="2305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37" name="Picture 136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>
            <a:off x="9875520" y="1842770"/>
            <a:ext cx="1727200" cy="171704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32" name="Picture 13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>
            <a:off x="9945370" y="1879600"/>
            <a:ext cx="1727200" cy="171704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42" name="Picture 14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>
            <a:off x="10895330" y="932180"/>
            <a:ext cx="1706880" cy="1717040"/>
          </a:xfrm>
          <a:prstGeom prst="rect">
            <a:avLst/>
          </a:prstGeom>
          <a:ln w="63500">
            <a:solidFill>
              <a:schemeClr val="accent6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44" name="Picture 143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45495" y="977900"/>
            <a:ext cx="1706880" cy="1717040"/>
          </a:xfrm>
          <a:prstGeom prst="rect">
            <a:avLst/>
          </a:prstGeom>
          <a:ln w="63500">
            <a:solidFill>
              <a:schemeClr val="accent6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grpSp>
        <p:nvGrpSpPr>
          <p:cNvPr id="146" name="Group 145"/>
          <p:cNvGrpSpPr/>
          <p:nvPr/>
        </p:nvGrpSpPr>
        <p:grpSpPr>
          <a:xfrm>
            <a:off x="5045710" y="6006465"/>
            <a:ext cx="502285" cy="132080"/>
            <a:chOff x="7811" y="9359"/>
            <a:chExt cx="791" cy="20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8" name="Cube 157"/>
            <p:cNvSpPr/>
            <p:nvPr/>
          </p:nvSpPr>
          <p:spPr>
            <a:xfrm>
              <a:off x="781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9" name="Cube 158"/>
            <p:cNvSpPr/>
            <p:nvPr/>
          </p:nvSpPr>
          <p:spPr>
            <a:xfrm>
              <a:off x="789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0" name="Cube 159"/>
            <p:cNvSpPr/>
            <p:nvPr/>
          </p:nvSpPr>
          <p:spPr>
            <a:xfrm>
              <a:off x="799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9" name="Cube 168"/>
            <p:cNvSpPr/>
            <p:nvPr/>
          </p:nvSpPr>
          <p:spPr>
            <a:xfrm>
              <a:off x="807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0" name="Cube 169"/>
            <p:cNvSpPr/>
            <p:nvPr/>
          </p:nvSpPr>
          <p:spPr>
            <a:xfrm>
              <a:off x="817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7" name="Cube 176"/>
            <p:cNvSpPr/>
            <p:nvPr/>
          </p:nvSpPr>
          <p:spPr>
            <a:xfrm>
              <a:off x="826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8" name="Cube 177"/>
            <p:cNvSpPr/>
            <p:nvPr/>
          </p:nvSpPr>
          <p:spPr>
            <a:xfrm>
              <a:off x="835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9" name="Cube 178"/>
            <p:cNvSpPr/>
            <p:nvPr/>
          </p:nvSpPr>
          <p:spPr>
            <a:xfrm>
              <a:off x="844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27" name="Text Box 226"/>
          <p:cNvSpPr txBox="true"/>
          <p:nvPr/>
        </p:nvSpPr>
        <p:spPr>
          <a:xfrm rot="5400000">
            <a:off x="5001260" y="628078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4" name="Text Box 253"/>
          <p:cNvSpPr txBox="true"/>
          <p:nvPr/>
        </p:nvSpPr>
        <p:spPr>
          <a:xfrm>
            <a:off x="8185150" y="443674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0" name="Text Box 259"/>
          <p:cNvSpPr txBox="true"/>
          <p:nvPr/>
        </p:nvSpPr>
        <p:spPr>
          <a:xfrm>
            <a:off x="8381365" y="418465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1" name="Text Box 260"/>
          <p:cNvSpPr txBox="true"/>
          <p:nvPr/>
        </p:nvSpPr>
        <p:spPr>
          <a:xfrm>
            <a:off x="9292590" y="372237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7" name="Text Box 266"/>
          <p:cNvSpPr txBox="true"/>
          <p:nvPr/>
        </p:nvSpPr>
        <p:spPr>
          <a:xfrm>
            <a:off x="9488805" y="347027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1" name="Text Box 270"/>
          <p:cNvSpPr txBox="true"/>
          <p:nvPr/>
        </p:nvSpPr>
        <p:spPr>
          <a:xfrm>
            <a:off x="10278110" y="468884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6" name="Text Box 275"/>
          <p:cNvSpPr txBox="true"/>
          <p:nvPr/>
        </p:nvSpPr>
        <p:spPr>
          <a:xfrm>
            <a:off x="10474325" y="443674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0" name="Picture 4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3300" y="3470275"/>
            <a:ext cx="903605" cy="55562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810" y="5876290"/>
            <a:ext cx="826135" cy="577850"/>
          </a:xfrm>
          <a:prstGeom prst="rect">
            <a:avLst/>
          </a:prstGeom>
        </p:spPr>
      </p:pic>
      <p:sp>
        <p:nvSpPr>
          <p:cNvPr id="260" name="Text Box 259"/>
          <p:cNvSpPr txBox="true"/>
          <p:nvPr/>
        </p:nvSpPr>
        <p:spPr>
          <a:xfrm rot="5400000">
            <a:off x="8222615" y="448754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4" name="Text Box 253"/>
          <p:cNvSpPr txBox="true"/>
          <p:nvPr/>
        </p:nvSpPr>
        <p:spPr>
          <a:xfrm rot="5400000">
            <a:off x="7870190" y="482282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9" name="Text Box 258"/>
          <p:cNvSpPr txBox="true"/>
          <p:nvPr/>
        </p:nvSpPr>
        <p:spPr>
          <a:xfrm>
            <a:off x="7974965" y="412559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9" name="Text Box 248"/>
          <p:cNvSpPr txBox="true"/>
          <p:nvPr/>
        </p:nvSpPr>
        <p:spPr>
          <a:xfrm rot="5400000">
            <a:off x="6460490" y="544449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3" name="Text Box 252"/>
          <p:cNvSpPr txBox="true"/>
          <p:nvPr/>
        </p:nvSpPr>
        <p:spPr>
          <a:xfrm rot="5400000">
            <a:off x="6729095" y="512826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3" name="Text Box 242"/>
          <p:cNvSpPr txBox="true"/>
          <p:nvPr/>
        </p:nvSpPr>
        <p:spPr>
          <a:xfrm rot="5400000">
            <a:off x="5187950" y="602107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9" name="Picture 12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V="true">
            <a:off x="675640" y="528320"/>
            <a:ext cx="1706880" cy="1717040"/>
          </a:xfrm>
          <a:prstGeom prst="rect">
            <a:avLst/>
          </a:prstGeom>
          <a:ln w="63500">
            <a:solidFill>
              <a:schemeClr val="accent6">
                <a:lumMod val="75000"/>
              </a:schemeClr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24" name="Picture 12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true">
            <a:off x="732790" y="605155"/>
            <a:ext cx="1706880" cy="1717040"/>
          </a:xfrm>
          <a:prstGeom prst="rect">
            <a:avLst/>
          </a:prstGeom>
          <a:ln w="63500">
            <a:solidFill>
              <a:schemeClr val="accent6">
                <a:lumMod val="75000"/>
              </a:schemeClr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69" name="Picture 6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V="true">
            <a:off x="-340995" y="1391920"/>
            <a:ext cx="1706880" cy="173736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68" name="Picture 6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true">
            <a:off x="-278765" y="1473200"/>
            <a:ext cx="1706880" cy="173736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278" name="Isosceles Triangle 277"/>
          <p:cNvSpPr/>
          <p:nvPr/>
        </p:nvSpPr>
        <p:spPr>
          <a:xfrm rot="10800000">
            <a:off x="10041890" y="270002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-194310" y="1516380"/>
            <a:ext cx="1706880" cy="173736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30" y="673735"/>
            <a:ext cx="1706880" cy="1717040"/>
          </a:xfrm>
          <a:prstGeom prst="rect">
            <a:avLst/>
          </a:prstGeom>
          <a:ln w="63500">
            <a:solidFill>
              <a:schemeClr val="accent6">
                <a:lumMod val="75000"/>
              </a:schemeClr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163" name="Isosceles Triangle 162"/>
          <p:cNvSpPr/>
          <p:nvPr/>
        </p:nvSpPr>
        <p:spPr>
          <a:xfrm rot="5400000">
            <a:off x="2639695" y="405511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2690495" y="3550920"/>
            <a:ext cx="510540" cy="1102360"/>
            <a:chOff x="7648" y="5683"/>
            <a:chExt cx="415" cy="896"/>
          </a:xfrm>
        </p:grpSpPr>
        <p:sp>
          <p:nvSpPr>
            <p:cNvPr id="23" name="Cube 22"/>
            <p:cNvSpPr/>
            <p:nvPr/>
          </p:nvSpPr>
          <p:spPr>
            <a:xfrm>
              <a:off x="7648" y="5683"/>
              <a:ext cx="316" cy="896"/>
            </a:xfrm>
            <a:prstGeom prst="cube">
              <a:avLst>
                <a:gd name="adj" fmla="val 91041"/>
              </a:avLst>
            </a:prstGeom>
            <a:solidFill>
              <a:srgbClr val="CC0000">
                <a:alpha val="63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7691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7739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97" name="Straight Connector 96"/>
          <p:cNvCxnSpPr/>
          <p:nvPr/>
        </p:nvCxnSpPr>
        <p:spPr>
          <a:xfrm flipV="true">
            <a:off x="3050540" y="4088765"/>
            <a:ext cx="3562985" cy="38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true">
            <a:off x="2639695" y="3161030"/>
            <a:ext cx="5715" cy="9296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51" idx="3"/>
          </p:cNvCxnSpPr>
          <p:nvPr/>
        </p:nvCxnSpPr>
        <p:spPr>
          <a:xfrm>
            <a:off x="3221990" y="4094480"/>
            <a:ext cx="0" cy="7880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rot="5400000">
            <a:off x="3221990" y="484441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255856" y="4531995"/>
            <a:ext cx="486793" cy="702945"/>
            <a:chOff x="8078" y="6274"/>
            <a:chExt cx="396" cy="572"/>
          </a:xfrm>
        </p:grpSpPr>
        <p:sp>
          <p:nvSpPr>
            <p:cNvPr id="27" name="Cube 26"/>
            <p:cNvSpPr/>
            <p:nvPr/>
          </p:nvSpPr>
          <p:spPr>
            <a:xfrm>
              <a:off x="8078" y="6274"/>
              <a:ext cx="166" cy="572"/>
            </a:xfrm>
            <a:prstGeom prst="cube">
              <a:avLst>
                <a:gd name="adj" fmla="val 84330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8111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8219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V="true">
            <a:off x="3643630" y="4883785"/>
            <a:ext cx="1438275" cy="190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Isosceles Triangle 78"/>
          <p:cNvSpPr/>
          <p:nvPr/>
        </p:nvSpPr>
        <p:spPr>
          <a:xfrm rot="5400000">
            <a:off x="3742690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 rot="5400000">
            <a:off x="438975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 rot="5400000">
            <a:off x="490410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019040" y="4523740"/>
            <a:ext cx="440055" cy="673100"/>
            <a:chOff x="8845" y="7889"/>
            <a:chExt cx="693" cy="1060"/>
          </a:xfrm>
        </p:grpSpPr>
        <p:sp>
          <p:nvSpPr>
            <p:cNvPr id="44" name="Cube 43"/>
            <p:cNvSpPr/>
            <p:nvPr/>
          </p:nvSpPr>
          <p:spPr>
            <a:xfrm>
              <a:off x="8845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9044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763260" y="4011295"/>
            <a:ext cx="203200" cy="203200"/>
            <a:chOff x="9675" y="6910"/>
            <a:chExt cx="320" cy="320"/>
          </a:xfrm>
        </p:grpSpPr>
        <p:sp>
          <p:nvSpPr>
            <p:cNvPr id="111" name="Oval 110"/>
            <p:cNvSpPr/>
            <p:nvPr/>
          </p:nvSpPr>
          <p:spPr>
            <a:xfrm>
              <a:off x="9675" y="6910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false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9784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9862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/>
          <p:nvPr/>
        </p:nvCxnSpPr>
        <p:spPr>
          <a:xfrm>
            <a:off x="3827145" y="4883785"/>
            <a:ext cx="0" cy="6261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true">
            <a:off x="3858895" y="5506720"/>
            <a:ext cx="4064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 rot="10800000">
            <a:off x="3792220" y="515112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 rot="5400000">
            <a:off x="3117850" y="405511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 rot="5400000">
            <a:off x="3827145" y="546862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3883025" y="5309235"/>
            <a:ext cx="156210" cy="377190"/>
          </a:xfrm>
          <a:prstGeom prst="cube">
            <a:avLst>
              <a:gd name="adj" fmla="val 72357"/>
            </a:avLst>
          </a:prstGeom>
          <a:solidFill>
            <a:srgbClr val="CC0000">
              <a:alpha val="68000"/>
            </a:srgbClr>
          </a:solidFill>
          <a:ln w="3175" cmpd="sng">
            <a:solidFill>
              <a:srgbClr val="20202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3932555" y="5319395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4071620" y="5319395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 rot="5400000">
            <a:off x="4410075" y="405257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5400000">
            <a:off x="6165215" y="405511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5400000">
            <a:off x="4409440" y="31286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3" name="Isosceles Triangle 172"/>
          <p:cNvSpPr/>
          <p:nvPr/>
        </p:nvSpPr>
        <p:spPr>
          <a:xfrm rot="5400000">
            <a:off x="4420235" y="197802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5" name="Isosceles Triangle 174"/>
          <p:cNvSpPr/>
          <p:nvPr/>
        </p:nvSpPr>
        <p:spPr>
          <a:xfrm rot="5400000">
            <a:off x="4370070" y="54635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463030" y="3524250"/>
            <a:ext cx="447675" cy="1063625"/>
            <a:chOff x="10134" y="6184"/>
            <a:chExt cx="705" cy="1675"/>
          </a:xfrm>
        </p:grpSpPr>
        <p:sp>
          <p:nvSpPr>
            <p:cNvPr id="96" name="Cube 95"/>
            <p:cNvSpPr/>
            <p:nvPr/>
          </p:nvSpPr>
          <p:spPr>
            <a:xfrm>
              <a:off x="10134" y="6185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Cube 3"/>
            <p:cNvSpPr/>
            <p:nvPr/>
          </p:nvSpPr>
          <p:spPr>
            <a:xfrm>
              <a:off x="10249" y="6184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5337810" y="4881245"/>
            <a:ext cx="518160" cy="6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 rot="5400000">
            <a:off x="5538470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733540" y="4091305"/>
            <a:ext cx="675640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5400000">
            <a:off x="7109460" y="40570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7265035" y="199072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8029575" y="311785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5" name="Straight Arrow Connector 124"/>
          <p:cNvCxnSpPr/>
          <p:nvPr/>
        </p:nvCxnSpPr>
        <p:spPr>
          <a:xfrm flipH="true">
            <a:off x="4353560" y="5508625"/>
            <a:ext cx="1270" cy="692785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 Box 125"/>
          <p:cNvSpPr txBox="true"/>
          <p:nvPr/>
        </p:nvSpPr>
        <p:spPr>
          <a:xfrm>
            <a:off x="1429385" y="480060"/>
            <a:ext cx="322580" cy="36830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X</a:t>
            </a:r>
            <a:endParaRPr lang="en-US" altLang="en-US" i="1" baseline="-2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>
            <a:off x="4286250" y="5500370"/>
            <a:ext cx="200025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434205" y="5128895"/>
            <a:ext cx="469900" cy="688340"/>
            <a:chOff x="8139" y="9562"/>
            <a:chExt cx="740" cy="1084"/>
          </a:xfrm>
        </p:grpSpPr>
        <p:sp>
          <p:nvSpPr>
            <p:cNvPr id="39" name="Cube 38"/>
            <p:cNvSpPr/>
            <p:nvPr/>
          </p:nvSpPr>
          <p:spPr>
            <a:xfrm>
              <a:off x="8139" y="9562"/>
              <a:ext cx="309" cy="1085"/>
            </a:xfrm>
            <a:prstGeom prst="cube">
              <a:avLst>
                <a:gd name="adj" fmla="val 87165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Cube 41"/>
            <p:cNvSpPr/>
            <p:nvPr/>
          </p:nvSpPr>
          <p:spPr>
            <a:xfrm>
              <a:off x="8186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>
              <a:off x="8385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 rot="0">
            <a:off x="4678045" y="4780915"/>
            <a:ext cx="203200" cy="203200"/>
            <a:chOff x="8417" y="8294"/>
            <a:chExt cx="320" cy="320"/>
          </a:xfrm>
        </p:grpSpPr>
        <p:sp>
          <p:nvSpPr>
            <p:cNvPr id="54" name="Oval 53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false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Isosceles Triangle 118"/>
          <p:cNvSpPr/>
          <p:nvPr/>
        </p:nvSpPr>
        <p:spPr>
          <a:xfrm>
            <a:off x="4743450" y="501332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781550" y="4984750"/>
            <a:ext cx="0" cy="22415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/>
          <p:cNvSpPr/>
          <p:nvPr/>
        </p:nvSpPr>
        <p:spPr>
          <a:xfrm rot="10800000">
            <a:off x="4318635" y="568579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true">
            <a:off x="5853430" y="4698365"/>
            <a:ext cx="2540" cy="18351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true">
            <a:off x="7406640" y="3890645"/>
            <a:ext cx="1270" cy="20320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66"/>
          <p:cNvSpPr/>
          <p:nvPr/>
        </p:nvSpPr>
        <p:spPr>
          <a:xfrm>
            <a:off x="7369810" y="3947160"/>
            <a:ext cx="76200" cy="76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rot="5400000" flipH="true">
            <a:off x="5652770" y="4037965"/>
            <a:ext cx="482600" cy="993140"/>
            <a:chOff x="9796" y="7591"/>
            <a:chExt cx="760" cy="1564"/>
          </a:xfrm>
        </p:grpSpPr>
        <p:sp>
          <p:nvSpPr>
            <p:cNvPr id="46" name="Cube 45"/>
            <p:cNvSpPr/>
            <p:nvPr/>
          </p:nvSpPr>
          <p:spPr>
            <a:xfrm>
              <a:off x="9796" y="7591"/>
              <a:ext cx="560" cy="1565"/>
            </a:xfrm>
            <a:prstGeom prst="cube">
              <a:avLst>
                <a:gd name="adj" fmla="val 91041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9868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Cube 97"/>
            <p:cNvSpPr/>
            <p:nvPr/>
          </p:nvSpPr>
          <p:spPr>
            <a:xfrm>
              <a:off x="9964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3" name="Straight Connector 152"/>
          <p:cNvCxnSpPr/>
          <p:nvPr/>
        </p:nvCxnSpPr>
        <p:spPr>
          <a:xfrm flipH="true">
            <a:off x="5861050" y="4215130"/>
            <a:ext cx="1270" cy="2425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151"/>
          <p:cNvSpPr/>
          <p:nvPr/>
        </p:nvSpPr>
        <p:spPr>
          <a:xfrm>
            <a:off x="5824220" y="427164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rot="5400000" flipH="true">
            <a:off x="7202488" y="2939733"/>
            <a:ext cx="589280" cy="1376680"/>
            <a:chOff x="11024" y="5885"/>
            <a:chExt cx="928" cy="2168"/>
          </a:xfrm>
        </p:grpSpPr>
        <p:sp>
          <p:nvSpPr>
            <p:cNvPr id="130" name="Cube 129"/>
            <p:cNvSpPr/>
            <p:nvPr/>
          </p:nvSpPr>
          <p:spPr>
            <a:xfrm>
              <a:off x="11024" y="5886"/>
              <a:ext cx="734" cy="2167"/>
            </a:xfrm>
            <a:prstGeom prst="cube">
              <a:avLst>
                <a:gd name="adj" fmla="val 93005"/>
              </a:avLst>
            </a:prstGeom>
            <a:solidFill>
              <a:schemeClr val="accent1">
                <a:lumMod val="60000"/>
                <a:lumOff val="40000"/>
                <a:alpha val="73000"/>
              </a:schemeClr>
            </a:solidFill>
            <a:ln w="3175">
              <a:solidFill>
                <a:srgbClr val="202020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1" name="Cube 130"/>
            <p:cNvSpPr/>
            <p:nvPr/>
          </p:nvSpPr>
          <p:spPr>
            <a:xfrm>
              <a:off x="11078" y="5886"/>
              <a:ext cx="768" cy="2167"/>
            </a:xfrm>
            <a:prstGeom prst="cube">
              <a:avLst>
                <a:gd name="adj" fmla="val 89778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Cube 132"/>
            <p:cNvSpPr/>
            <p:nvPr/>
          </p:nvSpPr>
          <p:spPr>
            <a:xfrm>
              <a:off x="11157" y="5885"/>
              <a:ext cx="795" cy="2168"/>
            </a:xfrm>
            <a:prstGeom prst="cube">
              <a:avLst>
                <a:gd name="adj" fmla="val 86729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64" name="Straight Connector 63"/>
          <p:cNvCxnSpPr/>
          <p:nvPr/>
        </p:nvCxnSpPr>
        <p:spPr>
          <a:xfrm flipH="true">
            <a:off x="7417435" y="3267075"/>
            <a:ext cx="1270" cy="2425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Isosceles Triangle 64"/>
          <p:cNvSpPr/>
          <p:nvPr/>
        </p:nvSpPr>
        <p:spPr>
          <a:xfrm>
            <a:off x="7380605" y="332359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2" name="Isosceles Triangle 101"/>
          <p:cNvSpPr/>
          <p:nvPr/>
        </p:nvSpPr>
        <p:spPr>
          <a:xfrm rot="5400000">
            <a:off x="8892540" y="31140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flipH="true">
            <a:off x="9128125" y="2942590"/>
            <a:ext cx="3175" cy="21336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true">
            <a:off x="9155430" y="2123440"/>
            <a:ext cx="3810" cy="3689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Isosceles Triangle 108"/>
          <p:cNvSpPr/>
          <p:nvPr/>
        </p:nvSpPr>
        <p:spPr>
          <a:xfrm rot="5400000">
            <a:off x="9549130" y="19919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9119235" y="224536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6" name="Text Box 135"/>
          <p:cNvSpPr txBox="true"/>
          <p:nvPr/>
        </p:nvSpPr>
        <p:spPr>
          <a:xfrm>
            <a:off x="652780" y="5647690"/>
            <a:ext cx="10217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conv_relu_bn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5" name="Picture 16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95" y="5923915"/>
            <a:ext cx="109855" cy="329565"/>
          </a:xfrm>
          <a:prstGeom prst="rect">
            <a:avLst/>
          </a:prstGeom>
        </p:spPr>
      </p:pic>
      <p:sp>
        <p:nvSpPr>
          <p:cNvPr id="181" name="Text Box 180"/>
          <p:cNvSpPr txBox="true"/>
          <p:nvPr/>
        </p:nvSpPr>
        <p:spPr>
          <a:xfrm>
            <a:off x="650875" y="5930265"/>
            <a:ext cx="9537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downsample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4" name="Picture 18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17195" y="6208395"/>
            <a:ext cx="110490" cy="298450"/>
          </a:xfrm>
          <a:prstGeom prst="rect">
            <a:avLst/>
          </a:prstGeom>
        </p:spPr>
      </p:pic>
      <p:sp>
        <p:nvSpPr>
          <p:cNvPr id="185" name="Text Box 184"/>
          <p:cNvSpPr txBox="true"/>
          <p:nvPr/>
        </p:nvSpPr>
        <p:spPr>
          <a:xfrm>
            <a:off x="646430" y="6191885"/>
            <a:ext cx="7677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upsample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 flipV="true">
            <a:off x="1250950" y="1577340"/>
            <a:ext cx="955040" cy="877570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1823720" y="2005965"/>
            <a:ext cx="186690" cy="635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Isosceles Triangle 187"/>
          <p:cNvSpPr/>
          <p:nvPr/>
        </p:nvSpPr>
        <p:spPr>
          <a:xfrm rot="5400000">
            <a:off x="1934210" y="1968500"/>
            <a:ext cx="76200" cy="76200"/>
          </a:xfrm>
          <a:prstGeom prst="triangle">
            <a:avLst/>
          </a:prstGeom>
          <a:solidFill>
            <a:srgbClr val="EB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9" name="Straight Connector 188"/>
          <p:cNvCxnSpPr/>
          <p:nvPr/>
        </p:nvCxnSpPr>
        <p:spPr>
          <a:xfrm flipV="true">
            <a:off x="860425" y="2453005"/>
            <a:ext cx="397510" cy="1905"/>
          </a:xfrm>
          <a:prstGeom prst="line">
            <a:avLst/>
          </a:prstGeom>
          <a:ln w="19050" cap="rnd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true">
            <a:off x="1614170" y="1581150"/>
            <a:ext cx="588010" cy="6350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/>
          <p:cNvGrpSpPr/>
          <p:nvPr/>
        </p:nvGrpSpPr>
        <p:grpSpPr>
          <a:xfrm>
            <a:off x="1684020" y="897890"/>
            <a:ext cx="675640" cy="2033270"/>
            <a:chOff x="4829" y="246"/>
            <a:chExt cx="1064" cy="3202"/>
          </a:xfrm>
        </p:grpSpPr>
        <p:sp>
          <p:nvSpPr>
            <p:cNvPr id="7" name="Cube 6"/>
            <p:cNvSpPr/>
            <p:nvPr/>
          </p:nvSpPr>
          <p:spPr>
            <a:xfrm>
              <a:off x="4829" y="246"/>
              <a:ext cx="1009" cy="320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67000"/>
              </a:schemeClr>
            </a:solidFill>
            <a:ln w="0" cmpd="sng">
              <a:solidFill>
                <a:srgbClr val="202020">
                  <a:alpha val="58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4885" y="246"/>
              <a:ext cx="1009" cy="320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63000"/>
              </a:schemeClr>
            </a:solidFill>
            <a:ln w="0" cmpd="sng">
              <a:solidFill>
                <a:srgbClr val="202020">
                  <a:alpha val="58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71" name="Straight Connector 170"/>
          <p:cNvCxnSpPr/>
          <p:nvPr/>
        </p:nvCxnSpPr>
        <p:spPr>
          <a:xfrm>
            <a:off x="2012315" y="2006600"/>
            <a:ext cx="7837805" cy="2730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/>
          <p:cNvSpPr/>
          <p:nvPr/>
        </p:nvSpPr>
        <p:spPr>
          <a:xfrm rot="5400000">
            <a:off x="2215515" y="196786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7" name="Cube 146"/>
          <p:cNvSpPr/>
          <p:nvPr/>
        </p:nvSpPr>
        <p:spPr>
          <a:xfrm>
            <a:off x="9650730" y="84836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94" name="Group 193"/>
          <p:cNvGrpSpPr/>
          <p:nvPr/>
        </p:nvGrpSpPr>
        <p:grpSpPr>
          <a:xfrm rot="0">
            <a:off x="393065" y="5448300"/>
            <a:ext cx="158750" cy="158750"/>
            <a:chOff x="8417" y="8294"/>
            <a:chExt cx="320" cy="320"/>
          </a:xfrm>
        </p:grpSpPr>
        <p:sp>
          <p:nvSpPr>
            <p:cNvPr id="195" name="Oval 194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false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96" name="Straight Connector 195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4" name="Picture 13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422275" y="5685790"/>
            <a:ext cx="99695" cy="295275"/>
          </a:xfrm>
          <a:prstGeom prst="rect">
            <a:avLst/>
          </a:prstGeom>
        </p:spPr>
      </p:pic>
      <p:sp>
        <p:nvSpPr>
          <p:cNvPr id="198" name="Text Box 197"/>
          <p:cNvSpPr txBox="true"/>
          <p:nvPr/>
        </p:nvSpPr>
        <p:spPr>
          <a:xfrm>
            <a:off x="673735" y="5389880"/>
            <a:ext cx="9042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concatenate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9060815" y="1919605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false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9130030" y="194945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9179560" y="194945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H="true">
            <a:off x="4351020" y="6190615"/>
            <a:ext cx="506730" cy="12065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H="true">
            <a:off x="4727575" y="6076315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true">
            <a:off x="4736465" y="633285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H="true">
            <a:off x="4983480" y="607631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4850765" y="6253480"/>
            <a:ext cx="502285" cy="132080"/>
            <a:chOff x="7811" y="9359"/>
            <a:chExt cx="791" cy="208"/>
          </a:xfrm>
          <a:solidFill>
            <a:schemeClr val="accent1"/>
          </a:solidFill>
        </p:grpSpPr>
        <p:sp>
          <p:nvSpPr>
            <p:cNvPr id="75" name="Cube 74"/>
            <p:cNvSpPr/>
            <p:nvPr/>
          </p:nvSpPr>
          <p:spPr>
            <a:xfrm>
              <a:off x="781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Cube 75"/>
            <p:cNvSpPr/>
            <p:nvPr/>
          </p:nvSpPr>
          <p:spPr>
            <a:xfrm>
              <a:off x="789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Cube 76"/>
            <p:cNvSpPr/>
            <p:nvPr/>
          </p:nvSpPr>
          <p:spPr>
            <a:xfrm>
              <a:off x="799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Cube 81"/>
            <p:cNvSpPr/>
            <p:nvPr/>
          </p:nvSpPr>
          <p:spPr>
            <a:xfrm>
              <a:off x="807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3" name="Cube 82"/>
            <p:cNvSpPr/>
            <p:nvPr/>
          </p:nvSpPr>
          <p:spPr>
            <a:xfrm>
              <a:off x="817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Cube 83"/>
            <p:cNvSpPr/>
            <p:nvPr/>
          </p:nvSpPr>
          <p:spPr>
            <a:xfrm>
              <a:off x="826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5" name="Cube 84"/>
            <p:cNvSpPr/>
            <p:nvPr/>
          </p:nvSpPr>
          <p:spPr>
            <a:xfrm>
              <a:off x="835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6" name="Cube 85"/>
            <p:cNvSpPr/>
            <p:nvPr/>
          </p:nvSpPr>
          <p:spPr>
            <a:xfrm>
              <a:off x="844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14" name="Text Box 213"/>
          <p:cNvSpPr txBox="true"/>
          <p:nvPr/>
        </p:nvSpPr>
        <p:spPr>
          <a:xfrm>
            <a:off x="4736465" y="6436360"/>
            <a:ext cx="4737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Φ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enc</a:t>
            </a:r>
            <a:endParaRPr lang="en-US" altLang="en-US" sz="1400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5" name="Text Box 214"/>
          <p:cNvSpPr txBox="true"/>
          <p:nvPr/>
        </p:nvSpPr>
        <p:spPr>
          <a:xfrm>
            <a:off x="1503045" y="2911475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conv1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6" name="Text Box 215"/>
          <p:cNvSpPr txBox="true"/>
          <p:nvPr/>
        </p:nvSpPr>
        <p:spPr>
          <a:xfrm>
            <a:off x="2012315" y="398018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7" name="Text Box 216"/>
          <p:cNvSpPr txBox="true"/>
          <p:nvPr/>
        </p:nvSpPr>
        <p:spPr>
          <a:xfrm>
            <a:off x="2567940" y="4727575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8" name="Text Box 217"/>
          <p:cNvSpPr txBox="true"/>
          <p:nvPr/>
        </p:nvSpPr>
        <p:spPr>
          <a:xfrm>
            <a:off x="3201035" y="526542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9" name="Text Box 218"/>
          <p:cNvSpPr txBox="true"/>
          <p:nvPr/>
        </p:nvSpPr>
        <p:spPr>
          <a:xfrm>
            <a:off x="3792220" y="577342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0" name="Text Box 219"/>
          <p:cNvSpPr txBox="true"/>
          <p:nvPr/>
        </p:nvSpPr>
        <p:spPr>
          <a:xfrm>
            <a:off x="4916170" y="525653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1" name="Text Box 220"/>
          <p:cNvSpPr txBox="true"/>
          <p:nvPr/>
        </p:nvSpPr>
        <p:spPr>
          <a:xfrm>
            <a:off x="6367780" y="4568825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3" name="Text Box 222"/>
          <p:cNvSpPr txBox="true"/>
          <p:nvPr/>
        </p:nvSpPr>
        <p:spPr>
          <a:xfrm>
            <a:off x="8053705" y="385318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>
            <a:off x="5861685" y="4886325"/>
            <a:ext cx="3810" cy="40767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Isosceles Triangle 230"/>
          <p:cNvSpPr/>
          <p:nvPr/>
        </p:nvSpPr>
        <p:spPr>
          <a:xfrm rot="10800000">
            <a:off x="5825490" y="506349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2" name="Straight Arrow Connector 231"/>
          <p:cNvCxnSpPr/>
          <p:nvPr/>
        </p:nvCxnSpPr>
        <p:spPr>
          <a:xfrm flipH="true" flipV="true">
            <a:off x="5861685" y="5297170"/>
            <a:ext cx="490855" cy="381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flipH="true">
            <a:off x="6241415" y="5151120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 flipH="true">
            <a:off x="6497320" y="5151120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H="true">
            <a:off x="6241415" y="5407660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be 87"/>
          <p:cNvSpPr/>
          <p:nvPr/>
        </p:nvSpPr>
        <p:spPr>
          <a:xfrm>
            <a:off x="6536055" y="4948555"/>
            <a:ext cx="474345" cy="404495"/>
          </a:xfrm>
          <a:prstGeom prst="cube">
            <a:avLst>
              <a:gd name="adj" fmla="val 35676"/>
            </a:avLst>
          </a:prstGeom>
          <a:solidFill>
            <a:schemeClr val="accent6">
              <a:alpha val="77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6" name="Text Box 235"/>
          <p:cNvSpPr txBox="true"/>
          <p:nvPr/>
        </p:nvSpPr>
        <p:spPr>
          <a:xfrm>
            <a:off x="5836920" y="5391785"/>
            <a:ext cx="5365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Φ</a:t>
            </a:r>
            <a:r>
              <a:rPr lang="en-US" altLang="en-US" sz="1400" baseline="30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5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37" name="Straight Arrow Connector 236"/>
          <p:cNvCxnSpPr/>
          <p:nvPr/>
        </p:nvCxnSpPr>
        <p:spPr>
          <a:xfrm flipH="true">
            <a:off x="7409815" y="4094480"/>
            <a:ext cx="635" cy="42926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Isosceles Triangle 237"/>
          <p:cNvSpPr/>
          <p:nvPr/>
        </p:nvSpPr>
        <p:spPr>
          <a:xfrm rot="10800000">
            <a:off x="7369810" y="4293235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9" name="Straight Arrow Connector 238"/>
          <p:cNvCxnSpPr/>
          <p:nvPr/>
        </p:nvCxnSpPr>
        <p:spPr>
          <a:xfrm flipH="true" flipV="true">
            <a:off x="7406005" y="4526915"/>
            <a:ext cx="490855" cy="381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 flipH="true">
            <a:off x="7785735" y="4380865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H="true">
            <a:off x="8041640" y="438086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 flipH="true">
            <a:off x="7785735" y="463740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Cube 243"/>
          <p:cNvSpPr/>
          <p:nvPr/>
        </p:nvSpPr>
        <p:spPr>
          <a:xfrm>
            <a:off x="8068945" y="4077970"/>
            <a:ext cx="381000" cy="628650"/>
          </a:xfrm>
          <a:prstGeom prst="cube">
            <a:avLst>
              <a:gd name="adj" fmla="val 56000"/>
            </a:avLst>
          </a:prstGeom>
          <a:solidFill>
            <a:schemeClr val="accent6">
              <a:alpha val="84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47" name="Straight Arrow Connector 246"/>
          <p:cNvCxnSpPr/>
          <p:nvPr/>
        </p:nvCxnSpPr>
        <p:spPr>
          <a:xfrm flipH="true">
            <a:off x="9124950" y="3159125"/>
            <a:ext cx="635" cy="42926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Isosceles Triangle 247"/>
          <p:cNvSpPr/>
          <p:nvPr/>
        </p:nvSpPr>
        <p:spPr>
          <a:xfrm rot="10800000">
            <a:off x="9084945" y="335788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56" name="Group 255"/>
          <p:cNvGrpSpPr/>
          <p:nvPr/>
        </p:nvGrpSpPr>
        <p:grpSpPr>
          <a:xfrm>
            <a:off x="8980805" y="3434080"/>
            <a:ext cx="452120" cy="340995"/>
            <a:chOff x="14520" y="7314"/>
            <a:chExt cx="611" cy="404"/>
          </a:xfrm>
        </p:grpSpPr>
        <p:cxnSp>
          <p:nvCxnSpPr>
            <p:cNvPr id="250" name="Straight Arrow Connector 249"/>
            <p:cNvCxnSpPr/>
            <p:nvPr/>
          </p:nvCxnSpPr>
          <p:spPr>
            <a:xfrm flipH="true">
              <a:off x="14520" y="7314"/>
              <a:ext cx="403" cy="404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 flipH="true">
              <a:off x="14923" y="7314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flipH="true">
              <a:off x="14520" y="7718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Cube 254"/>
          <p:cNvSpPr/>
          <p:nvPr/>
        </p:nvSpPr>
        <p:spPr>
          <a:xfrm>
            <a:off x="9280525" y="3001010"/>
            <a:ext cx="445770" cy="1064260"/>
          </a:xfrm>
          <a:prstGeom prst="cube">
            <a:avLst>
              <a:gd name="adj" fmla="val 66951"/>
            </a:avLst>
          </a:prstGeom>
          <a:solidFill>
            <a:schemeClr val="accent6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4" name="Text Box 263"/>
          <p:cNvSpPr txBox="true"/>
          <p:nvPr/>
        </p:nvSpPr>
        <p:spPr>
          <a:xfrm>
            <a:off x="5578158" y="6436360"/>
            <a:ext cx="100901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Axilluary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projector array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5" name="Text Box 264"/>
          <p:cNvSpPr txBox="true"/>
          <p:nvPr/>
        </p:nvSpPr>
        <p:spPr>
          <a:xfrm>
            <a:off x="6551930" y="6602730"/>
            <a:ext cx="123380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Joint distributions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6" name="Text Box 265"/>
          <p:cNvSpPr txBox="true"/>
          <p:nvPr/>
        </p:nvSpPr>
        <p:spPr>
          <a:xfrm>
            <a:off x="6424930" y="6134100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69" name="Picture 26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9222740" y="3048000"/>
            <a:ext cx="713105" cy="96393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sp>
        <p:nvSpPr>
          <p:cNvPr id="53" name="Cube 52"/>
          <p:cNvSpPr/>
          <p:nvPr/>
        </p:nvSpPr>
        <p:spPr>
          <a:xfrm>
            <a:off x="6332220" y="5194300"/>
            <a:ext cx="474345" cy="404495"/>
          </a:xfrm>
          <a:prstGeom prst="cube">
            <a:avLst>
              <a:gd name="adj" fmla="val 35676"/>
            </a:avLst>
          </a:prstGeom>
          <a:solidFill>
            <a:schemeClr val="accent1">
              <a:alpha val="77000"/>
            </a:schemeClr>
          </a:solidFill>
          <a:ln w="0">
            <a:solidFill>
              <a:schemeClr val="accent1"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6" name="Cube 245"/>
          <p:cNvSpPr/>
          <p:nvPr/>
        </p:nvSpPr>
        <p:spPr>
          <a:xfrm>
            <a:off x="7832725" y="4337050"/>
            <a:ext cx="381000" cy="628650"/>
          </a:xfrm>
          <a:prstGeom prst="cube">
            <a:avLst>
              <a:gd name="adj" fmla="val 56000"/>
            </a:avLst>
          </a:prstGeom>
          <a:solidFill>
            <a:schemeClr val="accent1">
              <a:alpha val="76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7" name="Cube 256"/>
          <p:cNvSpPr/>
          <p:nvPr/>
        </p:nvSpPr>
        <p:spPr>
          <a:xfrm>
            <a:off x="8928100" y="3352800"/>
            <a:ext cx="445770" cy="1064260"/>
          </a:xfrm>
          <a:prstGeom prst="cube">
            <a:avLst>
              <a:gd name="adj" fmla="val 66951"/>
            </a:avLst>
          </a:prstGeom>
          <a:solidFill>
            <a:schemeClr val="accent1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68" name="Picture 26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>
            <a:off x="8882380" y="3420110"/>
            <a:ext cx="687705" cy="93726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0" name="Picture 269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3385" y="4970145"/>
            <a:ext cx="356235" cy="35560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2" name="Picture 27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1930" y="5218430"/>
            <a:ext cx="366395" cy="366395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3" name="Picture 27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8081645" y="4129405"/>
            <a:ext cx="524510" cy="52324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4" name="Picture 27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>
            <a:off x="7850505" y="4389755"/>
            <a:ext cx="511175" cy="518795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cxnSp>
        <p:nvCxnSpPr>
          <p:cNvPr id="275" name="Straight Arrow Connector 274"/>
          <p:cNvCxnSpPr/>
          <p:nvPr/>
        </p:nvCxnSpPr>
        <p:spPr>
          <a:xfrm flipH="true">
            <a:off x="10063480" y="2040255"/>
            <a:ext cx="17145" cy="259080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true">
            <a:off x="9999980" y="2028825"/>
            <a:ext cx="314960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Isosceles Triangle 227"/>
          <p:cNvSpPr/>
          <p:nvPr/>
        </p:nvSpPr>
        <p:spPr>
          <a:xfrm rot="5400000">
            <a:off x="10154285" y="19919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9" name="Isosceles Triangle 278"/>
          <p:cNvSpPr/>
          <p:nvPr/>
        </p:nvSpPr>
        <p:spPr>
          <a:xfrm rot="5400000">
            <a:off x="10102850" y="4599305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80" name="Group 279"/>
          <p:cNvGrpSpPr/>
          <p:nvPr/>
        </p:nvGrpSpPr>
        <p:grpSpPr>
          <a:xfrm>
            <a:off x="10080625" y="4464050"/>
            <a:ext cx="452120" cy="340995"/>
            <a:chOff x="14520" y="7314"/>
            <a:chExt cx="611" cy="404"/>
          </a:xfrm>
        </p:grpSpPr>
        <p:cxnSp>
          <p:nvCxnSpPr>
            <p:cNvPr id="281" name="Straight Arrow Connector 280"/>
            <p:cNvCxnSpPr/>
            <p:nvPr/>
          </p:nvCxnSpPr>
          <p:spPr>
            <a:xfrm flipH="true">
              <a:off x="14520" y="7314"/>
              <a:ext cx="403" cy="404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/>
            <p:nvPr/>
          </p:nvCxnSpPr>
          <p:spPr>
            <a:xfrm flipH="true">
              <a:off x="14923" y="7314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/>
            <p:cNvCxnSpPr/>
            <p:nvPr/>
          </p:nvCxnSpPr>
          <p:spPr>
            <a:xfrm flipH="true">
              <a:off x="14520" y="7718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7" name="Straight Arrow Connector 286"/>
          <p:cNvCxnSpPr/>
          <p:nvPr/>
        </p:nvCxnSpPr>
        <p:spPr>
          <a:xfrm flipH="true">
            <a:off x="10063480" y="4634230"/>
            <a:ext cx="155575" cy="127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Cube 287"/>
          <p:cNvSpPr/>
          <p:nvPr/>
        </p:nvSpPr>
        <p:spPr>
          <a:xfrm>
            <a:off x="10273665" y="3966845"/>
            <a:ext cx="408940" cy="1196975"/>
          </a:xfrm>
          <a:prstGeom prst="cube">
            <a:avLst>
              <a:gd name="adj" fmla="val 86069"/>
            </a:avLst>
          </a:prstGeom>
          <a:solidFill>
            <a:schemeClr val="accent6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4" name="Cube 283"/>
          <p:cNvSpPr/>
          <p:nvPr/>
        </p:nvSpPr>
        <p:spPr>
          <a:xfrm>
            <a:off x="9937115" y="4306570"/>
            <a:ext cx="408940" cy="1196975"/>
          </a:xfrm>
          <a:prstGeom prst="cube">
            <a:avLst>
              <a:gd name="adj" fmla="val 86069"/>
            </a:avLst>
          </a:prstGeom>
          <a:solidFill>
            <a:schemeClr val="accent1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89" name="Picture 28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>
            <a:off x="9767570" y="4395470"/>
            <a:ext cx="806450" cy="102489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90" name="Picture 28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33330" y="4057015"/>
            <a:ext cx="768985" cy="100584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92" name="Picture 29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flipH="true" flipV="true">
            <a:off x="10861040" y="5463540"/>
            <a:ext cx="1042035" cy="1047750"/>
          </a:xfrm>
          <a:prstGeom prst="rect">
            <a:avLst/>
          </a:prstGeom>
        </p:spPr>
      </p:pic>
      <p:sp>
        <p:nvSpPr>
          <p:cNvPr id="294" name="Text Box 293"/>
          <p:cNvSpPr txBox="true"/>
          <p:nvPr/>
        </p:nvSpPr>
        <p:spPr>
          <a:xfrm>
            <a:off x="6910705" y="5686425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5" name="Text Box 294"/>
          <p:cNvSpPr txBox="true"/>
          <p:nvPr/>
        </p:nvSpPr>
        <p:spPr>
          <a:xfrm>
            <a:off x="10363200" y="6008370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7" name="Text Box 296"/>
          <p:cNvSpPr txBox="true"/>
          <p:nvPr/>
        </p:nvSpPr>
        <p:spPr>
          <a:xfrm>
            <a:off x="10932795" y="4982845"/>
            <a:ext cx="9359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Axilluary</a:t>
            </a:r>
            <a:endParaRPr lang="en-US" alt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projector array</a:t>
            </a:r>
            <a:endParaRPr lang="en-US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8" name="Isosceles Triangle 297"/>
          <p:cNvSpPr/>
          <p:nvPr/>
        </p:nvSpPr>
        <p:spPr>
          <a:xfrm rot="5400000">
            <a:off x="353060" y="5113655"/>
            <a:ext cx="283845" cy="14541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0" name="Text Box 299"/>
          <p:cNvSpPr txBox="true"/>
          <p:nvPr/>
        </p:nvSpPr>
        <p:spPr>
          <a:xfrm>
            <a:off x="675640" y="5089525"/>
            <a:ext cx="1624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axillary linear projector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318770" y="1316990"/>
            <a:ext cx="407035" cy="39878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p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en-US" sz="2000" i="1">
                <a:latin typeface="Times New Roman" panose="02020603050405020304" charset="0"/>
                <a:cs typeface="Times New Roman" panose="02020603050405020304" charset="0"/>
              </a:rPr>
              <a:t>΄</a:t>
            </a:r>
            <a:endParaRPr lang="en-US" altLang="en-US" sz="20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7" name="Isosceles Triangle 86"/>
          <p:cNvSpPr/>
          <p:nvPr/>
        </p:nvSpPr>
        <p:spPr>
          <a:xfrm rot="5400000">
            <a:off x="5956935" y="605980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 rot="5400000">
            <a:off x="5894070" y="610679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3" name="Isosceles Triangle 262"/>
          <p:cNvSpPr/>
          <p:nvPr/>
        </p:nvSpPr>
        <p:spPr>
          <a:xfrm rot="5400000">
            <a:off x="5813425" y="6151880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flipH="true" flipV="true">
            <a:off x="6962140" y="5736590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>
            <a:off x="6838315" y="5818505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2" name="Picture 26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>
            <a:off x="6730365" y="5923280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2" name="Picture 9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55630" y="5540375"/>
            <a:ext cx="1042035" cy="1047750"/>
          </a:xfrm>
          <a:prstGeom prst="rect">
            <a:avLst/>
          </a:prstGeom>
        </p:spPr>
      </p:pic>
      <p:sp>
        <p:nvSpPr>
          <p:cNvPr id="95" name="Isosceles Triangle 94"/>
          <p:cNvSpPr/>
          <p:nvPr/>
        </p:nvSpPr>
        <p:spPr>
          <a:xfrm rot="7800000">
            <a:off x="10551795" y="510222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Isosceles Triangle 93"/>
          <p:cNvSpPr/>
          <p:nvPr/>
        </p:nvSpPr>
        <p:spPr>
          <a:xfrm rot="7560000">
            <a:off x="10457815" y="514667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Isosceles Triangle 92"/>
          <p:cNvSpPr/>
          <p:nvPr/>
        </p:nvSpPr>
        <p:spPr>
          <a:xfrm rot="7680000">
            <a:off x="10347960" y="520128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9" name="Picture 98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55935" y="5641340"/>
            <a:ext cx="1042035" cy="1047750"/>
          </a:xfrm>
          <a:prstGeom prst="rect">
            <a:avLst/>
          </a:prstGeom>
        </p:spPr>
      </p:pic>
      <p:sp>
        <p:nvSpPr>
          <p:cNvPr id="100" name="Text Box 99"/>
          <p:cNvSpPr txBox="true"/>
          <p:nvPr/>
        </p:nvSpPr>
        <p:spPr>
          <a:xfrm>
            <a:off x="10586085" y="6663690"/>
            <a:ext cx="118999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Joint distributions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H="true">
            <a:off x="408305" y="4852035"/>
            <a:ext cx="203835" cy="12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Isosceles Triangle 105"/>
          <p:cNvSpPr/>
          <p:nvPr/>
        </p:nvSpPr>
        <p:spPr>
          <a:xfrm rot="5400000">
            <a:off x="481330" y="481393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7" name="Text Box 106"/>
          <p:cNvSpPr txBox="true"/>
          <p:nvPr/>
        </p:nvSpPr>
        <p:spPr>
          <a:xfrm>
            <a:off x="673735" y="4747260"/>
            <a:ext cx="12211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information flow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H="true">
            <a:off x="2164080" y="2008505"/>
            <a:ext cx="6985" cy="11468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Isosceles Triangle 109"/>
          <p:cNvSpPr/>
          <p:nvPr/>
        </p:nvSpPr>
        <p:spPr>
          <a:xfrm rot="5400000">
            <a:off x="2156460" y="311404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1980082" y="2339895"/>
            <a:ext cx="665288" cy="1694815"/>
            <a:chOff x="7345" y="4911"/>
            <a:chExt cx="541" cy="1378"/>
          </a:xfrm>
        </p:grpSpPr>
        <p:sp>
          <p:nvSpPr>
            <p:cNvPr id="12" name="Cube 11"/>
            <p:cNvSpPr/>
            <p:nvPr/>
          </p:nvSpPr>
          <p:spPr>
            <a:xfrm>
              <a:off x="7345" y="4911"/>
              <a:ext cx="467" cy="1378"/>
            </a:xfrm>
            <a:prstGeom prst="cube">
              <a:avLst>
                <a:gd name="adj" fmla="val 94585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737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740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7" name="Straight Connector 156"/>
          <p:cNvCxnSpPr/>
          <p:nvPr/>
        </p:nvCxnSpPr>
        <p:spPr>
          <a:xfrm flipV="true">
            <a:off x="2425700" y="3157220"/>
            <a:ext cx="5821680" cy="1016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Isosceles Triangle 163"/>
          <p:cNvSpPr/>
          <p:nvPr/>
        </p:nvSpPr>
        <p:spPr>
          <a:xfrm rot="5400000">
            <a:off x="2531745" y="312610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2" name="Isosceles Triangle 171"/>
          <p:cNvSpPr/>
          <p:nvPr/>
        </p:nvSpPr>
        <p:spPr>
          <a:xfrm rot="5400000">
            <a:off x="7393940" y="313055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317105" y="3065145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false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7386320" y="309499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435850" y="309499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8185150" y="2440940"/>
            <a:ext cx="482600" cy="1375410"/>
            <a:chOff x="11855" y="3682"/>
            <a:chExt cx="760" cy="2166"/>
          </a:xfrm>
        </p:grpSpPr>
        <p:sp>
          <p:nvSpPr>
            <p:cNvPr id="135" name="Cube 134"/>
            <p:cNvSpPr/>
            <p:nvPr/>
          </p:nvSpPr>
          <p:spPr>
            <a:xfrm>
              <a:off x="11915" y="3682"/>
              <a:ext cx="701" cy="2167"/>
            </a:xfrm>
            <a:prstGeom prst="cube">
              <a:avLst>
                <a:gd name="adj" fmla="val 91155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Cube 56"/>
            <p:cNvSpPr/>
            <p:nvPr/>
          </p:nvSpPr>
          <p:spPr>
            <a:xfrm>
              <a:off x="11855" y="3682"/>
              <a:ext cx="701" cy="2167"/>
            </a:xfrm>
            <a:prstGeom prst="cube">
              <a:avLst>
                <a:gd name="adj" fmla="val 91155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353425" y="2347595"/>
            <a:ext cx="1696720" cy="650240"/>
            <a:chOff x="13215" y="2982"/>
            <a:chExt cx="2672" cy="1024"/>
          </a:xfrm>
        </p:grpSpPr>
        <p:sp>
          <p:nvSpPr>
            <p:cNvPr id="141" name="Cube 140"/>
            <p:cNvSpPr/>
            <p:nvPr/>
          </p:nvSpPr>
          <p:spPr>
            <a:xfrm rot="5400000" flipH="true">
              <a:off x="14103" y="2222"/>
              <a:ext cx="898" cy="2670"/>
            </a:xfrm>
            <a:prstGeom prst="cube">
              <a:avLst>
                <a:gd name="adj" fmla="val 95600"/>
              </a:avLst>
            </a:prstGeom>
            <a:solidFill>
              <a:schemeClr val="accent1">
                <a:lumMod val="60000"/>
                <a:lumOff val="40000"/>
                <a:alpha val="67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Cube 61"/>
            <p:cNvSpPr/>
            <p:nvPr/>
          </p:nvSpPr>
          <p:spPr>
            <a:xfrm rot="5400000" flipH="true">
              <a:off x="14089" y="2169"/>
              <a:ext cx="924" cy="2671"/>
            </a:xfrm>
            <a:prstGeom prst="cube">
              <a:avLst>
                <a:gd name="adj" fmla="val 93181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Cube 144"/>
            <p:cNvSpPr/>
            <p:nvPr/>
          </p:nvSpPr>
          <p:spPr>
            <a:xfrm rot="5400000" flipH="true">
              <a:off x="14088" y="2109"/>
              <a:ext cx="924" cy="2671"/>
            </a:xfrm>
            <a:prstGeom prst="cube">
              <a:avLst>
                <a:gd name="adj" fmla="val 93181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1" name="Straight Connector 100"/>
          <p:cNvCxnSpPr/>
          <p:nvPr/>
        </p:nvCxnSpPr>
        <p:spPr>
          <a:xfrm>
            <a:off x="8516620" y="3148330"/>
            <a:ext cx="619125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ight Arrow 115"/>
          <p:cNvSpPr/>
          <p:nvPr/>
        </p:nvSpPr>
        <p:spPr>
          <a:xfrm rot="2400000">
            <a:off x="10902315" y="348932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Right Arrow 116"/>
          <p:cNvSpPr/>
          <p:nvPr/>
        </p:nvSpPr>
        <p:spPr>
          <a:xfrm rot="5400000">
            <a:off x="11604625" y="2674620"/>
            <a:ext cx="365760" cy="2305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Text Box 117"/>
          <p:cNvSpPr txBox="true"/>
          <p:nvPr/>
        </p:nvSpPr>
        <p:spPr>
          <a:xfrm>
            <a:off x="11341100" y="2834005"/>
            <a:ext cx="762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apply</a:t>
            </a: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T</a:t>
            </a:r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7917815" y="607631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0800000">
            <a:off x="9897110" y="607631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9620250" y="85090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4" name="Cube 223"/>
          <p:cNvSpPr/>
          <p:nvPr/>
        </p:nvSpPr>
        <p:spPr>
          <a:xfrm>
            <a:off x="9869170" y="79756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71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2" name="Text Box 221"/>
          <p:cNvSpPr txBox="true"/>
          <p:nvPr/>
        </p:nvSpPr>
        <p:spPr>
          <a:xfrm>
            <a:off x="9488805" y="57277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9" name="Text Box 228"/>
          <p:cNvSpPr txBox="true"/>
          <p:nvPr/>
        </p:nvSpPr>
        <p:spPr>
          <a:xfrm>
            <a:off x="10382250" y="553085"/>
            <a:ext cx="699770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de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05" name="Group 204"/>
          <p:cNvGrpSpPr/>
          <p:nvPr/>
        </p:nvGrpSpPr>
        <p:grpSpPr>
          <a:xfrm rot="10800000">
            <a:off x="10179685" y="1577340"/>
            <a:ext cx="1449705" cy="877570"/>
            <a:chOff x="14985" y="2736"/>
            <a:chExt cx="2283" cy="1382"/>
          </a:xfrm>
        </p:grpSpPr>
        <p:cxnSp>
          <p:nvCxnSpPr>
            <p:cNvPr id="199" name="Straight Connector 198"/>
            <p:cNvCxnSpPr/>
            <p:nvPr/>
          </p:nvCxnSpPr>
          <p:spPr>
            <a:xfrm flipV="true">
              <a:off x="15764" y="2736"/>
              <a:ext cx="1504" cy="1382"/>
            </a:xfrm>
            <a:prstGeom prst="line">
              <a:avLst/>
            </a:prstGeom>
            <a:ln w="19050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true">
              <a:off x="16517" y="3409"/>
              <a:ext cx="381" cy="2"/>
            </a:xfrm>
            <a:prstGeom prst="line">
              <a:avLst/>
            </a:prstGeom>
            <a:ln w="19050" cap="sq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Isosceles Triangle 200"/>
            <p:cNvSpPr/>
            <p:nvPr/>
          </p:nvSpPr>
          <p:spPr>
            <a:xfrm rot="16200000">
              <a:off x="16676" y="3352"/>
              <a:ext cx="120" cy="120"/>
            </a:xfrm>
            <a:prstGeom prst="triangle">
              <a:avLst/>
            </a:prstGeom>
            <a:solidFill>
              <a:srgbClr val="EB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02" name="Straight Connector 201"/>
            <p:cNvCxnSpPr/>
            <p:nvPr/>
          </p:nvCxnSpPr>
          <p:spPr>
            <a:xfrm>
              <a:off x="14985" y="4118"/>
              <a:ext cx="779" cy="0"/>
            </a:xfrm>
            <a:prstGeom prst="line">
              <a:avLst/>
            </a:prstGeom>
            <a:ln w="19050" cap="rnd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true">
              <a:off x="16336" y="2742"/>
              <a:ext cx="926" cy="10"/>
            </a:xfrm>
            <a:prstGeom prst="line">
              <a:avLst/>
            </a:prstGeom>
            <a:ln w="19050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>
            <a:off x="10846435" y="877570"/>
            <a:ext cx="1706880" cy="1717040"/>
          </a:xfrm>
          <a:prstGeom prst="rect">
            <a:avLst/>
          </a:prstGeom>
          <a:ln w="63500">
            <a:solidFill>
              <a:schemeClr val="accent6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8" name="Picture 47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>
            <a:off x="9804400" y="1808480"/>
            <a:ext cx="1727200" cy="171704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60" name="Right Arrow 59"/>
          <p:cNvSpPr/>
          <p:nvPr/>
        </p:nvSpPr>
        <p:spPr>
          <a:xfrm rot="5400000">
            <a:off x="11604625" y="3261360"/>
            <a:ext cx="365760" cy="2305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37" name="Picture 136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>
            <a:off x="9875520" y="1842770"/>
            <a:ext cx="1727200" cy="171704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32" name="Picture 131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>
            <a:off x="9945370" y="1879600"/>
            <a:ext cx="1727200" cy="171704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42" name="Picture 141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>
            <a:off x="10895330" y="932180"/>
            <a:ext cx="1706880" cy="1717040"/>
          </a:xfrm>
          <a:prstGeom prst="rect">
            <a:avLst/>
          </a:prstGeom>
          <a:ln w="63500">
            <a:solidFill>
              <a:schemeClr val="accent6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44" name="Picture 143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45495" y="977900"/>
            <a:ext cx="1706880" cy="1717040"/>
          </a:xfrm>
          <a:prstGeom prst="rect">
            <a:avLst/>
          </a:prstGeom>
          <a:ln w="63500">
            <a:solidFill>
              <a:schemeClr val="accent6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grpSp>
        <p:nvGrpSpPr>
          <p:cNvPr id="146" name="Group 145"/>
          <p:cNvGrpSpPr/>
          <p:nvPr/>
        </p:nvGrpSpPr>
        <p:grpSpPr>
          <a:xfrm>
            <a:off x="5045710" y="6006465"/>
            <a:ext cx="502285" cy="132080"/>
            <a:chOff x="7811" y="9359"/>
            <a:chExt cx="791" cy="20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8" name="Cube 157"/>
            <p:cNvSpPr/>
            <p:nvPr/>
          </p:nvSpPr>
          <p:spPr>
            <a:xfrm>
              <a:off x="781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9" name="Cube 158"/>
            <p:cNvSpPr/>
            <p:nvPr/>
          </p:nvSpPr>
          <p:spPr>
            <a:xfrm>
              <a:off x="789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0" name="Cube 159"/>
            <p:cNvSpPr/>
            <p:nvPr/>
          </p:nvSpPr>
          <p:spPr>
            <a:xfrm>
              <a:off x="799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9" name="Cube 168"/>
            <p:cNvSpPr/>
            <p:nvPr/>
          </p:nvSpPr>
          <p:spPr>
            <a:xfrm>
              <a:off x="807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0" name="Cube 169"/>
            <p:cNvSpPr/>
            <p:nvPr/>
          </p:nvSpPr>
          <p:spPr>
            <a:xfrm>
              <a:off x="817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7" name="Cube 176"/>
            <p:cNvSpPr/>
            <p:nvPr/>
          </p:nvSpPr>
          <p:spPr>
            <a:xfrm>
              <a:off x="826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8" name="Cube 177"/>
            <p:cNvSpPr/>
            <p:nvPr/>
          </p:nvSpPr>
          <p:spPr>
            <a:xfrm>
              <a:off x="835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9" name="Cube 178"/>
            <p:cNvSpPr/>
            <p:nvPr/>
          </p:nvSpPr>
          <p:spPr>
            <a:xfrm>
              <a:off x="844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27" name="Text Box 226"/>
          <p:cNvSpPr txBox="true"/>
          <p:nvPr/>
        </p:nvSpPr>
        <p:spPr>
          <a:xfrm rot="5400000">
            <a:off x="5001260" y="628078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1" name="Text Box 260"/>
          <p:cNvSpPr txBox="true"/>
          <p:nvPr/>
        </p:nvSpPr>
        <p:spPr>
          <a:xfrm rot="5400000">
            <a:off x="9088120" y="420624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7" name="Text Box 266"/>
          <p:cNvSpPr txBox="true"/>
          <p:nvPr/>
        </p:nvSpPr>
        <p:spPr>
          <a:xfrm rot="5400000">
            <a:off x="9485630" y="380111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1" name="Text Box 270"/>
          <p:cNvSpPr txBox="true"/>
          <p:nvPr/>
        </p:nvSpPr>
        <p:spPr>
          <a:xfrm rot="5400000">
            <a:off x="10089515" y="524319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6" name="Text Box 275"/>
          <p:cNvSpPr txBox="true"/>
          <p:nvPr/>
        </p:nvSpPr>
        <p:spPr>
          <a:xfrm rot="5400000">
            <a:off x="10433685" y="487680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7265035" y="4553585"/>
            <a:ext cx="5365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Φ</a:t>
            </a:r>
            <a:r>
              <a:rPr lang="en-US" altLang="en-US" sz="1400" baseline="30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4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 Box 18"/>
          <p:cNvSpPr txBox="true"/>
          <p:nvPr/>
        </p:nvSpPr>
        <p:spPr>
          <a:xfrm>
            <a:off x="8789670" y="4457700"/>
            <a:ext cx="5365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Φ</a:t>
            </a:r>
            <a:r>
              <a:rPr lang="en-US" altLang="en-US" sz="1400" baseline="30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Text Box 20"/>
          <p:cNvSpPr txBox="true"/>
          <p:nvPr/>
        </p:nvSpPr>
        <p:spPr>
          <a:xfrm>
            <a:off x="9682480" y="5511800"/>
            <a:ext cx="5365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Φ</a:t>
            </a:r>
            <a:r>
              <a:rPr lang="en-US" altLang="en-US" sz="1400" baseline="30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0" name="Picture 39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>
            <a:off x="9124950" y="5937885"/>
            <a:ext cx="731520" cy="4781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0" name="Picture 4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8865" y="3588385"/>
            <a:ext cx="705485" cy="43370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810" y="5876290"/>
            <a:ext cx="826135" cy="577850"/>
          </a:xfrm>
          <a:prstGeom prst="rect">
            <a:avLst/>
          </a:prstGeom>
        </p:spPr>
      </p:pic>
      <p:sp>
        <p:nvSpPr>
          <p:cNvPr id="260" name="Text Box 259"/>
          <p:cNvSpPr txBox="true"/>
          <p:nvPr/>
        </p:nvSpPr>
        <p:spPr>
          <a:xfrm rot="5400000">
            <a:off x="8222615" y="448754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4" name="Text Box 253"/>
          <p:cNvSpPr txBox="true"/>
          <p:nvPr/>
        </p:nvSpPr>
        <p:spPr>
          <a:xfrm rot="5400000">
            <a:off x="7870190" y="482282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9" name="Text Box 258"/>
          <p:cNvSpPr txBox="true"/>
          <p:nvPr/>
        </p:nvSpPr>
        <p:spPr>
          <a:xfrm>
            <a:off x="7974965" y="412559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9" name="Text Box 248"/>
          <p:cNvSpPr txBox="true"/>
          <p:nvPr/>
        </p:nvSpPr>
        <p:spPr>
          <a:xfrm rot="5400000">
            <a:off x="6460490" y="544449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3" name="Text Box 252"/>
          <p:cNvSpPr txBox="true"/>
          <p:nvPr/>
        </p:nvSpPr>
        <p:spPr>
          <a:xfrm rot="5400000">
            <a:off x="6729095" y="512826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3" name="Text Box 242"/>
          <p:cNvSpPr txBox="true"/>
          <p:nvPr/>
        </p:nvSpPr>
        <p:spPr>
          <a:xfrm rot="5400000">
            <a:off x="5187950" y="602107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9" name="Picture 12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V="true">
            <a:off x="1050925" y="537845"/>
            <a:ext cx="1706880" cy="1717040"/>
          </a:xfrm>
          <a:prstGeom prst="rect">
            <a:avLst/>
          </a:prstGeom>
          <a:ln w="63500">
            <a:solidFill>
              <a:schemeClr val="accent6">
                <a:lumMod val="75000"/>
              </a:schemeClr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24" name="Picture 12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true">
            <a:off x="1113790" y="605155"/>
            <a:ext cx="1706880" cy="1717040"/>
          </a:xfrm>
          <a:prstGeom prst="rect">
            <a:avLst/>
          </a:prstGeom>
          <a:ln w="63500">
            <a:solidFill>
              <a:schemeClr val="accent6">
                <a:lumMod val="75000"/>
              </a:schemeClr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69" name="Picture 6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V="true">
            <a:off x="80645" y="1391920"/>
            <a:ext cx="1706880" cy="173736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68" name="Picture 6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true">
            <a:off x="142875" y="1473200"/>
            <a:ext cx="1706880" cy="173736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278" name="Isosceles Triangle 277"/>
          <p:cNvSpPr/>
          <p:nvPr/>
        </p:nvSpPr>
        <p:spPr>
          <a:xfrm rot="10800000">
            <a:off x="10041890" y="270002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50" y="1513840"/>
            <a:ext cx="1706880" cy="173736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673735"/>
            <a:ext cx="1706880" cy="1717040"/>
          </a:xfrm>
          <a:prstGeom prst="rect">
            <a:avLst/>
          </a:prstGeom>
          <a:ln w="63500">
            <a:solidFill>
              <a:schemeClr val="accent6">
                <a:lumMod val="75000"/>
              </a:schemeClr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163" name="Isosceles Triangle 162"/>
          <p:cNvSpPr/>
          <p:nvPr/>
        </p:nvSpPr>
        <p:spPr>
          <a:xfrm rot="5400000">
            <a:off x="2804795" y="405511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2855595" y="3550920"/>
            <a:ext cx="510540" cy="1102360"/>
            <a:chOff x="7648" y="5683"/>
            <a:chExt cx="415" cy="896"/>
          </a:xfrm>
        </p:grpSpPr>
        <p:sp>
          <p:nvSpPr>
            <p:cNvPr id="23" name="Cube 22"/>
            <p:cNvSpPr/>
            <p:nvPr/>
          </p:nvSpPr>
          <p:spPr>
            <a:xfrm>
              <a:off x="7648" y="5683"/>
              <a:ext cx="316" cy="896"/>
            </a:xfrm>
            <a:prstGeom prst="cube">
              <a:avLst>
                <a:gd name="adj" fmla="val 91041"/>
              </a:avLst>
            </a:prstGeom>
            <a:solidFill>
              <a:srgbClr val="CC0000">
                <a:alpha val="63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7691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7739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97" name="Straight Connector 96"/>
          <p:cNvCxnSpPr/>
          <p:nvPr/>
        </p:nvCxnSpPr>
        <p:spPr>
          <a:xfrm flipV="true">
            <a:off x="3209925" y="4088765"/>
            <a:ext cx="3403600" cy="508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true">
            <a:off x="2807335" y="3161030"/>
            <a:ext cx="5715" cy="9296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51" idx="3"/>
          </p:cNvCxnSpPr>
          <p:nvPr/>
        </p:nvCxnSpPr>
        <p:spPr>
          <a:xfrm>
            <a:off x="3331210" y="4094480"/>
            <a:ext cx="0" cy="7880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rot="5400000">
            <a:off x="3331210" y="484441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365076" y="4531995"/>
            <a:ext cx="486793" cy="702945"/>
            <a:chOff x="8078" y="6274"/>
            <a:chExt cx="396" cy="572"/>
          </a:xfrm>
        </p:grpSpPr>
        <p:sp>
          <p:nvSpPr>
            <p:cNvPr id="27" name="Cube 26"/>
            <p:cNvSpPr/>
            <p:nvPr/>
          </p:nvSpPr>
          <p:spPr>
            <a:xfrm>
              <a:off x="8078" y="6274"/>
              <a:ext cx="166" cy="572"/>
            </a:xfrm>
            <a:prstGeom prst="cube">
              <a:avLst>
                <a:gd name="adj" fmla="val 84330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8111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8219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78" name="Straight Connector 77"/>
          <p:cNvCxnSpPr>
            <a:stCxn id="79" idx="3"/>
          </p:cNvCxnSpPr>
          <p:nvPr/>
        </p:nvCxnSpPr>
        <p:spPr>
          <a:xfrm>
            <a:off x="3742690" y="4882515"/>
            <a:ext cx="1339215" cy="12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Isosceles Triangle 78"/>
          <p:cNvSpPr/>
          <p:nvPr/>
        </p:nvSpPr>
        <p:spPr>
          <a:xfrm rot="5400000">
            <a:off x="3742690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 rot="5400000">
            <a:off x="438975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 rot="5400000">
            <a:off x="490410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019040" y="4523740"/>
            <a:ext cx="440055" cy="673100"/>
            <a:chOff x="8845" y="7889"/>
            <a:chExt cx="693" cy="1060"/>
          </a:xfrm>
        </p:grpSpPr>
        <p:sp>
          <p:nvSpPr>
            <p:cNvPr id="44" name="Cube 43"/>
            <p:cNvSpPr/>
            <p:nvPr/>
          </p:nvSpPr>
          <p:spPr>
            <a:xfrm>
              <a:off x="8845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9044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763260" y="4011295"/>
            <a:ext cx="203200" cy="203200"/>
            <a:chOff x="9675" y="6910"/>
            <a:chExt cx="320" cy="320"/>
          </a:xfrm>
        </p:grpSpPr>
        <p:sp>
          <p:nvSpPr>
            <p:cNvPr id="111" name="Oval 110"/>
            <p:cNvSpPr/>
            <p:nvPr/>
          </p:nvSpPr>
          <p:spPr>
            <a:xfrm>
              <a:off x="9675" y="6910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false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9784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9862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/>
          <p:nvPr/>
        </p:nvCxnSpPr>
        <p:spPr>
          <a:xfrm>
            <a:off x="3891915" y="4883785"/>
            <a:ext cx="0" cy="6261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true">
            <a:off x="3889375" y="5506720"/>
            <a:ext cx="4064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 rot="10800000">
            <a:off x="3856990" y="515112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 rot="5400000">
            <a:off x="3282950" y="405511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 rot="5400000">
            <a:off x="3891915" y="546862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3883025" y="5309235"/>
            <a:ext cx="156210" cy="377190"/>
          </a:xfrm>
          <a:prstGeom prst="cube">
            <a:avLst>
              <a:gd name="adj" fmla="val 72357"/>
            </a:avLst>
          </a:prstGeom>
          <a:solidFill>
            <a:srgbClr val="CC0000">
              <a:alpha val="68000"/>
            </a:srgbClr>
          </a:solidFill>
          <a:ln w="3175" cmpd="sng">
            <a:solidFill>
              <a:srgbClr val="20202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3932555" y="5319395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4071620" y="5319395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 rot="5400000">
            <a:off x="4410075" y="405257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5400000">
            <a:off x="6165215" y="405511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5400000">
            <a:off x="4409440" y="31286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3" name="Isosceles Triangle 172"/>
          <p:cNvSpPr/>
          <p:nvPr/>
        </p:nvSpPr>
        <p:spPr>
          <a:xfrm rot="5400000">
            <a:off x="4420235" y="197802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5" name="Isosceles Triangle 174"/>
          <p:cNvSpPr/>
          <p:nvPr/>
        </p:nvSpPr>
        <p:spPr>
          <a:xfrm rot="5400000">
            <a:off x="4370070" y="54635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463030" y="3524250"/>
            <a:ext cx="447675" cy="1063625"/>
            <a:chOff x="10134" y="6184"/>
            <a:chExt cx="705" cy="1675"/>
          </a:xfrm>
        </p:grpSpPr>
        <p:sp>
          <p:nvSpPr>
            <p:cNvPr id="96" name="Cube 95"/>
            <p:cNvSpPr/>
            <p:nvPr/>
          </p:nvSpPr>
          <p:spPr>
            <a:xfrm>
              <a:off x="10134" y="6185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Cube 3"/>
            <p:cNvSpPr/>
            <p:nvPr/>
          </p:nvSpPr>
          <p:spPr>
            <a:xfrm>
              <a:off x="10249" y="6184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5337810" y="4881245"/>
            <a:ext cx="518160" cy="6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 rot="5400000">
            <a:off x="5538470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733540" y="4091305"/>
            <a:ext cx="675640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5400000">
            <a:off x="7109460" y="40570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7265035" y="199072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8029575" y="311785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5" name="Straight Arrow Connector 124"/>
          <p:cNvCxnSpPr/>
          <p:nvPr/>
        </p:nvCxnSpPr>
        <p:spPr>
          <a:xfrm flipH="true">
            <a:off x="4353560" y="5508625"/>
            <a:ext cx="1270" cy="692785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 Box 125"/>
          <p:cNvSpPr txBox="true"/>
          <p:nvPr/>
        </p:nvSpPr>
        <p:spPr>
          <a:xfrm>
            <a:off x="1746885" y="480060"/>
            <a:ext cx="322580" cy="36830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X</a:t>
            </a:r>
            <a:endParaRPr lang="en-US" altLang="en-US" i="1" baseline="-2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>
            <a:off x="4286250" y="5500370"/>
            <a:ext cx="200025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434205" y="5128895"/>
            <a:ext cx="469900" cy="688340"/>
            <a:chOff x="8139" y="9562"/>
            <a:chExt cx="740" cy="1084"/>
          </a:xfrm>
        </p:grpSpPr>
        <p:sp>
          <p:nvSpPr>
            <p:cNvPr id="39" name="Cube 38"/>
            <p:cNvSpPr/>
            <p:nvPr/>
          </p:nvSpPr>
          <p:spPr>
            <a:xfrm>
              <a:off x="8139" y="9562"/>
              <a:ext cx="309" cy="1085"/>
            </a:xfrm>
            <a:prstGeom prst="cube">
              <a:avLst>
                <a:gd name="adj" fmla="val 87165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Cube 41"/>
            <p:cNvSpPr/>
            <p:nvPr/>
          </p:nvSpPr>
          <p:spPr>
            <a:xfrm>
              <a:off x="8186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>
              <a:off x="8385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 rot="0">
            <a:off x="4678045" y="4780915"/>
            <a:ext cx="203200" cy="203200"/>
            <a:chOff x="8417" y="8294"/>
            <a:chExt cx="320" cy="320"/>
          </a:xfrm>
        </p:grpSpPr>
        <p:sp>
          <p:nvSpPr>
            <p:cNvPr id="54" name="Oval 53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false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Isosceles Triangle 118"/>
          <p:cNvSpPr/>
          <p:nvPr/>
        </p:nvSpPr>
        <p:spPr>
          <a:xfrm>
            <a:off x="4743450" y="501332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781550" y="4984750"/>
            <a:ext cx="0" cy="22415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/>
          <p:cNvSpPr/>
          <p:nvPr/>
        </p:nvSpPr>
        <p:spPr>
          <a:xfrm rot="10800000">
            <a:off x="4318635" y="568579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true">
            <a:off x="5853430" y="4698365"/>
            <a:ext cx="2540" cy="18351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true">
            <a:off x="7406640" y="3890645"/>
            <a:ext cx="1270" cy="20320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66"/>
          <p:cNvSpPr/>
          <p:nvPr/>
        </p:nvSpPr>
        <p:spPr>
          <a:xfrm>
            <a:off x="7369810" y="3947160"/>
            <a:ext cx="76200" cy="76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rot="5400000" flipH="true">
            <a:off x="5652770" y="4037965"/>
            <a:ext cx="482600" cy="993140"/>
            <a:chOff x="9796" y="7591"/>
            <a:chExt cx="760" cy="1564"/>
          </a:xfrm>
        </p:grpSpPr>
        <p:sp>
          <p:nvSpPr>
            <p:cNvPr id="46" name="Cube 45"/>
            <p:cNvSpPr/>
            <p:nvPr/>
          </p:nvSpPr>
          <p:spPr>
            <a:xfrm>
              <a:off x="9796" y="7591"/>
              <a:ext cx="560" cy="1565"/>
            </a:xfrm>
            <a:prstGeom prst="cube">
              <a:avLst>
                <a:gd name="adj" fmla="val 91041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9868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Cube 97"/>
            <p:cNvSpPr/>
            <p:nvPr/>
          </p:nvSpPr>
          <p:spPr>
            <a:xfrm>
              <a:off x="9964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3" name="Straight Connector 152"/>
          <p:cNvCxnSpPr/>
          <p:nvPr/>
        </p:nvCxnSpPr>
        <p:spPr>
          <a:xfrm flipH="true">
            <a:off x="5861050" y="4215130"/>
            <a:ext cx="1270" cy="2425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151"/>
          <p:cNvSpPr/>
          <p:nvPr/>
        </p:nvSpPr>
        <p:spPr>
          <a:xfrm>
            <a:off x="5824220" y="427164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rot="5400000" flipH="true">
            <a:off x="7202488" y="2939733"/>
            <a:ext cx="589280" cy="1376680"/>
            <a:chOff x="11024" y="5885"/>
            <a:chExt cx="928" cy="2168"/>
          </a:xfrm>
        </p:grpSpPr>
        <p:sp>
          <p:nvSpPr>
            <p:cNvPr id="130" name="Cube 129"/>
            <p:cNvSpPr/>
            <p:nvPr/>
          </p:nvSpPr>
          <p:spPr>
            <a:xfrm>
              <a:off x="11024" y="5886"/>
              <a:ext cx="734" cy="2167"/>
            </a:xfrm>
            <a:prstGeom prst="cube">
              <a:avLst>
                <a:gd name="adj" fmla="val 93005"/>
              </a:avLst>
            </a:prstGeom>
            <a:solidFill>
              <a:schemeClr val="accent1">
                <a:lumMod val="60000"/>
                <a:lumOff val="40000"/>
                <a:alpha val="73000"/>
              </a:schemeClr>
            </a:solidFill>
            <a:ln w="3175">
              <a:solidFill>
                <a:srgbClr val="202020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1" name="Cube 130"/>
            <p:cNvSpPr/>
            <p:nvPr/>
          </p:nvSpPr>
          <p:spPr>
            <a:xfrm>
              <a:off x="11078" y="5886"/>
              <a:ext cx="768" cy="2167"/>
            </a:xfrm>
            <a:prstGeom prst="cube">
              <a:avLst>
                <a:gd name="adj" fmla="val 89778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Cube 132"/>
            <p:cNvSpPr/>
            <p:nvPr/>
          </p:nvSpPr>
          <p:spPr>
            <a:xfrm>
              <a:off x="11157" y="5885"/>
              <a:ext cx="795" cy="2168"/>
            </a:xfrm>
            <a:prstGeom prst="cube">
              <a:avLst>
                <a:gd name="adj" fmla="val 86729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64" name="Straight Connector 63"/>
          <p:cNvCxnSpPr/>
          <p:nvPr/>
        </p:nvCxnSpPr>
        <p:spPr>
          <a:xfrm flipH="true">
            <a:off x="7417435" y="3267075"/>
            <a:ext cx="1270" cy="2425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Isosceles Triangle 64"/>
          <p:cNvSpPr/>
          <p:nvPr/>
        </p:nvSpPr>
        <p:spPr>
          <a:xfrm>
            <a:off x="7380605" y="332359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2" name="Isosceles Triangle 101"/>
          <p:cNvSpPr/>
          <p:nvPr/>
        </p:nvSpPr>
        <p:spPr>
          <a:xfrm rot="5400000">
            <a:off x="8892540" y="31140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flipH="true">
            <a:off x="9128125" y="2942590"/>
            <a:ext cx="3175" cy="21336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true">
            <a:off x="9155430" y="2123440"/>
            <a:ext cx="3810" cy="3689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Isosceles Triangle 108"/>
          <p:cNvSpPr/>
          <p:nvPr/>
        </p:nvSpPr>
        <p:spPr>
          <a:xfrm rot="5400000">
            <a:off x="9549130" y="19919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9119235" y="224536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6" name="Text Box 135"/>
          <p:cNvSpPr txBox="true"/>
          <p:nvPr/>
        </p:nvSpPr>
        <p:spPr>
          <a:xfrm>
            <a:off x="862330" y="5613400"/>
            <a:ext cx="10217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conv_relu_bn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5" name="Picture 16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45" y="5889625"/>
            <a:ext cx="109855" cy="329565"/>
          </a:xfrm>
          <a:prstGeom prst="rect">
            <a:avLst/>
          </a:prstGeom>
        </p:spPr>
      </p:pic>
      <p:sp>
        <p:nvSpPr>
          <p:cNvPr id="181" name="Text Box 180"/>
          <p:cNvSpPr txBox="true"/>
          <p:nvPr/>
        </p:nvSpPr>
        <p:spPr>
          <a:xfrm>
            <a:off x="860425" y="5895975"/>
            <a:ext cx="9537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downsample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4" name="Picture 18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626745" y="6174105"/>
            <a:ext cx="110490" cy="298450"/>
          </a:xfrm>
          <a:prstGeom prst="rect">
            <a:avLst/>
          </a:prstGeom>
        </p:spPr>
      </p:pic>
      <p:sp>
        <p:nvSpPr>
          <p:cNvPr id="185" name="Text Box 184"/>
          <p:cNvSpPr txBox="true"/>
          <p:nvPr/>
        </p:nvSpPr>
        <p:spPr>
          <a:xfrm>
            <a:off x="855980" y="6157595"/>
            <a:ext cx="7677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upsample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 flipV="true">
            <a:off x="1672590" y="1577340"/>
            <a:ext cx="955040" cy="877570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1177925" y="2454910"/>
            <a:ext cx="494665" cy="0"/>
          </a:xfrm>
          <a:prstGeom prst="line">
            <a:avLst/>
          </a:prstGeom>
          <a:ln w="19050" cap="rnd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2233930" y="1587500"/>
            <a:ext cx="378460" cy="635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/>
          <p:cNvGrpSpPr/>
          <p:nvPr/>
        </p:nvGrpSpPr>
        <p:grpSpPr>
          <a:xfrm>
            <a:off x="1859280" y="922655"/>
            <a:ext cx="675640" cy="2033270"/>
            <a:chOff x="4829" y="246"/>
            <a:chExt cx="1064" cy="3202"/>
          </a:xfrm>
        </p:grpSpPr>
        <p:sp>
          <p:nvSpPr>
            <p:cNvPr id="7" name="Cube 6"/>
            <p:cNvSpPr/>
            <p:nvPr/>
          </p:nvSpPr>
          <p:spPr>
            <a:xfrm>
              <a:off x="4829" y="246"/>
              <a:ext cx="1009" cy="320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67000"/>
              </a:schemeClr>
            </a:solidFill>
            <a:ln w="0" cmpd="sng">
              <a:solidFill>
                <a:srgbClr val="202020">
                  <a:alpha val="58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4885" y="246"/>
              <a:ext cx="1009" cy="320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63000"/>
              </a:schemeClr>
            </a:solidFill>
            <a:ln w="0" cmpd="sng">
              <a:solidFill>
                <a:srgbClr val="202020">
                  <a:alpha val="58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71" name="Straight Connector 170"/>
          <p:cNvCxnSpPr/>
          <p:nvPr/>
        </p:nvCxnSpPr>
        <p:spPr>
          <a:xfrm>
            <a:off x="2287270" y="2005330"/>
            <a:ext cx="7562850" cy="285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/>
          <p:cNvSpPr/>
          <p:nvPr/>
        </p:nvSpPr>
        <p:spPr>
          <a:xfrm rot="5400000">
            <a:off x="2789555" y="196786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7" name="Cube 146"/>
          <p:cNvSpPr/>
          <p:nvPr/>
        </p:nvSpPr>
        <p:spPr>
          <a:xfrm>
            <a:off x="9650730" y="84836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94" name="Group 193"/>
          <p:cNvGrpSpPr/>
          <p:nvPr/>
        </p:nvGrpSpPr>
        <p:grpSpPr>
          <a:xfrm rot="0">
            <a:off x="602615" y="5414010"/>
            <a:ext cx="158750" cy="158750"/>
            <a:chOff x="8417" y="8294"/>
            <a:chExt cx="320" cy="320"/>
          </a:xfrm>
        </p:grpSpPr>
        <p:sp>
          <p:nvSpPr>
            <p:cNvPr id="195" name="Oval 194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false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96" name="Straight Connector 195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4" name="Picture 13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631825" y="5651500"/>
            <a:ext cx="99695" cy="295275"/>
          </a:xfrm>
          <a:prstGeom prst="rect">
            <a:avLst/>
          </a:prstGeom>
        </p:spPr>
      </p:pic>
      <p:sp>
        <p:nvSpPr>
          <p:cNvPr id="198" name="Text Box 197"/>
          <p:cNvSpPr txBox="true"/>
          <p:nvPr/>
        </p:nvSpPr>
        <p:spPr>
          <a:xfrm>
            <a:off x="883285" y="5355590"/>
            <a:ext cx="9042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concatenate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9060815" y="1919605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false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9130030" y="194945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9179560" y="194945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H="true">
            <a:off x="4351020" y="6190615"/>
            <a:ext cx="506730" cy="12065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H="true">
            <a:off x="4727575" y="6076315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true">
            <a:off x="4736465" y="633285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H="true">
            <a:off x="4983480" y="607631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4850765" y="6253480"/>
            <a:ext cx="502285" cy="132080"/>
            <a:chOff x="7811" y="9359"/>
            <a:chExt cx="791" cy="208"/>
          </a:xfrm>
          <a:solidFill>
            <a:schemeClr val="accent1"/>
          </a:solidFill>
        </p:grpSpPr>
        <p:sp>
          <p:nvSpPr>
            <p:cNvPr id="75" name="Cube 74"/>
            <p:cNvSpPr/>
            <p:nvPr/>
          </p:nvSpPr>
          <p:spPr>
            <a:xfrm>
              <a:off x="781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Cube 75"/>
            <p:cNvSpPr/>
            <p:nvPr/>
          </p:nvSpPr>
          <p:spPr>
            <a:xfrm>
              <a:off x="789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Cube 76"/>
            <p:cNvSpPr/>
            <p:nvPr/>
          </p:nvSpPr>
          <p:spPr>
            <a:xfrm>
              <a:off x="799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Cube 81"/>
            <p:cNvSpPr/>
            <p:nvPr/>
          </p:nvSpPr>
          <p:spPr>
            <a:xfrm>
              <a:off x="807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3" name="Cube 82"/>
            <p:cNvSpPr/>
            <p:nvPr/>
          </p:nvSpPr>
          <p:spPr>
            <a:xfrm>
              <a:off x="817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Cube 83"/>
            <p:cNvSpPr/>
            <p:nvPr/>
          </p:nvSpPr>
          <p:spPr>
            <a:xfrm>
              <a:off x="826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5" name="Cube 84"/>
            <p:cNvSpPr/>
            <p:nvPr/>
          </p:nvSpPr>
          <p:spPr>
            <a:xfrm>
              <a:off x="835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6" name="Cube 85"/>
            <p:cNvSpPr/>
            <p:nvPr/>
          </p:nvSpPr>
          <p:spPr>
            <a:xfrm>
              <a:off x="844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14" name="Text Box 213"/>
          <p:cNvSpPr txBox="true"/>
          <p:nvPr/>
        </p:nvSpPr>
        <p:spPr>
          <a:xfrm>
            <a:off x="4736465" y="6436360"/>
            <a:ext cx="4737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Φ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enc</a:t>
            </a:r>
            <a:endParaRPr lang="en-US" altLang="en-US" sz="1400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6" name="Text Box 215"/>
          <p:cNvSpPr txBox="true"/>
          <p:nvPr/>
        </p:nvSpPr>
        <p:spPr>
          <a:xfrm>
            <a:off x="2179955" y="398018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7" name="Text Box 216"/>
          <p:cNvSpPr txBox="true"/>
          <p:nvPr/>
        </p:nvSpPr>
        <p:spPr>
          <a:xfrm>
            <a:off x="2733040" y="4727575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8" name="Text Box 217"/>
          <p:cNvSpPr txBox="true"/>
          <p:nvPr/>
        </p:nvSpPr>
        <p:spPr>
          <a:xfrm>
            <a:off x="3310255" y="526542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9" name="Text Box 218"/>
          <p:cNvSpPr txBox="true"/>
          <p:nvPr/>
        </p:nvSpPr>
        <p:spPr>
          <a:xfrm>
            <a:off x="3792220" y="577342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0" name="Text Box 219"/>
          <p:cNvSpPr txBox="true"/>
          <p:nvPr/>
        </p:nvSpPr>
        <p:spPr>
          <a:xfrm>
            <a:off x="4916170" y="525653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1" name="Text Box 220"/>
          <p:cNvSpPr txBox="true"/>
          <p:nvPr/>
        </p:nvSpPr>
        <p:spPr>
          <a:xfrm>
            <a:off x="6367780" y="4568825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3" name="Text Box 222"/>
          <p:cNvSpPr txBox="true"/>
          <p:nvPr/>
        </p:nvSpPr>
        <p:spPr>
          <a:xfrm>
            <a:off x="8053705" y="385318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>
            <a:off x="5861685" y="4886325"/>
            <a:ext cx="3810" cy="40767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Isosceles Triangle 230"/>
          <p:cNvSpPr/>
          <p:nvPr/>
        </p:nvSpPr>
        <p:spPr>
          <a:xfrm rot="10800000">
            <a:off x="5825490" y="506349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2" name="Straight Arrow Connector 231"/>
          <p:cNvCxnSpPr/>
          <p:nvPr/>
        </p:nvCxnSpPr>
        <p:spPr>
          <a:xfrm flipH="true" flipV="true">
            <a:off x="5861685" y="5297170"/>
            <a:ext cx="490855" cy="381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flipH="true">
            <a:off x="6241415" y="5151120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 flipH="true">
            <a:off x="6497320" y="5151120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H="true">
            <a:off x="6241415" y="5407660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be 87"/>
          <p:cNvSpPr/>
          <p:nvPr/>
        </p:nvSpPr>
        <p:spPr>
          <a:xfrm>
            <a:off x="6536055" y="4948555"/>
            <a:ext cx="474345" cy="404495"/>
          </a:xfrm>
          <a:prstGeom prst="cube">
            <a:avLst>
              <a:gd name="adj" fmla="val 35676"/>
            </a:avLst>
          </a:prstGeom>
          <a:solidFill>
            <a:schemeClr val="accent6">
              <a:alpha val="77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6" name="Text Box 235"/>
          <p:cNvSpPr txBox="true"/>
          <p:nvPr/>
        </p:nvSpPr>
        <p:spPr>
          <a:xfrm>
            <a:off x="5836920" y="5391785"/>
            <a:ext cx="5365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Φ</a:t>
            </a:r>
            <a:r>
              <a:rPr lang="en-US" altLang="en-US" sz="1400" baseline="30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5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37" name="Straight Arrow Connector 236"/>
          <p:cNvCxnSpPr/>
          <p:nvPr/>
        </p:nvCxnSpPr>
        <p:spPr>
          <a:xfrm flipH="true">
            <a:off x="7409815" y="4094480"/>
            <a:ext cx="635" cy="42926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Isosceles Triangle 237"/>
          <p:cNvSpPr/>
          <p:nvPr/>
        </p:nvSpPr>
        <p:spPr>
          <a:xfrm rot="10800000">
            <a:off x="7369810" y="4293235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9" name="Straight Arrow Connector 238"/>
          <p:cNvCxnSpPr/>
          <p:nvPr/>
        </p:nvCxnSpPr>
        <p:spPr>
          <a:xfrm flipH="true" flipV="true">
            <a:off x="7406005" y="4526915"/>
            <a:ext cx="490855" cy="381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 flipH="true">
            <a:off x="7785735" y="4380865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H="true">
            <a:off x="8041640" y="438086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 flipH="true">
            <a:off x="7785735" y="463740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Cube 243"/>
          <p:cNvSpPr/>
          <p:nvPr/>
        </p:nvSpPr>
        <p:spPr>
          <a:xfrm>
            <a:off x="8068945" y="4077970"/>
            <a:ext cx="381000" cy="628650"/>
          </a:xfrm>
          <a:prstGeom prst="cube">
            <a:avLst>
              <a:gd name="adj" fmla="val 56000"/>
            </a:avLst>
          </a:prstGeom>
          <a:solidFill>
            <a:schemeClr val="accent6">
              <a:alpha val="84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47" name="Straight Arrow Connector 246"/>
          <p:cNvCxnSpPr/>
          <p:nvPr/>
        </p:nvCxnSpPr>
        <p:spPr>
          <a:xfrm flipH="true">
            <a:off x="9124950" y="3159125"/>
            <a:ext cx="635" cy="42926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Isosceles Triangle 247"/>
          <p:cNvSpPr/>
          <p:nvPr/>
        </p:nvSpPr>
        <p:spPr>
          <a:xfrm rot="10800000">
            <a:off x="9084945" y="335788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56" name="Group 255"/>
          <p:cNvGrpSpPr/>
          <p:nvPr/>
        </p:nvGrpSpPr>
        <p:grpSpPr>
          <a:xfrm>
            <a:off x="8980805" y="3434080"/>
            <a:ext cx="452120" cy="340995"/>
            <a:chOff x="14520" y="7314"/>
            <a:chExt cx="611" cy="404"/>
          </a:xfrm>
        </p:grpSpPr>
        <p:cxnSp>
          <p:nvCxnSpPr>
            <p:cNvPr id="250" name="Straight Arrow Connector 249"/>
            <p:cNvCxnSpPr/>
            <p:nvPr/>
          </p:nvCxnSpPr>
          <p:spPr>
            <a:xfrm flipH="true">
              <a:off x="14520" y="7314"/>
              <a:ext cx="403" cy="404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 flipH="true">
              <a:off x="14923" y="7314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flipH="true">
              <a:off x="14520" y="7718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Cube 254"/>
          <p:cNvSpPr/>
          <p:nvPr/>
        </p:nvSpPr>
        <p:spPr>
          <a:xfrm>
            <a:off x="9280525" y="3001010"/>
            <a:ext cx="445770" cy="1064260"/>
          </a:xfrm>
          <a:prstGeom prst="cube">
            <a:avLst>
              <a:gd name="adj" fmla="val 66951"/>
            </a:avLst>
          </a:prstGeom>
          <a:solidFill>
            <a:schemeClr val="accent6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4" name="Text Box 263"/>
          <p:cNvSpPr txBox="true"/>
          <p:nvPr/>
        </p:nvSpPr>
        <p:spPr>
          <a:xfrm>
            <a:off x="5578158" y="6436360"/>
            <a:ext cx="100901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Axilluary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projector array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5" name="Text Box 264"/>
          <p:cNvSpPr txBox="true"/>
          <p:nvPr/>
        </p:nvSpPr>
        <p:spPr>
          <a:xfrm>
            <a:off x="6551930" y="6602730"/>
            <a:ext cx="123380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Joint distributions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6" name="Text Box 265"/>
          <p:cNvSpPr txBox="true"/>
          <p:nvPr/>
        </p:nvSpPr>
        <p:spPr>
          <a:xfrm>
            <a:off x="6424930" y="6134100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69" name="Picture 26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9222740" y="3048000"/>
            <a:ext cx="713105" cy="96393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sp>
        <p:nvSpPr>
          <p:cNvPr id="53" name="Cube 52"/>
          <p:cNvSpPr/>
          <p:nvPr/>
        </p:nvSpPr>
        <p:spPr>
          <a:xfrm>
            <a:off x="6332220" y="5194300"/>
            <a:ext cx="474345" cy="404495"/>
          </a:xfrm>
          <a:prstGeom prst="cube">
            <a:avLst>
              <a:gd name="adj" fmla="val 35676"/>
            </a:avLst>
          </a:prstGeom>
          <a:solidFill>
            <a:schemeClr val="accent1">
              <a:alpha val="77000"/>
            </a:schemeClr>
          </a:solidFill>
          <a:ln w="0">
            <a:solidFill>
              <a:schemeClr val="accent1"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6" name="Cube 245"/>
          <p:cNvSpPr/>
          <p:nvPr/>
        </p:nvSpPr>
        <p:spPr>
          <a:xfrm>
            <a:off x="7832725" y="4337050"/>
            <a:ext cx="381000" cy="628650"/>
          </a:xfrm>
          <a:prstGeom prst="cube">
            <a:avLst>
              <a:gd name="adj" fmla="val 56000"/>
            </a:avLst>
          </a:prstGeom>
          <a:solidFill>
            <a:schemeClr val="accent1">
              <a:alpha val="76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7" name="Cube 256"/>
          <p:cNvSpPr/>
          <p:nvPr/>
        </p:nvSpPr>
        <p:spPr>
          <a:xfrm>
            <a:off x="8928100" y="3352800"/>
            <a:ext cx="445770" cy="1064260"/>
          </a:xfrm>
          <a:prstGeom prst="cube">
            <a:avLst>
              <a:gd name="adj" fmla="val 66951"/>
            </a:avLst>
          </a:prstGeom>
          <a:solidFill>
            <a:schemeClr val="accent1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68" name="Picture 26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>
            <a:off x="8882380" y="3420110"/>
            <a:ext cx="687705" cy="93726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0" name="Picture 269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3385" y="4970145"/>
            <a:ext cx="356235" cy="35560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2" name="Picture 27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1930" y="5218430"/>
            <a:ext cx="366395" cy="366395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3" name="Picture 27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8081645" y="4129405"/>
            <a:ext cx="524510" cy="52324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4" name="Picture 27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>
            <a:off x="7850505" y="4389755"/>
            <a:ext cx="511175" cy="518795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cxnSp>
        <p:nvCxnSpPr>
          <p:cNvPr id="275" name="Straight Arrow Connector 274"/>
          <p:cNvCxnSpPr/>
          <p:nvPr/>
        </p:nvCxnSpPr>
        <p:spPr>
          <a:xfrm flipH="true">
            <a:off x="10063480" y="2040255"/>
            <a:ext cx="17145" cy="259080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true">
            <a:off x="9999980" y="2028825"/>
            <a:ext cx="314960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Isosceles Triangle 227"/>
          <p:cNvSpPr/>
          <p:nvPr/>
        </p:nvSpPr>
        <p:spPr>
          <a:xfrm rot="5400000">
            <a:off x="10154285" y="19919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9" name="Isosceles Triangle 278"/>
          <p:cNvSpPr/>
          <p:nvPr/>
        </p:nvSpPr>
        <p:spPr>
          <a:xfrm rot="5400000">
            <a:off x="10102850" y="4599305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80" name="Group 279"/>
          <p:cNvGrpSpPr/>
          <p:nvPr/>
        </p:nvGrpSpPr>
        <p:grpSpPr>
          <a:xfrm>
            <a:off x="10080625" y="4464050"/>
            <a:ext cx="452120" cy="340995"/>
            <a:chOff x="14520" y="7314"/>
            <a:chExt cx="611" cy="404"/>
          </a:xfrm>
        </p:grpSpPr>
        <p:cxnSp>
          <p:nvCxnSpPr>
            <p:cNvPr id="281" name="Straight Arrow Connector 280"/>
            <p:cNvCxnSpPr/>
            <p:nvPr/>
          </p:nvCxnSpPr>
          <p:spPr>
            <a:xfrm flipH="true">
              <a:off x="14520" y="7314"/>
              <a:ext cx="403" cy="404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/>
            <p:nvPr/>
          </p:nvCxnSpPr>
          <p:spPr>
            <a:xfrm flipH="true">
              <a:off x="14923" y="7314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/>
            <p:cNvCxnSpPr/>
            <p:nvPr/>
          </p:nvCxnSpPr>
          <p:spPr>
            <a:xfrm flipH="true">
              <a:off x="14520" y="7718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7" name="Straight Arrow Connector 286"/>
          <p:cNvCxnSpPr/>
          <p:nvPr/>
        </p:nvCxnSpPr>
        <p:spPr>
          <a:xfrm flipH="true">
            <a:off x="10063480" y="4634230"/>
            <a:ext cx="155575" cy="127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Cube 287"/>
          <p:cNvSpPr/>
          <p:nvPr/>
        </p:nvSpPr>
        <p:spPr>
          <a:xfrm>
            <a:off x="10273665" y="3966845"/>
            <a:ext cx="408940" cy="1196975"/>
          </a:xfrm>
          <a:prstGeom prst="cube">
            <a:avLst>
              <a:gd name="adj" fmla="val 86069"/>
            </a:avLst>
          </a:prstGeom>
          <a:solidFill>
            <a:schemeClr val="accent6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4" name="Cube 283"/>
          <p:cNvSpPr/>
          <p:nvPr/>
        </p:nvSpPr>
        <p:spPr>
          <a:xfrm>
            <a:off x="9937115" y="4306570"/>
            <a:ext cx="408940" cy="1196975"/>
          </a:xfrm>
          <a:prstGeom prst="cube">
            <a:avLst>
              <a:gd name="adj" fmla="val 86069"/>
            </a:avLst>
          </a:prstGeom>
          <a:solidFill>
            <a:schemeClr val="accent1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89" name="Picture 28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>
            <a:off x="9767570" y="4395470"/>
            <a:ext cx="806450" cy="102489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90" name="Picture 28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33330" y="4057015"/>
            <a:ext cx="768985" cy="100584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92" name="Picture 29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flipH="true" flipV="true">
            <a:off x="10861040" y="5463540"/>
            <a:ext cx="1042035" cy="1047750"/>
          </a:xfrm>
          <a:prstGeom prst="rect">
            <a:avLst/>
          </a:prstGeom>
        </p:spPr>
      </p:pic>
      <p:sp>
        <p:nvSpPr>
          <p:cNvPr id="294" name="Text Box 293"/>
          <p:cNvSpPr txBox="true"/>
          <p:nvPr/>
        </p:nvSpPr>
        <p:spPr>
          <a:xfrm>
            <a:off x="6910705" y="5686425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5" name="Text Box 294"/>
          <p:cNvSpPr txBox="true"/>
          <p:nvPr/>
        </p:nvSpPr>
        <p:spPr>
          <a:xfrm>
            <a:off x="10363200" y="6008370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7" name="Text Box 296"/>
          <p:cNvSpPr txBox="true"/>
          <p:nvPr/>
        </p:nvSpPr>
        <p:spPr>
          <a:xfrm>
            <a:off x="10932795" y="4982845"/>
            <a:ext cx="9359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Axilluary</a:t>
            </a:r>
            <a:endParaRPr lang="en-US" alt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projector array</a:t>
            </a:r>
            <a:endParaRPr lang="en-US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8" name="Isosceles Triangle 297"/>
          <p:cNvSpPr/>
          <p:nvPr/>
        </p:nvSpPr>
        <p:spPr>
          <a:xfrm rot="5400000">
            <a:off x="562610" y="5079365"/>
            <a:ext cx="283845" cy="14541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0" name="Text Box 299"/>
          <p:cNvSpPr txBox="true"/>
          <p:nvPr/>
        </p:nvSpPr>
        <p:spPr>
          <a:xfrm>
            <a:off x="885190" y="5055235"/>
            <a:ext cx="1624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axillary linear projector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636270" y="1316990"/>
            <a:ext cx="407035" cy="39878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p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en-US" sz="2000" i="1">
                <a:latin typeface="Times New Roman" panose="02020603050405020304" charset="0"/>
                <a:cs typeface="Times New Roman" panose="02020603050405020304" charset="0"/>
              </a:rPr>
              <a:t>΄</a:t>
            </a:r>
            <a:endParaRPr lang="en-US" altLang="en-US" sz="20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7" name="Isosceles Triangle 86"/>
          <p:cNvSpPr/>
          <p:nvPr/>
        </p:nvSpPr>
        <p:spPr>
          <a:xfrm rot="5400000">
            <a:off x="5956935" y="605980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 rot="5400000">
            <a:off x="5894070" y="610679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3" name="Isosceles Triangle 262"/>
          <p:cNvSpPr/>
          <p:nvPr/>
        </p:nvSpPr>
        <p:spPr>
          <a:xfrm rot="5400000">
            <a:off x="5813425" y="6151880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flipH="true" flipV="true">
            <a:off x="6962140" y="5736590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>
            <a:off x="6838315" y="5818505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2" name="Picture 26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>
            <a:off x="6730365" y="5923280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2" name="Picture 9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55630" y="5540375"/>
            <a:ext cx="1042035" cy="1047750"/>
          </a:xfrm>
          <a:prstGeom prst="rect">
            <a:avLst/>
          </a:prstGeom>
        </p:spPr>
      </p:pic>
      <p:sp>
        <p:nvSpPr>
          <p:cNvPr id="95" name="Isosceles Triangle 94"/>
          <p:cNvSpPr/>
          <p:nvPr/>
        </p:nvSpPr>
        <p:spPr>
          <a:xfrm rot="7800000">
            <a:off x="10551795" y="510222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Isosceles Triangle 93"/>
          <p:cNvSpPr/>
          <p:nvPr/>
        </p:nvSpPr>
        <p:spPr>
          <a:xfrm rot="7560000">
            <a:off x="10457815" y="514667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Isosceles Triangle 92"/>
          <p:cNvSpPr/>
          <p:nvPr/>
        </p:nvSpPr>
        <p:spPr>
          <a:xfrm rot="7680000">
            <a:off x="10347960" y="520128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9" name="Picture 98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55935" y="5641340"/>
            <a:ext cx="1042035" cy="1047750"/>
          </a:xfrm>
          <a:prstGeom prst="rect">
            <a:avLst/>
          </a:prstGeom>
        </p:spPr>
      </p:pic>
      <p:sp>
        <p:nvSpPr>
          <p:cNvPr id="100" name="Text Box 99"/>
          <p:cNvSpPr txBox="true"/>
          <p:nvPr/>
        </p:nvSpPr>
        <p:spPr>
          <a:xfrm>
            <a:off x="10586085" y="6663690"/>
            <a:ext cx="118999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Joint distributions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H="true">
            <a:off x="617855" y="4817745"/>
            <a:ext cx="203835" cy="12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Isosceles Triangle 105"/>
          <p:cNvSpPr/>
          <p:nvPr/>
        </p:nvSpPr>
        <p:spPr>
          <a:xfrm rot="5400000">
            <a:off x="690880" y="477964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7" name="Text Box 106"/>
          <p:cNvSpPr txBox="true"/>
          <p:nvPr/>
        </p:nvSpPr>
        <p:spPr>
          <a:xfrm>
            <a:off x="883285" y="4712970"/>
            <a:ext cx="12211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information flow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H="true">
            <a:off x="2400300" y="2008505"/>
            <a:ext cx="6985" cy="11468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Isosceles Triangle 109"/>
          <p:cNvSpPr/>
          <p:nvPr/>
        </p:nvSpPr>
        <p:spPr>
          <a:xfrm rot="5400000">
            <a:off x="2730500" y="312039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2232177" y="2302430"/>
            <a:ext cx="665288" cy="1694815"/>
            <a:chOff x="7345" y="4911"/>
            <a:chExt cx="541" cy="1378"/>
          </a:xfrm>
        </p:grpSpPr>
        <p:sp>
          <p:nvSpPr>
            <p:cNvPr id="12" name="Cube 11"/>
            <p:cNvSpPr/>
            <p:nvPr/>
          </p:nvSpPr>
          <p:spPr>
            <a:xfrm>
              <a:off x="7345" y="4911"/>
              <a:ext cx="467" cy="1378"/>
            </a:xfrm>
            <a:prstGeom prst="cube">
              <a:avLst>
                <a:gd name="adj" fmla="val 94585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737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740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7" name="Straight Connector 156"/>
          <p:cNvCxnSpPr/>
          <p:nvPr/>
        </p:nvCxnSpPr>
        <p:spPr>
          <a:xfrm flipV="true">
            <a:off x="2557145" y="3157220"/>
            <a:ext cx="5690235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Isosceles Triangle 163"/>
          <p:cNvSpPr/>
          <p:nvPr/>
        </p:nvSpPr>
        <p:spPr>
          <a:xfrm rot="5400000">
            <a:off x="2699385" y="312610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2" name="Isosceles Triangle 171"/>
          <p:cNvSpPr/>
          <p:nvPr/>
        </p:nvSpPr>
        <p:spPr>
          <a:xfrm rot="5400000">
            <a:off x="7393940" y="313055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317105" y="3065145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false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7386320" y="309499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435850" y="309499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8185150" y="2440940"/>
            <a:ext cx="482600" cy="1375410"/>
            <a:chOff x="11855" y="3682"/>
            <a:chExt cx="760" cy="2166"/>
          </a:xfrm>
        </p:grpSpPr>
        <p:sp>
          <p:nvSpPr>
            <p:cNvPr id="135" name="Cube 134"/>
            <p:cNvSpPr/>
            <p:nvPr/>
          </p:nvSpPr>
          <p:spPr>
            <a:xfrm>
              <a:off x="11915" y="3682"/>
              <a:ext cx="701" cy="2167"/>
            </a:xfrm>
            <a:prstGeom prst="cube">
              <a:avLst>
                <a:gd name="adj" fmla="val 91155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Cube 56"/>
            <p:cNvSpPr/>
            <p:nvPr/>
          </p:nvSpPr>
          <p:spPr>
            <a:xfrm>
              <a:off x="11855" y="3682"/>
              <a:ext cx="701" cy="2167"/>
            </a:xfrm>
            <a:prstGeom prst="cube">
              <a:avLst>
                <a:gd name="adj" fmla="val 91155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353425" y="2347595"/>
            <a:ext cx="1696720" cy="650240"/>
            <a:chOff x="13215" y="2982"/>
            <a:chExt cx="2672" cy="1024"/>
          </a:xfrm>
        </p:grpSpPr>
        <p:sp>
          <p:nvSpPr>
            <p:cNvPr id="141" name="Cube 140"/>
            <p:cNvSpPr/>
            <p:nvPr/>
          </p:nvSpPr>
          <p:spPr>
            <a:xfrm rot="5400000" flipH="true">
              <a:off x="14103" y="2222"/>
              <a:ext cx="898" cy="2670"/>
            </a:xfrm>
            <a:prstGeom prst="cube">
              <a:avLst>
                <a:gd name="adj" fmla="val 95600"/>
              </a:avLst>
            </a:prstGeom>
            <a:solidFill>
              <a:schemeClr val="accent1">
                <a:lumMod val="60000"/>
                <a:lumOff val="40000"/>
                <a:alpha val="67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Cube 61"/>
            <p:cNvSpPr/>
            <p:nvPr/>
          </p:nvSpPr>
          <p:spPr>
            <a:xfrm rot="5400000" flipH="true">
              <a:off x="14089" y="2169"/>
              <a:ext cx="924" cy="2671"/>
            </a:xfrm>
            <a:prstGeom prst="cube">
              <a:avLst>
                <a:gd name="adj" fmla="val 93181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Cube 144"/>
            <p:cNvSpPr/>
            <p:nvPr/>
          </p:nvSpPr>
          <p:spPr>
            <a:xfrm rot="5400000" flipH="true">
              <a:off x="14088" y="2109"/>
              <a:ext cx="924" cy="2671"/>
            </a:xfrm>
            <a:prstGeom prst="cube">
              <a:avLst>
                <a:gd name="adj" fmla="val 93181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1" name="Straight Connector 100"/>
          <p:cNvCxnSpPr/>
          <p:nvPr/>
        </p:nvCxnSpPr>
        <p:spPr>
          <a:xfrm>
            <a:off x="8516620" y="3148330"/>
            <a:ext cx="619125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ight Arrow 115"/>
          <p:cNvSpPr/>
          <p:nvPr/>
        </p:nvSpPr>
        <p:spPr>
          <a:xfrm rot="2400000">
            <a:off x="10902315" y="348932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Right Arrow 116"/>
          <p:cNvSpPr/>
          <p:nvPr/>
        </p:nvSpPr>
        <p:spPr>
          <a:xfrm rot="5400000">
            <a:off x="11604625" y="2674620"/>
            <a:ext cx="365760" cy="2305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Text Box 117"/>
          <p:cNvSpPr txBox="true"/>
          <p:nvPr/>
        </p:nvSpPr>
        <p:spPr>
          <a:xfrm>
            <a:off x="11341100" y="2834005"/>
            <a:ext cx="762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apply</a:t>
            </a: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T</a:t>
            </a:r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7917815" y="607631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0800000">
            <a:off x="9897110" y="607631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9620250" y="85090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4" name="Cube 223"/>
          <p:cNvSpPr/>
          <p:nvPr/>
        </p:nvSpPr>
        <p:spPr>
          <a:xfrm>
            <a:off x="9869170" y="79756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71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2" name="Text Box 221"/>
          <p:cNvSpPr txBox="true"/>
          <p:nvPr/>
        </p:nvSpPr>
        <p:spPr>
          <a:xfrm>
            <a:off x="9488805" y="57277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9" name="Text Box 228"/>
          <p:cNvSpPr txBox="true"/>
          <p:nvPr/>
        </p:nvSpPr>
        <p:spPr>
          <a:xfrm>
            <a:off x="10382250" y="553085"/>
            <a:ext cx="699770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de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05" name="Group 204"/>
          <p:cNvGrpSpPr/>
          <p:nvPr/>
        </p:nvGrpSpPr>
        <p:grpSpPr>
          <a:xfrm rot="10800000">
            <a:off x="10179685" y="1577340"/>
            <a:ext cx="1449705" cy="877570"/>
            <a:chOff x="14985" y="2736"/>
            <a:chExt cx="2283" cy="1382"/>
          </a:xfrm>
        </p:grpSpPr>
        <p:cxnSp>
          <p:nvCxnSpPr>
            <p:cNvPr id="199" name="Straight Connector 198"/>
            <p:cNvCxnSpPr/>
            <p:nvPr/>
          </p:nvCxnSpPr>
          <p:spPr>
            <a:xfrm flipV="true">
              <a:off x="15764" y="2736"/>
              <a:ext cx="1504" cy="1382"/>
            </a:xfrm>
            <a:prstGeom prst="line">
              <a:avLst/>
            </a:prstGeom>
            <a:ln w="19050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true">
              <a:off x="16517" y="3409"/>
              <a:ext cx="381" cy="2"/>
            </a:xfrm>
            <a:prstGeom prst="line">
              <a:avLst/>
            </a:prstGeom>
            <a:ln w="19050" cap="sq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Isosceles Triangle 200"/>
            <p:cNvSpPr/>
            <p:nvPr/>
          </p:nvSpPr>
          <p:spPr>
            <a:xfrm rot="16200000">
              <a:off x="16676" y="3352"/>
              <a:ext cx="120" cy="120"/>
            </a:xfrm>
            <a:prstGeom prst="triangle">
              <a:avLst/>
            </a:prstGeom>
            <a:solidFill>
              <a:srgbClr val="EB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02" name="Straight Connector 201"/>
            <p:cNvCxnSpPr/>
            <p:nvPr/>
          </p:nvCxnSpPr>
          <p:spPr>
            <a:xfrm>
              <a:off x="14985" y="4118"/>
              <a:ext cx="779" cy="0"/>
            </a:xfrm>
            <a:prstGeom prst="line">
              <a:avLst/>
            </a:prstGeom>
            <a:ln w="19050" cap="rnd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true">
              <a:off x="16336" y="2742"/>
              <a:ext cx="926" cy="10"/>
            </a:xfrm>
            <a:prstGeom prst="line">
              <a:avLst/>
            </a:prstGeom>
            <a:ln w="19050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>
            <a:off x="10846435" y="877570"/>
            <a:ext cx="1706880" cy="1717040"/>
          </a:xfrm>
          <a:prstGeom prst="rect">
            <a:avLst/>
          </a:prstGeom>
          <a:ln w="63500">
            <a:solidFill>
              <a:schemeClr val="accent6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8" name="Picture 47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>
            <a:off x="9804400" y="1808480"/>
            <a:ext cx="1727200" cy="171704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60" name="Right Arrow 59"/>
          <p:cNvSpPr/>
          <p:nvPr/>
        </p:nvSpPr>
        <p:spPr>
          <a:xfrm rot="5400000">
            <a:off x="11604625" y="3261360"/>
            <a:ext cx="365760" cy="2305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37" name="Picture 136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>
            <a:off x="9875520" y="1842770"/>
            <a:ext cx="1727200" cy="171704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32" name="Picture 131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>
            <a:off x="9945370" y="1879600"/>
            <a:ext cx="1727200" cy="171704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42" name="Picture 141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>
            <a:off x="10895330" y="932180"/>
            <a:ext cx="1706880" cy="1717040"/>
          </a:xfrm>
          <a:prstGeom prst="rect">
            <a:avLst/>
          </a:prstGeom>
          <a:ln w="63500">
            <a:solidFill>
              <a:schemeClr val="accent6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44" name="Picture 143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45495" y="977900"/>
            <a:ext cx="1706880" cy="1717040"/>
          </a:xfrm>
          <a:prstGeom prst="rect">
            <a:avLst/>
          </a:prstGeom>
          <a:ln w="63500">
            <a:solidFill>
              <a:schemeClr val="accent6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grpSp>
        <p:nvGrpSpPr>
          <p:cNvPr id="146" name="Group 145"/>
          <p:cNvGrpSpPr/>
          <p:nvPr/>
        </p:nvGrpSpPr>
        <p:grpSpPr>
          <a:xfrm>
            <a:off x="5045710" y="6006465"/>
            <a:ext cx="502285" cy="132080"/>
            <a:chOff x="7811" y="9359"/>
            <a:chExt cx="791" cy="20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8" name="Cube 157"/>
            <p:cNvSpPr/>
            <p:nvPr/>
          </p:nvSpPr>
          <p:spPr>
            <a:xfrm>
              <a:off x="781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9" name="Cube 158"/>
            <p:cNvSpPr/>
            <p:nvPr/>
          </p:nvSpPr>
          <p:spPr>
            <a:xfrm>
              <a:off x="789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0" name="Cube 159"/>
            <p:cNvSpPr/>
            <p:nvPr/>
          </p:nvSpPr>
          <p:spPr>
            <a:xfrm>
              <a:off x="799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9" name="Cube 168"/>
            <p:cNvSpPr/>
            <p:nvPr/>
          </p:nvSpPr>
          <p:spPr>
            <a:xfrm>
              <a:off x="807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0" name="Cube 169"/>
            <p:cNvSpPr/>
            <p:nvPr/>
          </p:nvSpPr>
          <p:spPr>
            <a:xfrm>
              <a:off x="817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7" name="Cube 176"/>
            <p:cNvSpPr/>
            <p:nvPr/>
          </p:nvSpPr>
          <p:spPr>
            <a:xfrm>
              <a:off x="826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8" name="Cube 177"/>
            <p:cNvSpPr/>
            <p:nvPr/>
          </p:nvSpPr>
          <p:spPr>
            <a:xfrm>
              <a:off x="835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9" name="Cube 178"/>
            <p:cNvSpPr/>
            <p:nvPr/>
          </p:nvSpPr>
          <p:spPr>
            <a:xfrm>
              <a:off x="844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27" name="Text Box 226"/>
          <p:cNvSpPr txBox="true"/>
          <p:nvPr/>
        </p:nvSpPr>
        <p:spPr>
          <a:xfrm rot="5400000">
            <a:off x="5001260" y="628078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1" name="Text Box 260"/>
          <p:cNvSpPr txBox="true"/>
          <p:nvPr/>
        </p:nvSpPr>
        <p:spPr>
          <a:xfrm rot="5400000">
            <a:off x="9088120" y="420624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7" name="Text Box 266"/>
          <p:cNvSpPr txBox="true"/>
          <p:nvPr/>
        </p:nvSpPr>
        <p:spPr>
          <a:xfrm rot="5400000">
            <a:off x="9485630" y="380111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1" name="Text Box 270"/>
          <p:cNvSpPr txBox="true"/>
          <p:nvPr/>
        </p:nvSpPr>
        <p:spPr>
          <a:xfrm rot="5400000">
            <a:off x="10089515" y="524319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6" name="Text Box 275"/>
          <p:cNvSpPr txBox="true"/>
          <p:nvPr/>
        </p:nvSpPr>
        <p:spPr>
          <a:xfrm rot="5400000">
            <a:off x="10433685" y="487680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7265035" y="4553585"/>
            <a:ext cx="5365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Φ</a:t>
            </a:r>
            <a:r>
              <a:rPr lang="en-US" altLang="en-US" sz="1400" baseline="30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4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 Box 18"/>
          <p:cNvSpPr txBox="true"/>
          <p:nvPr/>
        </p:nvSpPr>
        <p:spPr>
          <a:xfrm>
            <a:off x="8789670" y="4457700"/>
            <a:ext cx="5365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Φ</a:t>
            </a:r>
            <a:r>
              <a:rPr lang="en-US" altLang="en-US" sz="1400" baseline="30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Text Box 20"/>
          <p:cNvSpPr txBox="true"/>
          <p:nvPr/>
        </p:nvSpPr>
        <p:spPr>
          <a:xfrm>
            <a:off x="9682480" y="5511800"/>
            <a:ext cx="5365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Φ</a:t>
            </a:r>
            <a:r>
              <a:rPr lang="en-US" altLang="en-US" sz="1400" baseline="30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0" name="Picture 39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>
            <a:off x="9124950" y="5937885"/>
            <a:ext cx="731520" cy="478155"/>
          </a:xfrm>
          <a:prstGeom prst="rect">
            <a:avLst/>
          </a:prstGeom>
        </p:spPr>
      </p:pic>
      <p:sp>
        <p:nvSpPr>
          <p:cNvPr id="215" name="Text Box 214"/>
          <p:cNvSpPr txBox="true"/>
          <p:nvPr/>
        </p:nvSpPr>
        <p:spPr>
          <a:xfrm>
            <a:off x="1659255" y="290195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conv1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1255</Words>
  <Application>WPS Presentation</Application>
  <PresentationFormat>宽屏</PresentationFormat>
  <Paragraphs>340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Times New Roman</vt:lpstr>
      <vt:lpstr>Arial Black</vt:lpstr>
      <vt:lpstr>微软雅黑</vt:lpstr>
      <vt:lpstr>Arial Unicode MS</vt:lpstr>
      <vt:lpstr>SimSun</vt:lpstr>
      <vt:lpstr>Droid Sans Fallback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jizong</dc:creator>
  <cp:lastModifiedBy>jizong</cp:lastModifiedBy>
  <cp:revision>107</cp:revision>
  <dcterms:created xsi:type="dcterms:W3CDTF">2020-12-31T10:24:18Z</dcterms:created>
  <dcterms:modified xsi:type="dcterms:W3CDTF">2020-12-31T10:24:18Z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1033-11.1.0.9711</vt:lpwstr>
  </property>
</Properties>
</file>