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9" r:id="rId5"/>
    <p:sldId id="265" r:id="rId6"/>
    <p:sldId id="266" r:id="rId7"/>
    <p:sldId id="258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248920"/>
            <a:ext cx="6864985" cy="4216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86130" y="4822190"/>
            <a:ext cx="77412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related work:</a:t>
            </a:r>
            <a:endParaRPr lang="en-US" altLang="en-US"/>
          </a:p>
          <a:p>
            <a:r>
              <a:rPr lang="en-US" altLang="en-US"/>
              <a:t>	Global contrast + local contrast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Training processus:</a:t>
            </a:r>
            <a:endParaRPr lang="en-US" altLang="en-US"/>
          </a:p>
          <a:p>
            <a:r>
              <a:rPr lang="en-US" altLang="en-US"/>
              <a:t>pretrain encoder-&gt; pretrain decoder-&gt;</a:t>
            </a:r>
            <a:endParaRPr lang="en-US" altLang="en-US"/>
          </a:p>
          <a:p>
            <a:r>
              <a:rPr lang="en-US" altLang="en-US"/>
              <a:t>finetuning all the network using small xtr and xvl</a:t>
            </a:r>
            <a:endParaRPr lang="en-US" altLang="en-US"/>
          </a:p>
          <a:p>
            <a:r>
              <a:rPr lang="en-US" altLang="en-US"/>
              <a:t>and report the values on a large test set.</a:t>
            </a:r>
            <a:endParaRPr lang="en-US" altLang="en-US"/>
          </a:p>
          <a:p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300720" y="730885"/>
            <a:ext cx="36855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data from the same dataset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slices are roughly aligned within patients.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what sort of  repsetnetatin of the output which maximize theMI and not senseible to the misalignment.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9105" y="143510"/>
            <a:ext cx="6614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My progress:</a:t>
            </a:r>
            <a:endParaRPr lang="en-US" altLang="en-US"/>
          </a:p>
          <a:p>
            <a:r>
              <a:rPr lang="en-US" altLang="en-US"/>
              <a:t>1. we use ACDC dataset as the same as theirs.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33705" y="1716405"/>
            <a:ext cx="1084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Patient 1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59105" y="4091940"/>
            <a:ext cx="1084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Patient 2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3046730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Partition1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408930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Partition2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240395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Partition3</a:t>
            </a:r>
            <a:endParaRPr lang="en-US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8815" y="831215"/>
            <a:ext cx="2489835" cy="530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829310"/>
            <a:ext cx="2565400" cy="53105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0" y="829310"/>
            <a:ext cx="2608580" cy="5374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4323715"/>
            <a:ext cx="814070" cy="889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4337050"/>
            <a:ext cx="812165" cy="898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40460" y="3324860"/>
            <a:ext cx="812165" cy="86233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0460" y="2324100"/>
            <a:ext cx="812165" cy="845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network architecture</a:t>
            </a:r>
            <a:endParaRPr lang="en-US" alt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2489200" y="3432810"/>
            <a:ext cx="1516380" cy="698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6200000">
            <a:off x="5988685" y="3587750"/>
            <a:ext cx="944245" cy="2425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3965575" y="4173855"/>
            <a:ext cx="40640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24585" y="3324860"/>
            <a:ext cx="827405" cy="862330"/>
          </a:xfrm>
          <a:prstGeom prst="roundRect">
            <a:avLst/>
          </a:pr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963420" y="2703195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anchor</a:t>
            </a:r>
            <a:endParaRPr lang="en-US" alt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1968500" y="3557270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positive</a:t>
            </a:r>
            <a:endParaRPr lang="en-US" altLang="en-US" sz="1200"/>
          </a:p>
        </p:txBody>
      </p:sp>
      <p:sp>
        <p:nvSpPr>
          <p:cNvPr id="12" name="Text Box 11"/>
          <p:cNvSpPr txBox="1"/>
          <p:nvPr/>
        </p:nvSpPr>
        <p:spPr>
          <a:xfrm>
            <a:off x="1963420" y="4540250"/>
            <a:ext cx="757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negative</a:t>
            </a:r>
            <a:endParaRPr lang="en-US" alt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1124585" y="2319655"/>
            <a:ext cx="843915" cy="854710"/>
          </a:xfrm>
          <a:prstGeom prst="roundRect">
            <a:avLst/>
          </a:prstGeom>
          <a:noFill/>
          <a:ln w="38100" cmpd="sng">
            <a:solidFill>
              <a:srgbClr val="FF8D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139190" y="4337050"/>
            <a:ext cx="813435" cy="899160"/>
          </a:xfrm>
          <a:prstGeom prst="roundRect">
            <a:avLst/>
          </a:prstGeom>
          <a:noFill/>
          <a:ln w="38100" cmpd="sng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922395" y="4623435"/>
            <a:ext cx="557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e</a:t>
            </a:r>
            <a:r>
              <a:rPr lang="en-US" altLang="en-US" baseline="-25000"/>
              <a:t>anc</a:t>
            </a:r>
            <a:endParaRPr lang="en-US" altLang="en-US"/>
          </a:p>
          <a:p>
            <a:r>
              <a:rPr lang="en-US" altLang="en-US" i="1"/>
              <a:t>e</a:t>
            </a:r>
            <a:r>
              <a:rPr lang="en-US" altLang="en-US" baseline="-25000"/>
              <a:t>pos</a:t>
            </a:r>
            <a:endParaRPr lang="en-US" altLang="en-US"/>
          </a:p>
          <a:p>
            <a:r>
              <a:rPr lang="en-US" altLang="en-US" i="1"/>
              <a:t>e</a:t>
            </a:r>
            <a:r>
              <a:rPr lang="en-US" altLang="en-US" baseline="-25000"/>
              <a:t>neg</a:t>
            </a:r>
            <a:endParaRPr lang="en-US" altLang="en-US" baseline="-250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900" y="2048510"/>
            <a:ext cx="834390" cy="8839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900" y="3141980"/>
            <a:ext cx="821055" cy="88963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8206740" y="2048510"/>
            <a:ext cx="843915" cy="854710"/>
          </a:xfrm>
          <a:prstGeom prst="roundRect">
            <a:avLst/>
          </a:prstGeom>
          <a:noFill/>
          <a:ln w="38100" cmpd="sng">
            <a:solidFill>
              <a:srgbClr val="FF8D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210550" y="3169285"/>
            <a:ext cx="827405" cy="862330"/>
          </a:xfrm>
          <a:prstGeom prst="roundRect">
            <a:avLst/>
          </a:pr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227695" y="4313555"/>
            <a:ext cx="813435" cy="899160"/>
          </a:xfrm>
          <a:prstGeom prst="roundRect">
            <a:avLst/>
          </a:prstGeom>
          <a:noFill/>
          <a:ln w="38100" cmpd="sng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9256395" y="2557780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anchor</a:t>
            </a:r>
            <a:endParaRPr lang="en-US" alt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9261475" y="3411855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positive</a:t>
            </a:r>
            <a:endParaRPr lang="en-US" alt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9256395" y="4394835"/>
            <a:ext cx="757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negative</a:t>
            </a:r>
            <a:endParaRPr lang="en-US" altLang="en-US" sz="1200"/>
          </a:p>
        </p:txBody>
      </p:sp>
      <p:sp>
        <p:nvSpPr>
          <p:cNvPr id="36" name="Right Arrow 35"/>
          <p:cNvSpPr/>
          <p:nvPr/>
        </p:nvSpPr>
        <p:spPr>
          <a:xfrm rot="16200000">
            <a:off x="6727825" y="2468880"/>
            <a:ext cx="40640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Flowchart: Manual Operation 36"/>
          <p:cNvSpPr/>
          <p:nvPr/>
        </p:nvSpPr>
        <p:spPr>
          <a:xfrm rot="5400000">
            <a:off x="6808470" y="3479800"/>
            <a:ext cx="1454785" cy="24003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6652260" y="1242060"/>
            <a:ext cx="557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d</a:t>
            </a:r>
            <a:r>
              <a:rPr lang="en-US" altLang="en-US" baseline="-25000"/>
              <a:t>anc</a:t>
            </a:r>
            <a:endParaRPr lang="en-US" altLang="en-US"/>
          </a:p>
          <a:p>
            <a:r>
              <a:rPr lang="en-US" altLang="en-US" i="1"/>
              <a:t>d</a:t>
            </a:r>
            <a:r>
              <a:rPr lang="en-US" altLang="en-US" baseline="-25000"/>
              <a:t>pos</a:t>
            </a:r>
            <a:endParaRPr lang="en-US" altLang="en-US"/>
          </a:p>
          <a:p>
            <a:r>
              <a:rPr lang="en-US" altLang="en-US" i="1"/>
              <a:t>d</a:t>
            </a:r>
            <a:r>
              <a:rPr lang="en-US" altLang="en-US" baseline="-25000"/>
              <a:t>neg</a:t>
            </a:r>
            <a:endParaRPr lang="en-US" altLang="en-US" baseline="-25000"/>
          </a:p>
        </p:txBody>
      </p:sp>
      <p:sp>
        <p:nvSpPr>
          <p:cNvPr id="39" name="Right Arrow 38"/>
          <p:cNvSpPr/>
          <p:nvPr/>
        </p:nvSpPr>
        <p:spPr>
          <a:xfrm>
            <a:off x="7367905" y="1610995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4018280" y="5720080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7732395" y="1518920"/>
            <a:ext cx="152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local contrast</a:t>
            </a:r>
            <a:endParaRPr lang="en-US" altLang="en-US"/>
          </a:p>
        </p:txBody>
      </p:sp>
      <p:sp>
        <p:nvSpPr>
          <p:cNvPr id="42" name="Text Box 41"/>
          <p:cNvSpPr txBox="1"/>
          <p:nvPr/>
        </p:nvSpPr>
        <p:spPr>
          <a:xfrm>
            <a:off x="3334385" y="617474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global contrast</a:t>
            </a:r>
            <a:endParaRPr lang="en-US" alt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6690" y="4824730"/>
            <a:ext cx="1657985" cy="171831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4665" y="347980"/>
            <a:ext cx="2059940" cy="1909445"/>
          </a:xfrm>
          <a:prstGeom prst="rect">
            <a:avLst/>
          </a:prstGeom>
        </p:spPr>
      </p:pic>
      <p:sp>
        <p:nvSpPr>
          <p:cNvPr id="46" name="Text Box 45"/>
          <p:cNvSpPr txBox="1"/>
          <p:nvPr/>
        </p:nvSpPr>
        <p:spPr>
          <a:xfrm>
            <a:off x="3130550" y="229997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encoder</a:t>
            </a:r>
            <a:endParaRPr lang="en-US" altLang="en-US"/>
          </a:p>
        </p:txBody>
      </p:sp>
      <p:sp>
        <p:nvSpPr>
          <p:cNvPr id="48" name="Rectangle 47"/>
          <p:cNvSpPr/>
          <p:nvPr/>
        </p:nvSpPr>
        <p:spPr>
          <a:xfrm>
            <a:off x="8274050" y="2186940"/>
            <a:ext cx="197485" cy="1822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683625" y="2196465"/>
            <a:ext cx="197485" cy="182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735695" y="2533015"/>
            <a:ext cx="197485" cy="1822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84845" y="2533015"/>
            <a:ext cx="197485" cy="1822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26120" y="4478655"/>
            <a:ext cx="197485" cy="1822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35695" y="4488180"/>
            <a:ext cx="197485" cy="1822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91575" y="4824730"/>
            <a:ext cx="197485" cy="182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36915" y="4824730"/>
            <a:ext cx="197485" cy="1822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329930" y="3345180"/>
            <a:ext cx="197485" cy="1822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739505" y="3354705"/>
            <a:ext cx="197485" cy="182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91575" y="3691255"/>
            <a:ext cx="197485" cy="1822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340725" y="3691255"/>
            <a:ext cx="197485" cy="1822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Baseline result</a:t>
            </a:r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1930" y="1160780"/>
            <a:ext cx="6792595" cy="1800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3757295"/>
            <a:ext cx="3982085" cy="269430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087120" y="3453130"/>
            <a:ext cx="342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mean dice for the case 0.02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081395" y="3345815"/>
            <a:ext cx="55441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observations:</a:t>
            </a:r>
            <a:endParaRPr lang="en-US" altLang="en-US"/>
          </a:p>
          <a:p>
            <a:r>
              <a:rPr lang="en-US" altLang="en-US"/>
              <a:t>1. pretrain encoder is effective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2. decoder pretrain is not effective due to </a:t>
            </a:r>
            <a:r>
              <a:rPr lang="en-US" altLang="en-US">
                <a:solidFill>
                  <a:srgbClr val="FF0000"/>
                </a:solidFill>
              </a:rPr>
              <a:t>the unalignment</a:t>
            </a:r>
            <a:endParaRPr lang="en-US" altLang="en-US">
              <a:solidFill>
                <a:srgbClr val="FF0000"/>
              </a:solidFill>
            </a:endParaRP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in the original paper, when training decoder, there is no positional move on images</a:t>
            </a:r>
            <a:endParaRPr lang="en-US" altLang="en-US">
              <a:solidFill>
                <a:srgbClr val="FF0000"/>
              </a:solidFill>
            </a:endParaRP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3. </a:t>
            </a:r>
            <a:r>
              <a:rPr lang="en-US" altLang="en-US">
                <a:solidFill>
                  <a:srgbClr val="FF0000"/>
                </a:solidFill>
              </a:rPr>
              <a:t>IIC MI can be useful in this case.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Baseline result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075690" y="1510665"/>
            <a:ext cx="432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Encoding using partition-wise contrastive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2011680"/>
            <a:ext cx="5831205" cy="15455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232650" y="1510665"/>
            <a:ext cx="419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Encoding using patient-wise contrastive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827645" y="2466975"/>
            <a:ext cx="300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to be continued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9105" y="143510"/>
            <a:ext cx="6614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My progress:</a:t>
            </a:r>
            <a:endParaRPr lang="en-US" altLang="en-US"/>
          </a:p>
          <a:p>
            <a:r>
              <a:rPr lang="en-US" altLang="en-US"/>
              <a:t>1. we use ACDC dataset as the same as theirs.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33705" y="1716405"/>
            <a:ext cx="1186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Patient 1</a:t>
            </a:r>
            <a:endParaRPr lang="en-US" altLang="en-US"/>
          </a:p>
          <a:p>
            <a:r>
              <a:rPr lang="en-US" altLang="en-US"/>
              <a:t>ED phase</a:t>
            </a:r>
            <a:endParaRPr lang="en-US" altLang="en-US"/>
          </a:p>
          <a:p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59105" y="4091940"/>
            <a:ext cx="1173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Patient 1</a:t>
            </a:r>
            <a:endParaRPr lang="en-US" altLang="en-US"/>
          </a:p>
          <a:p>
            <a:r>
              <a:rPr lang="en-US" altLang="en-US"/>
              <a:t>ES phase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3046730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Partition1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408930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Partition2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240395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Partition3</a:t>
            </a:r>
            <a:endParaRPr lang="en-US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480" y="831215"/>
            <a:ext cx="2419350" cy="52908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30" y="831215"/>
            <a:ext cx="2452370" cy="530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915" y="799465"/>
            <a:ext cx="2501265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6330" y="5558790"/>
            <a:ext cx="814070" cy="889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" y="4044950"/>
            <a:ext cx="812165" cy="86233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460" y="2324100"/>
            <a:ext cx="812165" cy="845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network architecture for IIC + bounding box?</a:t>
            </a:r>
            <a:endParaRPr lang="en-US" alt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2489200" y="3432810"/>
            <a:ext cx="1516380" cy="698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6200000">
            <a:off x="5227955" y="3669030"/>
            <a:ext cx="795020" cy="2425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3935095" y="3917315"/>
            <a:ext cx="40640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24585" y="4044950"/>
            <a:ext cx="827405" cy="862330"/>
          </a:xfrm>
          <a:prstGeom prst="roundRect">
            <a:avLst/>
          </a:pr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963420" y="2703195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anchor</a:t>
            </a:r>
            <a:endParaRPr lang="en-US" alt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1968500" y="4121785"/>
            <a:ext cx="723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roughly </a:t>
            </a:r>
            <a:endParaRPr lang="en-US" altLang="en-US" sz="1200"/>
          </a:p>
          <a:p>
            <a:r>
              <a:rPr lang="en-US" altLang="en-US" sz="1200"/>
              <a:t>aligned</a:t>
            </a:r>
            <a:endParaRPr lang="en-US" altLang="en-US" sz="1200"/>
          </a:p>
          <a:p>
            <a:r>
              <a:rPr lang="en-US" altLang="en-US" sz="1200"/>
              <a:t>images</a:t>
            </a:r>
            <a:endParaRPr lang="en-US" alt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1124585" y="2319655"/>
            <a:ext cx="843915" cy="854710"/>
          </a:xfrm>
          <a:prstGeom prst="roundRect">
            <a:avLst/>
          </a:prstGeom>
          <a:noFill/>
          <a:ln w="38100" cmpd="sng">
            <a:solidFill>
              <a:srgbClr val="FF8D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863975" y="4601210"/>
            <a:ext cx="549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e</a:t>
            </a:r>
            <a:r>
              <a:rPr lang="en-US" altLang="en-US" baseline="-25000"/>
              <a:t>anc</a:t>
            </a:r>
            <a:endParaRPr lang="en-US" altLang="en-US"/>
          </a:p>
          <a:p>
            <a:r>
              <a:rPr lang="en-US" altLang="en-US" i="1"/>
              <a:t>e</a:t>
            </a:r>
            <a:r>
              <a:rPr lang="en-US" altLang="en-US" baseline="-25000"/>
              <a:t>pos</a:t>
            </a:r>
            <a:endParaRPr lang="en-US" altLang="en-US" baseline="-250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240" y="2204085"/>
            <a:ext cx="834390" cy="8839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525" y="4053840"/>
            <a:ext cx="821055" cy="88963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7371080" y="2204085"/>
            <a:ext cx="843915" cy="854710"/>
          </a:xfrm>
          <a:prstGeom prst="roundRect">
            <a:avLst/>
          </a:prstGeom>
          <a:noFill/>
          <a:ln w="38100" cmpd="sng">
            <a:solidFill>
              <a:srgbClr val="FF8D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391400" y="4081145"/>
            <a:ext cx="827405" cy="862330"/>
          </a:xfrm>
          <a:prstGeom prst="roundRect">
            <a:avLst/>
          </a:pr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477125" y="5544185"/>
            <a:ext cx="813435" cy="899160"/>
          </a:xfrm>
          <a:prstGeom prst="roundRect">
            <a:avLst/>
          </a:prstGeom>
          <a:noFill/>
          <a:ln w="38100" cmpd="sng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8420735" y="2713355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anchor</a:t>
            </a:r>
            <a:endParaRPr lang="en-US" alt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8420735" y="4189730"/>
            <a:ext cx="723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200">
                <a:sym typeface="+mn-ea"/>
              </a:rPr>
              <a:t>roughly </a:t>
            </a:r>
            <a:endParaRPr lang="en-US" altLang="en-US" sz="1200"/>
          </a:p>
          <a:p>
            <a:pPr algn="l"/>
            <a:r>
              <a:rPr lang="en-US" altLang="en-US" sz="1200">
                <a:sym typeface="+mn-ea"/>
              </a:rPr>
              <a:t>aligned</a:t>
            </a:r>
            <a:endParaRPr lang="en-US" altLang="en-US" sz="1200"/>
          </a:p>
          <a:p>
            <a:pPr algn="l"/>
            <a:r>
              <a:rPr lang="en-US" altLang="en-US" sz="1200">
                <a:sym typeface="+mn-ea"/>
              </a:rPr>
              <a:t>images</a:t>
            </a:r>
            <a:endParaRPr lang="en-US" alt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8505825" y="5629910"/>
            <a:ext cx="757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negative</a:t>
            </a:r>
            <a:endParaRPr lang="en-US" altLang="en-US" sz="1200"/>
          </a:p>
        </p:txBody>
      </p:sp>
      <p:sp>
        <p:nvSpPr>
          <p:cNvPr id="36" name="Right Arrow 35"/>
          <p:cNvSpPr/>
          <p:nvPr/>
        </p:nvSpPr>
        <p:spPr>
          <a:xfrm rot="16200000">
            <a:off x="5892165" y="2624455"/>
            <a:ext cx="40640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Flowchart: Manual Operation 36"/>
          <p:cNvSpPr/>
          <p:nvPr/>
        </p:nvSpPr>
        <p:spPr>
          <a:xfrm rot="5400000">
            <a:off x="5831205" y="3631565"/>
            <a:ext cx="1454785" cy="24003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4783455" y="4766945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5165725" y="5088255"/>
            <a:ext cx="271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IIC loss (discriminator)??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585" y="5660390"/>
            <a:ext cx="1602740" cy="9398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855720" y="5901055"/>
            <a:ext cx="55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e</a:t>
            </a:r>
            <a:r>
              <a:rPr lang="en-US" altLang="en-US" i="1" baseline="-25000"/>
              <a:t>neg</a:t>
            </a:r>
            <a:endParaRPr lang="en-US" altLang="en-US" i="1" baseline="-25000"/>
          </a:p>
        </p:txBody>
      </p:sp>
      <p:sp>
        <p:nvSpPr>
          <p:cNvPr id="15" name="Right Arrow 14"/>
          <p:cNvSpPr/>
          <p:nvPr/>
        </p:nvSpPr>
        <p:spPr>
          <a:xfrm>
            <a:off x="4733290" y="5969635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346700" y="5922645"/>
            <a:ext cx="151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Enc_contrast</a:t>
            </a:r>
            <a:endParaRPr lang="en-US" altLang="en-US" i="1" baseline="-25000"/>
          </a:p>
        </p:txBody>
      </p:sp>
      <p:sp>
        <p:nvSpPr>
          <p:cNvPr id="30" name="Right Arrow 29"/>
          <p:cNvSpPr/>
          <p:nvPr/>
        </p:nvSpPr>
        <p:spPr>
          <a:xfrm>
            <a:off x="9422130" y="5727700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10201910" y="5680710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no loss here</a:t>
            </a:r>
            <a:endParaRPr lang="en-US" altLang="en-US" i="1" baseline="-25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750" y="2609850"/>
            <a:ext cx="612775" cy="462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750" y="1917700"/>
            <a:ext cx="582930" cy="5340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9880" y="4053840"/>
            <a:ext cx="621665" cy="4108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4800" y="4659630"/>
            <a:ext cx="626745" cy="475615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 rot="2760000">
            <a:off x="10068560" y="2273300"/>
            <a:ext cx="767715" cy="3213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8480000">
            <a:off x="10049510" y="3868420"/>
            <a:ext cx="767715" cy="3213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11084560" y="3024505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IIC loss</a:t>
            </a:r>
            <a:endParaRPr lang="en-US" altLang="en-US"/>
          </a:p>
        </p:txBody>
      </p:sp>
      <p:sp>
        <p:nvSpPr>
          <p:cNvPr id="43" name="Right Arrow 42"/>
          <p:cNvSpPr/>
          <p:nvPr/>
        </p:nvSpPr>
        <p:spPr>
          <a:xfrm rot="1200000">
            <a:off x="9923145" y="3049270"/>
            <a:ext cx="767715" cy="3213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7820000">
            <a:off x="10049510" y="4591050"/>
            <a:ext cx="767715" cy="3213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35560" y="4153535"/>
            <a:ext cx="79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/>
              <a:t>From</a:t>
            </a:r>
            <a:endParaRPr lang="en-US" altLang="en-US" sz="1200"/>
          </a:p>
          <a:p>
            <a:pPr algn="ctr"/>
            <a:r>
              <a:rPr lang="en-US" altLang="en-US" sz="1200"/>
              <a:t>other</a:t>
            </a:r>
            <a:endParaRPr lang="en-US" altLang="en-US" sz="1200"/>
          </a:p>
          <a:p>
            <a:pPr algn="ctr"/>
            <a:r>
              <a:rPr lang="en-US" altLang="en-US" sz="1200"/>
              <a:t>modality</a:t>
            </a:r>
            <a:endParaRPr lang="en-US" altLang="en-US" sz="1200"/>
          </a:p>
        </p:txBody>
      </p:sp>
      <p:sp>
        <p:nvSpPr>
          <p:cNvPr id="48" name="Rectangle 47"/>
          <p:cNvSpPr/>
          <p:nvPr/>
        </p:nvSpPr>
        <p:spPr>
          <a:xfrm>
            <a:off x="7466330" y="2310130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875905" y="2319655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931785" y="2656205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77125" y="2656205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481570" y="4255135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891145" y="4264660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947025" y="4601210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492365" y="4601210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9891395" y="3508375"/>
            <a:ext cx="24561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IIC loss (discriminator)</a:t>
            </a:r>
            <a:endParaRPr lang="en-US" altLang="en-US">
              <a:sym typeface="+mn-ea"/>
            </a:endParaRPr>
          </a:p>
          <a:p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5734050" y="1955800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IIC loss</a:t>
            </a:r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3773170" y="4535805"/>
            <a:ext cx="738505" cy="2033905"/>
          </a:xfrm>
          <a:prstGeom prst="flowChartAlternateProcess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further steps</a:t>
            </a:r>
            <a:endParaRPr lang="en-US" altLang="en-US"/>
          </a:p>
        </p:txBody>
      </p:sp>
      <p:sp>
        <p:nvSpPr>
          <p:cNvPr id="20" name="Content Placeholder 19"/>
          <p:cNvSpPr/>
          <p:nvPr>
            <p:ph idx="1"/>
          </p:nvPr>
        </p:nvSpPr>
        <p:spPr/>
        <p:txBody>
          <a:bodyPr/>
          <a:p>
            <a:r>
              <a:rPr lang="en-US" altLang="en-US"/>
              <a:t>have a discriminator would help ?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Improve the learning strategy using IIC loss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Compared the different methods in `semi-supervised learning` instead of `pretrain-finetuning`</a:t>
            </a:r>
            <a:r>
              <a:rPr lang="" altLang="en-US"/>
              <a:t>: because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8780" y="1722120"/>
            <a:ext cx="2914015" cy="2381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1510</Words>
  <Application>WPS Presentation</Application>
  <PresentationFormat>宽屏</PresentationFormat>
  <Paragraphs>151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微软雅黑</vt:lpstr>
      <vt:lpstr>Arial Unicode MS</vt:lpstr>
      <vt:lpstr>Arial Black</vt:lpstr>
      <vt:lpstr>宋体</vt:lpstr>
      <vt:lpstr>Office Theme</vt:lpstr>
      <vt:lpstr>PowerPoint 演示文稿</vt:lpstr>
      <vt:lpstr>PowerPoint 演示文稿</vt:lpstr>
      <vt:lpstr>network architecture</vt:lpstr>
      <vt:lpstr>Baseline result</vt:lpstr>
      <vt:lpstr>Baseline result</vt:lpstr>
      <vt:lpstr>PowerPoint 演示文稿</vt:lpstr>
      <vt:lpstr>network architecture for IIC + bounding box?</vt:lpstr>
      <vt:lpstr>further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jizong</dc:creator>
  <cp:lastModifiedBy>jizong</cp:lastModifiedBy>
  <cp:revision>57</cp:revision>
  <dcterms:created xsi:type="dcterms:W3CDTF">2020-07-20T15:36:43Z</dcterms:created>
  <dcterms:modified xsi:type="dcterms:W3CDTF">2020-07-20T15:36:43Z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