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256" r:id="rId3"/>
    <p:sldId id="257" r:id="rId4"/>
    <p:sldId id="258" r:id="rId6"/>
    <p:sldId id="259" r:id="rId7"/>
    <p:sldId id="267" r:id="rId8"/>
    <p:sldId id="274" r:id="rId9"/>
    <p:sldId id="260" r:id="rId10"/>
    <p:sldId id="261" r:id="rId11"/>
    <p:sldId id="262" r:id="rId12"/>
    <p:sldId id="263" r:id="rId13"/>
    <p:sldId id="265" r:id="rId14"/>
    <p:sldId id="264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B000B"/>
    <a:srgbClr val="CA9B7B"/>
    <a:srgbClr val="B584DA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06"/>
        <p:guide pos="388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.png"/><Relationship Id="rId3" Type="http://schemas.openxmlformats.org/officeDocument/2006/relationships/image" Target="../media/image34.png"/><Relationship Id="rId22" Type="http://schemas.openxmlformats.org/officeDocument/2006/relationships/notesSlide" Target="../notesSlides/notesSlide9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51.png"/><Relationship Id="rId2" Type="http://schemas.openxmlformats.org/officeDocument/2006/relationships/image" Target="../media/image50.png"/><Relationship Id="rId19" Type="http://schemas.openxmlformats.org/officeDocument/2006/relationships/image" Target="../media/image3.png"/><Relationship Id="rId18" Type="http://schemas.openxmlformats.org/officeDocument/2006/relationships/image" Target="../media/image35.png"/><Relationship Id="rId17" Type="http://schemas.openxmlformats.org/officeDocument/2006/relationships/image" Target="../media/image48.png"/><Relationship Id="rId16" Type="http://schemas.openxmlformats.org/officeDocument/2006/relationships/image" Target="../media/image47.png"/><Relationship Id="rId15" Type="http://schemas.openxmlformats.org/officeDocument/2006/relationships/image" Target="../media/image46.png"/><Relationship Id="rId14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.png"/><Relationship Id="rId3" Type="http://schemas.openxmlformats.org/officeDocument/2006/relationships/image" Target="../media/image34.png"/><Relationship Id="rId22" Type="http://schemas.openxmlformats.org/officeDocument/2006/relationships/notesSlide" Target="../notesSlides/notesSlide10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51.png"/><Relationship Id="rId2" Type="http://schemas.openxmlformats.org/officeDocument/2006/relationships/image" Target="../media/image50.png"/><Relationship Id="rId19" Type="http://schemas.openxmlformats.org/officeDocument/2006/relationships/image" Target="../media/image3.png"/><Relationship Id="rId18" Type="http://schemas.openxmlformats.org/officeDocument/2006/relationships/image" Target="../media/image35.png"/><Relationship Id="rId17" Type="http://schemas.openxmlformats.org/officeDocument/2006/relationships/image" Target="../media/image48.png"/><Relationship Id="rId16" Type="http://schemas.openxmlformats.org/officeDocument/2006/relationships/image" Target="../media/image47.png"/><Relationship Id="rId15" Type="http://schemas.openxmlformats.org/officeDocument/2006/relationships/image" Target="../media/image46.png"/><Relationship Id="rId14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3" Type="http://schemas.openxmlformats.org/officeDocument/2006/relationships/notesSlide" Target="../notesSlides/notesSlide4.x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2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8" Type="http://schemas.openxmlformats.org/officeDocument/2006/relationships/notesSlide" Target="../notesSlides/notesSlide5.x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33.png"/><Relationship Id="rId25" Type="http://schemas.openxmlformats.org/officeDocument/2006/relationships/image" Target="../media/image32.png"/><Relationship Id="rId24" Type="http://schemas.openxmlformats.org/officeDocument/2006/relationships/image" Target="../media/image31.png"/><Relationship Id="rId23" Type="http://schemas.openxmlformats.org/officeDocument/2006/relationships/image" Target="../media/image30.png"/><Relationship Id="rId22" Type="http://schemas.openxmlformats.org/officeDocument/2006/relationships/image" Target="../media/image29.png"/><Relationship Id="rId21" Type="http://schemas.openxmlformats.org/officeDocument/2006/relationships/image" Target="../media/image28.png"/><Relationship Id="rId20" Type="http://schemas.openxmlformats.org/officeDocument/2006/relationships/image" Target="../media/image27.png"/><Relationship Id="rId2" Type="http://schemas.openxmlformats.org/officeDocument/2006/relationships/image" Target="../media/image10.png"/><Relationship Id="rId19" Type="http://schemas.openxmlformats.org/officeDocument/2006/relationships/image" Target="../media/image26.png"/><Relationship Id="rId18" Type="http://schemas.openxmlformats.org/officeDocument/2006/relationships/image" Target="../media/image25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9" Type="http://schemas.openxmlformats.org/officeDocument/2006/relationships/notesSlide" Target="../notesSlides/notesSlide7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3.png"/><Relationship Id="rId16" Type="http://schemas.openxmlformats.org/officeDocument/2006/relationships/image" Target="../media/image35.png"/><Relationship Id="rId15" Type="http://schemas.openxmlformats.org/officeDocument/2006/relationships/image" Target="../media/image48.png"/><Relationship Id="rId14" Type="http://schemas.openxmlformats.org/officeDocument/2006/relationships/image" Target="../media/image47.png"/><Relationship Id="rId13" Type="http://schemas.openxmlformats.org/officeDocument/2006/relationships/image" Target="../media/image46.png"/><Relationship Id="rId12" Type="http://schemas.openxmlformats.org/officeDocument/2006/relationships/image" Target="../media/image45.png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8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3.png"/><Relationship Id="rId16" Type="http://schemas.openxmlformats.org/officeDocument/2006/relationships/image" Target="../media/image35.png"/><Relationship Id="rId15" Type="http://schemas.openxmlformats.org/officeDocument/2006/relationships/image" Target="../media/image48.png"/><Relationship Id="rId14" Type="http://schemas.openxmlformats.org/officeDocument/2006/relationships/image" Target="../media/image47.png"/><Relationship Id="rId13" Type="http://schemas.openxmlformats.org/officeDocument/2006/relationships/image" Target="../media/image46.png"/><Relationship Id="rId12" Type="http://schemas.openxmlformats.org/officeDocument/2006/relationships/image" Target="../media/image45.png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855" y="1510030"/>
            <a:ext cx="4622800" cy="435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" name="Picture 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0" y="3470275"/>
            <a:ext cx="903605" cy="5556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810" y="5876290"/>
            <a:ext cx="826135" cy="577850"/>
          </a:xfrm>
          <a:prstGeom prst="rect">
            <a:avLst/>
          </a:prstGeom>
        </p:spPr>
      </p:pic>
      <p:sp>
        <p:nvSpPr>
          <p:cNvPr id="260" name="Text Box 259"/>
          <p:cNvSpPr txBox="1"/>
          <p:nvPr/>
        </p:nvSpPr>
        <p:spPr>
          <a:xfrm rot="5400000">
            <a:off x="8222615" y="44875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4" name="Text Box 253"/>
          <p:cNvSpPr txBox="1"/>
          <p:nvPr/>
        </p:nvSpPr>
        <p:spPr>
          <a:xfrm rot="5400000">
            <a:off x="7870190" y="482282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9" name="Text Box 258"/>
          <p:cNvSpPr txBox="1"/>
          <p:nvPr/>
        </p:nvSpPr>
        <p:spPr>
          <a:xfrm>
            <a:off x="7974965" y="41255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9" name="Text Box 248"/>
          <p:cNvSpPr txBox="1"/>
          <p:nvPr/>
        </p:nvSpPr>
        <p:spPr>
          <a:xfrm rot="5400000">
            <a:off x="6460490" y="544449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3" name="Text Box 252"/>
          <p:cNvSpPr txBox="1"/>
          <p:nvPr/>
        </p:nvSpPr>
        <p:spPr>
          <a:xfrm rot="5400000">
            <a:off x="6729095" y="512826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3" name="Text Box 242"/>
          <p:cNvSpPr txBox="1"/>
          <p:nvPr/>
        </p:nvSpPr>
        <p:spPr>
          <a:xfrm rot="5400000">
            <a:off x="5187950" y="60210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5640" y="528320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2790" y="60515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340995" y="139192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278765" y="147320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278" name="Isosceles Triangle 277"/>
          <p:cNvSpPr/>
          <p:nvPr/>
        </p:nvSpPr>
        <p:spPr>
          <a:xfrm rot="10800000">
            <a:off x="10041890" y="270002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4310" y="151638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30" y="67373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163" name="Isosceles Triangle 162"/>
          <p:cNvSpPr/>
          <p:nvPr/>
        </p:nvSpPr>
        <p:spPr>
          <a:xfrm rot="5400000">
            <a:off x="2639695" y="405511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9049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050540" y="4088765"/>
            <a:ext cx="3562985" cy="3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2639695" y="3161030"/>
            <a:ext cx="5715" cy="9296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21990" y="4094480"/>
            <a:ext cx="0" cy="788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21990" y="484441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55856" y="4531995"/>
            <a:ext cx="486793" cy="702945"/>
            <a:chOff x="8078" y="6274"/>
            <a:chExt cx="396" cy="572"/>
          </a:xfrm>
        </p:grpSpPr>
        <p:sp>
          <p:nvSpPr>
            <p:cNvPr id="27" name="Cube 26"/>
            <p:cNvSpPr/>
            <p:nvPr/>
          </p:nvSpPr>
          <p:spPr>
            <a:xfrm>
              <a:off x="8078" y="6274"/>
              <a:ext cx="166" cy="572"/>
            </a:xfrm>
            <a:prstGeom prst="cube">
              <a:avLst>
                <a:gd name="adj" fmla="val 84330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1">
            <a:off x="3643630" y="4883785"/>
            <a:ext cx="1438275" cy="19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19040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3260" y="401129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83025" y="5309235"/>
            <a:ext cx="156210" cy="377190"/>
          </a:xfrm>
          <a:prstGeom prst="cube">
            <a:avLst>
              <a:gd name="adj" fmla="val 72357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3255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7162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165215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1286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420235" y="19780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3030" y="352425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518160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53847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33540" y="4091305"/>
            <a:ext cx="67564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109460" y="40570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265035" y="19907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8029575" y="31178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4353560" y="5508625"/>
            <a:ext cx="1270" cy="69278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1"/>
          <p:nvPr/>
        </p:nvSpPr>
        <p:spPr>
          <a:xfrm>
            <a:off x="1429385" y="480060"/>
            <a:ext cx="322580" cy="3683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endParaRPr lang="en-US" altLang="en-US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53430" y="4698365"/>
            <a:ext cx="2540" cy="1835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406640" y="3890645"/>
            <a:ext cx="1270" cy="20320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7369810" y="3947160"/>
            <a:ext cx="762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5400000" flipH="1">
            <a:off x="5652770" y="403796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1">
            <a:off x="5861050" y="4215130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24220" y="4271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5400000" flipH="1">
            <a:off x="7202488" y="2939733"/>
            <a:ext cx="589280" cy="1376680"/>
            <a:chOff x="11024" y="5885"/>
            <a:chExt cx="928" cy="2168"/>
          </a:xfrm>
        </p:grpSpPr>
        <p:sp>
          <p:nvSpPr>
            <p:cNvPr id="130" name="Cube 129"/>
            <p:cNvSpPr/>
            <p:nvPr/>
          </p:nvSpPr>
          <p:spPr>
            <a:xfrm>
              <a:off x="11024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768" cy="2167"/>
            </a:xfrm>
            <a:prstGeom prst="cube">
              <a:avLst>
                <a:gd name="adj" fmla="val 89778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157" y="5885"/>
              <a:ext cx="795" cy="2168"/>
            </a:xfrm>
            <a:prstGeom prst="cube">
              <a:avLst>
                <a:gd name="adj" fmla="val 86729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H="1">
            <a:off x="7417435" y="3267075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7380605" y="33235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8892540" y="31140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9128125" y="2942590"/>
            <a:ext cx="3175" cy="2133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155430" y="2123440"/>
            <a:ext cx="3810" cy="3689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9549130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119235" y="224536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Text Box 135"/>
          <p:cNvSpPr txBox="1"/>
          <p:nvPr/>
        </p:nvSpPr>
        <p:spPr>
          <a:xfrm>
            <a:off x="652780" y="5647690"/>
            <a:ext cx="1021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conv_relu_bn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95" y="5923915"/>
            <a:ext cx="109855" cy="329565"/>
          </a:xfrm>
          <a:prstGeom prst="rect">
            <a:avLst/>
          </a:prstGeom>
        </p:spPr>
      </p:pic>
      <p:sp>
        <p:nvSpPr>
          <p:cNvPr id="181" name="Text Box 180"/>
          <p:cNvSpPr txBox="1"/>
          <p:nvPr/>
        </p:nvSpPr>
        <p:spPr>
          <a:xfrm>
            <a:off x="650875" y="5930265"/>
            <a:ext cx="953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downsample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95" y="6208395"/>
            <a:ext cx="110490" cy="298450"/>
          </a:xfrm>
          <a:prstGeom prst="rect">
            <a:avLst/>
          </a:prstGeom>
        </p:spPr>
      </p:pic>
      <p:sp>
        <p:nvSpPr>
          <p:cNvPr id="185" name="Text Box 184"/>
          <p:cNvSpPr txBox="1"/>
          <p:nvPr/>
        </p:nvSpPr>
        <p:spPr>
          <a:xfrm>
            <a:off x="646430" y="6191885"/>
            <a:ext cx="767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1250950" y="1577340"/>
            <a:ext cx="955040" cy="87757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823720" y="2005965"/>
            <a:ext cx="186690" cy="635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Isosceles Triangle 187"/>
          <p:cNvSpPr/>
          <p:nvPr/>
        </p:nvSpPr>
        <p:spPr>
          <a:xfrm rot="5400000">
            <a:off x="1934210" y="1968500"/>
            <a:ext cx="76200" cy="76200"/>
          </a:xfrm>
          <a:prstGeom prst="triangle">
            <a:avLst/>
          </a:prstGeom>
          <a:solidFill>
            <a:srgbClr val="EB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860425" y="2453005"/>
            <a:ext cx="397510" cy="1905"/>
          </a:xfrm>
          <a:prstGeom prst="line">
            <a:avLst/>
          </a:prstGeom>
          <a:ln w="19050" cap="rnd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614170" y="1581150"/>
            <a:ext cx="588010" cy="635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1684020" y="897890"/>
            <a:ext cx="675640" cy="2033270"/>
            <a:chOff x="4829" y="246"/>
            <a:chExt cx="1064" cy="3202"/>
          </a:xfrm>
        </p:grpSpPr>
        <p:sp>
          <p:nvSpPr>
            <p:cNvPr id="7" name="Cube 6"/>
            <p:cNvSpPr/>
            <p:nvPr/>
          </p:nvSpPr>
          <p:spPr>
            <a:xfrm>
              <a:off x="4829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7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4885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>
            <a:off x="2012315" y="2006600"/>
            <a:ext cx="7837805" cy="273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5400000">
            <a:off x="2215515" y="19678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650730" y="8483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 rot="0">
            <a:off x="393065" y="5448300"/>
            <a:ext cx="158750" cy="158750"/>
            <a:chOff x="8417" y="8294"/>
            <a:chExt cx="320" cy="320"/>
          </a:xfrm>
        </p:grpSpPr>
        <p:sp>
          <p:nvSpPr>
            <p:cNvPr id="195" name="Oval 194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275" y="5685790"/>
            <a:ext cx="99695" cy="295275"/>
          </a:xfrm>
          <a:prstGeom prst="rect">
            <a:avLst/>
          </a:prstGeom>
        </p:spPr>
      </p:pic>
      <p:sp>
        <p:nvSpPr>
          <p:cNvPr id="198" name="Text Box 197"/>
          <p:cNvSpPr txBox="1"/>
          <p:nvPr/>
        </p:nvSpPr>
        <p:spPr>
          <a:xfrm>
            <a:off x="673735" y="5389880"/>
            <a:ext cx="904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concatenate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060815" y="191960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13003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17956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4351020" y="6190615"/>
            <a:ext cx="506730" cy="1206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>
            <a:off x="4727575" y="607631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4736465" y="633285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4983480" y="607631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50765" y="6253480"/>
            <a:ext cx="502285" cy="132080"/>
            <a:chOff x="7811" y="9359"/>
            <a:chExt cx="791" cy="208"/>
          </a:xfrm>
          <a:solidFill>
            <a:schemeClr val="accent1"/>
          </a:solidFill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4736465" y="6436360"/>
            <a:ext cx="4737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Φ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enc</a:t>
            </a:r>
            <a:endParaRPr lang="en-US" altLang="en-US" sz="14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5" name="Text Box 214"/>
          <p:cNvSpPr txBox="1"/>
          <p:nvPr/>
        </p:nvSpPr>
        <p:spPr>
          <a:xfrm>
            <a:off x="1503045" y="29114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conv1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6" name="Text Box 215"/>
          <p:cNvSpPr txBox="1"/>
          <p:nvPr/>
        </p:nvSpPr>
        <p:spPr>
          <a:xfrm>
            <a:off x="2012315" y="398018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7" name="Text Box 216"/>
          <p:cNvSpPr txBox="1"/>
          <p:nvPr/>
        </p:nvSpPr>
        <p:spPr>
          <a:xfrm>
            <a:off x="2567940" y="47275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8" name="Text Box 217"/>
          <p:cNvSpPr txBox="1"/>
          <p:nvPr/>
        </p:nvSpPr>
        <p:spPr>
          <a:xfrm>
            <a:off x="3201035" y="5265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9" name="Text Box 218"/>
          <p:cNvSpPr txBox="1"/>
          <p:nvPr/>
        </p:nvSpPr>
        <p:spPr>
          <a:xfrm>
            <a:off x="3792220" y="5773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0" name="Text Box 219"/>
          <p:cNvSpPr txBox="1"/>
          <p:nvPr/>
        </p:nvSpPr>
        <p:spPr>
          <a:xfrm>
            <a:off x="4916170" y="525653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" name="Text Box 220"/>
          <p:cNvSpPr txBox="1"/>
          <p:nvPr/>
        </p:nvSpPr>
        <p:spPr>
          <a:xfrm>
            <a:off x="6367780" y="4568825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3" name="Text Box 222"/>
          <p:cNvSpPr txBox="1"/>
          <p:nvPr/>
        </p:nvSpPr>
        <p:spPr>
          <a:xfrm>
            <a:off x="8053705" y="385318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5861685" y="48863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Isosceles Triangle 230"/>
          <p:cNvSpPr/>
          <p:nvPr/>
        </p:nvSpPr>
        <p:spPr>
          <a:xfrm rot="10800000">
            <a:off x="5825490" y="50634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H="1" flipV="1">
            <a:off x="5861685" y="5297170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6241415" y="5151120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1">
            <a:off x="6497320" y="515112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1">
            <a:off x="6241415" y="540766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/>
          <p:cNvSpPr/>
          <p:nvPr/>
        </p:nvSpPr>
        <p:spPr>
          <a:xfrm>
            <a:off x="6536055" y="4948555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6">
              <a:alpha val="77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Text Box 235"/>
          <p:cNvSpPr txBox="1"/>
          <p:nvPr/>
        </p:nvSpPr>
        <p:spPr>
          <a:xfrm>
            <a:off x="5836920" y="5391785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5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 flipH="1">
            <a:off x="7409815" y="4094480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/>
          <p:cNvSpPr/>
          <p:nvPr/>
        </p:nvSpPr>
        <p:spPr>
          <a:xfrm rot="10800000">
            <a:off x="7369810" y="429323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9" name="Straight Arrow Connector 238"/>
          <p:cNvCxnSpPr/>
          <p:nvPr/>
        </p:nvCxnSpPr>
        <p:spPr>
          <a:xfrm flipH="1" flipV="1">
            <a:off x="7406005" y="4526915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H="1">
            <a:off x="7785735" y="438086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8041640" y="438086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>
            <a:off x="7785735" y="463740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Cube 243"/>
          <p:cNvSpPr/>
          <p:nvPr/>
        </p:nvSpPr>
        <p:spPr>
          <a:xfrm>
            <a:off x="8068945" y="407797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6">
              <a:alpha val="84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9124950" y="3159125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Isosceles Triangle 247"/>
          <p:cNvSpPr/>
          <p:nvPr/>
        </p:nvSpPr>
        <p:spPr>
          <a:xfrm rot="10800000">
            <a:off x="9084945" y="335788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8980805" y="3434080"/>
            <a:ext cx="452120" cy="340995"/>
            <a:chOff x="14520" y="7314"/>
            <a:chExt cx="611" cy="404"/>
          </a:xfrm>
        </p:grpSpPr>
        <p:cxnSp>
          <p:nvCxnSpPr>
            <p:cNvPr id="250" name="Straight Arrow Connector 249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Cube 254"/>
          <p:cNvSpPr/>
          <p:nvPr/>
        </p:nvSpPr>
        <p:spPr>
          <a:xfrm>
            <a:off x="9280525" y="300101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4" name="Text Box 263"/>
          <p:cNvSpPr txBox="1"/>
          <p:nvPr/>
        </p:nvSpPr>
        <p:spPr>
          <a:xfrm>
            <a:off x="5578158" y="6436360"/>
            <a:ext cx="10090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5" name="Text Box 264"/>
          <p:cNvSpPr txBox="1"/>
          <p:nvPr/>
        </p:nvSpPr>
        <p:spPr>
          <a:xfrm>
            <a:off x="6551930" y="6602730"/>
            <a:ext cx="123380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6" name="Text Box 265"/>
          <p:cNvSpPr txBox="1"/>
          <p:nvPr/>
        </p:nvSpPr>
        <p:spPr>
          <a:xfrm>
            <a:off x="6424930" y="613410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9" name="Picture 2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2740" y="3048000"/>
            <a:ext cx="713105" cy="96393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53" name="Cube 52"/>
          <p:cNvSpPr/>
          <p:nvPr/>
        </p:nvSpPr>
        <p:spPr>
          <a:xfrm>
            <a:off x="6332220" y="5194300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1">
              <a:alpha val="77000"/>
            </a:schemeClr>
          </a:solidFill>
          <a:ln w="0">
            <a:solidFill>
              <a:schemeClr val="accent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7832725" y="433705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1">
              <a:alpha val="76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8928100" y="335280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68" name="Picture 2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2380" y="3420110"/>
            <a:ext cx="687705" cy="93726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3385" y="4970145"/>
            <a:ext cx="356235" cy="35560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1930" y="5218430"/>
            <a:ext cx="366395" cy="3663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81645" y="4129405"/>
            <a:ext cx="524510" cy="5232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0505" y="4389755"/>
            <a:ext cx="511175" cy="5187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cxnSp>
        <p:nvCxnSpPr>
          <p:cNvPr id="275" name="Straight Arrow Connector 274"/>
          <p:cNvCxnSpPr/>
          <p:nvPr/>
        </p:nvCxnSpPr>
        <p:spPr>
          <a:xfrm flipH="1">
            <a:off x="10063480" y="2040255"/>
            <a:ext cx="17145" cy="25908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9999980" y="2028825"/>
            <a:ext cx="31496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Isosceles Triangle 227"/>
          <p:cNvSpPr/>
          <p:nvPr/>
        </p:nvSpPr>
        <p:spPr>
          <a:xfrm rot="5400000">
            <a:off x="10154285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 rot="5400000">
            <a:off x="10102850" y="459930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10080625" y="4464050"/>
            <a:ext cx="452120" cy="340995"/>
            <a:chOff x="14520" y="7314"/>
            <a:chExt cx="611" cy="404"/>
          </a:xfrm>
        </p:grpSpPr>
        <p:cxnSp>
          <p:nvCxnSpPr>
            <p:cNvPr id="281" name="Straight Arrow Connector 280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/>
          <p:cNvCxnSpPr/>
          <p:nvPr/>
        </p:nvCxnSpPr>
        <p:spPr>
          <a:xfrm flipH="1">
            <a:off x="10063480" y="4634230"/>
            <a:ext cx="155575" cy="12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be 287"/>
          <p:cNvSpPr/>
          <p:nvPr/>
        </p:nvSpPr>
        <p:spPr>
          <a:xfrm>
            <a:off x="10273665" y="3966845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Cube 283"/>
          <p:cNvSpPr/>
          <p:nvPr/>
        </p:nvSpPr>
        <p:spPr>
          <a:xfrm>
            <a:off x="9937115" y="4306570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67570" y="4395470"/>
            <a:ext cx="806450" cy="102489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33330" y="4057015"/>
            <a:ext cx="768985" cy="10058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 flipV="1">
            <a:off x="10861040" y="5463540"/>
            <a:ext cx="1042035" cy="1047750"/>
          </a:xfrm>
          <a:prstGeom prst="rect">
            <a:avLst/>
          </a:prstGeom>
        </p:spPr>
      </p:pic>
      <p:sp>
        <p:nvSpPr>
          <p:cNvPr id="294" name="Text Box 293"/>
          <p:cNvSpPr txBox="1"/>
          <p:nvPr/>
        </p:nvSpPr>
        <p:spPr>
          <a:xfrm>
            <a:off x="6910705" y="5686425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5" name="Text Box 294"/>
          <p:cNvSpPr txBox="1"/>
          <p:nvPr/>
        </p:nvSpPr>
        <p:spPr>
          <a:xfrm>
            <a:off x="10363200" y="600837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Text Box 296"/>
          <p:cNvSpPr txBox="1"/>
          <p:nvPr/>
        </p:nvSpPr>
        <p:spPr>
          <a:xfrm>
            <a:off x="10932795" y="4982845"/>
            <a:ext cx="935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8" name="Isosceles Triangle 297"/>
          <p:cNvSpPr/>
          <p:nvPr/>
        </p:nvSpPr>
        <p:spPr>
          <a:xfrm rot="5400000">
            <a:off x="353060" y="5113655"/>
            <a:ext cx="283845" cy="14541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Text Box 299"/>
          <p:cNvSpPr txBox="1"/>
          <p:nvPr/>
        </p:nvSpPr>
        <p:spPr>
          <a:xfrm>
            <a:off x="675640" y="5089525"/>
            <a:ext cx="1624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axillary linear projector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18770" y="1316990"/>
            <a:ext cx="407035" cy="39878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p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en-US" sz="2000" i="1">
                <a:latin typeface="Times New Roman" panose="02020603050405020304" charset="0"/>
                <a:cs typeface="Times New Roman" panose="02020603050405020304" charset="0"/>
              </a:rPr>
              <a:t>΄</a:t>
            </a:r>
            <a:endParaRPr lang="en-US" altLang="en-US" sz="20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 rot="5400000">
            <a:off x="5956935" y="605980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5894070" y="610679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Isosceles Triangle 262"/>
          <p:cNvSpPr/>
          <p:nvPr/>
        </p:nvSpPr>
        <p:spPr>
          <a:xfrm rot="5400000">
            <a:off x="5813425" y="6151880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flipH="1" flipV="1">
            <a:off x="6962140" y="573659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38315" y="5818505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0365" y="592328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55630" y="5540375"/>
            <a:ext cx="1042035" cy="1047750"/>
          </a:xfrm>
          <a:prstGeom prst="rect">
            <a:avLst/>
          </a:prstGeom>
        </p:spPr>
      </p:pic>
      <p:sp>
        <p:nvSpPr>
          <p:cNvPr id="95" name="Isosceles Triangle 94"/>
          <p:cNvSpPr/>
          <p:nvPr/>
        </p:nvSpPr>
        <p:spPr>
          <a:xfrm rot="7800000">
            <a:off x="10551795" y="510222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7560000">
            <a:off x="10457815" y="514667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7680000">
            <a:off x="10347960" y="520128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55935" y="5641340"/>
            <a:ext cx="1042035" cy="10477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586085" y="6663690"/>
            <a:ext cx="11899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408305" y="4852035"/>
            <a:ext cx="20383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5400000">
            <a:off x="481330" y="481393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Text Box 106"/>
          <p:cNvSpPr txBox="1"/>
          <p:nvPr/>
        </p:nvSpPr>
        <p:spPr>
          <a:xfrm>
            <a:off x="673735" y="4747260"/>
            <a:ext cx="1221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information flow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2164080" y="2008505"/>
            <a:ext cx="6985" cy="1146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5400000">
            <a:off x="2156460" y="311404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980082" y="2339895"/>
            <a:ext cx="665288" cy="1694815"/>
            <a:chOff x="7345" y="4911"/>
            <a:chExt cx="541" cy="1378"/>
          </a:xfrm>
        </p:grpSpPr>
        <p:sp>
          <p:nvSpPr>
            <p:cNvPr id="12" name="Cube 11"/>
            <p:cNvSpPr/>
            <p:nvPr/>
          </p:nvSpPr>
          <p:spPr>
            <a:xfrm>
              <a:off x="7345" y="4911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 flipV="1">
            <a:off x="2425700" y="3157220"/>
            <a:ext cx="5821680" cy="101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2531745" y="31261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 rot="5400000">
            <a:off x="7393940" y="31305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17105" y="306514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38632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3585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185150" y="2440940"/>
            <a:ext cx="482600" cy="1375410"/>
            <a:chOff x="11855" y="3682"/>
            <a:chExt cx="760" cy="2166"/>
          </a:xfrm>
        </p:grpSpPr>
        <p:sp>
          <p:nvSpPr>
            <p:cNvPr id="135" name="Cube 134"/>
            <p:cNvSpPr/>
            <p:nvPr/>
          </p:nvSpPr>
          <p:spPr>
            <a:xfrm>
              <a:off x="1191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1185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53425" y="2347595"/>
            <a:ext cx="1696720" cy="650240"/>
            <a:chOff x="13215" y="2982"/>
            <a:chExt cx="2672" cy="1024"/>
          </a:xfrm>
        </p:grpSpPr>
        <p:sp>
          <p:nvSpPr>
            <p:cNvPr id="141" name="Cube 140"/>
            <p:cNvSpPr/>
            <p:nvPr/>
          </p:nvSpPr>
          <p:spPr>
            <a:xfrm rot="5400000" flipH="1">
              <a:off x="14103" y="222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 rot="5400000" flipH="1">
              <a:off x="14089" y="216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 rot="5400000" flipH="1">
              <a:off x="14088" y="210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8516620" y="3148330"/>
            <a:ext cx="619125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ight Arrow 115"/>
          <p:cNvSpPr/>
          <p:nvPr/>
        </p:nvSpPr>
        <p:spPr>
          <a:xfrm rot="2400000">
            <a:off x="10902315" y="348932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>
            <a:off x="11604625" y="267462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11341100" y="2834005"/>
            <a:ext cx="76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apply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</a:t>
            </a:r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917815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9897110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620250" y="85090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9869170" y="7975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71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Text Box 221"/>
          <p:cNvSpPr txBox="1"/>
          <p:nvPr/>
        </p:nvSpPr>
        <p:spPr>
          <a:xfrm>
            <a:off x="9488805" y="57277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Text Box 228"/>
          <p:cNvSpPr txBox="1"/>
          <p:nvPr/>
        </p:nvSpPr>
        <p:spPr>
          <a:xfrm>
            <a:off x="10382250" y="553085"/>
            <a:ext cx="699770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de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 rot="10800000">
            <a:off x="10179685" y="1577340"/>
            <a:ext cx="1449705" cy="877570"/>
            <a:chOff x="14985" y="2736"/>
            <a:chExt cx="2283" cy="1382"/>
          </a:xfrm>
        </p:grpSpPr>
        <p:cxnSp>
          <p:nvCxnSpPr>
            <p:cNvPr id="199" name="Straight Connector 198"/>
            <p:cNvCxnSpPr/>
            <p:nvPr/>
          </p:nvCxnSpPr>
          <p:spPr>
            <a:xfrm flipV="1">
              <a:off x="15764" y="2736"/>
              <a:ext cx="1504" cy="1382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16517" y="3409"/>
              <a:ext cx="381" cy="2"/>
            </a:xfrm>
            <a:prstGeom prst="line">
              <a:avLst/>
            </a:prstGeom>
            <a:ln w="19050" cap="sq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Isosceles Triangle 200"/>
            <p:cNvSpPr/>
            <p:nvPr/>
          </p:nvSpPr>
          <p:spPr>
            <a:xfrm rot="16200000">
              <a:off x="16676" y="3352"/>
              <a:ext cx="120" cy="120"/>
            </a:xfrm>
            <a:prstGeom prst="triangle">
              <a:avLst/>
            </a:prstGeom>
            <a:solidFill>
              <a:srgbClr val="EB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4985" y="4118"/>
              <a:ext cx="779" cy="0"/>
            </a:xfrm>
            <a:prstGeom prst="line">
              <a:avLst/>
            </a:prstGeom>
            <a:ln w="19050" cap="rnd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16336" y="2742"/>
              <a:ext cx="926" cy="10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46435" y="87757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04400" y="180848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60" name="Right Arrow 59"/>
          <p:cNvSpPr/>
          <p:nvPr/>
        </p:nvSpPr>
        <p:spPr>
          <a:xfrm rot="5400000">
            <a:off x="11604625" y="326136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75520" y="184277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45370" y="187960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95330" y="93218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45495" y="97790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6" name="Group 145"/>
          <p:cNvGrpSpPr/>
          <p:nvPr/>
        </p:nvGrpSpPr>
        <p:grpSpPr>
          <a:xfrm>
            <a:off x="5045710" y="6006465"/>
            <a:ext cx="502285" cy="132080"/>
            <a:chOff x="7811" y="9359"/>
            <a:chExt cx="791" cy="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8" name="Cube 15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9" name="Cube 15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0" name="Cube 159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9" name="Cube 168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Cube 16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7" name="Cube 176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8" name="Cube 177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9" name="Cube 178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7" name="Text Box 226"/>
          <p:cNvSpPr txBox="1"/>
          <p:nvPr/>
        </p:nvSpPr>
        <p:spPr>
          <a:xfrm rot="5400000">
            <a:off x="5001260" y="628078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1" name="Text Box 260"/>
          <p:cNvSpPr txBox="1"/>
          <p:nvPr/>
        </p:nvSpPr>
        <p:spPr>
          <a:xfrm rot="5400000">
            <a:off x="9088120" y="42062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7" name="Text Box 266"/>
          <p:cNvSpPr txBox="1"/>
          <p:nvPr/>
        </p:nvSpPr>
        <p:spPr>
          <a:xfrm rot="5400000">
            <a:off x="9485630" y="380111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1" name="Text Box 270"/>
          <p:cNvSpPr txBox="1"/>
          <p:nvPr/>
        </p:nvSpPr>
        <p:spPr>
          <a:xfrm rot="5400000">
            <a:off x="10089515" y="52431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6" name="Text Box 275"/>
          <p:cNvSpPr txBox="1"/>
          <p:nvPr/>
        </p:nvSpPr>
        <p:spPr>
          <a:xfrm rot="5400000">
            <a:off x="10433685" y="487680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265035" y="4553585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89670" y="4457700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9682480" y="5511800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24950" y="5937885"/>
            <a:ext cx="731520" cy="4781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" name="Picture 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8865" y="3588385"/>
            <a:ext cx="705485" cy="4337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810" y="5876290"/>
            <a:ext cx="826135" cy="577850"/>
          </a:xfrm>
          <a:prstGeom prst="rect">
            <a:avLst/>
          </a:prstGeom>
        </p:spPr>
      </p:pic>
      <p:sp>
        <p:nvSpPr>
          <p:cNvPr id="260" name="Text Box 259"/>
          <p:cNvSpPr txBox="1"/>
          <p:nvPr/>
        </p:nvSpPr>
        <p:spPr>
          <a:xfrm rot="5400000">
            <a:off x="8222615" y="44875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4" name="Text Box 253"/>
          <p:cNvSpPr txBox="1"/>
          <p:nvPr/>
        </p:nvSpPr>
        <p:spPr>
          <a:xfrm rot="5400000">
            <a:off x="7870190" y="482282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9" name="Text Box 258"/>
          <p:cNvSpPr txBox="1"/>
          <p:nvPr/>
        </p:nvSpPr>
        <p:spPr>
          <a:xfrm>
            <a:off x="7974965" y="41255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9" name="Text Box 248"/>
          <p:cNvSpPr txBox="1"/>
          <p:nvPr/>
        </p:nvSpPr>
        <p:spPr>
          <a:xfrm rot="5400000">
            <a:off x="6460490" y="544449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3" name="Text Box 252"/>
          <p:cNvSpPr txBox="1"/>
          <p:nvPr/>
        </p:nvSpPr>
        <p:spPr>
          <a:xfrm rot="5400000">
            <a:off x="6729095" y="512826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3" name="Text Box 242"/>
          <p:cNvSpPr txBox="1"/>
          <p:nvPr/>
        </p:nvSpPr>
        <p:spPr>
          <a:xfrm rot="5400000">
            <a:off x="5187950" y="60210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050925" y="53784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13790" y="60515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0645" y="139192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2875" y="147320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278" name="Isosceles Triangle 277"/>
          <p:cNvSpPr/>
          <p:nvPr/>
        </p:nvSpPr>
        <p:spPr>
          <a:xfrm rot="10800000">
            <a:off x="10041890" y="270002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0" y="151384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67373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163" name="Isosceles Triangle 162"/>
          <p:cNvSpPr/>
          <p:nvPr/>
        </p:nvSpPr>
        <p:spPr>
          <a:xfrm rot="5400000">
            <a:off x="2804795" y="405511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85559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209925" y="4088765"/>
            <a:ext cx="3403600" cy="508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2807335" y="3161030"/>
            <a:ext cx="5715" cy="9296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331210" y="4094480"/>
            <a:ext cx="0" cy="788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331210" y="484441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365076" y="4531995"/>
            <a:ext cx="486793" cy="702945"/>
            <a:chOff x="8078" y="6274"/>
            <a:chExt cx="396" cy="572"/>
          </a:xfrm>
        </p:grpSpPr>
        <p:sp>
          <p:nvSpPr>
            <p:cNvPr id="27" name="Cube 26"/>
            <p:cNvSpPr/>
            <p:nvPr/>
          </p:nvSpPr>
          <p:spPr>
            <a:xfrm>
              <a:off x="8078" y="6274"/>
              <a:ext cx="166" cy="572"/>
            </a:xfrm>
            <a:prstGeom prst="cube">
              <a:avLst>
                <a:gd name="adj" fmla="val 84330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>
            <a:stCxn id="79" idx="3"/>
          </p:cNvCxnSpPr>
          <p:nvPr/>
        </p:nvCxnSpPr>
        <p:spPr>
          <a:xfrm>
            <a:off x="3742690" y="4882515"/>
            <a:ext cx="133921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19040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3260" y="401129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91915" y="4883785"/>
            <a:ext cx="0" cy="6261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8937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856990" y="51511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2829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91915" y="54686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83025" y="5309235"/>
            <a:ext cx="156210" cy="377190"/>
          </a:xfrm>
          <a:prstGeom prst="cube">
            <a:avLst>
              <a:gd name="adj" fmla="val 72357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3255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7162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165215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1286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420235" y="19780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3030" y="352425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518160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53847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33540" y="4091305"/>
            <a:ext cx="67564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109460" y="40570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265035" y="19907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8029575" y="31178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4353560" y="5508625"/>
            <a:ext cx="1270" cy="69278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1"/>
          <p:nvPr/>
        </p:nvSpPr>
        <p:spPr>
          <a:xfrm>
            <a:off x="1746885" y="480060"/>
            <a:ext cx="322580" cy="3683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endParaRPr lang="en-US" altLang="en-US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53430" y="4698365"/>
            <a:ext cx="2540" cy="1835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406640" y="3890645"/>
            <a:ext cx="1270" cy="20320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7369810" y="3947160"/>
            <a:ext cx="762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5400000" flipH="1">
            <a:off x="5652770" y="403796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1">
            <a:off x="5861050" y="4215130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24220" y="4271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5400000" flipH="1">
            <a:off x="7202488" y="2939733"/>
            <a:ext cx="589280" cy="1376680"/>
            <a:chOff x="11024" y="5885"/>
            <a:chExt cx="928" cy="2168"/>
          </a:xfrm>
        </p:grpSpPr>
        <p:sp>
          <p:nvSpPr>
            <p:cNvPr id="130" name="Cube 129"/>
            <p:cNvSpPr/>
            <p:nvPr/>
          </p:nvSpPr>
          <p:spPr>
            <a:xfrm>
              <a:off x="11024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768" cy="2167"/>
            </a:xfrm>
            <a:prstGeom prst="cube">
              <a:avLst>
                <a:gd name="adj" fmla="val 89778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157" y="5885"/>
              <a:ext cx="795" cy="2168"/>
            </a:xfrm>
            <a:prstGeom prst="cube">
              <a:avLst>
                <a:gd name="adj" fmla="val 86729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H="1">
            <a:off x="7417435" y="3267075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7380605" y="33235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8892540" y="31140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9128125" y="2942590"/>
            <a:ext cx="3175" cy="2133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155430" y="2123440"/>
            <a:ext cx="3810" cy="3689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9549130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119235" y="224536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Text Box 135"/>
          <p:cNvSpPr txBox="1"/>
          <p:nvPr/>
        </p:nvSpPr>
        <p:spPr>
          <a:xfrm>
            <a:off x="862330" y="5613400"/>
            <a:ext cx="1021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conv_relu_bn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5" y="5889625"/>
            <a:ext cx="109855" cy="329565"/>
          </a:xfrm>
          <a:prstGeom prst="rect">
            <a:avLst/>
          </a:prstGeom>
        </p:spPr>
      </p:pic>
      <p:sp>
        <p:nvSpPr>
          <p:cNvPr id="181" name="Text Box 180"/>
          <p:cNvSpPr txBox="1"/>
          <p:nvPr/>
        </p:nvSpPr>
        <p:spPr>
          <a:xfrm>
            <a:off x="860425" y="5895975"/>
            <a:ext cx="953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downsample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45" y="6174105"/>
            <a:ext cx="110490" cy="298450"/>
          </a:xfrm>
          <a:prstGeom prst="rect">
            <a:avLst/>
          </a:prstGeom>
        </p:spPr>
      </p:pic>
      <p:sp>
        <p:nvSpPr>
          <p:cNvPr id="185" name="Text Box 184"/>
          <p:cNvSpPr txBox="1"/>
          <p:nvPr/>
        </p:nvSpPr>
        <p:spPr>
          <a:xfrm>
            <a:off x="855980" y="6157595"/>
            <a:ext cx="767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1672590" y="1577340"/>
            <a:ext cx="955040" cy="87757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1177925" y="2454910"/>
            <a:ext cx="494665" cy="0"/>
          </a:xfrm>
          <a:prstGeom prst="line">
            <a:avLst/>
          </a:prstGeom>
          <a:ln w="19050" cap="rnd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2233930" y="1587500"/>
            <a:ext cx="378460" cy="635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1859280" y="922655"/>
            <a:ext cx="675640" cy="2033270"/>
            <a:chOff x="4829" y="246"/>
            <a:chExt cx="1064" cy="3202"/>
          </a:xfrm>
        </p:grpSpPr>
        <p:sp>
          <p:nvSpPr>
            <p:cNvPr id="7" name="Cube 6"/>
            <p:cNvSpPr/>
            <p:nvPr/>
          </p:nvSpPr>
          <p:spPr>
            <a:xfrm>
              <a:off x="4829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7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4885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>
            <a:off x="2287270" y="2005330"/>
            <a:ext cx="7562850" cy="285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5400000">
            <a:off x="2789555" y="19678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650730" y="8483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 rot="0">
            <a:off x="602615" y="5414010"/>
            <a:ext cx="158750" cy="158750"/>
            <a:chOff x="8417" y="8294"/>
            <a:chExt cx="320" cy="320"/>
          </a:xfrm>
        </p:grpSpPr>
        <p:sp>
          <p:nvSpPr>
            <p:cNvPr id="195" name="Oval 194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25" y="5651500"/>
            <a:ext cx="99695" cy="295275"/>
          </a:xfrm>
          <a:prstGeom prst="rect">
            <a:avLst/>
          </a:prstGeom>
        </p:spPr>
      </p:pic>
      <p:sp>
        <p:nvSpPr>
          <p:cNvPr id="198" name="Text Box 197"/>
          <p:cNvSpPr txBox="1"/>
          <p:nvPr/>
        </p:nvSpPr>
        <p:spPr>
          <a:xfrm>
            <a:off x="883285" y="5355590"/>
            <a:ext cx="904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concatenate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060815" y="191960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13003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17956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4351020" y="6190615"/>
            <a:ext cx="506730" cy="1206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>
            <a:off x="4727575" y="607631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4736465" y="633285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4983480" y="607631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50765" y="6253480"/>
            <a:ext cx="502285" cy="132080"/>
            <a:chOff x="7811" y="9359"/>
            <a:chExt cx="791" cy="208"/>
          </a:xfrm>
          <a:solidFill>
            <a:schemeClr val="accent1"/>
          </a:solidFill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4736465" y="6436360"/>
            <a:ext cx="4737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Φ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enc</a:t>
            </a:r>
            <a:endParaRPr lang="en-US" altLang="en-US" sz="14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6" name="Text Box 215"/>
          <p:cNvSpPr txBox="1"/>
          <p:nvPr/>
        </p:nvSpPr>
        <p:spPr>
          <a:xfrm>
            <a:off x="2179955" y="398018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7" name="Text Box 216"/>
          <p:cNvSpPr txBox="1"/>
          <p:nvPr/>
        </p:nvSpPr>
        <p:spPr>
          <a:xfrm>
            <a:off x="2733040" y="47275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8" name="Text Box 217"/>
          <p:cNvSpPr txBox="1"/>
          <p:nvPr/>
        </p:nvSpPr>
        <p:spPr>
          <a:xfrm>
            <a:off x="3310255" y="5265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9" name="Text Box 218"/>
          <p:cNvSpPr txBox="1"/>
          <p:nvPr/>
        </p:nvSpPr>
        <p:spPr>
          <a:xfrm>
            <a:off x="3792220" y="5773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0" name="Text Box 219"/>
          <p:cNvSpPr txBox="1"/>
          <p:nvPr/>
        </p:nvSpPr>
        <p:spPr>
          <a:xfrm>
            <a:off x="4916170" y="525653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" name="Text Box 220"/>
          <p:cNvSpPr txBox="1"/>
          <p:nvPr/>
        </p:nvSpPr>
        <p:spPr>
          <a:xfrm>
            <a:off x="6367780" y="4568825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3" name="Text Box 222"/>
          <p:cNvSpPr txBox="1"/>
          <p:nvPr/>
        </p:nvSpPr>
        <p:spPr>
          <a:xfrm>
            <a:off x="8053705" y="385318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5861685" y="48863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Isosceles Triangle 230"/>
          <p:cNvSpPr/>
          <p:nvPr/>
        </p:nvSpPr>
        <p:spPr>
          <a:xfrm rot="10800000">
            <a:off x="5825490" y="50634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H="1" flipV="1">
            <a:off x="5861685" y="5297170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6241415" y="5151120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1">
            <a:off x="6497320" y="515112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1">
            <a:off x="6241415" y="540766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/>
          <p:cNvSpPr/>
          <p:nvPr/>
        </p:nvSpPr>
        <p:spPr>
          <a:xfrm>
            <a:off x="6536055" y="4948555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6">
              <a:alpha val="77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Text Box 235"/>
          <p:cNvSpPr txBox="1"/>
          <p:nvPr/>
        </p:nvSpPr>
        <p:spPr>
          <a:xfrm>
            <a:off x="5836920" y="5391785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5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 flipH="1">
            <a:off x="7409815" y="4094480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/>
          <p:cNvSpPr/>
          <p:nvPr/>
        </p:nvSpPr>
        <p:spPr>
          <a:xfrm rot="10800000">
            <a:off x="7369810" y="429323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9" name="Straight Arrow Connector 238"/>
          <p:cNvCxnSpPr/>
          <p:nvPr/>
        </p:nvCxnSpPr>
        <p:spPr>
          <a:xfrm flipH="1" flipV="1">
            <a:off x="7406005" y="4526915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H="1">
            <a:off x="7785735" y="438086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8041640" y="438086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>
            <a:off x="7785735" y="463740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Cube 243"/>
          <p:cNvSpPr/>
          <p:nvPr/>
        </p:nvSpPr>
        <p:spPr>
          <a:xfrm>
            <a:off x="8068945" y="407797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6">
              <a:alpha val="84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9124950" y="3159125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Isosceles Triangle 247"/>
          <p:cNvSpPr/>
          <p:nvPr/>
        </p:nvSpPr>
        <p:spPr>
          <a:xfrm rot="10800000">
            <a:off x="9084945" y="335788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8980805" y="3434080"/>
            <a:ext cx="452120" cy="340995"/>
            <a:chOff x="14520" y="7314"/>
            <a:chExt cx="611" cy="404"/>
          </a:xfrm>
        </p:grpSpPr>
        <p:cxnSp>
          <p:nvCxnSpPr>
            <p:cNvPr id="250" name="Straight Arrow Connector 249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Cube 254"/>
          <p:cNvSpPr/>
          <p:nvPr/>
        </p:nvSpPr>
        <p:spPr>
          <a:xfrm>
            <a:off x="9280525" y="300101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4" name="Text Box 263"/>
          <p:cNvSpPr txBox="1"/>
          <p:nvPr/>
        </p:nvSpPr>
        <p:spPr>
          <a:xfrm>
            <a:off x="5578158" y="6436360"/>
            <a:ext cx="10090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5" name="Text Box 264"/>
          <p:cNvSpPr txBox="1"/>
          <p:nvPr/>
        </p:nvSpPr>
        <p:spPr>
          <a:xfrm>
            <a:off x="6551930" y="6602730"/>
            <a:ext cx="123380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6" name="Text Box 265"/>
          <p:cNvSpPr txBox="1"/>
          <p:nvPr/>
        </p:nvSpPr>
        <p:spPr>
          <a:xfrm>
            <a:off x="6424930" y="613410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9" name="Picture 2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2740" y="3048000"/>
            <a:ext cx="713105" cy="96393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53" name="Cube 52"/>
          <p:cNvSpPr/>
          <p:nvPr/>
        </p:nvSpPr>
        <p:spPr>
          <a:xfrm>
            <a:off x="6332220" y="5194300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1">
              <a:alpha val="77000"/>
            </a:schemeClr>
          </a:solidFill>
          <a:ln w="0">
            <a:solidFill>
              <a:schemeClr val="accent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7832725" y="433705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1">
              <a:alpha val="76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8928100" y="335280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68" name="Picture 2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2380" y="3420110"/>
            <a:ext cx="687705" cy="93726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3385" y="4970145"/>
            <a:ext cx="356235" cy="35560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1930" y="5218430"/>
            <a:ext cx="366395" cy="3663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81645" y="4129405"/>
            <a:ext cx="524510" cy="5232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0505" y="4389755"/>
            <a:ext cx="511175" cy="5187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cxnSp>
        <p:nvCxnSpPr>
          <p:cNvPr id="275" name="Straight Arrow Connector 274"/>
          <p:cNvCxnSpPr/>
          <p:nvPr/>
        </p:nvCxnSpPr>
        <p:spPr>
          <a:xfrm flipH="1">
            <a:off x="10063480" y="2040255"/>
            <a:ext cx="17145" cy="25908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9999980" y="2028825"/>
            <a:ext cx="31496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Isosceles Triangle 227"/>
          <p:cNvSpPr/>
          <p:nvPr/>
        </p:nvSpPr>
        <p:spPr>
          <a:xfrm rot="5400000">
            <a:off x="10154285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 rot="5400000">
            <a:off x="10102850" y="459930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10080625" y="4464050"/>
            <a:ext cx="452120" cy="340995"/>
            <a:chOff x="14520" y="7314"/>
            <a:chExt cx="611" cy="404"/>
          </a:xfrm>
        </p:grpSpPr>
        <p:cxnSp>
          <p:nvCxnSpPr>
            <p:cNvPr id="281" name="Straight Arrow Connector 280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/>
          <p:cNvCxnSpPr/>
          <p:nvPr/>
        </p:nvCxnSpPr>
        <p:spPr>
          <a:xfrm flipH="1">
            <a:off x="10063480" y="4634230"/>
            <a:ext cx="155575" cy="12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be 287"/>
          <p:cNvSpPr/>
          <p:nvPr/>
        </p:nvSpPr>
        <p:spPr>
          <a:xfrm>
            <a:off x="10273665" y="3966845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Cube 283"/>
          <p:cNvSpPr/>
          <p:nvPr/>
        </p:nvSpPr>
        <p:spPr>
          <a:xfrm>
            <a:off x="9937115" y="4306570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67570" y="4395470"/>
            <a:ext cx="806450" cy="102489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33330" y="4057015"/>
            <a:ext cx="768985" cy="10058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 flipV="1">
            <a:off x="10861040" y="5463540"/>
            <a:ext cx="1042035" cy="1047750"/>
          </a:xfrm>
          <a:prstGeom prst="rect">
            <a:avLst/>
          </a:prstGeom>
        </p:spPr>
      </p:pic>
      <p:sp>
        <p:nvSpPr>
          <p:cNvPr id="294" name="Text Box 293"/>
          <p:cNvSpPr txBox="1"/>
          <p:nvPr/>
        </p:nvSpPr>
        <p:spPr>
          <a:xfrm>
            <a:off x="6910705" y="5686425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5" name="Text Box 294"/>
          <p:cNvSpPr txBox="1"/>
          <p:nvPr/>
        </p:nvSpPr>
        <p:spPr>
          <a:xfrm>
            <a:off x="10363200" y="600837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Text Box 296"/>
          <p:cNvSpPr txBox="1"/>
          <p:nvPr/>
        </p:nvSpPr>
        <p:spPr>
          <a:xfrm>
            <a:off x="10932795" y="4982845"/>
            <a:ext cx="935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8" name="Isosceles Triangle 297"/>
          <p:cNvSpPr/>
          <p:nvPr/>
        </p:nvSpPr>
        <p:spPr>
          <a:xfrm rot="5400000">
            <a:off x="562610" y="5079365"/>
            <a:ext cx="283845" cy="14541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Text Box 299"/>
          <p:cNvSpPr txBox="1"/>
          <p:nvPr/>
        </p:nvSpPr>
        <p:spPr>
          <a:xfrm>
            <a:off x="885190" y="5055235"/>
            <a:ext cx="1624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axillary linear projector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36270" y="1316990"/>
            <a:ext cx="407035" cy="39878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p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en-US" sz="2000" i="1">
                <a:latin typeface="Times New Roman" panose="02020603050405020304" charset="0"/>
                <a:cs typeface="Times New Roman" panose="02020603050405020304" charset="0"/>
              </a:rPr>
              <a:t>΄</a:t>
            </a:r>
            <a:endParaRPr lang="en-US" altLang="en-US" sz="20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 rot="5400000">
            <a:off x="5956935" y="605980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5894070" y="610679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Isosceles Triangle 262"/>
          <p:cNvSpPr/>
          <p:nvPr/>
        </p:nvSpPr>
        <p:spPr>
          <a:xfrm rot="5400000">
            <a:off x="5813425" y="6151880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flipH="1" flipV="1">
            <a:off x="6962140" y="573659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38315" y="5818505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0365" y="592328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55630" y="5540375"/>
            <a:ext cx="1042035" cy="1047750"/>
          </a:xfrm>
          <a:prstGeom prst="rect">
            <a:avLst/>
          </a:prstGeom>
        </p:spPr>
      </p:pic>
      <p:sp>
        <p:nvSpPr>
          <p:cNvPr id="95" name="Isosceles Triangle 94"/>
          <p:cNvSpPr/>
          <p:nvPr/>
        </p:nvSpPr>
        <p:spPr>
          <a:xfrm rot="7800000">
            <a:off x="10551795" y="510222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7560000">
            <a:off x="10457815" y="514667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7680000">
            <a:off x="10347960" y="520128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55935" y="5641340"/>
            <a:ext cx="1042035" cy="10477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586085" y="6663690"/>
            <a:ext cx="11899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617855" y="4817745"/>
            <a:ext cx="20383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5400000">
            <a:off x="690880" y="4779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Text Box 106"/>
          <p:cNvSpPr txBox="1"/>
          <p:nvPr/>
        </p:nvSpPr>
        <p:spPr>
          <a:xfrm>
            <a:off x="883285" y="4712970"/>
            <a:ext cx="1221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information flow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2400300" y="2008505"/>
            <a:ext cx="6985" cy="1146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5400000">
            <a:off x="2730500" y="31203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2232177" y="2302430"/>
            <a:ext cx="665288" cy="1694815"/>
            <a:chOff x="7345" y="4911"/>
            <a:chExt cx="541" cy="1378"/>
          </a:xfrm>
        </p:grpSpPr>
        <p:sp>
          <p:nvSpPr>
            <p:cNvPr id="12" name="Cube 11"/>
            <p:cNvSpPr/>
            <p:nvPr/>
          </p:nvSpPr>
          <p:spPr>
            <a:xfrm>
              <a:off x="7345" y="4911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 flipV="1">
            <a:off x="2557145" y="3157220"/>
            <a:ext cx="5690235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2699385" y="31261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 rot="5400000">
            <a:off x="7393940" y="31305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17105" y="306514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38632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3585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185150" y="2440940"/>
            <a:ext cx="482600" cy="1375410"/>
            <a:chOff x="11855" y="3682"/>
            <a:chExt cx="760" cy="2166"/>
          </a:xfrm>
        </p:grpSpPr>
        <p:sp>
          <p:nvSpPr>
            <p:cNvPr id="135" name="Cube 134"/>
            <p:cNvSpPr/>
            <p:nvPr/>
          </p:nvSpPr>
          <p:spPr>
            <a:xfrm>
              <a:off x="1191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1185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53425" y="2347595"/>
            <a:ext cx="1696720" cy="650240"/>
            <a:chOff x="13215" y="2982"/>
            <a:chExt cx="2672" cy="1024"/>
          </a:xfrm>
        </p:grpSpPr>
        <p:sp>
          <p:nvSpPr>
            <p:cNvPr id="141" name="Cube 140"/>
            <p:cNvSpPr/>
            <p:nvPr/>
          </p:nvSpPr>
          <p:spPr>
            <a:xfrm rot="5400000" flipH="1">
              <a:off x="14103" y="222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 rot="5400000" flipH="1">
              <a:off x="14089" y="216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 rot="5400000" flipH="1">
              <a:off x="14088" y="210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8516620" y="3148330"/>
            <a:ext cx="619125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ight Arrow 115"/>
          <p:cNvSpPr/>
          <p:nvPr/>
        </p:nvSpPr>
        <p:spPr>
          <a:xfrm rot="2400000">
            <a:off x="10902315" y="348932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>
            <a:off x="11604625" y="267462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11341100" y="2834005"/>
            <a:ext cx="76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apply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</a:t>
            </a:r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917815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9897110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620250" y="85090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9869170" y="7975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71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Text Box 221"/>
          <p:cNvSpPr txBox="1"/>
          <p:nvPr/>
        </p:nvSpPr>
        <p:spPr>
          <a:xfrm>
            <a:off x="9488805" y="57277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Text Box 228"/>
          <p:cNvSpPr txBox="1"/>
          <p:nvPr/>
        </p:nvSpPr>
        <p:spPr>
          <a:xfrm>
            <a:off x="10382250" y="553085"/>
            <a:ext cx="699770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de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 rot="10800000">
            <a:off x="10179685" y="1577340"/>
            <a:ext cx="1449705" cy="877570"/>
            <a:chOff x="14985" y="2736"/>
            <a:chExt cx="2283" cy="1382"/>
          </a:xfrm>
        </p:grpSpPr>
        <p:cxnSp>
          <p:nvCxnSpPr>
            <p:cNvPr id="199" name="Straight Connector 198"/>
            <p:cNvCxnSpPr/>
            <p:nvPr/>
          </p:nvCxnSpPr>
          <p:spPr>
            <a:xfrm flipV="1">
              <a:off x="15764" y="2736"/>
              <a:ext cx="1504" cy="1382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16517" y="3409"/>
              <a:ext cx="381" cy="2"/>
            </a:xfrm>
            <a:prstGeom prst="line">
              <a:avLst/>
            </a:prstGeom>
            <a:ln w="19050" cap="sq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Isosceles Triangle 200"/>
            <p:cNvSpPr/>
            <p:nvPr/>
          </p:nvSpPr>
          <p:spPr>
            <a:xfrm rot="16200000">
              <a:off x="16676" y="3352"/>
              <a:ext cx="120" cy="120"/>
            </a:xfrm>
            <a:prstGeom prst="triangle">
              <a:avLst/>
            </a:prstGeom>
            <a:solidFill>
              <a:srgbClr val="EB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4985" y="4118"/>
              <a:ext cx="779" cy="0"/>
            </a:xfrm>
            <a:prstGeom prst="line">
              <a:avLst/>
            </a:prstGeom>
            <a:ln w="19050" cap="rnd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16336" y="2742"/>
              <a:ext cx="926" cy="10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46435" y="87757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04400" y="180848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60" name="Right Arrow 59"/>
          <p:cNvSpPr/>
          <p:nvPr/>
        </p:nvSpPr>
        <p:spPr>
          <a:xfrm rot="5400000">
            <a:off x="11604625" y="326136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75520" y="184277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45370" y="187960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95330" y="93218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45495" y="97790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6" name="Group 145"/>
          <p:cNvGrpSpPr/>
          <p:nvPr/>
        </p:nvGrpSpPr>
        <p:grpSpPr>
          <a:xfrm>
            <a:off x="5045710" y="6006465"/>
            <a:ext cx="502285" cy="132080"/>
            <a:chOff x="7811" y="9359"/>
            <a:chExt cx="791" cy="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8" name="Cube 15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9" name="Cube 15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0" name="Cube 159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9" name="Cube 168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Cube 16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7" name="Cube 176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8" name="Cube 177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9" name="Cube 178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7" name="Text Box 226"/>
          <p:cNvSpPr txBox="1"/>
          <p:nvPr/>
        </p:nvSpPr>
        <p:spPr>
          <a:xfrm rot="5400000">
            <a:off x="5001260" y="628078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1" name="Text Box 260"/>
          <p:cNvSpPr txBox="1"/>
          <p:nvPr/>
        </p:nvSpPr>
        <p:spPr>
          <a:xfrm rot="5400000">
            <a:off x="9088120" y="42062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7" name="Text Box 266"/>
          <p:cNvSpPr txBox="1"/>
          <p:nvPr/>
        </p:nvSpPr>
        <p:spPr>
          <a:xfrm rot="5400000">
            <a:off x="9485630" y="380111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1" name="Text Box 270"/>
          <p:cNvSpPr txBox="1"/>
          <p:nvPr/>
        </p:nvSpPr>
        <p:spPr>
          <a:xfrm rot="5400000">
            <a:off x="10089515" y="52431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6" name="Text Box 275"/>
          <p:cNvSpPr txBox="1"/>
          <p:nvPr/>
        </p:nvSpPr>
        <p:spPr>
          <a:xfrm rot="5400000">
            <a:off x="10433685" y="487680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265035" y="4553585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89670" y="4457700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9682480" y="5511800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24950" y="5937885"/>
            <a:ext cx="731520" cy="478155"/>
          </a:xfrm>
          <a:prstGeom prst="rect">
            <a:avLst/>
          </a:prstGeom>
        </p:spPr>
      </p:pic>
      <p:sp>
        <p:nvSpPr>
          <p:cNvPr id="215" name="Text Box 214"/>
          <p:cNvSpPr txBox="1"/>
          <p:nvPr/>
        </p:nvSpPr>
        <p:spPr>
          <a:xfrm>
            <a:off x="1659255" y="290195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conv1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demo_cluster"/>
          <p:cNvPicPr>
            <a:picLocks noChangeAspect="1"/>
          </p:cNvPicPr>
          <p:nvPr/>
        </p:nvPicPr>
        <p:blipFill>
          <a:blip r:embed="rId1"/>
          <a:srcRect r="68326" b="121"/>
          <a:stretch>
            <a:fillRect/>
          </a:stretch>
        </p:blipFill>
        <p:spPr>
          <a:xfrm>
            <a:off x="838200" y="634365"/>
            <a:ext cx="3168650" cy="3141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67470" t="1795"/>
          <a:stretch>
            <a:fillRect/>
          </a:stretch>
        </p:blipFill>
        <p:spPr>
          <a:xfrm>
            <a:off x="7555865" y="860425"/>
            <a:ext cx="3255010" cy="3091815"/>
          </a:xfrm>
          <a:prstGeom prst="rect">
            <a:avLst/>
          </a:prstGeom>
        </p:spPr>
      </p:pic>
      <p:pic>
        <p:nvPicPr>
          <p:cNvPr id="6" name="Picture 5" descr="demo_cluster"/>
          <p:cNvPicPr>
            <a:picLocks noChangeAspect="1"/>
          </p:cNvPicPr>
          <p:nvPr/>
        </p:nvPicPr>
        <p:blipFill>
          <a:blip r:embed="rId1"/>
          <a:srcRect l="31719" t="10638" r="32811" b="37606"/>
          <a:stretch>
            <a:fillRect/>
          </a:stretch>
        </p:blipFill>
        <p:spPr>
          <a:xfrm>
            <a:off x="4007485" y="860425"/>
            <a:ext cx="3548380" cy="16281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650740" y="2562860"/>
            <a:ext cx="883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= 0.012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4161790" y="2477135"/>
            <a:ext cx="589280" cy="43370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619240" y="2557145"/>
            <a:ext cx="883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= 1.521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6130290" y="2471420"/>
            <a:ext cx="589280" cy="43370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703445" y="2992755"/>
            <a:ext cx="2324100" cy="596900"/>
            <a:chOff x="7407" y="4857"/>
            <a:chExt cx="3660" cy="940"/>
          </a:xfrm>
        </p:grpSpPr>
        <p:sp>
          <p:nvSpPr>
            <p:cNvPr id="13" name="Right Arrow 12"/>
            <p:cNvSpPr/>
            <p:nvPr/>
          </p:nvSpPr>
          <p:spPr>
            <a:xfrm>
              <a:off x="7407" y="4857"/>
              <a:ext cx="3660" cy="941"/>
            </a:xfrm>
            <a:prstGeom prst="rightArrow">
              <a:avLst>
                <a:gd name="adj1" fmla="val 55154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7686" y="5014"/>
              <a:ext cx="28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MI maxmization</a:t>
              </a:r>
              <a:endParaRPr lang="en-US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2" name="Group 141"/>
          <p:cNvGrpSpPr/>
          <p:nvPr/>
        </p:nvGrpSpPr>
        <p:grpSpPr>
          <a:xfrm>
            <a:off x="2152650" y="1383665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9" name="Isosceles Triangle 178"/>
          <p:cNvSpPr/>
          <p:nvPr/>
        </p:nvSpPr>
        <p:spPr>
          <a:xfrm rot="5400000">
            <a:off x="2775585" y="355917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0" name="Straight Connector 179"/>
          <p:cNvCxnSpPr/>
          <p:nvPr/>
        </p:nvCxnSpPr>
        <p:spPr>
          <a:xfrm>
            <a:off x="2773680" y="2393315"/>
            <a:ext cx="4445" cy="119126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Isosceles Triangle 162"/>
          <p:cNvSpPr/>
          <p:nvPr/>
        </p:nvSpPr>
        <p:spPr>
          <a:xfrm rot="5400000">
            <a:off x="3230245" y="454088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81045" y="4036695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634105" y="4575810"/>
            <a:ext cx="289179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832860" y="4580255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832860" y="533019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872230" y="5036820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306570" y="5368290"/>
            <a:ext cx="1384935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 rot="0">
            <a:off x="5304155" y="5266690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Isosceles Triangle 78"/>
          <p:cNvSpPr/>
          <p:nvPr/>
        </p:nvSpPr>
        <p:spPr>
          <a:xfrm rot="5400000">
            <a:off x="4368800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83806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553021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5616575" y="4820285"/>
            <a:ext cx="667385" cy="993140"/>
            <a:chOff x="8849" y="2669"/>
            <a:chExt cx="1051" cy="1564"/>
          </a:xfrm>
        </p:grpSpPr>
        <p:sp>
          <p:nvSpPr>
            <p:cNvPr id="44" name="Cube 43"/>
            <p:cNvSpPr/>
            <p:nvPr/>
          </p:nvSpPr>
          <p:spPr>
            <a:xfrm>
              <a:off x="8849" y="2967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8" y="2967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Cube 45"/>
            <p:cNvSpPr/>
            <p:nvPr/>
          </p:nvSpPr>
          <p:spPr>
            <a:xfrm>
              <a:off x="9140" y="2669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212" y="2705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308" y="2705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051550" y="4476750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5369560" y="5499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4453255" y="5369560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4485005" y="5992495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4418330" y="56368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6435090" y="3763010"/>
            <a:ext cx="751205" cy="1375410"/>
            <a:chOff x="10458" y="5786"/>
            <a:chExt cx="1183" cy="2166"/>
          </a:xfrm>
        </p:grpSpPr>
        <p:sp>
          <p:nvSpPr>
            <p:cNvPr id="96" name="Cube 95"/>
            <p:cNvSpPr/>
            <p:nvPr/>
          </p:nvSpPr>
          <p:spPr>
            <a:xfrm>
              <a:off x="10458" y="604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2" name="Cube 131"/>
            <p:cNvSpPr/>
            <p:nvPr/>
          </p:nvSpPr>
          <p:spPr>
            <a:xfrm>
              <a:off x="10586" y="604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0" name="Cube 129"/>
            <p:cNvSpPr/>
            <p:nvPr/>
          </p:nvSpPr>
          <p:spPr>
            <a:xfrm>
              <a:off x="10570" y="57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56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0652" y="57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39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0803" y="57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48" name="Isosceles Triangle 147"/>
          <p:cNvSpPr/>
          <p:nvPr/>
        </p:nvSpPr>
        <p:spPr>
          <a:xfrm rot="5400000">
            <a:off x="374396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4453255" y="59543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465955" y="5801995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4581525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720590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5406390" y="5470525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6116320" y="470916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53150" y="4680585"/>
            <a:ext cx="1905" cy="25146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Isosceles Triangle 154"/>
          <p:cNvSpPr/>
          <p:nvPr/>
        </p:nvSpPr>
        <p:spPr>
          <a:xfrm rot="5400000">
            <a:off x="485838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29348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6951980" y="3650615"/>
            <a:ext cx="0" cy="2914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2475865" y="2391410"/>
            <a:ext cx="611822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131050" y="35629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857750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2564765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914265" y="5986145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5082540" y="5636895"/>
            <a:ext cx="464820" cy="688975"/>
            <a:chOff x="8004" y="8877"/>
            <a:chExt cx="732" cy="1085"/>
          </a:xfrm>
        </p:grpSpPr>
        <p:sp>
          <p:nvSpPr>
            <p:cNvPr id="39" name="Cube 38"/>
            <p:cNvSpPr/>
            <p:nvPr/>
          </p:nvSpPr>
          <p:spPr>
            <a:xfrm>
              <a:off x="8004" y="8898"/>
              <a:ext cx="261" cy="1064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043" y="8877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242" y="8877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5" name="Isosceles Triangle 174"/>
          <p:cNvSpPr/>
          <p:nvPr/>
        </p:nvSpPr>
        <p:spPr>
          <a:xfrm rot="5400000">
            <a:off x="4996180" y="59493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8369328" y="1292225"/>
            <a:ext cx="690762" cy="1979930"/>
            <a:chOff x="13632" y="1194"/>
            <a:chExt cx="1260" cy="3118"/>
          </a:xfrm>
        </p:grpSpPr>
        <p:sp>
          <p:nvSpPr>
            <p:cNvPr id="146" name="Cube 145"/>
            <p:cNvSpPr/>
            <p:nvPr/>
          </p:nvSpPr>
          <p:spPr>
            <a:xfrm>
              <a:off x="13632" y="1196"/>
              <a:ext cx="1184" cy="3116"/>
            </a:xfrm>
            <a:prstGeom prst="cube">
              <a:avLst>
                <a:gd name="adj" fmla="val 93817"/>
              </a:avLst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Cube 146"/>
            <p:cNvSpPr/>
            <p:nvPr/>
          </p:nvSpPr>
          <p:spPr>
            <a:xfrm>
              <a:off x="13708" y="1194"/>
              <a:ext cx="1184" cy="3118"/>
            </a:xfrm>
            <a:prstGeom prst="cube">
              <a:avLst>
                <a:gd name="adj" fmla="val 94110"/>
              </a:avLst>
            </a:prstGeom>
            <a:solidFill>
              <a:schemeClr val="accent2">
                <a:lumMod val="40000"/>
                <a:lumOff val="60000"/>
                <a:alpha val="64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8" name="Isosceles Triangle 177"/>
          <p:cNvSpPr/>
          <p:nvPr/>
        </p:nvSpPr>
        <p:spPr>
          <a:xfrm rot="5400000">
            <a:off x="8200390" y="235267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2640965" y="2752725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46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1">
            <a:off x="3230245" y="3599180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3138805" y="35629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857750" y="35610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3051175" y="3596640"/>
            <a:ext cx="435800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7313295" y="2631440"/>
            <a:ext cx="887095" cy="1706245"/>
            <a:chOff x="11907" y="3735"/>
            <a:chExt cx="1397" cy="2687"/>
          </a:xfrm>
        </p:grpSpPr>
        <p:sp>
          <p:nvSpPr>
            <p:cNvPr id="134" name="Cube 133"/>
            <p:cNvSpPr/>
            <p:nvPr/>
          </p:nvSpPr>
          <p:spPr>
            <a:xfrm>
              <a:off x="11907" y="4038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5" name="Cube 134"/>
            <p:cNvSpPr/>
            <p:nvPr/>
          </p:nvSpPr>
          <p:spPr>
            <a:xfrm>
              <a:off x="12059" y="4038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1" name="Cube 140"/>
            <p:cNvSpPr/>
            <p:nvPr/>
          </p:nvSpPr>
          <p:spPr>
            <a:xfrm>
              <a:off x="12095" y="375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12154" y="3735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>
              <a:off x="12290" y="3736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9" name="Isosceles Triangle 168"/>
          <p:cNvSpPr/>
          <p:nvPr/>
        </p:nvSpPr>
        <p:spPr>
          <a:xfrm>
            <a:off x="7965440" y="25311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8001000" y="2502535"/>
            <a:ext cx="1270" cy="28638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7901305" y="229870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7970520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020050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6912610" y="370713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851015" y="349758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6920230" y="352742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969760" y="352742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" name="Isosceles Triangle 162"/>
          <p:cNvSpPr/>
          <p:nvPr/>
        </p:nvSpPr>
        <p:spPr>
          <a:xfrm rot="5400000">
            <a:off x="3230245" y="454088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81045" y="4036695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634105" y="4575810"/>
            <a:ext cx="323977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640965" y="2752725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1">
            <a:off x="3230245" y="3599180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832860" y="4580255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832860" y="533019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872230" y="5036820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119630" y="1383665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321175" y="5368290"/>
            <a:ext cx="131699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 rot="0">
            <a:off x="5304155" y="5266690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Isosceles Triangle 78"/>
          <p:cNvSpPr/>
          <p:nvPr/>
        </p:nvSpPr>
        <p:spPr>
          <a:xfrm rot="5400000">
            <a:off x="4368800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501586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553021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616575" y="5009515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394450" y="4476750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5369560" y="5499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4453255" y="5369560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4485005" y="5992495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4418330" y="56368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74396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4453255" y="59543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465955" y="5801995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4581525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720590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2" name="Isosceles Triangle 151"/>
          <p:cNvSpPr/>
          <p:nvPr/>
        </p:nvSpPr>
        <p:spPr>
          <a:xfrm>
            <a:off x="6459220" y="470916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503618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69353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3051175" y="3600450"/>
            <a:ext cx="5126355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be 133"/>
          <p:cNvSpPr/>
          <p:nvPr/>
        </p:nvSpPr>
        <p:spPr>
          <a:xfrm>
            <a:off x="809561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>
            <a:off x="819213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1" name="Cube 140"/>
          <p:cNvSpPr/>
          <p:nvPr/>
        </p:nvSpPr>
        <p:spPr>
          <a:xfrm>
            <a:off x="8885555" y="2642235"/>
            <a:ext cx="570230" cy="1695450"/>
          </a:xfrm>
          <a:prstGeom prst="cube">
            <a:avLst>
              <a:gd name="adj" fmla="val 95600"/>
            </a:avLst>
          </a:prstGeom>
          <a:solidFill>
            <a:schemeClr val="accent1">
              <a:lumMod val="60000"/>
              <a:lumOff val="40000"/>
              <a:alpha val="67000"/>
            </a:scheme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4" name="Cube 143"/>
          <p:cNvSpPr/>
          <p:nvPr/>
        </p:nvSpPr>
        <p:spPr>
          <a:xfrm>
            <a:off x="8923020" y="2631440"/>
            <a:ext cx="644525" cy="1696085"/>
          </a:xfrm>
          <a:prstGeom prst="cube">
            <a:avLst>
              <a:gd name="adj" fmla="val 8571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5" name="Cube 144"/>
          <p:cNvSpPr/>
          <p:nvPr/>
        </p:nvSpPr>
        <p:spPr>
          <a:xfrm>
            <a:off x="9009380" y="2632075"/>
            <a:ext cx="644525" cy="1696085"/>
          </a:xfrm>
          <a:prstGeom prst="cube">
            <a:avLst>
              <a:gd name="adj" fmla="val 8571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5035550" y="35648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 rot="5400000">
            <a:off x="3138805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9" name="Isosceles Triangle 168"/>
          <p:cNvSpPr/>
          <p:nvPr/>
        </p:nvSpPr>
        <p:spPr>
          <a:xfrm>
            <a:off x="9427845" y="25311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9463405" y="2502535"/>
            <a:ext cx="1270" cy="28638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475865" y="2392680"/>
            <a:ext cx="7804150" cy="26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9363710" y="229870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43292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48245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72"/>
          <p:cNvSpPr/>
          <p:nvPr/>
        </p:nvSpPr>
        <p:spPr>
          <a:xfrm rot="5400000">
            <a:off x="5035550" y="23571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2564765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914265" y="5986145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060315" y="5614670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5" name="Isosceles Triangle 174"/>
          <p:cNvSpPr/>
          <p:nvPr/>
        </p:nvSpPr>
        <p:spPr>
          <a:xfrm rot="5400000">
            <a:off x="4996180" y="59493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14820" y="399669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963920" y="5367020"/>
            <a:ext cx="279400" cy="57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606615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162040" y="479488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5407660" y="5470525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05650" y="4578350"/>
            <a:ext cx="370205" cy="635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20725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367270" y="3763010"/>
            <a:ext cx="680085" cy="1375410"/>
            <a:chOff x="10996" y="5886"/>
            <a:chExt cx="1071" cy="2166"/>
          </a:xfrm>
        </p:grpSpPr>
        <p:sp>
          <p:nvSpPr>
            <p:cNvPr id="130" name="Cube 129"/>
            <p:cNvSpPr/>
            <p:nvPr/>
          </p:nvSpPr>
          <p:spPr>
            <a:xfrm>
              <a:off x="10996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229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>
            <a:off x="6497320" y="4680585"/>
            <a:ext cx="0" cy="2660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7836535" y="3705225"/>
            <a:ext cx="635" cy="2032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811770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734935" y="350139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80415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85368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7798435" y="372237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799070" y="23698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9943465" y="1383665"/>
            <a:ext cx="838200" cy="1978660"/>
            <a:chOff x="13625" y="1249"/>
            <a:chExt cx="1320" cy="3116"/>
          </a:xfrm>
        </p:grpSpPr>
        <p:sp>
          <p:nvSpPr>
            <p:cNvPr id="146" name="Cube 145"/>
            <p:cNvSpPr/>
            <p:nvPr/>
          </p:nvSpPr>
          <p:spPr>
            <a:xfrm>
              <a:off x="13625" y="1249"/>
              <a:ext cx="1184" cy="3116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Cube 146"/>
            <p:cNvSpPr/>
            <p:nvPr/>
          </p:nvSpPr>
          <p:spPr>
            <a:xfrm>
              <a:off x="13761" y="1249"/>
              <a:ext cx="1184" cy="3116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4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Isosceles Triangle 28"/>
          <p:cNvSpPr/>
          <p:nvPr/>
        </p:nvSpPr>
        <p:spPr>
          <a:xfrm rot="5400000">
            <a:off x="9754235" y="23774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" name="Isosceles Triangle 162"/>
          <p:cNvSpPr/>
          <p:nvPr/>
        </p:nvSpPr>
        <p:spPr>
          <a:xfrm rot="5400000">
            <a:off x="2604135" y="454088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54935" y="4036695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007995" y="4575810"/>
            <a:ext cx="323977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014855" y="2752725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1">
            <a:off x="2604135" y="3599180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06750" y="4580255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06750" y="533019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46120" y="5036820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3695065" y="5368290"/>
            <a:ext cx="131699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 rot="0">
            <a:off x="4678045" y="5266690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Isosceles Triangle 78"/>
          <p:cNvSpPr/>
          <p:nvPr/>
        </p:nvSpPr>
        <p:spPr>
          <a:xfrm rot="5400000">
            <a:off x="3742690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90465" y="5009515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8340" y="4476750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499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3827145" y="5369560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58895" y="5992495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6368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9543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39845" y="5801995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55415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94480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06742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425065" y="3600450"/>
            <a:ext cx="5126355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be 133"/>
          <p:cNvSpPr/>
          <p:nvPr/>
        </p:nvSpPr>
        <p:spPr>
          <a:xfrm>
            <a:off x="746950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>
            <a:off x="756602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5648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 rot="5400000">
            <a:off x="2512695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849755" y="2392680"/>
            <a:ext cx="7804150" cy="26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72"/>
          <p:cNvSpPr/>
          <p:nvPr/>
        </p:nvSpPr>
        <p:spPr>
          <a:xfrm rot="5400000">
            <a:off x="4409440" y="23571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1938655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8155" y="5986145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614670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5" name="Isosceles Triangle 174"/>
          <p:cNvSpPr/>
          <p:nvPr/>
        </p:nvSpPr>
        <p:spPr>
          <a:xfrm rot="5400000">
            <a:off x="4370070" y="59493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8710" y="399669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5367020"/>
            <a:ext cx="279400" cy="57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44004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35930" y="479488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4781550" y="5470525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9540" y="4578350"/>
            <a:ext cx="370205" cy="635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658114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41160" y="3763010"/>
            <a:ext cx="680085" cy="1375410"/>
            <a:chOff x="10996" y="5886"/>
            <a:chExt cx="1071" cy="2166"/>
          </a:xfrm>
        </p:grpSpPr>
        <p:sp>
          <p:nvSpPr>
            <p:cNvPr id="130" name="Cube 129"/>
            <p:cNvSpPr/>
            <p:nvPr/>
          </p:nvSpPr>
          <p:spPr>
            <a:xfrm>
              <a:off x="10996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229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1">
            <a:off x="5869940" y="4680585"/>
            <a:ext cx="1270" cy="24257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7210425" y="3705225"/>
            <a:ext cx="635" cy="2032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185660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08825" y="350139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17804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22757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7172325" y="374015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172960" y="23698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6" name="Cube 145"/>
          <p:cNvSpPr/>
          <p:nvPr/>
        </p:nvSpPr>
        <p:spPr>
          <a:xfrm>
            <a:off x="9317355" y="1348105"/>
            <a:ext cx="751840" cy="1978660"/>
          </a:xfrm>
          <a:prstGeom prst="cube">
            <a:avLst>
              <a:gd name="adj" fmla="val 85714"/>
            </a:avLst>
          </a:prstGeom>
          <a:solidFill>
            <a:schemeClr val="accent2">
              <a:lumMod val="40000"/>
              <a:lumOff val="60000"/>
              <a:alpha val="61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28125" y="23774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907655" y="3596005"/>
            <a:ext cx="452120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 rot="5400000">
            <a:off x="8074025" y="35579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183245" y="2642870"/>
            <a:ext cx="767715" cy="1706245"/>
            <a:chOff x="13993" y="4144"/>
            <a:chExt cx="1209" cy="2687"/>
          </a:xfrm>
        </p:grpSpPr>
        <p:sp>
          <p:nvSpPr>
            <p:cNvPr id="141" name="Cube 140"/>
            <p:cNvSpPr/>
            <p:nvPr/>
          </p:nvSpPr>
          <p:spPr>
            <a:xfrm>
              <a:off x="13993" y="4161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14052" y="4144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>
              <a:off x="14188" y="4145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9" name="Isosceles Triangle 168"/>
          <p:cNvSpPr/>
          <p:nvPr/>
        </p:nvSpPr>
        <p:spPr>
          <a:xfrm>
            <a:off x="8740775" y="25565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8777605" y="2502535"/>
            <a:ext cx="1270" cy="27749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676640" y="229870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874585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79538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30570" y="4737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1546860"/>
            <a:ext cx="1706880" cy="173736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2" name="Group 141"/>
          <p:cNvGrpSpPr/>
          <p:nvPr/>
        </p:nvGrpSpPr>
        <p:grpSpPr>
          <a:xfrm>
            <a:off x="1493520" y="1383665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010" y="1186815"/>
            <a:ext cx="172720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205" name="Cube 204"/>
          <p:cNvSpPr/>
          <p:nvPr/>
        </p:nvSpPr>
        <p:spPr>
          <a:xfrm>
            <a:off x="9813925" y="1366520"/>
            <a:ext cx="1146175" cy="1942465"/>
          </a:xfrm>
          <a:prstGeom prst="cube">
            <a:avLst>
              <a:gd name="adj" fmla="val 51800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10885170" y="1186815"/>
            <a:ext cx="751840" cy="2041525"/>
          </a:xfrm>
          <a:prstGeom prst="cube">
            <a:avLst>
              <a:gd name="adj" fmla="val 85714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5570" y="7168515"/>
            <a:ext cx="1800225" cy="172402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068955"/>
            <a:ext cx="1706880" cy="173736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00" y="2649855"/>
            <a:ext cx="172720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205" name="Cube 204"/>
          <p:cNvSpPr/>
          <p:nvPr/>
        </p:nvSpPr>
        <p:spPr>
          <a:xfrm>
            <a:off x="2599055" y="2944495"/>
            <a:ext cx="1146175" cy="1942465"/>
          </a:xfrm>
          <a:prstGeom prst="cube">
            <a:avLst>
              <a:gd name="adj" fmla="val 51800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6167120" y="2649855"/>
            <a:ext cx="751840" cy="2041525"/>
          </a:xfrm>
          <a:prstGeom prst="cube">
            <a:avLst>
              <a:gd name="adj" fmla="val 85714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5286375"/>
            <a:ext cx="1781175" cy="17621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675" y="5314950"/>
            <a:ext cx="1771650" cy="1752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505" y="5295900"/>
            <a:ext cx="1781175" cy="17716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2415" y="5256530"/>
            <a:ext cx="1790700" cy="17526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7725" y="5232400"/>
            <a:ext cx="1752600" cy="180022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9150" y="2358390"/>
            <a:ext cx="1781175" cy="177165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2190" y="7018020"/>
            <a:ext cx="1781175" cy="177165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2415" y="7027545"/>
            <a:ext cx="1781175" cy="17526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0930" y="6989445"/>
            <a:ext cx="1781175" cy="17907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9750" y="53340"/>
            <a:ext cx="1809750" cy="1781175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  <a:softEdge rad="31750"/>
          </a:effectLst>
          <a:scene3d>
            <a:camera prst="isometricOffAxis2Right"/>
            <a:lightRig rig="threePt" dir="t"/>
          </a:scene3d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6960" y="36830"/>
            <a:ext cx="1790700" cy="1771650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50365" y="-4445"/>
            <a:ext cx="1752600" cy="1762125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21535" y="23495"/>
            <a:ext cx="1781175" cy="1781175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24455" y="48895"/>
            <a:ext cx="1771650" cy="1762125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44190" y="62230"/>
            <a:ext cx="1743075" cy="1781175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02025" y="5080"/>
            <a:ext cx="1743075" cy="1752600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20490" y="43180"/>
            <a:ext cx="1771650" cy="1771650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38320" y="-13970"/>
            <a:ext cx="1790700" cy="1771650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8" name="Straight Connector 127"/>
          <p:cNvCxnSpPr/>
          <p:nvPr/>
        </p:nvCxnSpPr>
        <p:spPr>
          <a:xfrm flipV="1">
            <a:off x="469900" y="3448050"/>
            <a:ext cx="8610600" cy="69850"/>
          </a:xfrm>
          <a:prstGeom prst="line">
            <a:avLst/>
          </a:prstGeom>
          <a:ln w="28575">
            <a:solidFill>
              <a:srgbClr val="202020">
                <a:alpha val="83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be 14"/>
          <p:cNvSpPr/>
          <p:nvPr/>
        </p:nvSpPr>
        <p:spPr>
          <a:xfrm rot="5400000" flipH="1">
            <a:off x="4387215" y="2764155"/>
            <a:ext cx="751840" cy="2041525"/>
          </a:xfrm>
          <a:prstGeom prst="cube">
            <a:avLst>
              <a:gd name="adj" fmla="val 85714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1697990" y="1217295"/>
            <a:ext cx="1146175" cy="1888490"/>
          </a:xfrm>
          <a:prstGeom prst="cube">
            <a:avLst>
              <a:gd name="adj" fmla="val 51800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6691630" y="1096010"/>
            <a:ext cx="751840" cy="2041525"/>
          </a:xfrm>
          <a:prstGeom prst="cube">
            <a:avLst>
              <a:gd name="adj" fmla="val 85714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" y="1343660"/>
            <a:ext cx="1781175" cy="17621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isometricOffAxis2Right"/>
            <a:lightRig rig="threePt" dir="t"/>
          </a:scene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430" y="1020445"/>
            <a:ext cx="1781175" cy="177165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isometricOffAxis2Right"/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7696200" y="1267460"/>
            <a:ext cx="2667635" cy="1590040"/>
            <a:chOff x="11118" y="5782"/>
            <a:chExt cx="4497" cy="284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18" y="5814"/>
              <a:ext cx="2835" cy="2715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  <a:scene3d>
              <a:camera prst="isometricOffAxis2Right"/>
              <a:lightRig rig="threePt" dir="t"/>
            </a:scene3d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68" y="5782"/>
              <a:ext cx="2805" cy="279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27" y="5791"/>
              <a:ext cx="2805" cy="276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11" y="5807"/>
              <a:ext cx="2805" cy="282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</p:grpSp>
      <p:sp>
        <p:nvSpPr>
          <p:cNvPr id="6" name="Text Box 5"/>
          <p:cNvSpPr txBox="1"/>
          <p:nvPr/>
        </p:nvSpPr>
        <p:spPr>
          <a:xfrm>
            <a:off x="3694430" y="3558540"/>
            <a:ext cx="21647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 conv 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+ 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softmax</a:t>
            </a:r>
            <a:endParaRPr lang="en-US" sz="1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en-US" sz="1400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×</a:t>
            </a:r>
            <a:r>
              <a:rPr lang="en-US" sz="14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C’</a:t>
            </a:r>
            <a:endParaRPr lang="en-US" sz="1400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endParaRPr lang="en-US" sz="14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943350" y="321945"/>
            <a:ext cx="1220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>
              <a:buClrTx/>
              <a:buSzTx/>
              <a:buFontTx/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 maps</a:t>
            </a:r>
            <a:endParaRPr lang="en-US" sz="1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H×W</a:t>
            </a: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×N</a:t>
            </a:r>
            <a:r>
              <a:rPr lang="en-US" sz="1400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</a:t>
            </a:r>
            <a:endParaRPr lang="en-US" sz="1400" b="1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8460" y="320040"/>
            <a:ext cx="1106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Input image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400" i="1">
                <a:latin typeface="Times New Roman" panose="02020603050405020304" charset="0"/>
                <a:cs typeface="Times New Roman" panose="02020603050405020304" charset="0"/>
              </a:rPr>
              <a:t>H×W</a:t>
            </a: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US" sz="1400" i="1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sz="1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700771" y="321945"/>
            <a:ext cx="10134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>
              <a:buClrTx/>
              <a:buSzTx/>
              <a:buFontTx/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rediction </a:t>
            </a:r>
            <a:endParaRPr lang="en-US" sz="1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endParaRPr lang="en-US" sz="1400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1162030" y="321945"/>
            <a:ext cx="7861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Labels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×C</a:t>
            </a:r>
            <a:endParaRPr lang="en-US" sz="1400"/>
          </a:p>
        </p:txBody>
      </p:sp>
      <p:sp>
        <p:nvSpPr>
          <p:cNvPr id="11" name="Text Box 10"/>
          <p:cNvSpPr txBox="1"/>
          <p:nvPr/>
        </p:nvSpPr>
        <p:spPr>
          <a:xfrm>
            <a:off x="1630680" y="320040"/>
            <a:ext cx="15379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>
              <a:buClrTx/>
              <a:buSzTx/>
              <a:buFontTx/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 extractor</a:t>
            </a:r>
            <a:endParaRPr lang="en-US" sz="1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1257300" y="2159000"/>
            <a:ext cx="373380" cy="359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611755" y="2149475"/>
            <a:ext cx="373380" cy="359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4657090" y="3151505"/>
            <a:ext cx="373380" cy="359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7581265" y="2159000"/>
            <a:ext cx="373380" cy="359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6493510" y="4121150"/>
            <a:ext cx="716280" cy="990826"/>
            <a:chOff x="10424" y="6107"/>
            <a:chExt cx="943" cy="1325"/>
          </a:xfrm>
        </p:grpSpPr>
        <p:sp>
          <p:nvSpPr>
            <p:cNvPr id="73" name="Rectangles 72"/>
            <p:cNvSpPr/>
            <p:nvPr/>
          </p:nvSpPr>
          <p:spPr>
            <a:xfrm>
              <a:off x="10498" y="6144"/>
              <a:ext cx="783" cy="1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0493" y="6299"/>
              <a:ext cx="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0489" y="6447"/>
              <a:ext cx="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0492" y="6612"/>
              <a:ext cx="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492" y="6779"/>
              <a:ext cx="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0493" y="6929"/>
              <a:ext cx="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0489" y="7077"/>
              <a:ext cx="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0492" y="7242"/>
              <a:ext cx="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1114" y="6142"/>
              <a:ext cx="3" cy="1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0889" y="6141"/>
              <a:ext cx="5" cy="1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674" y="6142"/>
              <a:ext cx="1" cy="1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94"/>
            <p:cNvSpPr txBox="1"/>
            <p:nvPr/>
          </p:nvSpPr>
          <p:spPr>
            <a:xfrm>
              <a:off x="10424" y="6107"/>
              <a:ext cx="344" cy="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/>
                <a:t>1</a:t>
              </a:r>
              <a:endParaRPr lang="en-US" sz="700" b="1"/>
            </a:p>
          </p:txBody>
        </p:sp>
        <p:sp>
          <p:nvSpPr>
            <p:cNvPr id="96" name="Text Box 95"/>
            <p:cNvSpPr txBox="1"/>
            <p:nvPr/>
          </p:nvSpPr>
          <p:spPr>
            <a:xfrm>
              <a:off x="10424" y="6244"/>
              <a:ext cx="344" cy="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/>
                <a:t>1</a:t>
              </a:r>
              <a:endParaRPr lang="en-US" sz="700" b="1"/>
            </a:p>
          </p:txBody>
        </p:sp>
        <p:sp>
          <p:nvSpPr>
            <p:cNvPr id="113" name="Text Box 112"/>
            <p:cNvSpPr txBox="1"/>
            <p:nvPr/>
          </p:nvSpPr>
          <p:spPr>
            <a:xfrm>
              <a:off x="10623" y="6417"/>
              <a:ext cx="344" cy="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/>
                <a:t>1</a:t>
              </a:r>
              <a:endParaRPr lang="en-US" sz="700" b="1"/>
            </a:p>
          </p:txBody>
        </p:sp>
        <p:sp>
          <p:nvSpPr>
            <p:cNvPr id="114" name="Text Box 113"/>
            <p:cNvSpPr txBox="1"/>
            <p:nvPr/>
          </p:nvSpPr>
          <p:spPr>
            <a:xfrm>
              <a:off x="10623" y="6554"/>
              <a:ext cx="344" cy="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/>
                <a:t>1</a:t>
              </a:r>
              <a:endParaRPr lang="en-US" sz="700" b="1"/>
            </a:p>
          </p:txBody>
        </p:sp>
        <p:sp>
          <p:nvSpPr>
            <p:cNvPr id="115" name="Text Box 114"/>
            <p:cNvSpPr txBox="1"/>
            <p:nvPr/>
          </p:nvSpPr>
          <p:spPr>
            <a:xfrm>
              <a:off x="10823" y="6731"/>
              <a:ext cx="344" cy="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/>
                <a:t>1</a:t>
              </a:r>
              <a:endParaRPr lang="en-US" sz="700" b="1"/>
            </a:p>
          </p:txBody>
        </p:sp>
        <p:sp>
          <p:nvSpPr>
            <p:cNvPr id="116" name="Text Box 115"/>
            <p:cNvSpPr txBox="1"/>
            <p:nvPr/>
          </p:nvSpPr>
          <p:spPr>
            <a:xfrm>
              <a:off x="10823" y="6868"/>
              <a:ext cx="344" cy="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/>
                <a:t>1</a:t>
              </a:r>
              <a:endParaRPr lang="en-US" sz="700" b="1"/>
            </a:p>
          </p:txBody>
        </p:sp>
        <p:sp>
          <p:nvSpPr>
            <p:cNvPr id="117" name="Text Box 116"/>
            <p:cNvSpPr txBox="1"/>
            <p:nvPr/>
          </p:nvSpPr>
          <p:spPr>
            <a:xfrm>
              <a:off x="11023" y="7029"/>
              <a:ext cx="344" cy="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/>
                <a:t>1</a:t>
              </a:r>
              <a:endParaRPr lang="en-US" sz="700" b="1"/>
            </a:p>
          </p:txBody>
        </p:sp>
        <p:sp>
          <p:nvSpPr>
            <p:cNvPr id="118" name="Text Box 117"/>
            <p:cNvSpPr txBox="1"/>
            <p:nvPr/>
          </p:nvSpPr>
          <p:spPr>
            <a:xfrm>
              <a:off x="11023" y="7166"/>
              <a:ext cx="344" cy="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/>
                <a:t>1</a:t>
              </a:r>
              <a:endParaRPr lang="en-US" sz="700" b="1"/>
            </a:p>
          </p:txBody>
        </p:sp>
      </p:grpSp>
      <p:sp>
        <p:nvSpPr>
          <p:cNvPr id="120" name="Text Box 119"/>
          <p:cNvSpPr txBox="1"/>
          <p:nvPr/>
        </p:nvSpPr>
        <p:spPr>
          <a:xfrm>
            <a:off x="3715068" y="6262370"/>
            <a:ext cx="21882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>
              <a:buClrTx/>
              <a:buSzTx/>
              <a:buFontTx/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Oversegmented prediction</a:t>
            </a:r>
            <a:endParaRPr lang="en-US" sz="1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H</a:t>
            </a: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</a:t>
            </a: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US" sz="14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C’</a:t>
            </a:r>
            <a:endParaRPr lang="en-US" sz="14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345" y="4887595"/>
            <a:ext cx="1304925" cy="895350"/>
          </a:xfrm>
          <a:prstGeom prst="rect">
            <a:avLst/>
          </a:prstGeom>
        </p:spPr>
      </p:pic>
      <p:sp>
        <p:nvSpPr>
          <p:cNvPr id="124" name="Left Arrow 123"/>
          <p:cNvSpPr/>
          <p:nvPr/>
        </p:nvSpPr>
        <p:spPr>
          <a:xfrm>
            <a:off x="2471420" y="5138420"/>
            <a:ext cx="654050" cy="3937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Left Arrow 124"/>
          <p:cNvSpPr/>
          <p:nvPr/>
        </p:nvSpPr>
        <p:spPr>
          <a:xfrm>
            <a:off x="2611755" y="3608705"/>
            <a:ext cx="654050" cy="3937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820" y="3544570"/>
            <a:ext cx="1070610" cy="54038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867025" y="1330325"/>
            <a:ext cx="3895725" cy="1560195"/>
            <a:chOff x="4176" y="3980"/>
            <a:chExt cx="7185" cy="286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76" y="4027"/>
              <a:ext cx="2850" cy="2805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  <a:softEdge rad="31750"/>
            </a:effectLst>
            <a:scene3d>
              <a:camera prst="isometricOffAxis2Right"/>
              <a:lightRig rig="threePt" dir="t"/>
            </a:scene3d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00" y="3994"/>
              <a:ext cx="2820" cy="2790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isometricOffAxis2Right"/>
              <a:lightRig rig="threePt" dir="t"/>
            </a:scene3d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51" y="4020"/>
              <a:ext cx="2760" cy="2775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isometricOffAxis2Right"/>
              <a:lightRig rig="threePt" dir="t"/>
            </a:scene3d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06" y="3980"/>
              <a:ext cx="2805" cy="2805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isometricOffAxis2Right"/>
              <a:lightRig rig="threePt" dir="t"/>
            </a:scene3d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25" y="4020"/>
              <a:ext cx="2790" cy="2775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isometricOffAxis2Right"/>
              <a:lightRig rig="threePt" dir="t"/>
            </a:scene3d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769" y="4041"/>
              <a:ext cx="2745" cy="2805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isometricOffAxis2Right"/>
              <a:lightRig rig="threePt" dir="t"/>
            </a:scene3d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364" y="4077"/>
              <a:ext cx="2745" cy="2760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isometricOffAxis2Right"/>
              <a:lightRig rig="threePt" dir="t"/>
            </a:scene3d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2" y="4018"/>
              <a:ext cx="2790" cy="2790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isometricOffAxis2Right"/>
              <a:lightRig rig="threePt" dir="t"/>
            </a:scene3d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541" y="4005"/>
              <a:ext cx="2820" cy="2790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isometricOffAxis2Right"/>
              <a:lightRig rig="threePt" dir="t"/>
            </a:scene3d>
          </p:spPr>
        </p:pic>
      </p:grpSp>
      <p:sp>
        <p:nvSpPr>
          <p:cNvPr id="129" name="Right Arrow 128"/>
          <p:cNvSpPr/>
          <p:nvPr/>
        </p:nvSpPr>
        <p:spPr>
          <a:xfrm>
            <a:off x="6652260" y="5216525"/>
            <a:ext cx="373380" cy="359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0" name="Text Box 129"/>
          <p:cNvSpPr txBox="1"/>
          <p:nvPr/>
        </p:nvSpPr>
        <p:spPr>
          <a:xfrm>
            <a:off x="6453505" y="321945"/>
            <a:ext cx="1642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>
              <a:buClrTx/>
              <a:buSzTx/>
              <a:buFontTx/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1x1 conv + softmax</a:t>
            </a:r>
            <a:endParaRPr lang="en-US" sz="1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en-US" sz="1400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endParaRPr lang="en-US" sz="1400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25685" y="3343275"/>
            <a:ext cx="1333500" cy="561975"/>
          </a:xfrm>
          <a:prstGeom prst="rect">
            <a:avLst/>
          </a:prstGeom>
        </p:spPr>
      </p:pic>
      <p:sp>
        <p:nvSpPr>
          <p:cNvPr id="133" name="Left Arrow 132"/>
          <p:cNvSpPr/>
          <p:nvPr/>
        </p:nvSpPr>
        <p:spPr>
          <a:xfrm rot="14040000">
            <a:off x="9991725" y="2698750"/>
            <a:ext cx="311785" cy="3937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4" name="Left Arrow 133"/>
          <p:cNvSpPr/>
          <p:nvPr/>
        </p:nvSpPr>
        <p:spPr>
          <a:xfrm rot="19200000">
            <a:off x="10767060" y="2707640"/>
            <a:ext cx="311785" cy="3937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Left Arrow 134"/>
          <p:cNvSpPr/>
          <p:nvPr/>
        </p:nvSpPr>
        <p:spPr>
          <a:xfrm rot="8820000">
            <a:off x="9978390" y="4011930"/>
            <a:ext cx="311785" cy="3937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3020695" y="4537710"/>
            <a:ext cx="3432810" cy="1562735"/>
            <a:chOff x="4757" y="7146"/>
            <a:chExt cx="5820" cy="2970"/>
          </a:xfrm>
        </p:grpSpPr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757" y="7236"/>
              <a:ext cx="2865" cy="282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172" y="7174"/>
              <a:ext cx="2895" cy="2850"/>
            </a:xfrm>
            <a:prstGeom prst="rect">
              <a:avLst/>
            </a:prstGeom>
            <a:ln w="12700" cmpd="sng">
              <a:solidFill>
                <a:srgbClr val="323232"/>
              </a:solidFill>
              <a:prstDash val="solid"/>
            </a:ln>
            <a:scene3d>
              <a:camera prst="isometricOffAxis2Right"/>
              <a:lightRig rig="threePt" dir="t"/>
            </a:scene3d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524" y="7146"/>
              <a:ext cx="2835" cy="291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980" y="7236"/>
              <a:ext cx="2910" cy="285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410" y="7182"/>
              <a:ext cx="2850" cy="2835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827" y="7197"/>
              <a:ext cx="2895" cy="2805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25" y="7236"/>
              <a:ext cx="2850" cy="282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7683" y="7206"/>
              <a:ext cx="2895" cy="291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</p:grpSp>
      <p:grpSp>
        <p:nvGrpSpPr>
          <p:cNvPr id="145" name="Group 144"/>
          <p:cNvGrpSpPr/>
          <p:nvPr/>
        </p:nvGrpSpPr>
        <p:grpSpPr>
          <a:xfrm>
            <a:off x="7571105" y="4382770"/>
            <a:ext cx="2667635" cy="1590040"/>
            <a:chOff x="11118" y="5782"/>
            <a:chExt cx="4497" cy="2845"/>
          </a:xfrm>
        </p:grpSpPr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18" y="5814"/>
              <a:ext cx="2835" cy="2715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  <a:scene3d>
              <a:camera prst="isometricOffAxis2Right"/>
              <a:lightRig rig="threePt" dir="t"/>
            </a:scene3d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68" y="5782"/>
              <a:ext cx="2805" cy="279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27" y="5791"/>
              <a:ext cx="2805" cy="276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11" y="5807"/>
              <a:ext cx="2805" cy="282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</p:grpSp>
      <p:sp>
        <p:nvSpPr>
          <p:cNvPr id="162" name="Text Box 161"/>
          <p:cNvSpPr txBox="1"/>
          <p:nvPr/>
        </p:nvSpPr>
        <p:spPr>
          <a:xfrm>
            <a:off x="6043295" y="3603625"/>
            <a:ext cx="15278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>
              <a:buClrTx/>
              <a:buSzTx/>
              <a:buFontTx/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Transition matrix</a:t>
            </a:r>
            <a:endParaRPr lang="en-US" sz="1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sz="14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C’</a:t>
            </a: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US" sz="14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endParaRPr lang="en-US" sz="14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63" name="Text Box 162"/>
          <p:cNvSpPr txBox="1"/>
          <p:nvPr/>
        </p:nvSpPr>
        <p:spPr>
          <a:xfrm>
            <a:off x="8455661" y="6262370"/>
            <a:ext cx="10134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>
              <a:buClrTx/>
              <a:buSzTx/>
              <a:buFontTx/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rediction </a:t>
            </a:r>
            <a:endParaRPr lang="en-US" sz="1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endParaRPr lang="en-US" sz="1400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" name="Isosceles Triangle 162"/>
          <p:cNvSpPr/>
          <p:nvPr/>
        </p:nvSpPr>
        <p:spPr>
          <a:xfrm rot="5400000">
            <a:off x="2604135" y="40551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5493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007995" y="4090035"/>
            <a:ext cx="323977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014855" y="2266950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1">
            <a:off x="2604135" y="3113405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06750" y="4094480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06750" y="484441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46120" y="4551045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3695065" y="4882515"/>
            <a:ext cx="131699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90465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8340" y="399097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39845" y="5316220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5541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9448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06742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425065" y="3114675"/>
            <a:ext cx="5126355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be 134"/>
          <p:cNvSpPr/>
          <p:nvPr/>
        </p:nvSpPr>
        <p:spPr>
          <a:xfrm>
            <a:off x="7566025" y="2338070"/>
            <a:ext cx="445135" cy="1376045"/>
          </a:xfrm>
          <a:prstGeom prst="cube">
            <a:avLst>
              <a:gd name="adj" fmla="val 91155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0791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 rot="5400000">
            <a:off x="2512695" y="30810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849755" y="1906905"/>
            <a:ext cx="7804150" cy="26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72"/>
          <p:cNvSpPr/>
          <p:nvPr/>
        </p:nvSpPr>
        <p:spPr>
          <a:xfrm rot="5400000">
            <a:off x="4409440" y="1871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1938655" y="18688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8710" y="3510915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279400" cy="57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44004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35930" y="4309110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6479540" y="4092575"/>
            <a:ext cx="370205" cy="635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658114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41160" y="3277235"/>
            <a:ext cx="680085" cy="1375410"/>
            <a:chOff x="10996" y="5886"/>
            <a:chExt cx="1071" cy="2166"/>
          </a:xfrm>
        </p:grpSpPr>
        <p:sp>
          <p:nvSpPr>
            <p:cNvPr id="130" name="Cube 129"/>
            <p:cNvSpPr/>
            <p:nvPr/>
          </p:nvSpPr>
          <p:spPr>
            <a:xfrm>
              <a:off x="10996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229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1">
            <a:off x="5869940" y="4194810"/>
            <a:ext cx="1270" cy="24257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7210425" y="3219450"/>
            <a:ext cx="635" cy="2032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185660" y="30810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08825" y="301561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178040" y="304546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227570" y="304546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7172325" y="325437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172960" y="18840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403715" y="86233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28125" y="18916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907655" y="3110230"/>
            <a:ext cx="452120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 rot="5400000">
            <a:off x="8074025" y="307213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183245" y="2157095"/>
            <a:ext cx="767715" cy="1706245"/>
            <a:chOff x="13993" y="4144"/>
            <a:chExt cx="1209" cy="2687"/>
          </a:xfrm>
        </p:grpSpPr>
        <p:sp>
          <p:nvSpPr>
            <p:cNvPr id="141" name="Cube 140"/>
            <p:cNvSpPr/>
            <p:nvPr/>
          </p:nvSpPr>
          <p:spPr>
            <a:xfrm>
              <a:off x="13993" y="4161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14052" y="4144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>
              <a:off x="14188" y="4145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9" name="Isosceles Triangle 168"/>
          <p:cNvSpPr/>
          <p:nvPr/>
        </p:nvSpPr>
        <p:spPr>
          <a:xfrm>
            <a:off x="8740775" y="207073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8777605" y="2016760"/>
            <a:ext cx="1270" cy="27749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676640" y="181292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8745855" y="184277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795385" y="184277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30570" y="425132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0965" y="1193800"/>
            <a:ext cx="1706880" cy="173736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250825"/>
            <a:ext cx="170688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2" name="Group 141"/>
          <p:cNvGrpSpPr/>
          <p:nvPr/>
        </p:nvGrpSpPr>
        <p:grpSpPr>
          <a:xfrm>
            <a:off x="1493520" y="897890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860" y="440055"/>
            <a:ext cx="170688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57" name="Cube 56"/>
          <p:cNvSpPr/>
          <p:nvPr/>
        </p:nvSpPr>
        <p:spPr>
          <a:xfrm>
            <a:off x="7527925" y="2338070"/>
            <a:ext cx="445135" cy="1376045"/>
          </a:xfrm>
          <a:prstGeom prst="cube">
            <a:avLst>
              <a:gd name="adj" fmla="val 91155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434195" y="86487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5017770" y="5685790"/>
            <a:ext cx="502285" cy="132080"/>
            <a:chOff x="7811" y="9359"/>
            <a:chExt cx="791" cy="208"/>
          </a:xfrm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60925" y="5923280"/>
            <a:ext cx="502285" cy="132080"/>
            <a:chOff x="7811" y="9359"/>
            <a:chExt cx="791" cy="208"/>
          </a:xfrm>
        </p:grpSpPr>
        <p:sp>
          <p:nvSpPr>
            <p:cNvPr id="8" name="Cube 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8" name="Cube 87"/>
          <p:cNvSpPr/>
          <p:nvPr/>
        </p:nvSpPr>
        <p:spPr>
          <a:xfrm>
            <a:off x="5695315" y="5319395"/>
            <a:ext cx="677545" cy="404495"/>
          </a:xfrm>
          <a:prstGeom prst="cube">
            <a:avLst>
              <a:gd name="adj" fmla="val 35676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Cube 116"/>
          <p:cNvSpPr/>
          <p:nvPr/>
        </p:nvSpPr>
        <p:spPr>
          <a:xfrm>
            <a:off x="6889115" y="4709795"/>
            <a:ext cx="623570" cy="682625"/>
          </a:xfrm>
          <a:prstGeom prst="cube">
            <a:avLst>
              <a:gd name="adj" fmla="val 34482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Cube 117"/>
          <p:cNvSpPr/>
          <p:nvPr/>
        </p:nvSpPr>
        <p:spPr>
          <a:xfrm>
            <a:off x="8220710" y="3787775"/>
            <a:ext cx="744855" cy="787400"/>
          </a:xfrm>
          <a:prstGeom prst="cube">
            <a:avLst>
              <a:gd name="adj" fmla="val 34482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9302750" y="3148330"/>
            <a:ext cx="873125" cy="1532890"/>
          </a:xfrm>
          <a:prstGeom prst="cube">
            <a:avLst>
              <a:gd name="adj" fmla="val 64727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825" y="1250315"/>
            <a:ext cx="172720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cxnSp>
        <p:nvCxnSpPr>
          <p:cNvPr id="125" name="Straight Arrow Connector 124"/>
          <p:cNvCxnSpPr/>
          <p:nvPr/>
        </p:nvCxnSpPr>
        <p:spPr>
          <a:xfrm>
            <a:off x="4354830" y="55086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1"/>
          <p:nvPr/>
        </p:nvSpPr>
        <p:spPr>
          <a:xfrm>
            <a:off x="158115" y="925195"/>
            <a:ext cx="741680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r>
              <a:rPr lang="en-US" altLang="en-US"/>
              <a:t>X_{u}</a:t>
            </a:r>
            <a:endParaRPr lang="en-US" altLang="en-US"/>
          </a:p>
        </p:txBody>
      </p:sp>
      <p:sp>
        <p:nvSpPr>
          <p:cNvPr id="127" name="Text Box 126"/>
          <p:cNvSpPr txBox="1"/>
          <p:nvPr/>
        </p:nvSpPr>
        <p:spPr>
          <a:xfrm>
            <a:off x="1108075" y="128270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T(X_{u})</a:t>
            </a:r>
            <a:endParaRPr lang="en-US" altLang="en-US"/>
          </a:p>
        </p:txBody>
      </p:sp>
      <p:cxnSp>
        <p:nvCxnSpPr>
          <p:cNvPr id="128" name="Straight Arrow Connector 127"/>
          <p:cNvCxnSpPr/>
          <p:nvPr/>
        </p:nvCxnSpPr>
        <p:spPr>
          <a:xfrm flipH="1" flipV="1">
            <a:off x="4353560" y="5913755"/>
            <a:ext cx="388620" cy="2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4653280" y="5791835"/>
            <a:ext cx="214630" cy="2159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862830" y="5791835"/>
            <a:ext cx="11811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4661535" y="6007735"/>
            <a:ext cx="120015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5448935" y="4978400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5447665" y="5383530"/>
            <a:ext cx="388620" cy="2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5747385" y="5261610"/>
            <a:ext cx="214630" cy="2159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>
            <a:off x="5956935" y="5261610"/>
            <a:ext cx="11811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5755640" y="5477510"/>
            <a:ext cx="120015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Isosceles Triangle 181"/>
          <p:cNvSpPr/>
          <p:nvPr/>
        </p:nvSpPr>
        <p:spPr>
          <a:xfrm rot="10800000">
            <a:off x="5412740" y="515556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8" name="Isosceles Triangle 277"/>
          <p:cNvSpPr/>
          <p:nvPr/>
        </p:nvSpPr>
        <p:spPr>
          <a:xfrm rot="10800000">
            <a:off x="10041890" y="270002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5580" y="151384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67373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163" name="Isosceles Triangle 162"/>
          <p:cNvSpPr/>
          <p:nvPr/>
        </p:nvSpPr>
        <p:spPr>
          <a:xfrm rot="5400000">
            <a:off x="2639695" y="405511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9049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050540" y="4088765"/>
            <a:ext cx="3562985" cy="3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2639695" y="3161030"/>
            <a:ext cx="5715" cy="9296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21990" y="4094480"/>
            <a:ext cx="0" cy="788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21990" y="484441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55856" y="4531995"/>
            <a:ext cx="486793" cy="702945"/>
            <a:chOff x="8078" y="6274"/>
            <a:chExt cx="396" cy="572"/>
          </a:xfrm>
        </p:grpSpPr>
        <p:sp>
          <p:nvSpPr>
            <p:cNvPr id="27" name="Cube 26"/>
            <p:cNvSpPr/>
            <p:nvPr/>
          </p:nvSpPr>
          <p:spPr>
            <a:xfrm>
              <a:off x="8078" y="6274"/>
              <a:ext cx="166" cy="572"/>
            </a:xfrm>
            <a:prstGeom prst="cube">
              <a:avLst>
                <a:gd name="adj" fmla="val 84330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1">
            <a:off x="3643630" y="4883785"/>
            <a:ext cx="1438275" cy="19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19040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3260" y="401129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83025" y="5309235"/>
            <a:ext cx="156210" cy="377190"/>
          </a:xfrm>
          <a:prstGeom prst="cube">
            <a:avLst>
              <a:gd name="adj" fmla="val 72357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3255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7162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165215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1286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420235" y="19780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3030" y="352425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518160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53847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33540" y="4091305"/>
            <a:ext cx="67564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109460" y="40570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265035" y="19907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8029575" y="31178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4353560" y="5508625"/>
            <a:ext cx="1270" cy="69278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1"/>
          <p:nvPr/>
        </p:nvSpPr>
        <p:spPr>
          <a:xfrm>
            <a:off x="1294130" y="378460"/>
            <a:ext cx="3587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</a:t>
            </a:r>
            <a:endParaRPr lang="en-US" altLang="en-US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53430" y="4698365"/>
            <a:ext cx="2540" cy="1835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406640" y="3890645"/>
            <a:ext cx="1270" cy="20320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7369810" y="3947160"/>
            <a:ext cx="762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5400000" flipH="1">
            <a:off x="5652770" y="403796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1">
            <a:off x="5861050" y="4215130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24220" y="4271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5400000" flipH="1">
            <a:off x="7202488" y="2939733"/>
            <a:ext cx="589280" cy="1376680"/>
            <a:chOff x="11024" y="5885"/>
            <a:chExt cx="928" cy="2168"/>
          </a:xfrm>
        </p:grpSpPr>
        <p:sp>
          <p:nvSpPr>
            <p:cNvPr id="130" name="Cube 129"/>
            <p:cNvSpPr/>
            <p:nvPr/>
          </p:nvSpPr>
          <p:spPr>
            <a:xfrm>
              <a:off x="11024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768" cy="2167"/>
            </a:xfrm>
            <a:prstGeom prst="cube">
              <a:avLst>
                <a:gd name="adj" fmla="val 89778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157" y="5885"/>
              <a:ext cx="795" cy="2168"/>
            </a:xfrm>
            <a:prstGeom prst="cube">
              <a:avLst>
                <a:gd name="adj" fmla="val 86729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H="1">
            <a:off x="7417435" y="3267075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7380605" y="33235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8892540" y="31140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9128125" y="2942590"/>
            <a:ext cx="3175" cy="2133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155430" y="2123440"/>
            <a:ext cx="3810" cy="3689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9549130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119235" y="224536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Text Box 135"/>
          <p:cNvSpPr txBox="1"/>
          <p:nvPr/>
        </p:nvSpPr>
        <p:spPr>
          <a:xfrm>
            <a:off x="652780" y="5647690"/>
            <a:ext cx="1021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conv_relu_bn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" y="5923915"/>
            <a:ext cx="109855" cy="329565"/>
          </a:xfrm>
          <a:prstGeom prst="rect">
            <a:avLst/>
          </a:prstGeom>
        </p:spPr>
      </p:pic>
      <p:sp>
        <p:nvSpPr>
          <p:cNvPr id="181" name="Text Box 180"/>
          <p:cNvSpPr txBox="1"/>
          <p:nvPr/>
        </p:nvSpPr>
        <p:spPr>
          <a:xfrm>
            <a:off x="650875" y="5930265"/>
            <a:ext cx="953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downsample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" y="6208395"/>
            <a:ext cx="110490" cy="298450"/>
          </a:xfrm>
          <a:prstGeom prst="rect">
            <a:avLst/>
          </a:prstGeom>
        </p:spPr>
      </p:pic>
      <p:sp>
        <p:nvSpPr>
          <p:cNvPr id="185" name="Text Box 184"/>
          <p:cNvSpPr txBox="1"/>
          <p:nvPr/>
        </p:nvSpPr>
        <p:spPr>
          <a:xfrm>
            <a:off x="646430" y="6191885"/>
            <a:ext cx="767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1250950" y="1577340"/>
            <a:ext cx="955040" cy="87757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719580" y="2005965"/>
            <a:ext cx="186690" cy="635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Isosceles Triangle 187"/>
          <p:cNvSpPr/>
          <p:nvPr/>
        </p:nvSpPr>
        <p:spPr>
          <a:xfrm rot="5400000">
            <a:off x="1830070" y="1968500"/>
            <a:ext cx="76200" cy="76200"/>
          </a:xfrm>
          <a:prstGeom prst="triangle">
            <a:avLst/>
          </a:prstGeom>
          <a:solidFill>
            <a:srgbClr val="EB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756285" y="2454910"/>
            <a:ext cx="494665" cy="0"/>
          </a:xfrm>
          <a:prstGeom prst="line">
            <a:avLst/>
          </a:prstGeom>
          <a:ln w="19050" cap="rnd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614170" y="1581150"/>
            <a:ext cx="588010" cy="635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1684020" y="897890"/>
            <a:ext cx="675640" cy="2033270"/>
            <a:chOff x="4829" y="246"/>
            <a:chExt cx="1064" cy="3202"/>
          </a:xfrm>
        </p:grpSpPr>
        <p:sp>
          <p:nvSpPr>
            <p:cNvPr id="7" name="Cube 6"/>
            <p:cNvSpPr/>
            <p:nvPr/>
          </p:nvSpPr>
          <p:spPr>
            <a:xfrm>
              <a:off x="4829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7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4885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>
            <a:off x="2012315" y="2006600"/>
            <a:ext cx="7837805" cy="273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5400000">
            <a:off x="2215515" y="19678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650730" y="8483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 rot="0">
            <a:off x="393065" y="5448300"/>
            <a:ext cx="158750" cy="158750"/>
            <a:chOff x="8417" y="8294"/>
            <a:chExt cx="320" cy="320"/>
          </a:xfrm>
        </p:grpSpPr>
        <p:sp>
          <p:nvSpPr>
            <p:cNvPr id="195" name="Oval 194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75" y="5685790"/>
            <a:ext cx="99695" cy="295275"/>
          </a:xfrm>
          <a:prstGeom prst="rect">
            <a:avLst/>
          </a:prstGeom>
        </p:spPr>
      </p:pic>
      <p:sp>
        <p:nvSpPr>
          <p:cNvPr id="198" name="Text Box 197"/>
          <p:cNvSpPr txBox="1"/>
          <p:nvPr/>
        </p:nvSpPr>
        <p:spPr>
          <a:xfrm>
            <a:off x="673735" y="5389880"/>
            <a:ext cx="904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concatenate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060815" y="191960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13003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17956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 flipV="1">
            <a:off x="4351020" y="6202680"/>
            <a:ext cx="509905" cy="317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>
            <a:off x="4727575" y="607631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4736465" y="633285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4983480" y="607631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50765" y="6253480"/>
            <a:ext cx="502285" cy="132080"/>
            <a:chOff x="7811" y="9359"/>
            <a:chExt cx="791" cy="208"/>
          </a:xfrm>
          <a:solidFill>
            <a:schemeClr val="accent1"/>
          </a:solidFill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064125" y="6002020"/>
            <a:ext cx="502285" cy="132080"/>
            <a:chOff x="7811" y="9359"/>
            <a:chExt cx="791" cy="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" name="Cube 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4736465" y="6436360"/>
            <a:ext cx="514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5" name="Text Box 214"/>
          <p:cNvSpPr txBox="1"/>
          <p:nvPr/>
        </p:nvSpPr>
        <p:spPr>
          <a:xfrm>
            <a:off x="1535430" y="29114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conv1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6" name="Text Box 215"/>
          <p:cNvSpPr txBox="1"/>
          <p:nvPr/>
        </p:nvSpPr>
        <p:spPr>
          <a:xfrm>
            <a:off x="2012315" y="393954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7" name="Text Box 216"/>
          <p:cNvSpPr txBox="1"/>
          <p:nvPr/>
        </p:nvSpPr>
        <p:spPr>
          <a:xfrm>
            <a:off x="2567940" y="473773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8" name="Text Box 217"/>
          <p:cNvSpPr txBox="1"/>
          <p:nvPr/>
        </p:nvSpPr>
        <p:spPr>
          <a:xfrm>
            <a:off x="3201035" y="5265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9" name="Text Box 218"/>
          <p:cNvSpPr txBox="1"/>
          <p:nvPr/>
        </p:nvSpPr>
        <p:spPr>
          <a:xfrm>
            <a:off x="3792220" y="5773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0" name="Text Box 219"/>
          <p:cNvSpPr txBox="1"/>
          <p:nvPr/>
        </p:nvSpPr>
        <p:spPr>
          <a:xfrm>
            <a:off x="4916170" y="525653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" name="Text Box 220"/>
          <p:cNvSpPr txBox="1"/>
          <p:nvPr/>
        </p:nvSpPr>
        <p:spPr>
          <a:xfrm>
            <a:off x="6367780" y="4568825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3" name="Text Box 222"/>
          <p:cNvSpPr txBox="1"/>
          <p:nvPr/>
        </p:nvSpPr>
        <p:spPr>
          <a:xfrm>
            <a:off x="8053705" y="385318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5861685" y="48863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Isosceles Triangle 230"/>
          <p:cNvSpPr/>
          <p:nvPr/>
        </p:nvSpPr>
        <p:spPr>
          <a:xfrm rot="10800000">
            <a:off x="5825490" y="50634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H="1" flipV="1">
            <a:off x="5861685" y="5297170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6241415" y="5151120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1">
            <a:off x="6497320" y="515112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1">
            <a:off x="6241415" y="540766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/>
          <p:cNvSpPr/>
          <p:nvPr/>
        </p:nvSpPr>
        <p:spPr>
          <a:xfrm>
            <a:off x="6536055" y="4948555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6">
              <a:alpha val="77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Text Box 235"/>
          <p:cNvSpPr txBox="1"/>
          <p:nvPr/>
        </p:nvSpPr>
        <p:spPr>
          <a:xfrm>
            <a:off x="6178550" y="554482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 flipH="1">
            <a:off x="7409815" y="4094480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/>
          <p:cNvSpPr/>
          <p:nvPr/>
        </p:nvSpPr>
        <p:spPr>
          <a:xfrm rot="10800000">
            <a:off x="7369810" y="429323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9" name="Straight Arrow Connector 238"/>
          <p:cNvCxnSpPr/>
          <p:nvPr/>
        </p:nvCxnSpPr>
        <p:spPr>
          <a:xfrm flipH="1" flipV="1">
            <a:off x="7406005" y="4526915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H="1">
            <a:off x="7785735" y="438086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8041640" y="438086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>
            <a:off x="7785735" y="463740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 Box 244"/>
          <p:cNvSpPr txBox="1"/>
          <p:nvPr/>
        </p:nvSpPr>
        <p:spPr>
          <a:xfrm>
            <a:off x="7616825" y="501650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upconv4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4" name="Cube 243"/>
          <p:cNvSpPr/>
          <p:nvPr/>
        </p:nvSpPr>
        <p:spPr>
          <a:xfrm>
            <a:off x="7972425" y="412877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6">
              <a:alpha val="84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9124950" y="3159125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Isosceles Triangle 247"/>
          <p:cNvSpPr/>
          <p:nvPr/>
        </p:nvSpPr>
        <p:spPr>
          <a:xfrm rot="10800000">
            <a:off x="9084945" y="335788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8980805" y="3434080"/>
            <a:ext cx="452120" cy="340995"/>
            <a:chOff x="14520" y="7314"/>
            <a:chExt cx="611" cy="404"/>
          </a:xfrm>
        </p:grpSpPr>
        <p:cxnSp>
          <p:nvCxnSpPr>
            <p:cNvPr id="250" name="Straight Arrow Connector 249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Cube 254"/>
          <p:cNvSpPr/>
          <p:nvPr/>
        </p:nvSpPr>
        <p:spPr>
          <a:xfrm>
            <a:off x="9280525" y="300101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8" name="Text Box 257"/>
          <p:cNvSpPr txBox="1"/>
          <p:nvPr/>
        </p:nvSpPr>
        <p:spPr>
          <a:xfrm>
            <a:off x="8802370" y="445071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upconv3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4" name="Text Box 263"/>
          <p:cNvSpPr txBox="1"/>
          <p:nvPr/>
        </p:nvSpPr>
        <p:spPr>
          <a:xfrm>
            <a:off x="5578158" y="6436360"/>
            <a:ext cx="10090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5" name="Text Box 264"/>
          <p:cNvSpPr txBox="1"/>
          <p:nvPr/>
        </p:nvSpPr>
        <p:spPr>
          <a:xfrm>
            <a:off x="6551930" y="6602730"/>
            <a:ext cx="123380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6" name="Text Box 265"/>
          <p:cNvSpPr txBox="1"/>
          <p:nvPr/>
        </p:nvSpPr>
        <p:spPr>
          <a:xfrm>
            <a:off x="6424930" y="613410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9" name="Picture 2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740" y="3048000"/>
            <a:ext cx="713105" cy="96393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53" name="Cube 52"/>
          <p:cNvSpPr/>
          <p:nvPr/>
        </p:nvSpPr>
        <p:spPr>
          <a:xfrm>
            <a:off x="6332220" y="5194300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1">
              <a:alpha val="77000"/>
            </a:schemeClr>
          </a:solidFill>
          <a:ln w="0">
            <a:solidFill>
              <a:schemeClr val="accent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7736205" y="438785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1">
              <a:alpha val="76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8928100" y="335280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68" name="Picture 2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2380" y="3420110"/>
            <a:ext cx="687705" cy="93726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3385" y="4970145"/>
            <a:ext cx="356235" cy="35560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930" y="5218430"/>
            <a:ext cx="366395" cy="3663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5125" y="4180205"/>
            <a:ext cx="524510" cy="5232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3985" y="4440555"/>
            <a:ext cx="511175" cy="5187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cxnSp>
        <p:nvCxnSpPr>
          <p:cNvPr id="275" name="Straight Arrow Connector 274"/>
          <p:cNvCxnSpPr/>
          <p:nvPr/>
        </p:nvCxnSpPr>
        <p:spPr>
          <a:xfrm flipH="1">
            <a:off x="10063480" y="2040255"/>
            <a:ext cx="17145" cy="25908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9999980" y="2028825"/>
            <a:ext cx="31496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Isosceles Triangle 227"/>
          <p:cNvSpPr/>
          <p:nvPr/>
        </p:nvSpPr>
        <p:spPr>
          <a:xfrm rot="5400000">
            <a:off x="10154285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 rot="5400000">
            <a:off x="10102850" y="459930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10080625" y="4464050"/>
            <a:ext cx="452120" cy="340995"/>
            <a:chOff x="14520" y="7314"/>
            <a:chExt cx="611" cy="404"/>
          </a:xfrm>
        </p:grpSpPr>
        <p:cxnSp>
          <p:nvCxnSpPr>
            <p:cNvPr id="281" name="Straight Arrow Connector 280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/>
          <p:cNvCxnSpPr/>
          <p:nvPr/>
        </p:nvCxnSpPr>
        <p:spPr>
          <a:xfrm flipH="1">
            <a:off x="10063480" y="4634230"/>
            <a:ext cx="155575" cy="12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be 287"/>
          <p:cNvSpPr/>
          <p:nvPr/>
        </p:nvSpPr>
        <p:spPr>
          <a:xfrm>
            <a:off x="10273665" y="3966845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Cube 283"/>
          <p:cNvSpPr/>
          <p:nvPr/>
        </p:nvSpPr>
        <p:spPr>
          <a:xfrm>
            <a:off x="9937115" y="4306570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7570" y="4395470"/>
            <a:ext cx="806450" cy="102489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33330" y="4057015"/>
            <a:ext cx="768985" cy="10058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291" name="Text Box 290"/>
          <p:cNvSpPr txBox="1"/>
          <p:nvPr/>
        </p:nvSpPr>
        <p:spPr>
          <a:xfrm>
            <a:off x="9222740" y="500253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upconv2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92" name="Picture 29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 flipV="1">
            <a:off x="10861040" y="5463540"/>
            <a:ext cx="1042035" cy="1047750"/>
          </a:xfrm>
          <a:prstGeom prst="rect">
            <a:avLst/>
          </a:prstGeom>
        </p:spPr>
      </p:pic>
      <p:sp>
        <p:nvSpPr>
          <p:cNvPr id="294" name="Text Box 293"/>
          <p:cNvSpPr txBox="1"/>
          <p:nvPr/>
        </p:nvSpPr>
        <p:spPr>
          <a:xfrm>
            <a:off x="6910705" y="5686425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5" name="Text Box 294"/>
          <p:cNvSpPr txBox="1"/>
          <p:nvPr/>
        </p:nvSpPr>
        <p:spPr>
          <a:xfrm>
            <a:off x="10363200" y="600837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Text Box 296"/>
          <p:cNvSpPr txBox="1"/>
          <p:nvPr/>
        </p:nvSpPr>
        <p:spPr>
          <a:xfrm>
            <a:off x="10932795" y="4982845"/>
            <a:ext cx="935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8" name="Isosceles Triangle 297"/>
          <p:cNvSpPr/>
          <p:nvPr/>
        </p:nvSpPr>
        <p:spPr>
          <a:xfrm rot="5400000">
            <a:off x="353060" y="5113655"/>
            <a:ext cx="283845" cy="14541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Text Box 299"/>
          <p:cNvSpPr txBox="1"/>
          <p:nvPr/>
        </p:nvSpPr>
        <p:spPr>
          <a:xfrm>
            <a:off x="675640" y="5089525"/>
            <a:ext cx="1624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axillary linear projector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28600" y="1145540"/>
            <a:ext cx="6381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 rot="5400000">
            <a:off x="5956935" y="605980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5894070" y="610679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Isosceles Triangle 262"/>
          <p:cNvSpPr/>
          <p:nvPr/>
        </p:nvSpPr>
        <p:spPr>
          <a:xfrm rot="5400000">
            <a:off x="5813425" y="6151880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 flipV="1">
            <a:off x="6962140" y="573659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38315" y="5818505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30365" y="592328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55630" y="5540375"/>
            <a:ext cx="1042035" cy="1047750"/>
          </a:xfrm>
          <a:prstGeom prst="rect">
            <a:avLst/>
          </a:prstGeom>
        </p:spPr>
      </p:pic>
      <p:sp>
        <p:nvSpPr>
          <p:cNvPr id="95" name="Isosceles Triangle 94"/>
          <p:cNvSpPr/>
          <p:nvPr/>
        </p:nvSpPr>
        <p:spPr>
          <a:xfrm rot="7800000">
            <a:off x="10551795" y="510222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7560000">
            <a:off x="10457815" y="514667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7680000">
            <a:off x="10347960" y="520128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5935" y="5641340"/>
            <a:ext cx="1042035" cy="10477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586085" y="6663690"/>
            <a:ext cx="11899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408305" y="4852035"/>
            <a:ext cx="20383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5400000">
            <a:off x="481330" y="481393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Text Box 106"/>
          <p:cNvSpPr txBox="1"/>
          <p:nvPr/>
        </p:nvSpPr>
        <p:spPr>
          <a:xfrm>
            <a:off x="673735" y="4747260"/>
            <a:ext cx="1221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information flow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2156460" y="2008505"/>
            <a:ext cx="6985" cy="1146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5400000">
            <a:off x="2156460" y="311404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980082" y="2339895"/>
            <a:ext cx="665288" cy="1694815"/>
            <a:chOff x="7345" y="4911"/>
            <a:chExt cx="541" cy="1378"/>
          </a:xfrm>
        </p:grpSpPr>
        <p:sp>
          <p:nvSpPr>
            <p:cNvPr id="12" name="Cube 11"/>
            <p:cNvSpPr/>
            <p:nvPr/>
          </p:nvSpPr>
          <p:spPr>
            <a:xfrm>
              <a:off x="7345" y="4911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 flipV="1">
            <a:off x="2425700" y="3157220"/>
            <a:ext cx="5821680" cy="101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2531745" y="31261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 rot="5400000">
            <a:off x="7393940" y="31305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17105" y="306514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38632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3585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185150" y="2440940"/>
            <a:ext cx="482600" cy="1375410"/>
            <a:chOff x="11855" y="3682"/>
            <a:chExt cx="760" cy="2166"/>
          </a:xfrm>
        </p:grpSpPr>
        <p:sp>
          <p:nvSpPr>
            <p:cNvPr id="135" name="Cube 134"/>
            <p:cNvSpPr/>
            <p:nvPr/>
          </p:nvSpPr>
          <p:spPr>
            <a:xfrm>
              <a:off x="1191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1185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53425" y="2347595"/>
            <a:ext cx="1696720" cy="650240"/>
            <a:chOff x="13215" y="2982"/>
            <a:chExt cx="2672" cy="1024"/>
          </a:xfrm>
        </p:grpSpPr>
        <p:sp>
          <p:nvSpPr>
            <p:cNvPr id="141" name="Cube 140"/>
            <p:cNvSpPr/>
            <p:nvPr/>
          </p:nvSpPr>
          <p:spPr>
            <a:xfrm rot="5400000" flipH="1">
              <a:off x="14103" y="222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 rot="5400000" flipH="1">
              <a:off x="14089" y="216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 rot="5400000" flipH="1">
              <a:off x="14088" y="210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8516620" y="3148330"/>
            <a:ext cx="619125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1"/>
          <p:nvPr/>
        </p:nvSpPr>
        <p:spPr>
          <a:xfrm>
            <a:off x="11409045" y="3434080"/>
            <a:ext cx="6261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altLang="en-US" sz="2000" i="1" baseline="-25000">
                <a:latin typeface="Times New Roman" panose="02020603050405020304" charset="0"/>
                <a:cs typeface="Times New Roman" panose="02020603050405020304" charset="0"/>
              </a:rPr>
              <a:t>cons</a:t>
            </a:r>
            <a:endParaRPr lang="en-US" altLang="en-US" sz="2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6" name="Right Arrow 115"/>
          <p:cNvSpPr/>
          <p:nvPr/>
        </p:nvSpPr>
        <p:spPr>
          <a:xfrm>
            <a:off x="10902315" y="348932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>
            <a:off x="11604625" y="267462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11341100" y="2834005"/>
            <a:ext cx="76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apply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353425" y="5971540"/>
            <a:ext cx="1392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MI maximization</a:t>
            </a:r>
            <a:endParaRPr lang="en-US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7917815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9897110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620250" y="85090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9869170" y="7975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71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Text Box 221"/>
          <p:cNvSpPr txBox="1"/>
          <p:nvPr/>
        </p:nvSpPr>
        <p:spPr>
          <a:xfrm>
            <a:off x="9522460" y="84836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Text Box 228"/>
          <p:cNvSpPr txBox="1"/>
          <p:nvPr/>
        </p:nvSpPr>
        <p:spPr>
          <a:xfrm>
            <a:off x="10123170" y="850900"/>
            <a:ext cx="699770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de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 rot="10800000">
            <a:off x="10179685" y="1577340"/>
            <a:ext cx="1449705" cy="877570"/>
            <a:chOff x="14985" y="2736"/>
            <a:chExt cx="2283" cy="1382"/>
          </a:xfrm>
        </p:grpSpPr>
        <p:cxnSp>
          <p:nvCxnSpPr>
            <p:cNvPr id="199" name="Straight Connector 198"/>
            <p:cNvCxnSpPr/>
            <p:nvPr/>
          </p:nvCxnSpPr>
          <p:spPr>
            <a:xfrm flipV="1">
              <a:off x="15764" y="2736"/>
              <a:ext cx="1504" cy="1382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16517" y="3409"/>
              <a:ext cx="381" cy="2"/>
            </a:xfrm>
            <a:prstGeom prst="line">
              <a:avLst/>
            </a:prstGeom>
            <a:ln w="19050" cap="sq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Isosceles Triangle 200"/>
            <p:cNvSpPr/>
            <p:nvPr/>
          </p:nvSpPr>
          <p:spPr>
            <a:xfrm rot="16200000">
              <a:off x="16676" y="3352"/>
              <a:ext cx="120" cy="120"/>
            </a:xfrm>
            <a:prstGeom prst="triangle">
              <a:avLst/>
            </a:prstGeom>
            <a:solidFill>
              <a:srgbClr val="EB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4985" y="4118"/>
              <a:ext cx="779" cy="0"/>
            </a:xfrm>
            <a:prstGeom prst="line">
              <a:avLst/>
            </a:prstGeom>
            <a:ln w="19050" cap="rnd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16336" y="2742"/>
              <a:ext cx="926" cy="10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46435" y="95885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74250" y="185674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60" name="Right Arrow 59"/>
          <p:cNvSpPr/>
          <p:nvPr/>
        </p:nvSpPr>
        <p:spPr>
          <a:xfrm rot="5400000">
            <a:off x="11604625" y="326136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" name="Text Box 258"/>
          <p:cNvSpPr txBox="1"/>
          <p:nvPr/>
        </p:nvSpPr>
        <p:spPr>
          <a:xfrm>
            <a:off x="7974965" y="41255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9" name="Text Box 248"/>
          <p:cNvSpPr txBox="1"/>
          <p:nvPr/>
        </p:nvSpPr>
        <p:spPr>
          <a:xfrm>
            <a:off x="6763385" y="517652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3" name="Text Box 252"/>
          <p:cNvSpPr txBox="1"/>
          <p:nvPr/>
        </p:nvSpPr>
        <p:spPr>
          <a:xfrm>
            <a:off x="6923405" y="49288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3" name="Text Box 242"/>
          <p:cNvSpPr txBox="1"/>
          <p:nvPr/>
        </p:nvSpPr>
        <p:spPr>
          <a:xfrm rot="5400000">
            <a:off x="5187950" y="60210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544830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601980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995" y="139192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875" y="145161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278" name="Isosceles Triangle 277"/>
          <p:cNvSpPr/>
          <p:nvPr/>
        </p:nvSpPr>
        <p:spPr>
          <a:xfrm rot="10800000">
            <a:off x="10041890" y="270002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580" y="151384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30" y="67373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163" name="Isosceles Triangle 162"/>
          <p:cNvSpPr/>
          <p:nvPr/>
        </p:nvSpPr>
        <p:spPr>
          <a:xfrm rot="5400000">
            <a:off x="2639695" y="405511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9049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050540" y="4088765"/>
            <a:ext cx="3562985" cy="3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2639695" y="3161030"/>
            <a:ext cx="5715" cy="9296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21990" y="4094480"/>
            <a:ext cx="0" cy="788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21990" y="484441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55856" y="4531995"/>
            <a:ext cx="486793" cy="702945"/>
            <a:chOff x="8078" y="6274"/>
            <a:chExt cx="396" cy="572"/>
          </a:xfrm>
        </p:grpSpPr>
        <p:sp>
          <p:nvSpPr>
            <p:cNvPr id="27" name="Cube 26"/>
            <p:cNvSpPr/>
            <p:nvPr/>
          </p:nvSpPr>
          <p:spPr>
            <a:xfrm>
              <a:off x="8078" y="6274"/>
              <a:ext cx="166" cy="572"/>
            </a:xfrm>
            <a:prstGeom prst="cube">
              <a:avLst>
                <a:gd name="adj" fmla="val 84330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1">
            <a:off x="3643630" y="4883785"/>
            <a:ext cx="1438275" cy="19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19040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3260" y="401129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83025" y="5309235"/>
            <a:ext cx="156210" cy="377190"/>
          </a:xfrm>
          <a:prstGeom prst="cube">
            <a:avLst>
              <a:gd name="adj" fmla="val 72357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3255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7162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165215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1286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420235" y="19780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3030" y="352425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518160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53847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33540" y="4091305"/>
            <a:ext cx="67564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109460" y="40570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265035" y="19907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8029575" y="31178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4353560" y="5508625"/>
            <a:ext cx="1270" cy="69278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1"/>
          <p:nvPr/>
        </p:nvSpPr>
        <p:spPr>
          <a:xfrm>
            <a:off x="1294130" y="378460"/>
            <a:ext cx="3587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</a:t>
            </a:r>
            <a:endParaRPr lang="en-US" altLang="en-US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53430" y="4698365"/>
            <a:ext cx="2540" cy="1835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406640" y="3890645"/>
            <a:ext cx="1270" cy="20320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7369810" y="3947160"/>
            <a:ext cx="762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5400000" flipH="1">
            <a:off x="5652770" y="403796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1">
            <a:off x="5861050" y="4215130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24220" y="4271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5400000" flipH="1">
            <a:off x="7202488" y="2939733"/>
            <a:ext cx="589280" cy="1376680"/>
            <a:chOff x="11024" y="5885"/>
            <a:chExt cx="928" cy="2168"/>
          </a:xfrm>
        </p:grpSpPr>
        <p:sp>
          <p:nvSpPr>
            <p:cNvPr id="130" name="Cube 129"/>
            <p:cNvSpPr/>
            <p:nvPr/>
          </p:nvSpPr>
          <p:spPr>
            <a:xfrm>
              <a:off x="11024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768" cy="2167"/>
            </a:xfrm>
            <a:prstGeom prst="cube">
              <a:avLst>
                <a:gd name="adj" fmla="val 89778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157" y="5885"/>
              <a:ext cx="795" cy="2168"/>
            </a:xfrm>
            <a:prstGeom prst="cube">
              <a:avLst>
                <a:gd name="adj" fmla="val 86729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H="1">
            <a:off x="7417435" y="3267075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7380605" y="33235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8892540" y="31140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9128125" y="2942590"/>
            <a:ext cx="3175" cy="2133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155430" y="2123440"/>
            <a:ext cx="3810" cy="3689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9549130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119235" y="224536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Text Box 135"/>
          <p:cNvSpPr txBox="1"/>
          <p:nvPr/>
        </p:nvSpPr>
        <p:spPr>
          <a:xfrm>
            <a:off x="652780" y="5647690"/>
            <a:ext cx="1021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conv_relu_bn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" y="5923915"/>
            <a:ext cx="109855" cy="329565"/>
          </a:xfrm>
          <a:prstGeom prst="rect">
            <a:avLst/>
          </a:prstGeom>
        </p:spPr>
      </p:pic>
      <p:sp>
        <p:nvSpPr>
          <p:cNvPr id="181" name="Text Box 180"/>
          <p:cNvSpPr txBox="1"/>
          <p:nvPr/>
        </p:nvSpPr>
        <p:spPr>
          <a:xfrm>
            <a:off x="650875" y="5930265"/>
            <a:ext cx="953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downsample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" y="6208395"/>
            <a:ext cx="110490" cy="298450"/>
          </a:xfrm>
          <a:prstGeom prst="rect">
            <a:avLst/>
          </a:prstGeom>
        </p:spPr>
      </p:pic>
      <p:sp>
        <p:nvSpPr>
          <p:cNvPr id="185" name="Text Box 184"/>
          <p:cNvSpPr txBox="1"/>
          <p:nvPr/>
        </p:nvSpPr>
        <p:spPr>
          <a:xfrm>
            <a:off x="646430" y="6191885"/>
            <a:ext cx="767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1250950" y="1577340"/>
            <a:ext cx="955040" cy="87757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719580" y="2005965"/>
            <a:ext cx="186690" cy="635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Isosceles Triangle 187"/>
          <p:cNvSpPr/>
          <p:nvPr/>
        </p:nvSpPr>
        <p:spPr>
          <a:xfrm rot="5400000">
            <a:off x="1830070" y="1968500"/>
            <a:ext cx="76200" cy="76200"/>
          </a:xfrm>
          <a:prstGeom prst="triangle">
            <a:avLst/>
          </a:prstGeom>
          <a:solidFill>
            <a:srgbClr val="EB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756285" y="2454910"/>
            <a:ext cx="494665" cy="0"/>
          </a:xfrm>
          <a:prstGeom prst="line">
            <a:avLst/>
          </a:prstGeom>
          <a:ln w="19050" cap="rnd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614170" y="1581150"/>
            <a:ext cx="588010" cy="635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1684020" y="897890"/>
            <a:ext cx="675640" cy="2033270"/>
            <a:chOff x="4829" y="246"/>
            <a:chExt cx="1064" cy="3202"/>
          </a:xfrm>
        </p:grpSpPr>
        <p:sp>
          <p:nvSpPr>
            <p:cNvPr id="7" name="Cube 6"/>
            <p:cNvSpPr/>
            <p:nvPr/>
          </p:nvSpPr>
          <p:spPr>
            <a:xfrm>
              <a:off x="4829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7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4885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>
            <a:off x="2012315" y="2006600"/>
            <a:ext cx="7837805" cy="273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5400000">
            <a:off x="2215515" y="19678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650730" y="8483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 rot="0">
            <a:off x="393065" y="5448300"/>
            <a:ext cx="158750" cy="158750"/>
            <a:chOff x="8417" y="8294"/>
            <a:chExt cx="320" cy="320"/>
          </a:xfrm>
        </p:grpSpPr>
        <p:sp>
          <p:nvSpPr>
            <p:cNvPr id="195" name="Oval 194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75" y="5685790"/>
            <a:ext cx="99695" cy="295275"/>
          </a:xfrm>
          <a:prstGeom prst="rect">
            <a:avLst/>
          </a:prstGeom>
        </p:spPr>
      </p:pic>
      <p:sp>
        <p:nvSpPr>
          <p:cNvPr id="198" name="Text Box 197"/>
          <p:cNvSpPr txBox="1"/>
          <p:nvPr/>
        </p:nvSpPr>
        <p:spPr>
          <a:xfrm>
            <a:off x="673735" y="5389880"/>
            <a:ext cx="904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concatenate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060815" y="191960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13003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17956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4351020" y="6198870"/>
            <a:ext cx="22923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>
            <a:off x="4727575" y="607631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4736465" y="633285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4983480" y="607631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50765" y="6253480"/>
            <a:ext cx="502285" cy="132080"/>
            <a:chOff x="7811" y="9359"/>
            <a:chExt cx="791" cy="208"/>
          </a:xfrm>
          <a:solidFill>
            <a:schemeClr val="accent1"/>
          </a:solidFill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4736465" y="6436360"/>
            <a:ext cx="514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5" name="Text Box 214"/>
          <p:cNvSpPr txBox="1"/>
          <p:nvPr/>
        </p:nvSpPr>
        <p:spPr>
          <a:xfrm>
            <a:off x="1535430" y="29114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conv1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6" name="Text Box 215"/>
          <p:cNvSpPr txBox="1"/>
          <p:nvPr/>
        </p:nvSpPr>
        <p:spPr>
          <a:xfrm>
            <a:off x="2012315" y="393954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7" name="Text Box 216"/>
          <p:cNvSpPr txBox="1"/>
          <p:nvPr/>
        </p:nvSpPr>
        <p:spPr>
          <a:xfrm>
            <a:off x="2567940" y="473773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8" name="Text Box 217"/>
          <p:cNvSpPr txBox="1"/>
          <p:nvPr/>
        </p:nvSpPr>
        <p:spPr>
          <a:xfrm>
            <a:off x="3201035" y="5265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9" name="Text Box 218"/>
          <p:cNvSpPr txBox="1"/>
          <p:nvPr/>
        </p:nvSpPr>
        <p:spPr>
          <a:xfrm>
            <a:off x="3792220" y="5773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0" name="Text Box 219"/>
          <p:cNvSpPr txBox="1"/>
          <p:nvPr/>
        </p:nvSpPr>
        <p:spPr>
          <a:xfrm>
            <a:off x="4916170" y="525653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" name="Text Box 220"/>
          <p:cNvSpPr txBox="1"/>
          <p:nvPr/>
        </p:nvSpPr>
        <p:spPr>
          <a:xfrm>
            <a:off x="6367780" y="4568825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3" name="Text Box 222"/>
          <p:cNvSpPr txBox="1"/>
          <p:nvPr/>
        </p:nvSpPr>
        <p:spPr>
          <a:xfrm>
            <a:off x="8053705" y="385318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5861685" y="48863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Isosceles Triangle 230"/>
          <p:cNvSpPr/>
          <p:nvPr/>
        </p:nvSpPr>
        <p:spPr>
          <a:xfrm rot="10800000">
            <a:off x="5825490" y="50634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H="1" flipV="1">
            <a:off x="5861685" y="5297170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6241415" y="5151120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1">
            <a:off x="6497320" y="515112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1">
            <a:off x="6241415" y="540766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/>
          <p:cNvSpPr/>
          <p:nvPr/>
        </p:nvSpPr>
        <p:spPr>
          <a:xfrm>
            <a:off x="6536055" y="4948555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6">
              <a:alpha val="77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Text Box 235"/>
          <p:cNvSpPr txBox="1"/>
          <p:nvPr/>
        </p:nvSpPr>
        <p:spPr>
          <a:xfrm>
            <a:off x="5828030" y="498983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 flipH="1">
            <a:off x="7409815" y="4094480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/>
          <p:cNvSpPr/>
          <p:nvPr/>
        </p:nvSpPr>
        <p:spPr>
          <a:xfrm rot="10800000">
            <a:off x="7369810" y="429323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9" name="Straight Arrow Connector 238"/>
          <p:cNvCxnSpPr/>
          <p:nvPr/>
        </p:nvCxnSpPr>
        <p:spPr>
          <a:xfrm flipH="1" flipV="1">
            <a:off x="7406005" y="4526915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H="1">
            <a:off x="7785735" y="438086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8041640" y="438086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>
            <a:off x="7785735" y="463740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 Box 244"/>
          <p:cNvSpPr txBox="1"/>
          <p:nvPr/>
        </p:nvSpPr>
        <p:spPr>
          <a:xfrm>
            <a:off x="7317105" y="499745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upconv4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4" name="Cube 243"/>
          <p:cNvSpPr/>
          <p:nvPr/>
        </p:nvSpPr>
        <p:spPr>
          <a:xfrm>
            <a:off x="8068945" y="407797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6">
              <a:alpha val="84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9124950" y="3159125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Isosceles Triangle 247"/>
          <p:cNvSpPr/>
          <p:nvPr/>
        </p:nvSpPr>
        <p:spPr>
          <a:xfrm rot="10800000">
            <a:off x="9084945" y="335788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8980805" y="3434080"/>
            <a:ext cx="452120" cy="340995"/>
            <a:chOff x="14520" y="7314"/>
            <a:chExt cx="611" cy="404"/>
          </a:xfrm>
        </p:grpSpPr>
        <p:cxnSp>
          <p:nvCxnSpPr>
            <p:cNvPr id="250" name="Straight Arrow Connector 249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Cube 254"/>
          <p:cNvSpPr/>
          <p:nvPr/>
        </p:nvSpPr>
        <p:spPr>
          <a:xfrm>
            <a:off x="9280525" y="300101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8" name="Text Box 257"/>
          <p:cNvSpPr txBox="1"/>
          <p:nvPr/>
        </p:nvSpPr>
        <p:spPr>
          <a:xfrm>
            <a:off x="8802370" y="445071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upconv3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4" name="Text Box 263"/>
          <p:cNvSpPr txBox="1"/>
          <p:nvPr/>
        </p:nvSpPr>
        <p:spPr>
          <a:xfrm>
            <a:off x="5578158" y="6436360"/>
            <a:ext cx="10090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5" name="Text Box 264"/>
          <p:cNvSpPr txBox="1"/>
          <p:nvPr/>
        </p:nvSpPr>
        <p:spPr>
          <a:xfrm>
            <a:off x="6551930" y="6602730"/>
            <a:ext cx="123380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6" name="Text Box 265"/>
          <p:cNvSpPr txBox="1"/>
          <p:nvPr/>
        </p:nvSpPr>
        <p:spPr>
          <a:xfrm>
            <a:off x="6424930" y="613410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9" name="Picture 2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740" y="3048000"/>
            <a:ext cx="713105" cy="96393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53" name="Cube 52"/>
          <p:cNvSpPr/>
          <p:nvPr/>
        </p:nvSpPr>
        <p:spPr>
          <a:xfrm>
            <a:off x="6332220" y="5194300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1">
              <a:alpha val="77000"/>
            </a:schemeClr>
          </a:solidFill>
          <a:ln w="0">
            <a:solidFill>
              <a:schemeClr val="accent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7832725" y="433705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1">
              <a:alpha val="76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8928100" y="335280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68" name="Picture 2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2380" y="3420110"/>
            <a:ext cx="687705" cy="93726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3385" y="4970145"/>
            <a:ext cx="356235" cy="35560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930" y="5218430"/>
            <a:ext cx="366395" cy="3663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1645" y="4129405"/>
            <a:ext cx="524510" cy="5232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50505" y="4389755"/>
            <a:ext cx="511175" cy="5187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cxnSp>
        <p:nvCxnSpPr>
          <p:cNvPr id="275" name="Straight Arrow Connector 274"/>
          <p:cNvCxnSpPr/>
          <p:nvPr/>
        </p:nvCxnSpPr>
        <p:spPr>
          <a:xfrm flipH="1">
            <a:off x="10063480" y="2040255"/>
            <a:ext cx="17145" cy="25908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9999980" y="2028825"/>
            <a:ext cx="31496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Isosceles Triangle 227"/>
          <p:cNvSpPr/>
          <p:nvPr/>
        </p:nvSpPr>
        <p:spPr>
          <a:xfrm rot="5400000">
            <a:off x="10154285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 rot="5400000">
            <a:off x="10102850" y="459930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10080625" y="4464050"/>
            <a:ext cx="452120" cy="340995"/>
            <a:chOff x="14520" y="7314"/>
            <a:chExt cx="611" cy="404"/>
          </a:xfrm>
        </p:grpSpPr>
        <p:cxnSp>
          <p:nvCxnSpPr>
            <p:cNvPr id="281" name="Straight Arrow Connector 280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/>
          <p:cNvCxnSpPr/>
          <p:nvPr/>
        </p:nvCxnSpPr>
        <p:spPr>
          <a:xfrm flipH="1">
            <a:off x="10063480" y="4634230"/>
            <a:ext cx="155575" cy="12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be 287"/>
          <p:cNvSpPr/>
          <p:nvPr/>
        </p:nvSpPr>
        <p:spPr>
          <a:xfrm>
            <a:off x="10273665" y="3966845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Cube 283"/>
          <p:cNvSpPr/>
          <p:nvPr/>
        </p:nvSpPr>
        <p:spPr>
          <a:xfrm>
            <a:off x="9937115" y="4306570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7570" y="4395470"/>
            <a:ext cx="806450" cy="102489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33330" y="4057015"/>
            <a:ext cx="768985" cy="10058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291" name="Text Box 290"/>
          <p:cNvSpPr txBox="1"/>
          <p:nvPr/>
        </p:nvSpPr>
        <p:spPr>
          <a:xfrm>
            <a:off x="9222740" y="500253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upconv2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92" name="Picture 29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 flipV="1">
            <a:off x="10861040" y="5463540"/>
            <a:ext cx="1042035" cy="1047750"/>
          </a:xfrm>
          <a:prstGeom prst="rect">
            <a:avLst/>
          </a:prstGeom>
        </p:spPr>
      </p:pic>
      <p:sp>
        <p:nvSpPr>
          <p:cNvPr id="294" name="Text Box 293"/>
          <p:cNvSpPr txBox="1"/>
          <p:nvPr/>
        </p:nvSpPr>
        <p:spPr>
          <a:xfrm>
            <a:off x="6910705" y="5686425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5" name="Text Box 294"/>
          <p:cNvSpPr txBox="1"/>
          <p:nvPr/>
        </p:nvSpPr>
        <p:spPr>
          <a:xfrm>
            <a:off x="10363200" y="600837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Text Box 296"/>
          <p:cNvSpPr txBox="1"/>
          <p:nvPr/>
        </p:nvSpPr>
        <p:spPr>
          <a:xfrm>
            <a:off x="10932795" y="4982845"/>
            <a:ext cx="935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8" name="Isosceles Triangle 297"/>
          <p:cNvSpPr/>
          <p:nvPr/>
        </p:nvSpPr>
        <p:spPr>
          <a:xfrm rot="5400000">
            <a:off x="353060" y="5113655"/>
            <a:ext cx="283845" cy="14541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Text Box 299"/>
          <p:cNvSpPr txBox="1"/>
          <p:nvPr/>
        </p:nvSpPr>
        <p:spPr>
          <a:xfrm>
            <a:off x="675640" y="5089525"/>
            <a:ext cx="1624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axillary linear projector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28600" y="1145540"/>
            <a:ext cx="6381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 rot="5400000">
            <a:off x="5956935" y="605980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5894070" y="610679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Isosceles Triangle 262"/>
          <p:cNvSpPr/>
          <p:nvPr/>
        </p:nvSpPr>
        <p:spPr>
          <a:xfrm rot="5400000">
            <a:off x="5813425" y="6151880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 flipV="1">
            <a:off x="6962140" y="573659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38315" y="5818505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30365" y="592328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55630" y="5540375"/>
            <a:ext cx="1042035" cy="1047750"/>
          </a:xfrm>
          <a:prstGeom prst="rect">
            <a:avLst/>
          </a:prstGeom>
        </p:spPr>
      </p:pic>
      <p:sp>
        <p:nvSpPr>
          <p:cNvPr id="95" name="Isosceles Triangle 94"/>
          <p:cNvSpPr/>
          <p:nvPr/>
        </p:nvSpPr>
        <p:spPr>
          <a:xfrm rot="7800000">
            <a:off x="10551795" y="510222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7560000">
            <a:off x="10457815" y="514667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7680000">
            <a:off x="10347960" y="520128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5935" y="5641340"/>
            <a:ext cx="1042035" cy="10477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586085" y="6663690"/>
            <a:ext cx="11899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408305" y="4852035"/>
            <a:ext cx="20383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5400000">
            <a:off x="481330" y="481393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Text Box 106"/>
          <p:cNvSpPr txBox="1"/>
          <p:nvPr/>
        </p:nvSpPr>
        <p:spPr>
          <a:xfrm>
            <a:off x="673735" y="4747260"/>
            <a:ext cx="1221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information flow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2156460" y="2008505"/>
            <a:ext cx="6985" cy="1146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5400000">
            <a:off x="2156460" y="311404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980082" y="2339895"/>
            <a:ext cx="665288" cy="1694815"/>
            <a:chOff x="7345" y="4911"/>
            <a:chExt cx="541" cy="1378"/>
          </a:xfrm>
        </p:grpSpPr>
        <p:sp>
          <p:nvSpPr>
            <p:cNvPr id="12" name="Cube 11"/>
            <p:cNvSpPr/>
            <p:nvPr/>
          </p:nvSpPr>
          <p:spPr>
            <a:xfrm>
              <a:off x="7345" y="4911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 flipV="1">
            <a:off x="2425700" y="3157220"/>
            <a:ext cx="5821680" cy="101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2531745" y="31261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 rot="5400000">
            <a:off x="7393940" y="31305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17105" y="306514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38632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3585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185150" y="2440940"/>
            <a:ext cx="482600" cy="1375410"/>
            <a:chOff x="11855" y="3682"/>
            <a:chExt cx="760" cy="2166"/>
          </a:xfrm>
        </p:grpSpPr>
        <p:sp>
          <p:nvSpPr>
            <p:cNvPr id="135" name="Cube 134"/>
            <p:cNvSpPr/>
            <p:nvPr/>
          </p:nvSpPr>
          <p:spPr>
            <a:xfrm>
              <a:off x="1191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1185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53425" y="2347595"/>
            <a:ext cx="1696720" cy="650240"/>
            <a:chOff x="13215" y="2982"/>
            <a:chExt cx="2672" cy="1024"/>
          </a:xfrm>
        </p:grpSpPr>
        <p:sp>
          <p:nvSpPr>
            <p:cNvPr id="141" name="Cube 140"/>
            <p:cNvSpPr/>
            <p:nvPr/>
          </p:nvSpPr>
          <p:spPr>
            <a:xfrm rot="5400000" flipH="1">
              <a:off x="14103" y="222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 rot="5400000" flipH="1">
              <a:off x="14089" y="216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 rot="5400000" flipH="1">
              <a:off x="14088" y="210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8516620" y="3148330"/>
            <a:ext cx="619125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1"/>
          <p:nvPr/>
        </p:nvSpPr>
        <p:spPr>
          <a:xfrm>
            <a:off x="11409045" y="3434080"/>
            <a:ext cx="6261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altLang="en-US" sz="2000" i="1" baseline="-25000">
                <a:latin typeface="Times New Roman" panose="02020603050405020304" charset="0"/>
                <a:cs typeface="Times New Roman" panose="02020603050405020304" charset="0"/>
              </a:rPr>
              <a:t>cons</a:t>
            </a:r>
            <a:endParaRPr lang="en-US" altLang="en-US" sz="2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6" name="Right Arrow 115"/>
          <p:cNvSpPr/>
          <p:nvPr/>
        </p:nvSpPr>
        <p:spPr>
          <a:xfrm>
            <a:off x="10902315" y="348932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>
            <a:off x="11604625" y="267462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11341100" y="2834005"/>
            <a:ext cx="76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apply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353425" y="5971540"/>
            <a:ext cx="1392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MI maximization</a:t>
            </a:r>
            <a:endParaRPr lang="en-US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7917815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9897110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620250" y="85090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9869170" y="7975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71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Text Box 221"/>
          <p:cNvSpPr txBox="1"/>
          <p:nvPr/>
        </p:nvSpPr>
        <p:spPr>
          <a:xfrm>
            <a:off x="9522460" y="84836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Text Box 228"/>
          <p:cNvSpPr txBox="1"/>
          <p:nvPr/>
        </p:nvSpPr>
        <p:spPr>
          <a:xfrm>
            <a:off x="10123170" y="850900"/>
            <a:ext cx="699770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de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 rot="10800000">
            <a:off x="10179685" y="1577340"/>
            <a:ext cx="1449705" cy="877570"/>
            <a:chOff x="14985" y="2736"/>
            <a:chExt cx="2283" cy="1382"/>
          </a:xfrm>
        </p:grpSpPr>
        <p:cxnSp>
          <p:nvCxnSpPr>
            <p:cNvPr id="199" name="Straight Connector 198"/>
            <p:cNvCxnSpPr/>
            <p:nvPr/>
          </p:nvCxnSpPr>
          <p:spPr>
            <a:xfrm flipV="1">
              <a:off x="15764" y="2736"/>
              <a:ext cx="1504" cy="1382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16517" y="3409"/>
              <a:ext cx="381" cy="2"/>
            </a:xfrm>
            <a:prstGeom prst="line">
              <a:avLst/>
            </a:prstGeom>
            <a:ln w="19050" cap="sq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Isosceles Triangle 200"/>
            <p:cNvSpPr/>
            <p:nvPr/>
          </p:nvSpPr>
          <p:spPr>
            <a:xfrm rot="16200000">
              <a:off x="16676" y="3352"/>
              <a:ext cx="120" cy="120"/>
            </a:xfrm>
            <a:prstGeom prst="triangle">
              <a:avLst/>
            </a:prstGeom>
            <a:solidFill>
              <a:srgbClr val="EB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4985" y="4118"/>
              <a:ext cx="779" cy="0"/>
            </a:xfrm>
            <a:prstGeom prst="line">
              <a:avLst/>
            </a:prstGeom>
            <a:ln w="19050" cap="rnd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16336" y="2742"/>
              <a:ext cx="926" cy="10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46435" y="87757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04400" y="180848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60" name="Right Arrow 59"/>
          <p:cNvSpPr/>
          <p:nvPr/>
        </p:nvSpPr>
        <p:spPr>
          <a:xfrm rot="5400000">
            <a:off x="11604625" y="326136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75520" y="184277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45370" y="187960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95330" y="93218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45495" y="97790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6" name="Group 145"/>
          <p:cNvGrpSpPr/>
          <p:nvPr/>
        </p:nvGrpSpPr>
        <p:grpSpPr>
          <a:xfrm>
            <a:off x="5045710" y="6006465"/>
            <a:ext cx="502285" cy="132080"/>
            <a:chOff x="7811" y="9359"/>
            <a:chExt cx="791" cy="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8" name="Cube 15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9" name="Cube 15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0" name="Cube 159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9" name="Cube 168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Cube 16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7" name="Cube 176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8" name="Cube 177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9" name="Cube 178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7" name="Text Box 226"/>
          <p:cNvSpPr txBox="1"/>
          <p:nvPr/>
        </p:nvSpPr>
        <p:spPr>
          <a:xfrm rot="5400000">
            <a:off x="5001260" y="628078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4" name="Text Box 253"/>
          <p:cNvSpPr txBox="1"/>
          <p:nvPr/>
        </p:nvSpPr>
        <p:spPr>
          <a:xfrm>
            <a:off x="8185150" y="44367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0" name="Text Box 259"/>
          <p:cNvSpPr txBox="1"/>
          <p:nvPr/>
        </p:nvSpPr>
        <p:spPr>
          <a:xfrm>
            <a:off x="8381365" y="418465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1" name="Text Box 260"/>
          <p:cNvSpPr txBox="1"/>
          <p:nvPr/>
        </p:nvSpPr>
        <p:spPr>
          <a:xfrm>
            <a:off x="9292590" y="37223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7" name="Text Box 266"/>
          <p:cNvSpPr txBox="1"/>
          <p:nvPr/>
        </p:nvSpPr>
        <p:spPr>
          <a:xfrm>
            <a:off x="9488805" y="347027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1" name="Text Box 270"/>
          <p:cNvSpPr txBox="1"/>
          <p:nvPr/>
        </p:nvSpPr>
        <p:spPr>
          <a:xfrm>
            <a:off x="10278110" y="46888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6" name="Text Box 275"/>
          <p:cNvSpPr txBox="1"/>
          <p:nvPr/>
        </p:nvSpPr>
        <p:spPr>
          <a:xfrm>
            <a:off x="10474325" y="44367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</Words>
  <Application>WPS Presentation</Application>
  <PresentationFormat>宽屏</PresentationFormat>
  <Paragraphs>386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Arial Black</vt:lpstr>
      <vt:lpstr>Microsoft YaHei</vt:lpstr>
      <vt:lpstr>黑体</vt:lpstr>
      <vt:lpstr>Arial Unicode MS</vt:lpstr>
      <vt:lpstr>SimSun</vt:lpstr>
      <vt:lpstr>Droid Sans Fallback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jizong</dc:creator>
  <cp:lastModifiedBy>jizong</cp:lastModifiedBy>
  <cp:revision>151</cp:revision>
  <dcterms:created xsi:type="dcterms:W3CDTF">2021-11-13T00:30:00Z</dcterms:created>
  <dcterms:modified xsi:type="dcterms:W3CDTF">2021-11-13T00:30:00Z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