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1"/>
  </p:handout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B000B"/>
    <a:srgbClr val="CA9B7B"/>
    <a:srgbClr val="B584DA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6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9" Type="http://schemas.openxmlformats.org/officeDocument/2006/relationships/notesSlide" Target="../notesSlides/notesSlide5.x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16" Type="http://schemas.openxmlformats.org/officeDocument/2006/relationships/image" Target="../media/image5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9" Type="http://schemas.openxmlformats.org/officeDocument/2006/relationships/notesSlide" Target="../notesSlides/notesSlide6.x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16" Type="http://schemas.openxmlformats.org/officeDocument/2006/relationships/image" Target="../media/image5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855" y="1510030"/>
            <a:ext cx="4622800" cy="435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2" name="Group 141"/>
          <p:cNvGrpSpPr/>
          <p:nvPr/>
        </p:nvGrpSpPr>
        <p:grpSpPr>
          <a:xfrm>
            <a:off x="2152650" y="1383665"/>
            <a:ext cx="676275" cy="2033270"/>
            <a:chOff x="3227" y="2639"/>
            <a:chExt cx="1208" cy="3522"/>
          </a:xfrm>
        </p:grpSpPr>
        <p:sp>
          <p:nvSpPr>
            <p:cNvPr id="7" name="Cube 6"/>
            <p:cNvSpPr/>
            <p:nvPr/>
          </p:nvSpPr>
          <p:spPr>
            <a:xfrm>
              <a:off x="3227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3291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9" name="Isosceles Triangle 178"/>
          <p:cNvSpPr/>
          <p:nvPr/>
        </p:nvSpPr>
        <p:spPr>
          <a:xfrm rot="5400000">
            <a:off x="2775585" y="355917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0" name="Straight Connector 179"/>
          <p:cNvCxnSpPr/>
          <p:nvPr/>
        </p:nvCxnSpPr>
        <p:spPr>
          <a:xfrm>
            <a:off x="2773680" y="2393315"/>
            <a:ext cx="4445" cy="119126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Isosceles Triangle 162"/>
          <p:cNvSpPr/>
          <p:nvPr/>
        </p:nvSpPr>
        <p:spPr>
          <a:xfrm rot="5400000">
            <a:off x="3230245" y="454088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81045" y="4036695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1">
            <a:off x="3634105" y="4575810"/>
            <a:ext cx="289179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832860" y="4580255"/>
            <a:ext cx="0" cy="78803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832860" y="533019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872230" y="5036820"/>
            <a:ext cx="517525" cy="702945"/>
            <a:chOff x="8052" y="6274"/>
            <a:chExt cx="421" cy="572"/>
          </a:xfrm>
        </p:grpSpPr>
        <p:sp>
          <p:nvSpPr>
            <p:cNvPr id="27" name="Cube 26"/>
            <p:cNvSpPr/>
            <p:nvPr/>
          </p:nvSpPr>
          <p:spPr>
            <a:xfrm>
              <a:off x="8052" y="6274"/>
              <a:ext cx="202" cy="572"/>
            </a:xfrm>
            <a:prstGeom prst="cube">
              <a:avLst>
                <a:gd name="adj" fmla="val 74456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4306570" y="5368290"/>
            <a:ext cx="1384935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 rot="0">
            <a:off x="5304155" y="5266690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Isosceles Triangle 78"/>
          <p:cNvSpPr/>
          <p:nvPr/>
        </p:nvSpPr>
        <p:spPr>
          <a:xfrm rot="5400000">
            <a:off x="4368800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83806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553021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5616575" y="4820285"/>
            <a:ext cx="667385" cy="993140"/>
            <a:chOff x="8849" y="2669"/>
            <a:chExt cx="1051" cy="1564"/>
          </a:xfrm>
        </p:grpSpPr>
        <p:sp>
          <p:nvSpPr>
            <p:cNvPr id="44" name="Cube 43"/>
            <p:cNvSpPr/>
            <p:nvPr/>
          </p:nvSpPr>
          <p:spPr>
            <a:xfrm>
              <a:off x="8849" y="2967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8" y="2967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Cube 45"/>
            <p:cNvSpPr/>
            <p:nvPr/>
          </p:nvSpPr>
          <p:spPr>
            <a:xfrm>
              <a:off x="9140" y="2669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212" y="2705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308" y="2705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051550" y="4476750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5369560" y="549910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4453255" y="5369560"/>
            <a:ext cx="0" cy="62611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4485005" y="5992495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4418330" y="56368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6435090" y="3763010"/>
            <a:ext cx="751205" cy="1375410"/>
            <a:chOff x="10458" y="5786"/>
            <a:chExt cx="1183" cy="2166"/>
          </a:xfrm>
        </p:grpSpPr>
        <p:sp>
          <p:nvSpPr>
            <p:cNvPr id="96" name="Cube 95"/>
            <p:cNvSpPr/>
            <p:nvPr/>
          </p:nvSpPr>
          <p:spPr>
            <a:xfrm>
              <a:off x="10458" y="604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2" name="Cube 131"/>
            <p:cNvSpPr/>
            <p:nvPr/>
          </p:nvSpPr>
          <p:spPr>
            <a:xfrm>
              <a:off x="10586" y="604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0" name="Cube 129"/>
            <p:cNvSpPr/>
            <p:nvPr/>
          </p:nvSpPr>
          <p:spPr>
            <a:xfrm>
              <a:off x="10570" y="57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56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0652" y="57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39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0803" y="57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48" name="Isosceles Triangle 147"/>
          <p:cNvSpPr/>
          <p:nvPr/>
        </p:nvSpPr>
        <p:spPr>
          <a:xfrm rot="5400000">
            <a:off x="374396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4453255" y="59543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465955" y="5801995"/>
            <a:ext cx="224155" cy="365125"/>
          </a:xfrm>
          <a:prstGeom prst="cube">
            <a:avLst>
              <a:gd name="adj" fmla="val 51176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4581525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720590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5406390" y="5470525"/>
            <a:ext cx="0" cy="22415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6116320" y="470916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6153150" y="4680585"/>
            <a:ext cx="1905" cy="25146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Isosceles Triangle 154"/>
          <p:cNvSpPr/>
          <p:nvPr/>
        </p:nvSpPr>
        <p:spPr>
          <a:xfrm rot="5400000">
            <a:off x="485838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29348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6951980" y="3650615"/>
            <a:ext cx="0" cy="2914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2475865" y="2391410"/>
            <a:ext cx="611822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 rot="5400000">
            <a:off x="7131050" y="35629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 rot="5400000">
            <a:off x="4857750" y="23545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4" name="Isosceles Triangle 173"/>
          <p:cNvSpPr/>
          <p:nvPr/>
        </p:nvSpPr>
        <p:spPr>
          <a:xfrm rot="5400000">
            <a:off x="2564765" y="23545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4914265" y="5986145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5082540" y="5636895"/>
            <a:ext cx="464820" cy="688975"/>
            <a:chOff x="8004" y="8877"/>
            <a:chExt cx="732" cy="1085"/>
          </a:xfrm>
        </p:grpSpPr>
        <p:sp>
          <p:nvSpPr>
            <p:cNvPr id="39" name="Cube 38"/>
            <p:cNvSpPr/>
            <p:nvPr/>
          </p:nvSpPr>
          <p:spPr>
            <a:xfrm>
              <a:off x="8004" y="8898"/>
              <a:ext cx="261" cy="1064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043" y="8877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242" y="8877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5" name="Isosceles Triangle 174"/>
          <p:cNvSpPr/>
          <p:nvPr/>
        </p:nvSpPr>
        <p:spPr>
          <a:xfrm rot="5400000">
            <a:off x="4996180" y="59493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65" name="Group 164"/>
          <p:cNvGrpSpPr/>
          <p:nvPr/>
        </p:nvGrpSpPr>
        <p:grpSpPr>
          <a:xfrm>
            <a:off x="8369328" y="1292225"/>
            <a:ext cx="690762" cy="1979930"/>
            <a:chOff x="13632" y="1194"/>
            <a:chExt cx="1260" cy="3118"/>
          </a:xfrm>
        </p:grpSpPr>
        <p:sp>
          <p:nvSpPr>
            <p:cNvPr id="146" name="Cube 145"/>
            <p:cNvSpPr/>
            <p:nvPr/>
          </p:nvSpPr>
          <p:spPr>
            <a:xfrm>
              <a:off x="13632" y="1196"/>
              <a:ext cx="1184" cy="3116"/>
            </a:xfrm>
            <a:prstGeom prst="cube">
              <a:avLst>
                <a:gd name="adj" fmla="val 93817"/>
              </a:avLst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Cube 146"/>
            <p:cNvSpPr/>
            <p:nvPr/>
          </p:nvSpPr>
          <p:spPr>
            <a:xfrm>
              <a:off x="13708" y="1194"/>
              <a:ext cx="1184" cy="3118"/>
            </a:xfrm>
            <a:prstGeom prst="cube">
              <a:avLst>
                <a:gd name="adj" fmla="val 94110"/>
              </a:avLst>
            </a:prstGeom>
            <a:solidFill>
              <a:schemeClr val="accent2">
                <a:lumMod val="40000"/>
                <a:lumOff val="60000"/>
                <a:alpha val="64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8" name="Isosceles Triangle 177"/>
          <p:cNvSpPr/>
          <p:nvPr/>
        </p:nvSpPr>
        <p:spPr>
          <a:xfrm rot="5400000">
            <a:off x="8200390" y="235267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2640965" y="2752725"/>
            <a:ext cx="678815" cy="1694815"/>
            <a:chOff x="7333" y="4909"/>
            <a:chExt cx="552" cy="1378"/>
          </a:xfrm>
        </p:grpSpPr>
        <p:sp>
          <p:nvSpPr>
            <p:cNvPr id="12" name="Cube 11"/>
            <p:cNvSpPr/>
            <p:nvPr/>
          </p:nvSpPr>
          <p:spPr>
            <a:xfrm>
              <a:off x="7333" y="4909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46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2" name="Straight Connector 161"/>
          <p:cNvCxnSpPr/>
          <p:nvPr/>
        </p:nvCxnSpPr>
        <p:spPr>
          <a:xfrm flipH="1">
            <a:off x="3230245" y="3599180"/>
            <a:ext cx="2540" cy="9772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Isosceles Triangle 163"/>
          <p:cNvSpPr/>
          <p:nvPr/>
        </p:nvSpPr>
        <p:spPr>
          <a:xfrm rot="5400000">
            <a:off x="3138805" y="35629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857750" y="35610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3051175" y="3596640"/>
            <a:ext cx="435800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7313295" y="2631440"/>
            <a:ext cx="887095" cy="1706245"/>
            <a:chOff x="11907" y="3735"/>
            <a:chExt cx="1397" cy="2687"/>
          </a:xfrm>
        </p:grpSpPr>
        <p:sp>
          <p:nvSpPr>
            <p:cNvPr id="134" name="Cube 133"/>
            <p:cNvSpPr/>
            <p:nvPr/>
          </p:nvSpPr>
          <p:spPr>
            <a:xfrm>
              <a:off x="11907" y="4038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5" name="Cube 134"/>
            <p:cNvSpPr/>
            <p:nvPr/>
          </p:nvSpPr>
          <p:spPr>
            <a:xfrm>
              <a:off x="12059" y="4038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1" name="Cube 140"/>
            <p:cNvSpPr/>
            <p:nvPr/>
          </p:nvSpPr>
          <p:spPr>
            <a:xfrm>
              <a:off x="12095" y="3752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Cube 143"/>
            <p:cNvSpPr/>
            <p:nvPr/>
          </p:nvSpPr>
          <p:spPr>
            <a:xfrm>
              <a:off x="12154" y="3735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>
              <a:off x="12290" y="3736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9" name="Isosceles Triangle 168"/>
          <p:cNvSpPr/>
          <p:nvPr/>
        </p:nvSpPr>
        <p:spPr>
          <a:xfrm>
            <a:off x="7965440" y="253111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8001000" y="2502535"/>
            <a:ext cx="1270" cy="28638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7901305" y="229870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7970520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8020050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Isosceles Triangle 158"/>
          <p:cNvSpPr/>
          <p:nvPr/>
        </p:nvSpPr>
        <p:spPr>
          <a:xfrm>
            <a:off x="6912610" y="370713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851015" y="349758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6920230" y="352742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969760" y="352742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" name="Isosceles Triangle 162"/>
          <p:cNvSpPr/>
          <p:nvPr/>
        </p:nvSpPr>
        <p:spPr>
          <a:xfrm rot="5400000">
            <a:off x="3230245" y="454088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81045" y="4036695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1">
            <a:off x="3634105" y="4575810"/>
            <a:ext cx="323977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2640965" y="2752725"/>
            <a:ext cx="678815" cy="1694815"/>
            <a:chOff x="7333" y="4909"/>
            <a:chExt cx="552" cy="1378"/>
          </a:xfrm>
        </p:grpSpPr>
        <p:sp>
          <p:nvSpPr>
            <p:cNvPr id="12" name="Cube 11"/>
            <p:cNvSpPr/>
            <p:nvPr/>
          </p:nvSpPr>
          <p:spPr>
            <a:xfrm>
              <a:off x="7333" y="4909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2" name="Straight Connector 161"/>
          <p:cNvCxnSpPr/>
          <p:nvPr/>
        </p:nvCxnSpPr>
        <p:spPr>
          <a:xfrm flipH="1">
            <a:off x="3230245" y="3599180"/>
            <a:ext cx="2540" cy="9772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832860" y="4580255"/>
            <a:ext cx="0" cy="78803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832860" y="533019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872230" y="5036820"/>
            <a:ext cx="517525" cy="702945"/>
            <a:chOff x="8052" y="6274"/>
            <a:chExt cx="421" cy="572"/>
          </a:xfrm>
        </p:grpSpPr>
        <p:sp>
          <p:nvSpPr>
            <p:cNvPr id="27" name="Cube 26"/>
            <p:cNvSpPr/>
            <p:nvPr/>
          </p:nvSpPr>
          <p:spPr>
            <a:xfrm>
              <a:off x="8052" y="6274"/>
              <a:ext cx="202" cy="572"/>
            </a:xfrm>
            <a:prstGeom prst="cube">
              <a:avLst>
                <a:gd name="adj" fmla="val 74456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119630" y="1383665"/>
            <a:ext cx="676275" cy="2033270"/>
            <a:chOff x="3227" y="2639"/>
            <a:chExt cx="1208" cy="3522"/>
          </a:xfrm>
        </p:grpSpPr>
        <p:sp>
          <p:nvSpPr>
            <p:cNvPr id="7" name="Cube 6"/>
            <p:cNvSpPr/>
            <p:nvPr/>
          </p:nvSpPr>
          <p:spPr>
            <a:xfrm>
              <a:off x="3227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3291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4321175" y="5368290"/>
            <a:ext cx="131699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 rot="0">
            <a:off x="5304155" y="5266690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Isosceles Triangle 78"/>
          <p:cNvSpPr/>
          <p:nvPr/>
        </p:nvSpPr>
        <p:spPr>
          <a:xfrm rot="5400000">
            <a:off x="4368800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501586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553021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616575" y="5009515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394450" y="4476750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5369560" y="549910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4453255" y="5369560"/>
            <a:ext cx="0" cy="62611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4485005" y="5992495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4418330" y="56368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74396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4453255" y="59543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465955" y="5801995"/>
            <a:ext cx="224155" cy="365125"/>
          </a:xfrm>
          <a:prstGeom prst="cube">
            <a:avLst>
              <a:gd name="adj" fmla="val 51176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4581525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720590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2" name="Isosceles Triangle 151"/>
          <p:cNvSpPr/>
          <p:nvPr/>
        </p:nvSpPr>
        <p:spPr>
          <a:xfrm>
            <a:off x="6459220" y="470916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503618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69353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3051175" y="3600450"/>
            <a:ext cx="5126355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be 133"/>
          <p:cNvSpPr/>
          <p:nvPr/>
        </p:nvSpPr>
        <p:spPr>
          <a:xfrm>
            <a:off x="8095615" y="2823845"/>
            <a:ext cx="532765" cy="1376045"/>
          </a:xfrm>
          <a:prstGeom prst="cube">
            <a:avLst>
              <a:gd name="adj" fmla="val 8176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Cube 134"/>
          <p:cNvSpPr/>
          <p:nvPr/>
        </p:nvSpPr>
        <p:spPr>
          <a:xfrm>
            <a:off x="8192135" y="2823845"/>
            <a:ext cx="532765" cy="1376045"/>
          </a:xfrm>
          <a:prstGeom prst="cube">
            <a:avLst>
              <a:gd name="adj" fmla="val 8176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1" name="Cube 140"/>
          <p:cNvSpPr/>
          <p:nvPr/>
        </p:nvSpPr>
        <p:spPr>
          <a:xfrm>
            <a:off x="8885555" y="2642235"/>
            <a:ext cx="570230" cy="1695450"/>
          </a:xfrm>
          <a:prstGeom prst="cube">
            <a:avLst>
              <a:gd name="adj" fmla="val 95600"/>
            </a:avLst>
          </a:prstGeom>
          <a:solidFill>
            <a:schemeClr val="accent1">
              <a:lumMod val="60000"/>
              <a:lumOff val="40000"/>
              <a:alpha val="67000"/>
            </a:scheme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4" name="Cube 143"/>
          <p:cNvSpPr/>
          <p:nvPr/>
        </p:nvSpPr>
        <p:spPr>
          <a:xfrm>
            <a:off x="8923020" y="2631440"/>
            <a:ext cx="644525" cy="1696085"/>
          </a:xfrm>
          <a:prstGeom prst="cube">
            <a:avLst>
              <a:gd name="adj" fmla="val 8571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5" name="Cube 144"/>
          <p:cNvSpPr/>
          <p:nvPr/>
        </p:nvSpPr>
        <p:spPr>
          <a:xfrm>
            <a:off x="9009380" y="2632075"/>
            <a:ext cx="644525" cy="1696085"/>
          </a:xfrm>
          <a:prstGeom prst="cube">
            <a:avLst>
              <a:gd name="adj" fmla="val 8571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5035550" y="35648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 rot="5400000">
            <a:off x="3138805" y="35667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9" name="Isosceles Triangle 168"/>
          <p:cNvSpPr/>
          <p:nvPr/>
        </p:nvSpPr>
        <p:spPr>
          <a:xfrm>
            <a:off x="9427845" y="253111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9463405" y="2502535"/>
            <a:ext cx="1270" cy="28638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475865" y="2392680"/>
            <a:ext cx="7804150" cy="26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9363710" y="229870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9432925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482455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Isosceles Triangle 172"/>
          <p:cNvSpPr/>
          <p:nvPr/>
        </p:nvSpPr>
        <p:spPr>
          <a:xfrm rot="5400000">
            <a:off x="5035550" y="23571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4" name="Isosceles Triangle 173"/>
          <p:cNvSpPr/>
          <p:nvPr/>
        </p:nvSpPr>
        <p:spPr>
          <a:xfrm rot="5400000">
            <a:off x="2564765" y="23545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4914265" y="5986145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060315" y="5614670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5" name="Isosceles Triangle 174"/>
          <p:cNvSpPr/>
          <p:nvPr/>
        </p:nvSpPr>
        <p:spPr>
          <a:xfrm rot="5400000">
            <a:off x="4996180" y="59493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14820" y="399669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963920" y="5367020"/>
            <a:ext cx="279400" cy="57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606615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162040" y="479488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5407660" y="5470525"/>
            <a:ext cx="0" cy="22415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05650" y="4578350"/>
            <a:ext cx="370205" cy="635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720725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367270" y="3763010"/>
            <a:ext cx="680085" cy="1375410"/>
            <a:chOff x="10996" y="5886"/>
            <a:chExt cx="1071" cy="2166"/>
          </a:xfrm>
        </p:grpSpPr>
        <p:sp>
          <p:nvSpPr>
            <p:cNvPr id="130" name="Cube 129"/>
            <p:cNvSpPr/>
            <p:nvPr/>
          </p:nvSpPr>
          <p:spPr>
            <a:xfrm>
              <a:off x="10996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229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>
            <a:off x="6497320" y="4680585"/>
            <a:ext cx="0" cy="2660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7836535" y="3705225"/>
            <a:ext cx="635" cy="20320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 rot="5400000">
            <a:off x="7811770" y="35667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734935" y="350139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804150" y="353123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853680" y="353123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Isosceles Triangle 158"/>
          <p:cNvSpPr/>
          <p:nvPr/>
        </p:nvSpPr>
        <p:spPr>
          <a:xfrm>
            <a:off x="7798435" y="372237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799070" y="23698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65" name="Group 164"/>
          <p:cNvGrpSpPr/>
          <p:nvPr/>
        </p:nvGrpSpPr>
        <p:grpSpPr>
          <a:xfrm>
            <a:off x="9943465" y="1383665"/>
            <a:ext cx="838200" cy="1978660"/>
            <a:chOff x="13625" y="1249"/>
            <a:chExt cx="1320" cy="3116"/>
          </a:xfrm>
        </p:grpSpPr>
        <p:sp>
          <p:nvSpPr>
            <p:cNvPr id="146" name="Cube 145"/>
            <p:cNvSpPr/>
            <p:nvPr/>
          </p:nvSpPr>
          <p:spPr>
            <a:xfrm>
              <a:off x="13625" y="1249"/>
              <a:ext cx="1184" cy="3116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Cube 146"/>
            <p:cNvSpPr/>
            <p:nvPr/>
          </p:nvSpPr>
          <p:spPr>
            <a:xfrm>
              <a:off x="13761" y="1249"/>
              <a:ext cx="1184" cy="3116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4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9" name="Isosceles Triangle 28"/>
          <p:cNvSpPr/>
          <p:nvPr/>
        </p:nvSpPr>
        <p:spPr>
          <a:xfrm rot="5400000">
            <a:off x="9754235" y="23774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" name="Isosceles Triangle 162"/>
          <p:cNvSpPr/>
          <p:nvPr/>
        </p:nvSpPr>
        <p:spPr>
          <a:xfrm rot="5400000">
            <a:off x="2604135" y="454088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54935" y="4036695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1">
            <a:off x="3007995" y="4575810"/>
            <a:ext cx="323977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2014855" y="2752725"/>
            <a:ext cx="678815" cy="1694815"/>
            <a:chOff x="7333" y="4909"/>
            <a:chExt cx="552" cy="1378"/>
          </a:xfrm>
        </p:grpSpPr>
        <p:sp>
          <p:nvSpPr>
            <p:cNvPr id="12" name="Cube 11"/>
            <p:cNvSpPr/>
            <p:nvPr/>
          </p:nvSpPr>
          <p:spPr>
            <a:xfrm>
              <a:off x="7333" y="4909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2" name="Straight Connector 161"/>
          <p:cNvCxnSpPr/>
          <p:nvPr/>
        </p:nvCxnSpPr>
        <p:spPr>
          <a:xfrm flipH="1">
            <a:off x="2604135" y="3599180"/>
            <a:ext cx="2540" cy="9772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206750" y="4580255"/>
            <a:ext cx="0" cy="78803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206750" y="533019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46120" y="5036820"/>
            <a:ext cx="517525" cy="702945"/>
            <a:chOff x="8052" y="6274"/>
            <a:chExt cx="421" cy="572"/>
          </a:xfrm>
        </p:grpSpPr>
        <p:sp>
          <p:nvSpPr>
            <p:cNvPr id="27" name="Cube 26"/>
            <p:cNvSpPr/>
            <p:nvPr/>
          </p:nvSpPr>
          <p:spPr>
            <a:xfrm>
              <a:off x="8052" y="6274"/>
              <a:ext cx="202" cy="572"/>
            </a:xfrm>
            <a:prstGeom prst="cube">
              <a:avLst>
                <a:gd name="adj" fmla="val 74456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3695065" y="5368290"/>
            <a:ext cx="131699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 rot="0">
            <a:off x="4678045" y="5266690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Isosceles Triangle 78"/>
          <p:cNvSpPr/>
          <p:nvPr/>
        </p:nvSpPr>
        <p:spPr>
          <a:xfrm rot="5400000">
            <a:off x="3742690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90465" y="5009515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8340" y="4476750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49910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3827145" y="5369560"/>
            <a:ext cx="0" cy="62611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858895" y="5992495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792220" y="56368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11785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27145" y="59543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39845" y="5801995"/>
            <a:ext cx="224155" cy="365125"/>
          </a:xfrm>
          <a:prstGeom prst="cube">
            <a:avLst>
              <a:gd name="adj" fmla="val 51176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55415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94480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06742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2425065" y="3600450"/>
            <a:ext cx="5126355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be 133"/>
          <p:cNvSpPr/>
          <p:nvPr/>
        </p:nvSpPr>
        <p:spPr>
          <a:xfrm>
            <a:off x="7469505" y="2823845"/>
            <a:ext cx="532765" cy="1376045"/>
          </a:xfrm>
          <a:prstGeom prst="cube">
            <a:avLst>
              <a:gd name="adj" fmla="val 8176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Cube 134"/>
          <p:cNvSpPr/>
          <p:nvPr/>
        </p:nvSpPr>
        <p:spPr>
          <a:xfrm>
            <a:off x="7566025" y="2823845"/>
            <a:ext cx="532765" cy="1376045"/>
          </a:xfrm>
          <a:prstGeom prst="cube">
            <a:avLst>
              <a:gd name="adj" fmla="val 8176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5648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 rot="5400000">
            <a:off x="2512695" y="35667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1849755" y="2392680"/>
            <a:ext cx="7804150" cy="26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Isosceles Triangle 172"/>
          <p:cNvSpPr/>
          <p:nvPr/>
        </p:nvSpPr>
        <p:spPr>
          <a:xfrm rot="5400000">
            <a:off x="4409440" y="23571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4" name="Isosceles Triangle 173"/>
          <p:cNvSpPr/>
          <p:nvPr/>
        </p:nvSpPr>
        <p:spPr>
          <a:xfrm rot="5400000">
            <a:off x="1938655" y="23545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4288155" y="5986145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614670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5" name="Isosceles Triangle 174"/>
          <p:cNvSpPr/>
          <p:nvPr/>
        </p:nvSpPr>
        <p:spPr>
          <a:xfrm rot="5400000">
            <a:off x="4370070" y="59493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8710" y="399669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5367020"/>
            <a:ext cx="279400" cy="57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44004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535930" y="479488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4781550" y="5470525"/>
            <a:ext cx="0" cy="22415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79540" y="4578350"/>
            <a:ext cx="370205" cy="635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658114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741160" y="3763010"/>
            <a:ext cx="680085" cy="1375410"/>
            <a:chOff x="10996" y="5886"/>
            <a:chExt cx="1071" cy="2166"/>
          </a:xfrm>
        </p:grpSpPr>
        <p:sp>
          <p:nvSpPr>
            <p:cNvPr id="130" name="Cube 129"/>
            <p:cNvSpPr/>
            <p:nvPr/>
          </p:nvSpPr>
          <p:spPr>
            <a:xfrm>
              <a:off x="10996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229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1">
            <a:off x="5869940" y="4680585"/>
            <a:ext cx="1270" cy="24257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7210425" y="3705225"/>
            <a:ext cx="635" cy="20320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 rot="5400000">
            <a:off x="7185660" y="35667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08825" y="350139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178040" y="353123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227570" y="353123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Isosceles Triangle 158"/>
          <p:cNvSpPr/>
          <p:nvPr/>
        </p:nvSpPr>
        <p:spPr>
          <a:xfrm>
            <a:off x="7172325" y="374015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172960" y="23698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65" name="Group 164"/>
          <p:cNvGrpSpPr/>
          <p:nvPr/>
        </p:nvGrpSpPr>
        <p:grpSpPr>
          <a:xfrm>
            <a:off x="9317355" y="1348105"/>
            <a:ext cx="838200" cy="1978660"/>
            <a:chOff x="13625" y="1249"/>
            <a:chExt cx="1320" cy="3116"/>
          </a:xfrm>
        </p:grpSpPr>
        <p:sp>
          <p:nvSpPr>
            <p:cNvPr id="146" name="Cube 145"/>
            <p:cNvSpPr/>
            <p:nvPr/>
          </p:nvSpPr>
          <p:spPr>
            <a:xfrm>
              <a:off x="13625" y="1249"/>
              <a:ext cx="1184" cy="3116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Cube 146"/>
            <p:cNvSpPr/>
            <p:nvPr/>
          </p:nvSpPr>
          <p:spPr>
            <a:xfrm>
              <a:off x="13761" y="1249"/>
              <a:ext cx="1184" cy="3116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4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9" name="Isosceles Triangle 28"/>
          <p:cNvSpPr/>
          <p:nvPr/>
        </p:nvSpPr>
        <p:spPr>
          <a:xfrm rot="5400000">
            <a:off x="9128125" y="23774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7907655" y="3596005"/>
            <a:ext cx="452120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 rot="5400000">
            <a:off x="8074025" y="35579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8183245" y="2642870"/>
            <a:ext cx="767715" cy="1706245"/>
            <a:chOff x="13993" y="4144"/>
            <a:chExt cx="1209" cy="2687"/>
          </a:xfrm>
        </p:grpSpPr>
        <p:sp>
          <p:nvSpPr>
            <p:cNvPr id="141" name="Cube 140"/>
            <p:cNvSpPr/>
            <p:nvPr/>
          </p:nvSpPr>
          <p:spPr>
            <a:xfrm>
              <a:off x="13993" y="4161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Cube 143"/>
            <p:cNvSpPr/>
            <p:nvPr/>
          </p:nvSpPr>
          <p:spPr>
            <a:xfrm>
              <a:off x="14052" y="4144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>
              <a:off x="14188" y="4145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9" name="Isosceles Triangle 168"/>
          <p:cNvSpPr/>
          <p:nvPr/>
        </p:nvSpPr>
        <p:spPr>
          <a:xfrm>
            <a:off x="8740775" y="255651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>
            <a:off x="8777605" y="2502535"/>
            <a:ext cx="1270" cy="27749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8676640" y="229870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8745855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8795385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30570" y="473710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0965" y="1771015"/>
            <a:ext cx="1706880" cy="173736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828040"/>
            <a:ext cx="170688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grpSp>
        <p:nvGrpSpPr>
          <p:cNvPr id="142" name="Group 141"/>
          <p:cNvGrpSpPr/>
          <p:nvPr/>
        </p:nvGrpSpPr>
        <p:grpSpPr>
          <a:xfrm>
            <a:off x="1493520" y="1383665"/>
            <a:ext cx="676275" cy="2033270"/>
            <a:chOff x="3227" y="2639"/>
            <a:chExt cx="1208" cy="3522"/>
          </a:xfrm>
        </p:grpSpPr>
        <p:sp>
          <p:nvSpPr>
            <p:cNvPr id="7" name="Cube 6"/>
            <p:cNvSpPr/>
            <p:nvPr/>
          </p:nvSpPr>
          <p:spPr>
            <a:xfrm>
              <a:off x="3227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3291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365" y="1736090"/>
            <a:ext cx="172720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925830"/>
            <a:ext cx="170688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" name="Isosceles Triangle 162"/>
          <p:cNvSpPr/>
          <p:nvPr/>
        </p:nvSpPr>
        <p:spPr>
          <a:xfrm rot="5400000">
            <a:off x="2604135" y="405511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54935" y="3550920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1">
            <a:off x="3007995" y="4090035"/>
            <a:ext cx="323977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2014855" y="2266950"/>
            <a:ext cx="678815" cy="1694815"/>
            <a:chOff x="7333" y="4909"/>
            <a:chExt cx="552" cy="1378"/>
          </a:xfrm>
        </p:grpSpPr>
        <p:sp>
          <p:nvSpPr>
            <p:cNvPr id="12" name="Cube 11"/>
            <p:cNvSpPr/>
            <p:nvPr/>
          </p:nvSpPr>
          <p:spPr>
            <a:xfrm>
              <a:off x="7333" y="4909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2" name="Straight Connector 161"/>
          <p:cNvCxnSpPr/>
          <p:nvPr/>
        </p:nvCxnSpPr>
        <p:spPr>
          <a:xfrm flipH="1">
            <a:off x="2604135" y="3113405"/>
            <a:ext cx="2540" cy="9772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206750" y="4094480"/>
            <a:ext cx="0" cy="78803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206750" y="484441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46120" y="4551045"/>
            <a:ext cx="517525" cy="702945"/>
            <a:chOff x="8052" y="6274"/>
            <a:chExt cx="421" cy="572"/>
          </a:xfrm>
        </p:grpSpPr>
        <p:sp>
          <p:nvSpPr>
            <p:cNvPr id="27" name="Cube 26"/>
            <p:cNvSpPr/>
            <p:nvPr/>
          </p:nvSpPr>
          <p:spPr>
            <a:xfrm>
              <a:off x="8052" y="6274"/>
              <a:ext cx="202" cy="572"/>
            </a:xfrm>
            <a:prstGeom prst="cube">
              <a:avLst>
                <a:gd name="adj" fmla="val 74456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3695065" y="4882515"/>
            <a:ext cx="131699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 rot="5400000">
            <a:off x="374269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90465" y="4523740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8340" y="3990975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/>
          <p:nvPr/>
        </p:nvCxnSpPr>
        <p:spPr>
          <a:xfrm>
            <a:off x="3827145" y="4883785"/>
            <a:ext cx="0" cy="62611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858895" y="5506720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792220" y="515112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11785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27145" y="546862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39845" y="5316220"/>
            <a:ext cx="224155" cy="365125"/>
          </a:xfrm>
          <a:prstGeom prst="cube">
            <a:avLst>
              <a:gd name="adj" fmla="val 51176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55415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94480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06742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2425065" y="3114675"/>
            <a:ext cx="5126355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be 134"/>
          <p:cNvSpPr/>
          <p:nvPr/>
        </p:nvSpPr>
        <p:spPr>
          <a:xfrm>
            <a:off x="7566025" y="2338070"/>
            <a:ext cx="445135" cy="1376045"/>
          </a:xfrm>
          <a:prstGeom prst="cube">
            <a:avLst>
              <a:gd name="adj" fmla="val 91155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0791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 rot="5400000">
            <a:off x="2512695" y="30810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1849755" y="1906905"/>
            <a:ext cx="7804150" cy="26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Isosceles Triangle 172"/>
          <p:cNvSpPr/>
          <p:nvPr/>
        </p:nvSpPr>
        <p:spPr>
          <a:xfrm rot="5400000">
            <a:off x="4409440" y="1871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4" name="Isosceles Triangle 173"/>
          <p:cNvSpPr/>
          <p:nvPr/>
        </p:nvSpPr>
        <p:spPr>
          <a:xfrm rot="5400000">
            <a:off x="1938655" y="18688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 rot="5400000">
            <a:off x="4370070" y="54635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8710" y="3510915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4881245"/>
            <a:ext cx="279400" cy="57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44004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535930" y="4309110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6479540" y="4092575"/>
            <a:ext cx="370205" cy="635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658114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741160" y="3277235"/>
            <a:ext cx="680085" cy="1375410"/>
            <a:chOff x="10996" y="5886"/>
            <a:chExt cx="1071" cy="2166"/>
          </a:xfrm>
        </p:grpSpPr>
        <p:sp>
          <p:nvSpPr>
            <p:cNvPr id="130" name="Cube 129"/>
            <p:cNvSpPr/>
            <p:nvPr/>
          </p:nvSpPr>
          <p:spPr>
            <a:xfrm>
              <a:off x="10996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229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1">
            <a:off x="5869940" y="4194810"/>
            <a:ext cx="1270" cy="24257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7210425" y="3219450"/>
            <a:ext cx="635" cy="20320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 rot="5400000">
            <a:off x="7185660" y="30810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08825" y="301561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178040" y="304546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227570" y="304546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Isosceles Triangle 158"/>
          <p:cNvSpPr/>
          <p:nvPr/>
        </p:nvSpPr>
        <p:spPr>
          <a:xfrm>
            <a:off x="7172325" y="325437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172960" y="18840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9403715" y="86233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28125" y="189166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7907655" y="3110230"/>
            <a:ext cx="452120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 rot="5400000">
            <a:off x="8074025" y="307213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8183245" y="2157095"/>
            <a:ext cx="767715" cy="1706245"/>
            <a:chOff x="13993" y="4144"/>
            <a:chExt cx="1209" cy="2687"/>
          </a:xfrm>
        </p:grpSpPr>
        <p:sp>
          <p:nvSpPr>
            <p:cNvPr id="141" name="Cube 140"/>
            <p:cNvSpPr/>
            <p:nvPr/>
          </p:nvSpPr>
          <p:spPr>
            <a:xfrm>
              <a:off x="13993" y="4161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Cube 143"/>
            <p:cNvSpPr/>
            <p:nvPr/>
          </p:nvSpPr>
          <p:spPr>
            <a:xfrm>
              <a:off x="14052" y="4144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>
              <a:off x="14188" y="4145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9" name="Isosceles Triangle 168"/>
          <p:cNvSpPr/>
          <p:nvPr/>
        </p:nvSpPr>
        <p:spPr>
          <a:xfrm>
            <a:off x="8740775" y="207073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>
            <a:off x="8777605" y="2016760"/>
            <a:ext cx="1270" cy="27749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8676640" y="181292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8745855" y="184277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8795385" y="184277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30570" y="425132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0965" y="1193800"/>
            <a:ext cx="1706880" cy="173736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250825"/>
            <a:ext cx="170688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grpSp>
        <p:nvGrpSpPr>
          <p:cNvPr id="142" name="Group 141"/>
          <p:cNvGrpSpPr/>
          <p:nvPr/>
        </p:nvGrpSpPr>
        <p:grpSpPr>
          <a:xfrm>
            <a:off x="1493520" y="897890"/>
            <a:ext cx="676275" cy="2033270"/>
            <a:chOff x="3227" y="2639"/>
            <a:chExt cx="1208" cy="3522"/>
          </a:xfrm>
        </p:grpSpPr>
        <p:sp>
          <p:nvSpPr>
            <p:cNvPr id="7" name="Cube 6"/>
            <p:cNvSpPr/>
            <p:nvPr/>
          </p:nvSpPr>
          <p:spPr>
            <a:xfrm>
              <a:off x="3227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3291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860" y="440055"/>
            <a:ext cx="170688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57" name="Cube 56"/>
          <p:cNvSpPr/>
          <p:nvPr/>
        </p:nvSpPr>
        <p:spPr>
          <a:xfrm>
            <a:off x="7527925" y="2338070"/>
            <a:ext cx="445135" cy="1376045"/>
          </a:xfrm>
          <a:prstGeom prst="cube">
            <a:avLst>
              <a:gd name="adj" fmla="val 91155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9434195" y="86487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5017770" y="5685790"/>
            <a:ext cx="502285" cy="132080"/>
            <a:chOff x="7811" y="9359"/>
            <a:chExt cx="791" cy="208"/>
          </a:xfrm>
        </p:grpSpPr>
        <p:sp>
          <p:nvSpPr>
            <p:cNvPr id="75" name="Cube 74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Cube 75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Cube 81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Cube 82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860925" y="5923280"/>
            <a:ext cx="502285" cy="132080"/>
            <a:chOff x="7811" y="9359"/>
            <a:chExt cx="791" cy="208"/>
          </a:xfrm>
        </p:grpSpPr>
        <p:sp>
          <p:nvSpPr>
            <p:cNvPr id="8" name="Cube 7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Cube 20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Cube 35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Cube 39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Cube 51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8" name="Cube 87"/>
          <p:cNvSpPr/>
          <p:nvPr/>
        </p:nvSpPr>
        <p:spPr>
          <a:xfrm>
            <a:off x="5695315" y="5319395"/>
            <a:ext cx="677545" cy="404495"/>
          </a:xfrm>
          <a:prstGeom prst="cube">
            <a:avLst>
              <a:gd name="adj" fmla="val 35676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Cube 116"/>
          <p:cNvSpPr/>
          <p:nvPr/>
        </p:nvSpPr>
        <p:spPr>
          <a:xfrm>
            <a:off x="6889115" y="4709795"/>
            <a:ext cx="623570" cy="682625"/>
          </a:xfrm>
          <a:prstGeom prst="cube">
            <a:avLst>
              <a:gd name="adj" fmla="val 34482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Cube 117"/>
          <p:cNvSpPr/>
          <p:nvPr/>
        </p:nvSpPr>
        <p:spPr>
          <a:xfrm>
            <a:off x="8220710" y="3787775"/>
            <a:ext cx="744855" cy="787400"/>
          </a:xfrm>
          <a:prstGeom prst="cube">
            <a:avLst>
              <a:gd name="adj" fmla="val 34482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>
            <a:off x="9302750" y="3148330"/>
            <a:ext cx="873125" cy="1532890"/>
          </a:xfrm>
          <a:prstGeom prst="cube">
            <a:avLst>
              <a:gd name="adj" fmla="val 64727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825" y="1250315"/>
            <a:ext cx="172720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cxnSp>
        <p:nvCxnSpPr>
          <p:cNvPr id="125" name="Straight Arrow Connector 124"/>
          <p:cNvCxnSpPr/>
          <p:nvPr/>
        </p:nvCxnSpPr>
        <p:spPr>
          <a:xfrm>
            <a:off x="4354830" y="5508625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125"/>
          <p:cNvSpPr txBox="1"/>
          <p:nvPr/>
        </p:nvSpPr>
        <p:spPr>
          <a:xfrm>
            <a:off x="158115" y="925195"/>
            <a:ext cx="741680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r>
              <a:rPr lang="en-US" altLang="en-US"/>
              <a:t>X_{u}</a:t>
            </a:r>
            <a:endParaRPr lang="en-US" altLang="en-US"/>
          </a:p>
        </p:txBody>
      </p:sp>
      <p:sp>
        <p:nvSpPr>
          <p:cNvPr id="127" name="Text Box 126"/>
          <p:cNvSpPr txBox="1"/>
          <p:nvPr/>
        </p:nvSpPr>
        <p:spPr>
          <a:xfrm>
            <a:off x="1108075" y="128270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T(X_{u})</a:t>
            </a:r>
            <a:endParaRPr lang="en-US" altLang="en-US"/>
          </a:p>
        </p:txBody>
      </p:sp>
      <p:cxnSp>
        <p:nvCxnSpPr>
          <p:cNvPr id="128" name="Straight Arrow Connector 127"/>
          <p:cNvCxnSpPr/>
          <p:nvPr/>
        </p:nvCxnSpPr>
        <p:spPr>
          <a:xfrm flipH="1" flipV="1">
            <a:off x="4353560" y="5913755"/>
            <a:ext cx="388620" cy="2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4653280" y="5791835"/>
            <a:ext cx="214630" cy="2159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4862830" y="5791835"/>
            <a:ext cx="11811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4661535" y="6007735"/>
            <a:ext cx="120015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286250" y="5500370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128895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0">
            <a:off x="4678045" y="4780915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01332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81550" y="4984750"/>
            <a:ext cx="0" cy="22415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 rot="10800000">
            <a:off x="4318635" y="56857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5448935" y="4978400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5447665" y="5383530"/>
            <a:ext cx="388620" cy="2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5747385" y="5261610"/>
            <a:ext cx="214630" cy="2159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>
            <a:off x="5956935" y="5261610"/>
            <a:ext cx="11811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5755640" y="5477510"/>
            <a:ext cx="120015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Isosceles Triangle 181"/>
          <p:cNvSpPr/>
          <p:nvPr/>
        </p:nvSpPr>
        <p:spPr>
          <a:xfrm rot="10800000">
            <a:off x="5412740" y="515556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8" name="Isosceles Triangle 277"/>
          <p:cNvSpPr/>
          <p:nvPr/>
        </p:nvSpPr>
        <p:spPr>
          <a:xfrm rot="10800000">
            <a:off x="10041890" y="270002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5580" y="151384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" y="67373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163" name="Isosceles Triangle 162"/>
          <p:cNvSpPr/>
          <p:nvPr/>
        </p:nvSpPr>
        <p:spPr>
          <a:xfrm rot="5400000">
            <a:off x="2639695" y="405511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90495" y="3550920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1">
            <a:off x="3050540" y="4088765"/>
            <a:ext cx="3562985" cy="3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2639695" y="3161030"/>
            <a:ext cx="5715" cy="9296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221990" y="4094480"/>
            <a:ext cx="0" cy="788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221990" y="484441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55856" y="4531995"/>
            <a:ext cx="486793" cy="702945"/>
            <a:chOff x="8078" y="6274"/>
            <a:chExt cx="396" cy="572"/>
          </a:xfrm>
        </p:grpSpPr>
        <p:sp>
          <p:nvSpPr>
            <p:cNvPr id="27" name="Cube 26"/>
            <p:cNvSpPr/>
            <p:nvPr/>
          </p:nvSpPr>
          <p:spPr>
            <a:xfrm>
              <a:off x="8078" y="6274"/>
              <a:ext cx="166" cy="572"/>
            </a:xfrm>
            <a:prstGeom prst="cube">
              <a:avLst>
                <a:gd name="adj" fmla="val 84330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V="1">
            <a:off x="3643630" y="4883785"/>
            <a:ext cx="1438275" cy="19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 rot="5400000">
            <a:off x="374269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19040" y="4523740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3260" y="4011295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/>
          <p:nvPr/>
        </p:nvCxnSpPr>
        <p:spPr>
          <a:xfrm>
            <a:off x="3827145" y="4883785"/>
            <a:ext cx="0" cy="6261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858895" y="5506720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792220" y="51511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11785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27145" y="54686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83025" y="5309235"/>
            <a:ext cx="156210" cy="377190"/>
          </a:xfrm>
          <a:prstGeom prst="cube">
            <a:avLst>
              <a:gd name="adj" fmla="val 72357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32555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71620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165215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1286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 rot="5400000">
            <a:off x="4420235" y="19780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 rot="5400000">
            <a:off x="4370070" y="54635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63030" y="352425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4881245"/>
            <a:ext cx="518160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53847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733540" y="4091305"/>
            <a:ext cx="67564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7109460" y="40570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265035" y="19907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8029575" y="31178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4353560" y="5508625"/>
            <a:ext cx="1270" cy="69278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125"/>
          <p:cNvSpPr txBox="1"/>
          <p:nvPr/>
        </p:nvSpPr>
        <p:spPr>
          <a:xfrm>
            <a:off x="1294130" y="378460"/>
            <a:ext cx="358775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en-US" i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</a:t>
            </a:r>
            <a:endParaRPr lang="en-US" altLang="en-US" i="1" baseline="-2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4286250" y="5500370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128895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0">
            <a:off x="4678045" y="4780915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01332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81550" y="4984750"/>
            <a:ext cx="0" cy="22415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 rot="10800000">
            <a:off x="4318635" y="56857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53430" y="4698365"/>
            <a:ext cx="2540" cy="1835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406640" y="3890645"/>
            <a:ext cx="1270" cy="20320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>
            <a:off x="7369810" y="3947160"/>
            <a:ext cx="762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5400000" flipH="1">
            <a:off x="5652770" y="403796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1">
            <a:off x="5861050" y="4215130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24220" y="427164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5400000" flipH="1">
            <a:off x="7202488" y="2939733"/>
            <a:ext cx="589280" cy="1376680"/>
            <a:chOff x="11024" y="5885"/>
            <a:chExt cx="928" cy="2168"/>
          </a:xfrm>
        </p:grpSpPr>
        <p:sp>
          <p:nvSpPr>
            <p:cNvPr id="130" name="Cube 129"/>
            <p:cNvSpPr/>
            <p:nvPr/>
          </p:nvSpPr>
          <p:spPr>
            <a:xfrm>
              <a:off x="11024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768" cy="2167"/>
            </a:xfrm>
            <a:prstGeom prst="cube">
              <a:avLst>
                <a:gd name="adj" fmla="val 89778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157" y="5885"/>
              <a:ext cx="795" cy="2168"/>
            </a:xfrm>
            <a:prstGeom prst="cube">
              <a:avLst>
                <a:gd name="adj" fmla="val 86729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 flipH="1">
            <a:off x="7417435" y="3267075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/>
          <p:cNvSpPr/>
          <p:nvPr/>
        </p:nvSpPr>
        <p:spPr>
          <a:xfrm>
            <a:off x="7380605" y="332359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 rot="5400000">
            <a:off x="8892540" y="31140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9128125" y="2942590"/>
            <a:ext cx="3175" cy="2133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155430" y="2123440"/>
            <a:ext cx="3810" cy="3689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 rot="5400000">
            <a:off x="9549130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9119235" y="224536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Text Box 135"/>
          <p:cNvSpPr txBox="1"/>
          <p:nvPr/>
        </p:nvSpPr>
        <p:spPr>
          <a:xfrm>
            <a:off x="652780" y="5647690"/>
            <a:ext cx="1021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conv_relu_bn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" y="5923915"/>
            <a:ext cx="109855" cy="329565"/>
          </a:xfrm>
          <a:prstGeom prst="rect">
            <a:avLst/>
          </a:prstGeom>
        </p:spPr>
      </p:pic>
      <p:sp>
        <p:nvSpPr>
          <p:cNvPr id="181" name="Text Box 180"/>
          <p:cNvSpPr txBox="1"/>
          <p:nvPr/>
        </p:nvSpPr>
        <p:spPr>
          <a:xfrm>
            <a:off x="650875" y="5930265"/>
            <a:ext cx="9537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downsample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5" y="6208395"/>
            <a:ext cx="110490" cy="298450"/>
          </a:xfrm>
          <a:prstGeom prst="rect">
            <a:avLst/>
          </a:prstGeom>
        </p:spPr>
      </p:pic>
      <p:sp>
        <p:nvSpPr>
          <p:cNvPr id="185" name="Text Box 184"/>
          <p:cNvSpPr txBox="1"/>
          <p:nvPr/>
        </p:nvSpPr>
        <p:spPr>
          <a:xfrm>
            <a:off x="646430" y="6191885"/>
            <a:ext cx="767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V="1">
            <a:off x="1250950" y="1577340"/>
            <a:ext cx="955040" cy="87757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719580" y="2005965"/>
            <a:ext cx="186690" cy="635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Isosceles Triangle 187"/>
          <p:cNvSpPr/>
          <p:nvPr/>
        </p:nvSpPr>
        <p:spPr>
          <a:xfrm rot="5400000">
            <a:off x="1830070" y="1968500"/>
            <a:ext cx="76200" cy="76200"/>
          </a:xfrm>
          <a:prstGeom prst="triangle">
            <a:avLst/>
          </a:prstGeom>
          <a:solidFill>
            <a:srgbClr val="EB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756285" y="2454910"/>
            <a:ext cx="494665" cy="0"/>
          </a:xfrm>
          <a:prstGeom prst="line">
            <a:avLst/>
          </a:prstGeom>
          <a:ln w="19050" cap="rnd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614170" y="1581150"/>
            <a:ext cx="588010" cy="635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1684020" y="897890"/>
            <a:ext cx="675640" cy="2033270"/>
            <a:chOff x="4829" y="246"/>
            <a:chExt cx="1064" cy="3202"/>
          </a:xfrm>
        </p:grpSpPr>
        <p:sp>
          <p:nvSpPr>
            <p:cNvPr id="7" name="Cube 6"/>
            <p:cNvSpPr/>
            <p:nvPr/>
          </p:nvSpPr>
          <p:spPr>
            <a:xfrm>
              <a:off x="4829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7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4885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3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71" name="Straight Connector 170"/>
          <p:cNvCxnSpPr/>
          <p:nvPr/>
        </p:nvCxnSpPr>
        <p:spPr>
          <a:xfrm>
            <a:off x="2012315" y="2006600"/>
            <a:ext cx="7837805" cy="273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5400000">
            <a:off x="2215515" y="196786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9650730" y="8483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4" name="Group 193"/>
          <p:cNvGrpSpPr/>
          <p:nvPr/>
        </p:nvGrpSpPr>
        <p:grpSpPr>
          <a:xfrm rot="0">
            <a:off x="393065" y="5448300"/>
            <a:ext cx="158750" cy="158750"/>
            <a:chOff x="8417" y="8294"/>
            <a:chExt cx="320" cy="320"/>
          </a:xfrm>
        </p:grpSpPr>
        <p:sp>
          <p:nvSpPr>
            <p:cNvPr id="195" name="Oval 194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4" name="Picture 1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75" y="5685790"/>
            <a:ext cx="99695" cy="295275"/>
          </a:xfrm>
          <a:prstGeom prst="rect">
            <a:avLst/>
          </a:prstGeom>
        </p:spPr>
      </p:pic>
      <p:sp>
        <p:nvSpPr>
          <p:cNvPr id="198" name="Text Box 197"/>
          <p:cNvSpPr txBox="1"/>
          <p:nvPr/>
        </p:nvSpPr>
        <p:spPr>
          <a:xfrm>
            <a:off x="673735" y="5389880"/>
            <a:ext cx="9042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concatenate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9060815" y="191960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913003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17956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 flipV="1">
            <a:off x="4351020" y="6202680"/>
            <a:ext cx="509905" cy="317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1">
            <a:off x="4727575" y="607631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4736465" y="633285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>
            <a:off x="4983480" y="607631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850765" y="6253480"/>
            <a:ext cx="502285" cy="132080"/>
            <a:chOff x="7811" y="9359"/>
            <a:chExt cx="791" cy="208"/>
          </a:xfrm>
          <a:solidFill>
            <a:schemeClr val="accent1"/>
          </a:solidFill>
        </p:grpSpPr>
        <p:sp>
          <p:nvSpPr>
            <p:cNvPr id="75" name="Cube 74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Cube 75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Cube 81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Cube 82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064125" y="6002020"/>
            <a:ext cx="502285" cy="132080"/>
            <a:chOff x="7811" y="9359"/>
            <a:chExt cx="791" cy="20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" name="Cube 7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Cube 20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Cube 35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Cube 39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Cube 51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14" name="Text Box 213"/>
          <p:cNvSpPr txBox="1"/>
          <p:nvPr/>
        </p:nvSpPr>
        <p:spPr>
          <a:xfrm>
            <a:off x="4736465" y="6436360"/>
            <a:ext cx="5149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conv5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5" name="Text Box 214"/>
          <p:cNvSpPr txBox="1"/>
          <p:nvPr/>
        </p:nvSpPr>
        <p:spPr>
          <a:xfrm>
            <a:off x="1535430" y="291147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conv1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6" name="Text Box 215"/>
          <p:cNvSpPr txBox="1"/>
          <p:nvPr/>
        </p:nvSpPr>
        <p:spPr>
          <a:xfrm>
            <a:off x="2012315" y="393954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7" name="Text Box 216"/>
          <p:cNvSpPr txBox="1"/>
          <p:nvPr/>
        </p:nvSpPr>
        <p:spPr>
          <a:xfrm>
            <a:off x="2567940" y="473773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8" name="Text Box 217"/>
          <p:cNvSpPr txBox="1"/>
          <p:nvPr/>
        </p:nvSpPr>
        <p:spPr>
          <a:xfrm>
            <a:off x="3201035" y="5265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9" name="Text Box 218"/>
          <p:cNvSpPr txBox="1"/>
          <p:nvPr/>
        </p:nvSpPr>
        <p:spPr>
          <a:xfrm>
            <a:off x="3792220" y="5773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0" name="Text Box 219"/>
          <p:cNvSpPr txBox="1"/>
          <p:nvPr/>
        </p:nvSpPr>
        <p:spPr>
          <a:xfrm>
            <a:off x="4916170" y="525653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1" name="Text Box 220"/>
          <p:cNvSpPr txBox="1"/>
          <p:nvPr/>
        </p:nvSpPr>
        <p:spPr>
          <a:xfrm>
            <a:off x="6367780" y="4568825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3" name="Text Box 222"/>
          <p:cNvSpPr txBox="1"/>
          <p:nvPr/>
        </p:nvSpPr>
        <p:spPr>
          <a:xfrm>
            <a:off x="8053705" y="385318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5861685" y="4886325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Isosceles Triangle 230"/>
          <p:cNvSpPr/>
          <p:nvPr/>
        </p:nvSpPr>
        <p:spPr>
          <a:xfrm rot="10800000">
            <a:off x="5825490" y="50634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2" name="Straight Arrow Connector 231"/>
          <p:cNvCxnSpPr/>
          <p:nvPr/>
        </p:nvCxnSpPr>
        <p:spPr>
          <a:xfrm flipH="1" flipV="1">
            <a:off x="5861685" y="5297170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>
            <a:off x="6241415" y="5151120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H="1">
            <a:off x="6497320" y="515112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H="1">
            <a:off x="6241415" y="540766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be 87"/>
          <p:cNvSpPr/>
          <p:nvPr/>
        </p:nvSpPr>
        <p:spPr>
          <a:xfrm>
            <a:off x="6536055" y="4948555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6">
              <a:alpha val="77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6" name="Text Box 235"/>
          <p:cNvSpPr txBox="1"/>
          <p:nvPr/>
        </p:nvSpPr>
        <p:spPr>
          <a:xfrm>
            <a:off x="6178550" y="554482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upconv5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7" name="Straight Arrow Connector 236"/>
          <p:cNvCxnSpPr/>
          <p:nvPr/>
        </p:nvCxnSpPr>
        <p:spPr>
          <a:xfrm flipH="1">
            <a:off x="7409815" y="4094480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Isosceles Triangle 237"/>
          <p:cNvSpPr/>
          <p:nvPr/>
        </p:nvSpPr>
        <p:spPr>
          <a:xfrm rot="10800000">
            <a:off x="7369810" y="429323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9" name="Straight Arrow Connector 238"/>
          <p:cNvCxnSpPr/>
          <p:nvPr/>
        </p:nvCxnSpPr>
        <p:spPr>
          <a:xfrm flipH="1" flipV="1">
            <a:off x="7406005" y="4526915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H="1">
            <a:off x="7785735" y="438086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1">
            <a:off x="8041640" y="438086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1">
            <a:off x="7785735" y="463740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 Box 244"/>
          <p:cNvSpPr txBox="1"/>
          <p:nvPr/>
        </p:nvSpPr>
        <p:spPr>
          <a:xfrm>
            <a:off x="7616825" y="501650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upconv4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4" name="Cube 243"/>
          <p:cNvSpPr/>
          <p:nvPr/>
        </p:nvSpPr>
        <p:spPr>
          <a:xfrm>
            <a:off x="7972425" y="412877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6">
              <a:alpha val="84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9124950" y="3159125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Isosceles Triangle 247"/>
          <p:cNvSpPr/>
          <p:nvPr/>
        </p:nvSpPr>
        <p:spPr>
          <a:xfrm rot="10800000">
            <a:off x="9084945" y="335788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6" name="Group 255"/>
          <p:cNvGrpSpPr/>
          <p:nvPr/>
        </p:nvGrpSpPr>
        <p:grpSpPr>
          <a:xfrm>
            <a:off x="8980805" y="3434080"/>
            <a:ext cx="452120" cy="340995"/>
            <a:chOff x="14520" y="7314"/>
            <a:chExt cx="611" cy="404"/>
          </a:xfrm>
        </p:grpSpPr>
        <p:cxnSp>
          <p:nvCxnSpPr>
            <p:cNvPr id="250" name="Straight Arrow Connector 249"/>
            <p:cNvCxnSpPr/>
            <p:nvPr/>
          </p:nvCxnSpPr>
          <p:spPr>
            <a:xfrm flipH="1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1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H="1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Cube 254"/>
          <p:cNvSpPr/>
          <p:nvPr/>
        </p:nvSpPr>
        <p:spPr>
          <a:xfrm>
            <a:off x="9280525" y="300101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8" name="Text Box 257"/>
          <p:cNvSpPr txBox="1"/>
          <p:nvPr/>
        </p:nvSpPr>
        <p:spPr>
          <a:xfrm>
            <a:off x="8802370" y="4450715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upconv3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4" name="Text Box 263"/>
          <p:cNvSpPr txBox="1"/>
          <p:nvPr/>
        </p:nvSpPr>
        <p:spPr>
          <a:xfrm>
            <a:off x="5578158" y="6436360"/>
            <a:ext cx="10090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5" name="Text Box 264"/>
          <p:cNvSpPr txBox="1"/>
          <p:nvPr/>
        </p:nvSpPr>
        <p:spPr>
          <a:xfrm>
            <a:off x="6551930" y="6602730"/>
            <a:ext cx="123380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6" name="Text Box 265"/>
          <p:cNvSpPr txBox="1"/>
          <p:nvPr/>
        </p:nvSpPr>
        <p:spPr>
          <a:xfrm>
            <a:off x="6424930" y="613410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9" name="Picture 2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2740" y="3048000"/>
            <a:ext cx="713105" cy="96393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53" name="Cube 52"/>
          <p:cNvSpPr/>
          <p:nvPr/>
        </p:nvSpPr>
        <p:spPr>
          <a:xfrm>
            <a:off x="6332220" y="5194300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1">
              <a:alpha val="77000"/>
            </a:schemeClr>
          </a:solidFill>
          <a:ln w="0">
            <a:solidFill>
              <a:schemeClr val="accent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6" name="Cube 245"/>
          <p:cNvSpPr/>
          <p:nvPr/>
        </p:nvSpPr>
        <p:spPr>
          <a:xfrm>
            <a:off x="7736205" y="438785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1">
              <a:alpha val="76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7" name="Cube 256"/>
          <p:cNvSpPr/>
          <p:nvPr/>
        </p:nvSpPr>
        <p:spPr>
          <a:xfrm>
            <a:off x="8928100" y="335280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68" name="Picture 2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2380" y="3420110"/>
            <a:ext cx="687705" cy="93726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3385" y="4970145"/>
            <a:ext cx="356235" cy="35560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930" y="5218430"/>
            <a:ext cx="366395" cy="3663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5125" y="4180205"/>
            <a:ext cx="524510" cy="5232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3985" y="4440555"/>
            <a:ext cx="511175" cy="5187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cxnSp>
        <p:nvCxnSpPr>
          <p:cNvPr id="275" name="Straight Arrow Connector 274"/>
          <p:cNvCxnSpPr/>
          <p:nvPr/>
        </p:nvCxnSpPr>
        <p:spPr>
          <a:xfrm flipH="1">
            <a:off x="10063480" y="2040255"/>
            <a:ext cx="17145" cy="25908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9999980" y="2028825"/>
            <a:ext cx="31496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Isosceles Triangle 227"/>
          <p:cNvSpPr/>
          <p:nvPr/>
        </p:nvSpPr>
        <p:spPr>
          <a:xfrm rot="5400000">
            <a:off x="10154285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9" name="Isosceles Triangle 278"/>
          <p:cNvSpPr/>
          <p:nvPr/>
        </p:nvSpPr>
        <p:spPr>
          <a:xfrm rot="5400000">
            <a:off x="10102850" y="459930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10080625" y="4464050"/>
            <a:ext cx="452120" cy="340995"/>
            <a:chOff x="14520" y="7314"/>
            <a:chExt cx="611" cy="404"/>
          </a:xfrm>
        </p:grpSpPr>
        <p:cxnSp>
          <p:nvCxnSpPr>
            <p:cNvPr id="281" name="Straight Arrow Connector 280"/>
            <p:cNvCxnSpPr/>
            <p:nvPr/>
          </p:nvCxnSpPr>
          <p:spPr>
            <a:xfrm flipH="1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H="1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 flipH="1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Straight Arrow Connector 286"/>
          <p:cNvCxnSpPr/>
          <p:nvPr/>
        </p:nvCxnSpPr>
        <p:spPr>
          <a:xfrm flipH="1">
            <a:off x="10063480" y="4634230"/>
            <a:ext cx="155575" cy="12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ube 287"/>
          <p:cNvSpPr/>
          <p:nvPr/>
        </p:nvSpPr>
        <p:spPr>
          <a:xfrm>
            <a:off x="10273665" y="3966845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4" name="Cube 283"/>
          <p:cNvSpPr/>
          <p:nvPr/>
        </p:nvSpPr>
        <p:spPr>
          <a:xfrm>
            <a:off x="9937115" y="4306570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89" name="Picture 28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67570" y="4395470"/>
            <a:ext cx="806450" cy="102489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33330" y="4057015"/>
            <a:ext cx="768985" cy="10058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291" name="Text Box 290"/>
          <p:cNvSpPr txBox="1"/>
          <p:nvPr/>
        </p:nvSpPr>
        <p:spPr>
          <a:xfrm>
            <a:off x="9222740" y="500253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upconv2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92" name="Picture 29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 flipV="1">
            <a:off x="10861040" y="5463540"/>
            <a:ext cx="1042035" cy="1047750"/>
          </a:xfrm>
          <a:prstGeom prst="rect">
            <a:avLst/>
          </a:prstGeom>
        </p:spPr>
      </p:pic>
      <p:sp>
        <p:nvSpPr>
          <p:cNvPr id="294" name="Text Box 293"/>
          <p:cNvSpPr txBox="1"/>
          <p:nvPr/>
        </p:nvSpPr>
        <p:spPr>
          <a:xfrm>
            <a:off x="6910705" y="5686425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5" name="Text Box 294"/>
          <p:cNvSpPr txBox="1"/>
          <p:nvPr/>
        </p:nvSpPr>
        <p:spPr>
          <a:xfrm>
            <a:off x="10363200" y="600837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7" name="Text Box 296"/>
          <p:cNvSpPr txBox="1"/>
          <p:nvPr/>
        </p:nvSpPr>
        <p:spPr>
          <a:xfrm>
            <a:off x="10932795" y="4982845"/>
            <a:ext cx="935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8" name="Isosceles Triangle 297"/>
          <p:cNvSpPr/>
          <p:nvPr/>
        </p:nvSpPr>
        <p:spPr>
          <a:xfrm rot="5400000">
            <a:off x="353060" y="5113655"/>
            <a:ext cx="283845" cy="14541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0" name="Text Box 299"/>
          <p:cNvSpPr txBox="1"/>
          <p:nvPr/>
        </p:nvSpPr>
        <p:spPr>
          <a:xfrm>
            <a:off x="675640" y="5089525"/>
            <a:ext cx="1624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axillary linear projector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28600" y="1145540"/>
            <a:ext cx="638175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en-US" i="1" baseline="-2500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Isosceles Triangle 86"/>
          <p:cNvSpPr/>
          <p:nvPr/>
        </p:nvSpPr>
        <p:spPr>
          <a:xfrm rot="5400000">
            <a:off x="5956935" y="605980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5894070" y="610679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3" name="Isosceles Triangle 262"/>
          <p:cNvSpPr/>
          <p:nvPr/>
        </p:nvSpPr>
        <p:spPr>
          <a:xfrm rot="5400000">
            <a:off x="5813425" y="6151880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H="1" flipV="1">
            <a:off x="6962140" y="573659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38315" y="5818505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30365" y="592328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55630" y="5540375"/>
            <a:ext cx="1042035" cy="1047750"/>
          </a:xfrm>
          <a:prstGeom prst="rect">
            <a:avLst/>
          </a:prstGeom>
        </p:spPr>
      </p:pic>
      <p:sp>
        <p:nvSpPr>
          <p:cNvPr id="95" name="Isosceles Triangle 94"/>
          <p:cNvSpPr/>
          <p:nvPr/>
        </p:nvSpPr>
        <p:spPr>
          <a:xfrm rot="7800000">
            <a:off x="10551795" y="510222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7560000">
            <a:off x="10457815" y="514667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7680000">
            <a:off x="10347960" y="520128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55935" y="5641340"/>
            <a:ext cx="1042035" cy="104775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0586085" y="6663690"/>
            <a:ext cx="11899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408305" y="4852035"/>
            <a:ext cx="20383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rot="5400000">
            <a:off x="481330" y="481393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Text Box 106"/>
          <p:cNvSpPr txBox="1"/>
          <p:nvPr/>
        </p:nvSpPr>
        <p:spPr>
          <a:xfrm>
            <a:off x="673735" y="4747260"/>
            <a:ext cx="12211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information flow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2156460" y="2008505"/>
            <a:ext cx="6985" cy="1146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/>
          <p:cNvSpPr/>
          <p:nvPr/>
        </p:nvSpPr>
        <p:spPr>
          <a:xfrm rot="5400000">
            <a:off x="2156460" y="311404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980082" y="2339895"/>
            <a:ext cx="665288" cy="1694815"/>
            <a:chOff x="7345" y="4911"/>
            <a:chExt cx="541" cy="1378"/>
          </a:xfrm>
        </p:grpSpPr>
        <p:sp>
          <p:nvSpPr>
            <p:cNvPr id="12" name="Cube 11"/>
            <p:cNvSpPr/>
            <p:nvPr/>
          </p:nvSpPr>
          <p:spPr>
            <a:xfrm>
              <a:off x="7345" y="4911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 flipV="1">
            <a:off x="2425700" y="3157220"/>
            <a:ext cx="5821680" cy="101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Isosceles Triangle 163"/>
          <p:cNvSpPr/>
          <p:nvPr/>
        </p:nvSpPr>
        <p:spPr>
          <a:xfrm rot="5400000">
            <a:off x="2531745" y="31261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2" name="Isosceles Triangle 171"/>
          <p:cNvSpPr/>
          <p:nvPr/>
        </p:nvSpPr>
        <p:spPr>
          <a:xfrm rot="5400000">
            <a:off x="7393940" y="31305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317105" y="306514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38632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3585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8185150" y="2440940"/>
            <a:ext cx="482600" cy="1375410"/>
            <a:chOff x="11855" y="3682"/>
            <a:chExt cx="760" cy="2166"/>
          </a:xfrm>
        </p:grpSpPr>
        <p:sp>
          <p:nvSpPr>
            <p:cNvPr id="135" name="Cube 134"/>
            <p:cNvSpPr/>
            <p:nvPr/>
          </p:nvSpPr>
          <p:spPr>
            <a:xfrm>
              <a:off x="1191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>
              <a:off x="1185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53425" y="2347595"/>
            <a:ext cx="1696720" cy="650240"/>
            <a:chOff x="13215" y="2982"/>
            <a:chExt cx="2672" cy="1024"/>
          </a:xfrm>
        </p:grpSpPr>
        <p:sp>
          <p:nvSpPr>
            <p:cNvPr id="141" name="Cube 140"/>
            <p:cNvSpPr/>
            <p:nvPr/>
          </p:nvSpPr>
          <p:spPr>
            <a:xfrm rot="5400000" flipH="1">
              <a:off x="14103" y="2222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Cube 61"/>
            <p:cNvSpPr/>
            <p:nvPr/>
          </p:nvSpPr>
          <p:spPr>
            <a:xfrm rot="5400000" flipH="1">
              <a:off x="14089" y="216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 rot="5400000" flipH="1">
              <a:off x="14088" y="210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8516620" y="3148330"/>
            <a:ext cx="619125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14"/>
          <p:cNvSpPr txBox="1"/>
          <p:nvPr/>
        </p:nvSpPr>
        <p:spPr>
          <a:xfrm>
            <a:off x="11409045" y="3434080"/>
            <a:ext cx="6261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i="1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en-US" altLang="en-US" sz="2000" i="1" baseline="-25000">
                <a:latin typeface="Times New Roman" panose="02020603050405020304" charset="0"/>
                <a:cs typeface="Times New Roman" panose="02020603050405020304" charset="0"/>
              </a:rPr>
              <a:t>cons</a:t>
            </a:r>
            <a:endParaRPr lang="en-US" altLang="en-US" sz="2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6" name="Right Arrow 115"/>
          <p:cNvSpPr/>
          <p:nvPr/>
        </p:nvSpPr>
        <p:spPr>
          <a:xfrm>
            <a:off x="10902315" y="348932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>
            <a:off x="11604625" y="267462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1"/>
          <p:nvPr/>
        </p:nvSpPr>
        <p:spPr>
          <a:xfrm>
            <a:off x="11341100" y="2834005"/>
            <a:ext cx="76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apply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T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353425" y="5971540"/>
            <a:ext cx="1392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MI maximization</a:t>
            </a:r>
            <a:endParaRPr lang="en-US" alt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7917815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9897110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9620250" y="85090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9869170" y="7975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71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2" name="Text Box 221"/>
          <p:cNvSpPr txBox="1"/>
          <p:nvPr/>
        </p:nvSpPr>
        <p:spPr>
          <a:xfrm>
            <a:off x="9522460" y="84836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9" name="Text Box 228"/>
          <p:cNvSpPr txBox="1"/>
          <p:nvPr/>
        </p:nvSpPr>
        <p:spPr>
          <a:xfrm>
            <a:off x="10123170" y="850900"/>
            <a:ext cx="699770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de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05" name="Group 204"/>
          <p:cNvGrpSpPr/>
          <p:nvPr/>
        </p:nvGrpSpPr>
        <p:grpSpPr>
          <a:xfrm rot="10800000">
            <a:off x="10179685" y="1577340"/>
            <a:ext cx="1449705" cy="877570"/>
            <a:chOff x="14985" y="2736"/>
            <a:chExt cx="2283" cy="1382"/>
          </a:xfrm>
        </p:grpSpPr>
        <p:cxnSp>
          <p:nvCxnSpPr>
            <p:cNvPr id="199" name="Straight Connector 198"/>
            <p:cNvCxnSpPr/>
            <p:nvPr/>
          </p:nvCxnSpPr>
          <p:spPr>
            <a:xfrm flipV="1">
              <a:off x="15764" y="2736"/>
              <a:ext cx="1504" cy="1382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16517" y="3409"/>
              <a:ext cx="381" cy="2"/>
            </a:xfrm>
            <a:prstGeom prst="line">
              <a:avLst/>
            </a:prstGeom>
            <a:ln w="19050" cap="sq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Isosceles Triangle 200"/>
            <p:cNvSpPr/>
            <p:nvPr/>
          </p:nvSpPr>
          <p:spPr>
            <a:xfrm rot="16200000">
              <a:off x="16676" y="3352"/>
              <a:ext cx="120" cy="120"/>
            </a:xfrm>
            <a:prstGeom prst="triangle">
              <a:avLst/>
            </a:prstGeom>
            <a:solidFill>
              <a:srgbClr val="EB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14985" y="4118"/>
              <a:ext cx="779" cy="0"/>
            </a:xfrm>
            <a:prstGeom prst="line">
              <a:avLst/>
            </a:prstGeom>
            <a:ln w="19050" cap="rnd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16336" y="2742"/>
              <a:ext cx="926" cy="10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46435" y="95885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74250" y="185674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60" name="Right Arrow 59"/>
          <p:cNvSpPr/>
          <p:nvPr/>
        </p:nvSpPr>
        <p:spPr>
          <a:xfrm rot="5400000">
            <a:off x="11604625" y="326136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" name="Text Box 258"/>
          <p:cNvSpPr txBox="1"/>
          <p:nvPr/>
        </p:nvSpPr>
        <p:spPr>
          <a:xfrm>
            <a:off x="7974965" y="412559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9" name="Text Box 248"/>
          <p:cNvSpPr txBox="1"/>
          <p:nvPr/>
        </p:nvSpPr>
        <p:spPr>
          <a:xfrm>
            <a:off x="6763385" y="517652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3" name="Text Box 252"/>
          <p:cNvSpPr txBox="1"/>
          <p:nvPr/>
        </p:nvSpPr>
        <p:spPr>
          <a:xfrm>
            <a:off x="6923405" y="492887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3" name="Text Box 242"/>
          <p:cNvSpPr txBox="1"/>
          <p:nvPr/>
        </p:nvSpPr>
        <p:spPr>
          <a:xfrm rot="5400000">
            <a:off x="5187950" y="602107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" y="544830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601980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995" y="139192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875" y="145161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278" name="Isosceles Triangle 277"/>
          <p:cNvSpPr/>
          <p:nvPr/>
        </p:nvSpPr>
        <p:spPr>
          <a:xfrm rot="10800000">
            <a:off x="10041890" y="270002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580" y="151384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130" y="67373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163" name="Isosceles Triangle 162"/>
          <p:cNvSpPr/>
          <p:nvPr/>
        </p:nvSpPr>
        <p:spPr>
          <a:xfrm rot="5400000">
            <a:off x="2639695" y="405511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90495" y="3550920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1">
            <a:off x="3050540" y="4088765"/>
            <a:ext cx="3562985" cy="3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2639695" y="3161030"/>
            <a:ext cx="5715" cy="9296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221990" y="4094480"/>
            <a:ext cx="0" cy="788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221990" y="484441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55856" y="4531995"/>
            <a:ext cx="486793" cy="702945"/>
            <a:chOff x="8078" y="6274"/>
            <a:chExt cx="396" cy="572"/>
          </a:xfrm>
        </p:grpSpPr>
        <p:sp>
          <p:nvSpPr>
            <p:cNvPr id="27" name="Cube 26"/>
            <p:cNvSpPr/>
            <p:nvPr/>
          </p:nvSpPr>
          <p:spPr>
            <a:xfrm>
              <a:off x="8078" y="6274"/>
              <a:ext cx="166" cy="572"/>
            </a:xfrm>
            <a:prstGeom prst="cube">
              <a:avLst>
                <a:gd name="adj" fmla="val 84330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V="1">
            <a:off x="3643630" y="4883785"/>
            <a:ext cx="1438275" cy="19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 rot="5400000">
            <a:off x="374269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19040" y="4523740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3260" y="4011295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/>
          <p:nvPr/>
        </p:nvCxnSpPr>
        <p:spPr>
          <a:xfrm>
            <a:off x="3827145" y="4883785"/>
            <a:ext cx="0" cy="6261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858895" y="5506720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792220" y="51511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11785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27145" y="54686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83025" y="5309235"/>
            <a:ext cx="156210" cy="377190"/>
          </a:xfrm>
          <a:prstGeom prst="cube">
            <a:avLst>
              <a:gd name="adj" fmla="val 72357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32555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71620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165215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1286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 rot="5400000">
            <a:off x="4420235" y="19780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 rot="5400000">
            <a:off x="4370070" y="54635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63030" y="352425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4881245"/>
            <a:ext cx="518160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53847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733540" y="4091305"/>
            <a:ext cx="67564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7109460" y="40570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265035" y="19907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8029575" y="31178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4353560" y="5508625"/>
            <a:ext cx="1270" cy="69278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125"/>
          <p:cNvSpPr txBox="1"/>
          <p:nvPr/>
        </p:nvSpPr>
        <p:spPr>
          <a:xfrm>
            <a:off x="1294130" y="378460"/>
            <a:ext cx="358775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en-US" i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</a:t>
            </a:r>
            <a:endParaRPr lang="en-US" altLang="en-US" i="1" baseline="-2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4286250" y="5500370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128895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0">
            <a:off x="4678045" y="4780915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01332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81550" y="4984750"/>
            <a:ext cx="0" cy="22415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 rot="10800000">
            <a:off x="4318635" y="56857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53430" y="4698365"/>
            <a:ext cx="2540" cy="1835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406640" y="3890645"/>
            <a:ext cx="1270" cy="20320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>
            <a:off x="7369810" y="3947160"/>
            <a:ext cx="762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5400000" flipH="1">
            <a:off x="5652770" y="403796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1">
            <a:off x="5861050" y="4215130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24220" y="427164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5400000" flipH="1">
            <a:off x="7202488" y="2939733"/>
            <a:ext cx="589280" cy="1376680"/>
            <a:chOff x="11024" y="5885"/>
            <a:chExt cx="928" cy="2168"/>
          </a:xfrm>
        </p:grpSpPr>
        <p:sp>
          <p:nvSpPr>
            <p:cNvPr id="130" name="Cube 129"/>
            <p:cNvSpPr/>
            <p:nvPr/>
          </p:nvSpPr>
          <p:spPr>
            <a:xfrm>
              <a:off x="11024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768" cy="2167"/>
            </a:xfrm>
            <a:prstGeom prst="cube">
              <a:avLst>
                <a:gd name="adj" fmla="val 89778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157" y="5885"/>
              <a:ext cx="795" cy="2168"/>
            </a:xfrm>
            <a:prstGeom prst="cube">
              <a:avLst>
                <a:gd name="adj" fmla="val 86729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 flipH="1">
            <a:off x="7417435" y="3267075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/>
          <p:cNvSpPr/>
          <p:nvPr/>
        </p:nvSpPr>
        <p:spPr>
          <a:xfrm>
            <a:off x="7380605" y="332359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 rot="5400000">
            <a:off x="8892540" y="31140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9128125" y="2942590"/>
            <a:ext cx="3175" cy="2133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155430" y="2123440"/>
            <a:ext cx="3810" cy="3689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 rot="5400000">
            <a:off x="9549130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9119235" y="224536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Text Box 135"/>
          <p:cNvSpPr txBox="1"/>
          <p:nvPr/>
        </p:nvSpPr>
        <p:spPr>
          <a:xfrm>
            <a:off x="652780" y="5647690"/>
            <a:ext cx="1021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conv_relu_bn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" y="5923915"/>
            <a:ext cx="109855" cy="329565"/>
          </a:xfrm>
          <a:prstGeom prst="rect">
            <a:avLst/>
          </a:prstGeom>
        </p:spPr>
      </p:pic>
      <p:sp>
        <p:nvSpPr>
          <p:cNvPr id="181" name="Text Box 180"/>
          <p:cNvSpPr txBox="1"/>
          <p:nvPr/>
        </p:nvSpPr>
        <p:spPr>
          <a:xfrm>
            <a:off x="650875" y="5930265"/>
            <a:ext cx="9537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downsample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5" y="6208395"/>
            <a:ext cx="110490" cy="298450"/>
          </a:xfrm>
          <a:prstGeom prst="rect">
            <a:avLst/>
          </a:prstGeom>
        </p:spPr>
      </p:pic>
      <p:sp>
        <p:nvSpPr>
          <p:cNvPr id="185" name="Text Box 184"/>
          <p:cNvSpPr txBox="1"/>
          <p:nvPr/>
        </p:nvSpPr>
        <p:spPr>
          <a:xfrm>
            <a:off x="646430" y="6191885"/>
            <a:ext cx="767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V="1">
            <a:off x="1250950" y="1577340"/>
            <a:ext cx="955040" cy="87757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719580" y="2005965"/>
            <a:ext cx="186690" cy="635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Isosceles Triangle 187"/>
          <p:cNvSpPr/>
          <p:nvPr/>
        </p:nvSpPr>
        <p:spPr>
          <a:xfrm rot="5400000">
            <a:off x="1830070" y="1968500"/>
            <a:ext cx="76200" cy="76200"/>
          </a:xfrm>
          <a:prstGeom prst="triangle">
            <a:avLst/>
          </a:prstGeom>
          <a:solidFill>
            <a:srgbClr val="EB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756285" y="2454910"/>
            <a:ext cx="494665" cy="0"/>
          </a:xfrm>
          <a:prstGeom prst="line">
            <a:avLst/>
          </a:prstGeom>
          <a:ln w="19050" cap="rnd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614170" y="1581150"/>
            <a:ext cx="588010" cy="635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1684020" y="897890"/>
            <a:ext cx="675640" cy="2033270"/>
            <a:chOff x="4829" y="246"/>
            <a:chExt cx="1064" cy="3202"/>
          </a:xfrm>
        </p:grpSpPr>
        <p:sp>
          <p:nvSpPr>
            <p:cNvPr id="7" name="Cube 6"/>
            <p:cNvSpPr/>
            <p:nvPr/>
          </p:nvSpPr>
          <p:spPr>
            <a:xfrm>
              <a:off x="4829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7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4885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3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71" name="Straight Connector 170"/>
          <p:cNvCxnSpPr/>
          <p:nvPr/>
        </p:nvCxnSpPr>
        <p:spPr>
          <a:xfrm>
            <a:off x="2012315" y="2006600"/>
            <a:ext cx="7837805" cy="273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5400000">
            <a:off x="2215515" y="196786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9650730" y="8483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4" name="Group 193"/>
          <p:cNvGrpSpPr/>
          <p:nvPr/>
        </p:nvGrpSpPr>
        <p:grpSpPr>
          <a:xfrm rot="0">
            <a:off x="393065" y="5448300"/>
            <a:ext cx="158750" cy="158750"/>
            <a:chOff x="8417" y="8294"/>
            <a:chExt cx="320" cy="320"/>
          </a:xfrm>
        </p:grpSpPr>
        <p:sp>
          <p:nvSpPr>
            <p:cNvPr id="195" name="Oval 194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4" name="Picture 1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75" y="5685790"/>
            <a:ext cx="99695" cy="295275"/>
          </a:xfrm>
          <a:prstGeom prst="rect">
            <a:avLst/>
          </a:prstGeom>
        </p:spPr>
      </p:pic>
      <p:sp>
        <p:nvSpPr>
          <p:cNvPr id="198" name="Text Box 197"/>
          <p:cNvSpPr txBox="1"/>
          <p:nvPr/>
        </p:nvSpPr>
        <p:spPr>
          <a:xfrm>
            <a:off x="673735" y="5389880"/>
            <a:ext cx="9042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concatenate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9060815" y="191960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913003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17956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>
            <a:off x="4351020" y="6198870"/>
            <a:ext cx="22923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1">
            <a:off x="4727575" y="607631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4736465" y="633285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>
            <a:off x="4983480" y="607631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850765" y="6253480"/>
            <a:ext cx="502285" cy="132080"/>
            <a:chOff x="7811" y="9359"/>
            <a:chExt cx="791" cy="208"/>
          </a:xfrm>
          <a:solidFill>
            <a:schemeClr val="accent1"/>
          </a:solidFill>
        </p:grpSpPr>
        <p:sp>
          <p:nvSpPr>
            <p:cNvPr id="75" name="Cube 74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Cube 75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Cube 81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Cube 82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14" name="Text Box 213"/>
          <p:cNvSpPr txBox="1"/>
          <p:nvPr/>
        </p:nvSpPr>
        <p:spPr>
          <a:xfrm>
            <a:off x="4736465" y="6436360"/>
            <a:ext cx="5149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conv5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5" name="Text Box 214"/>
          <p:cNvSpPr txBox="1"/>
          <p:nvPr/>
        </p:nvSpPr>
        <p:spPr>
          <a:xfrm>
            <a:off x="1535430" y="291147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conv1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6" name="Text Box 215"/>
          <p:cNvSpPr txBox="1"/>
          <p:nvPr/>
        </p:nvSpPr>
        <p:spPr>
          <a:xfrm>
            <a:off x="2012315" y="393954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7" name="Text Box 216"/>
          <p:cNvSpPr txBox="1"/>
          <p:nvPr/>
        </p:nvSpPr>
        <p:spPr>
          <a:xfrm>
            <a:off x="2567940" y="473773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8" name="Text Box 217"/>
          <p:cNvSpPr txBox="1"/>
          <p:nvPr/>
        </p:nvSpPr>
        <p:spPr>
          <a:xfrm>
            <a:off x="3201035" y="5265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9" name="Text Box 218"/>
          <p:cNvSpPr txBox="1"/>
          <p:nvPr/>
        </p:nvSpPr>
        <p:spPr>
          <a:xfrm>
            <a:off x="3792220" y="5773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0" name="Text Box 219"/>
          <p:cNvSpPr txBox="1"/>
          <p:nvPr/>
        </p:nvSpPr>
        <p:spPr>
          <a:xfrm>
            <a:off x="4916170" y="525653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1" name="Text Box 220"/>
          <p:cNvSpPr txBox="1"/>
          <p:nvPr/>
        </p:nvSpPr>
        <p:spPr>
          <a:xfrm>
            <a:off x="6367780" y="4568825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3" name="Text Box 222"/>
          <p:cNvSpPr txBox="1"/>
          <p:nvPr/>
        </p:nvSpPr>
        <p:spPr>
          <a:xfrm>
            <a:off x="8053705" y="385318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5861685" y="4886325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Isosceles Triangle 230"/>
          <p:cNvSpPr/>
          <p:nvPr/>
        </p:nvSpPr>
        <p:spPr>
          <a:xfrm rot="10800000">
            <a:off x="5825490" y="50634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2" name="Straight Arrow Connector 231"/>
          <p:cNvCxnSpPr/>
          <p:nvPr/>
        </p:nvCxnSpPr>
        <p:spPr>
          <a:xfrm flipH="1" flipV="1">
            <a:off x="5861685" y="5297170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>
            <a:off x="6241415" y="5151120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H="1">
            <a:off x="6497320" y="515112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H="1">
            <a:off x="6241415" y="540766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be 87"/>
          <p:cNvSpPr/>
          <p:nvPr/>
        </p:nvSpPr>
        <p:spPr>
          <a:xfrm>
            <a:off x="6536055" y="4948555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6">
              <a:alpha val="77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6" name="Text Box 235"/>
          <p:cNvSpPr txBox="1"/>
          <p:nvPr/>
        </p:nvSpPr>
        <p:spPr>
          <a:xfrm>
            <a:off x="5828030" y="498983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upconv5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7" name="Straight Arrow Connector 236"/>
          <p:cNvCxnSpPr/>
          <p:nvPr/>
        </p:nvCxnSpPr>
        <p:spPr>
          <a:xfrm flipH="1">
            <a:off x="7409815" y="4094480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Isosceles Triangle 237"/>
          <p:cNvSpPr/>
          <p:nvPr/>
        </p:nvSpPr>
        <p:spPr>
          <a:xfrm rot="10800000">
            <a:off x="7369810" y="429323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9" name="Straight Arrow Connector 238"/>
          <p:cNvCxnSpPr/>
          <p:nvPr/>
        </p:nvCxnSpPr>
        <p:spPr>
          <a:xfrm flipH="1" flipV="1">
            <a:off x="7406005" y="4526915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H="1">
            <a:off x="7785735" y="438086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1">
            <a:off x="8041640" y="438086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1">
            <a:off x="7785735" y="463740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 Box 244"/>
          <p:cNvSpPr txBox="1"/>
          <p:nvPr/>
        </p:nvSpPr>
        <p:spPr>
          <a:xfrm>
            <a:off x="7317105" y="499745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upconv4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4" name="Cube 243"/>
          <p:cNvSpPr/>
          <p:nvPr/>
        </p:nvSpPr>
        <p:spPr>
          <a:xfrm>
            <a:off x="8068945" y="407797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6">
              <a:alpha val="84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9124950" y="3159125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Isosceles Triangle 247"/>
          <p:cNvSpPr/>
          <p:nvPr/>
        </p:nvSpPr>
        <p:spPr>
          <a:xfrm rot="10800000">
            <a:off x="9084945" y="335788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6" name="Group 255"/>
          <p:cNvGrpSpPr/>
          <p:nvPr/>
        </p:nvGrpSpPr>
        <p:grpSpPr>
          <a:xfrm>
            <a:off x="8980805" y="3434080"/>
            <a:ext cx="452120" cy="340995"/>
            <a:chOff x="14520" y="7314"/>
            <a:chExt cx="611" cy="404"/>
          </a:xfrm>
        </p:grpSpPr>
        <p:cxnSp>
          <p:nvCxnSpPr>
            <p:cNvPr id="250" name="Straight Arrow Connector 249"/>
            <p:cNvCxnSpPr/>
            <p:nvPr/>
          </p:nvCxnSpPr>
          <p:spPr>
            <a:xfrm flipH="1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1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H="1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Cube 254"/>
          <p:cNvSpPr/>
          <p:nvPr/>
        </p:nvSpPr>
        <p:spPr>
          <a:xfrm>
            <a:off x="9280525" y="300101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8" name="Text Box 257"/>
          <p:cNvSpPr txBox="1"/>
          <p:nvPr/>
        </p:nvSpPr>
        <p:spPr>
          <a:xfrm>
            <a:off x="8802370" y="4450715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upconv3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4" name="Text Box 263"/>
          <p:cNvSpPr txBox="1"/>
          <p:nvPr/>
        </p:nvSpPr>
        <p:spPr>
          <a:xfrm>
            <a:off x="5578158" y="6436360"/>
            <a:ext cx="10090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5" name="Text Box 264"/>
          <p:cNvSpPr txBox="1"/>
          <p:nvPr/>
        </p:nvSpPr>
        <p:spPr>
          <a:xfrm>
            <a:off x="6551930" y="6602730"/>
            <a:ext cx="123380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6" name="Text Box 265"/>
          <p:cNvSpPr txBox="1"/>
          <p:nvPr/>
        </p:nvSpPr>
        <p:spPr>
          <a:xfrm>
            <a:off x="6424930" y="613410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9" name="Picture 2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2740" y="3048000"/>
            <a:ext cx="713105" cy="96393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53" name="Cube 52"/>
          <p:cNvSpPr/>
          <p:nvPr/>
        </p:nvSpPr>
        <p:spPr>
          <a:xfrm>
            <a:off x="6332220" y="5194300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1">
              <a:alpha val="77000"/>
            </a:schemeClr>
          </a:solidFill>
          <a:ln w="0">
            <a:solidFill>
              <a:schemeClr val="accent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6" name="Cube 245"/>
          <p:cNvSpPr/>
          <p:nvPr/>
        </p:nvSpPr>
        <p:spPr>
          <a:xfrm>
            <a:off x="7832725" y="433705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1">
              <a:alpha val="76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7" name="Cube 256"/>
          <p:cNvSpPr/>
          <p:nvPr/>
        </p:nvSpPr>
        <p:spPr>
          <a:xfrm>
            <a:off x="8928100" y="335280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68" name="Picture 2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2380" y="3420110"/>
            <a:ext cx="687705" cy="93726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3385" y="4970145"/>
            <a:ext cx="356235" cy="35560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930" y="5218430"/>
            <a:ext cx="366395" cy="3663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1645" y="4129405"/>
            <a:ext cx="524510" cy="5232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50505" y="4389755"/>
            <a:ext cx="511175" cy="5187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cxnSp>
        <p:nvCxnSpPr>
          <p:cNvPr id="275" name="Straight Arrow Connector 274"/>
          <p:cNvCxnSpPr/>
          <p:nvPr/>
        </p:nvCxnSpPr>
        <p:spPr>
          <a:xfrm flipH="1">
            <a:off x="10063480" y="2040255"/>
            <a:ext cx="17145" cy="25908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9999980" y="2028825"/>
            <a:ext cx="31496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Isosceles Triangle 227"/>
          <p:cNvSpPr/>
          <p:nvPr/>
        </p:nvSpPr>
        <p:spPr>
          <a:xfrm rot="5400000">
            <a:off x="10154285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9" name="Isosceles Triangle 278"/>
          <p:cNvSpPr/>
          <p:nvPr/>
        </p:nvSpPr>
        <p:spPr>
          <a:xfrm rot="5400000">
            <a:off x="10102850" y="459930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10080625" y="4464050"/>
            <a:ext cx="452120" cy="340995"/>
            <a:chOff x="14520" y="7314"/>
            <a:chExt cx="611" cy="404"/>
          </a:xfrm>
        </p:grpSpPr>
        <p:cxnSp>
          <p:nvCxnSpPr>
            <p:cNvPr id="281" name="Straight Arrow Connector 280"/>
            <p:cNvCxnSpPr/>
            <p:nvPr/>
          </p:nvCxnSpPr>
          <p:spPr>
            <a:xfrm flipH="1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H="1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 flipH="1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Straight Arrow Connector 286"/>
          <p:cNvCxnSpPr/>
          <p:nvPr/>
        </p:nvCxnSpPr>
        <p:spPr>
          <a:xfrm flipH="1">
            <a:off x="10063480" y="4634230"/>
            <a:ext cx="155575" cy="12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ube 287"/>
          <p:cNvSpPr/>
          <p:nvPr/>
        </p:nvSpPr>
        <p:spPr>
          <a:xfrm>
            <a:off x="10273665" y="3966845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4" name="Cube 283"/>
          <p:cNvSpPr/>
          <p:nvPr/>
        </p:nvSpPr>
        <p:spPr>
          <a:xfrm>
            <a:off x="9937115" y="4306570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89" name="Picture 28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67570" y="4395470"/>
            <a:ext cx="806450" cy="102489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33330" y="4057015"/>
            <a:ext cx="768985" cy="10058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291" name="Text Box 290"/>
          <p:cNvSpPr txBox="1"/>
          <p:nvPr/>
        </p:nvSpPr>
        <p:spPr>
          <a:xfrm>
            <a:off x="9222740" y="500253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upconv2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92" name="Picture 29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 flipV="1">
            <a:off x="10861040" y="5463540"/>
            <a:ext cx="1042035" cy="1047750"/>
          </a:xfrm>
          <a:prstGeom prst="rect">
            <a:avLst/>
          </a:prstGeom>
        </p:spPr>
      </p:pic>
      <p:sp>
        <p:nvSpPr>
          <p:cNvPr id="294" name="Text Box 293"/>
          <p:cNvSpPr txBox="1"/>
          <p:nvPr/>
        </p:nvSpPr>
        <p:spPr>
          <a:xfrm>
            <a:off x="6910705" y="5686425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5" name="Text Box 294"/>
          <p:cNvSpPr txBox="1"/>
          <p:nvPr/>
        </p:nvSpPr>
        <p:spPr>
          <a:xfrm>
            <a:off x="10363200" y="600837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7" name="Text Box 296"/>
          <p:cNvSpPr txBox="1"/>
          <p:nvPr/>
        </p:nvSpPr>
        <p:spPr>
          <a:xfrm>
            <a:off x="10932795" y="4982845"/>
            <a:ext cx="935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8" name="Isosceles Triangle 297"/>
          <p:cNvSpPr/>
          <p:nvPr/>
        </p:nvSpPr>
        <p:spPr>
          <a:xfrm rot="5400000">
            <a:off x="353060" y="5113655"/>
            <a:ext cx="283845" cy="14541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0" name="Text Box 299"/>
          <p:cNvSpPr txBox="1"/>
          <p:nvPr/>
        </p:nvSpPr>
        <p:spPr>
          <a:xfrm>
            <a:off x="675640" y="5089525"/>
            <a:ext cx="1624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axillary linear projector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28600" y="1145540"/>
            <a:ext cx="638175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en-US" i="1" baseline="-2500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Isosceles Triangle 86"/>
          <p:cNvSpPr/>
          <p:nvPr/>
        </p:nvSpPr>
        <p:spPr>
          <a:xfrm rot="5400000">
            <a:off x="5956935" y="605980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5894070" y="610679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3" name="Isosceles Triangle 262"/>
          <p:cNvSpPr/>
          <p:nvPr/>
        </p:nvSpPr>
        <p:spPr>
          <a:xfrm rot="5400000">
            <a:off x="5813425" y="6151880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H="1" flipV="1">
            <a:off x="6962140" y="573659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38315" y="5818505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30365" y="592328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55630" y="5540375"/>
            <a:ext cx="1042035" cy="1047750"/>
          </a:xfrm>
          <a:prstGeom prst="rect">
            <a:avLst/>
          </a:prstGeom>
        </p:spPr>
      </p:pic>
      <p:sp>
        <p:nvSpPr>
          <p:cNvPr id="95" name="Isosceles Triangle 94"/>
          <p:cNvSpPr/>
          <p:nvPr/>
        </p:nvSpPr>
        <p:spPr>
          <a:xfrm rot="7800000">
            <a:off x="10551795" y="510222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7560000">
            <a:off x="10457815" y="514667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7680000">
            <a:off x="10347960" y="520128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55935" y="5641340"/>
            <a:ext cx="1042035" cy="104775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0586085" y="6663690"/>
            <a:ext cx="11899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408305" y="4852035"/>
            <a:ext cx="20383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rot="5400000">
            <a:off x="481330" y="481393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Text Box 106"/>
          <p:cNvSpPr txBox="1"/>
          <p:nvPr/>
        </p:nvSpPr>
        <p:spPr>
          <a:xfrm>
            <a:off x="673735" y="4747260"/>
            <a:ext cx="12211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information flow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2156460" y="2008505"/>
            <a:ext cx="6985" cy="1146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/>
          <p:cNvSpPr/>
          <p:nvPr/>
        </p:nvSpPr>
        <p:spPr>
          <a:xfrm rot="5400000">
            <a:off x="2156460" y="311404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980082" y="2339895"/>
            <a:ext cx="665288" cy="1694815"/>
            <a:chOff x="7345" y="4911"/>
            <a:chExt cx="541" cy="1378"/>
          </a:xfrm>
        </p:grpSpPr>
        <p:sp>
          <p:nvSpPr>
            <p:cNvPr id="12" name="Cube 11"/>
            <p:cNvSpPr/>
            <p:nvPr/>
          </p:nvSpPr>
          <p:spPr>
            <a:xfrm>
              <a:off x="7345" y="4911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 flipV="1">
            <a:off x="2425700" y="3157220"/>
            <a:ext cx="5821680" cy="101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Isosceles Triangle 163"/>
          <p:cNvSpPr/>
          <p:nvPr/>
        </p:nvSpPr>
        <p:spPr>
          <a:xfrm rot="5400000">
            <a:off x="2531745" y="31261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2" name="Isosceles Triangle 171"/>
          <p:cNvSpPr/>
          <p:nvPr/>
        </p:nvSpPr>
        <p:spPr>
          <a:xfrm rot="5400000">
            <a:off x="7393940" y="31305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317105" y="306514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38632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3585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8185150" y="2440940"/>
            <a:ext cx="482600" cy="1375410"/>
            <a:chOff x="11855" y="3682"/>
            <a:chExt cx="760" cy="2166"/>
          </a:xfrm>
        </p:grpSpPr>
        <p:sp>
          <p:nvSpPr>
            <p:cNvPr id="135" name="Cube 134"/>
            <p:cNvSpPr/>
            <p:nvPr/>
          </p:nvSpPr>
          <p:spPr>
            <a:xfrm>
              <a:off x="1191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>
              <a:off x="1185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53425" y="2347595"/>
            <a:ext cx="1696720" cy="650240"/>
            <a:chOff x="13215" y="2982"/>
            <a:chExt cx="2672" cy="1024"/>
          </a:xfrm>
        </p:grpSpPr>
        <p:sp>
          <p:nvSpPr>
            <p:cNvPr id="141" name="Cube 140"/>
            <p:cNvSpPr/>
            <p:nvPr/>
          </p:nvSpPr>
          <p:spPr>
            <a:xfrm rot="5400000" flipH="1">
              <a:off x="14103" y="2222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Cube 61"/>
            <p:cNvSpPr/>
            <p:nvPr/>
          </p:nvSpPr>
          <p:spPr>
            <a:xfrm rot="5400000" flipH="1">
              <a:off x="14089" y="216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 rot="5400000" flipH="1">
              <a:off x="14088" y="210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8516620" y="3148330"/>
            <a:ext cx="619125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14"/>
          <p:cNvSpPr txBox="1"/>
          <p:nvPr/>
        </p:nvSpPr>
        <p:spPr>
          <a:xfrm>
            <a:off x="11409045" y="3434080"/>
            <a:ext cx="6261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i="1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en-US" altLang="en-US" sz="2000" i="1" baseline="-25000">
                <a:latin typeface="Times New Roman" panose="02020603050405020304" charset="0"/>
                <a:cs typeface="Times New Roman" panose="02020603050405020304" charset="0"/>
              </a:rPr>
              <a:t>cons</a:t>
            </a:r>
            <a:endParaRPr lang="en-US" altLang="en-US" sz="2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6" name="Right Arrow 115"/>
          <p:cNvSpPr/>
          <p:nvPr/>
        </p:nvSpPr>
        <p:spPr>
          <a:xfrm>
            <a:off x="10902315" y="348932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>
            <a:off x="11604625" y="267462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1"/>
          <p:nvPr/>
        </p:nvSpPr>
        <p:spPr>
          <a:xfrm>
            <a:off x="11341100" y="2834005"/>
            <a:ext cx="76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apply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T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353425" y="5971540"/>
            <a:ext cx="1392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MI maximization</a:t>
            </a:r>
            <a:endParaRPr lang="en-US" alt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7917815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9897110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9620250" y="85090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9869170" y="7975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71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2" name="Text Box 221"/>
          <p:cNvSpPr txBox="1"/>
          <p:nvPr/>
        </p:nvSpPr>
        <p:spPr>
          <a:xfrm>
            <a:off x="9522460" y="84836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9" name="Text Box 228"/>
          <p:cNvSpPr txBox="1"/>
          <p:nvPr/>
        </p:nvSpPr>
        <p:spPr>
          <a:xfrm>
            <a:off x="10123170" y="850900"/>
            <a:ext cx="699770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de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05" name="Group 204"/>
          <p:cNvGrpSpPr/>
          <p:nvPr/>
        </p:nvGrpSpPr>
        <p:grpSpPr>
          <a:xfrm rot="10800000">
            <a:off x="10179685" y="1577340"/>
            <a:ext cx="1449705" cy="877570"/>
            <a:chOff x="14985" y="2736"/>
            <a:chExt cx="2283" cy="1382"/>
          </a:xfrm>
        </p:grpSpPr>
        <p:cxnSp>
          <p:nvCxnSpPr>
            <p:cNvPr id="199" name="Straight Connector 198"/>
            <p:cNvCxnSpPr/>
            <p:nvPr/>
          </p:nvCxnSpPr>
          <p:spPr>
            <a:xfrm flipV="1">
              <a:off x="15764" y="2736"/>
              <a:ext cx="1504" cy="1382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16517" y="3409"/>
              <a:ext cx="381" cy="2"/>
            </a:xfrm>
            <a:prstGeom prst="line">
              <a:avLst/>
            </a:prstGeom>
            <a:ln w="19050" cap="sq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Isosceles Triangle 200"/>
            <p:cNvSpPr/>
            <p:nvPr/>
          </p:nvSpPr>
          <p:spPr>
            <a:xfrm rot="16200000">
              <a:off x="16676" y="3352"/>
              <a:ext cx="120" cy="120"/>
            </a:xfrm>
            <a:prstGeom prst="triangle">
              <a:avLst/>
            </a:prstGeom>
            <a:solidFill>
              <a:srgbClr val="EB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14985" y="4118"/>
              <a:ext cx="779" cy="0"/>
            </a:xfrm>
            <a:prstGeom prst="line">
              <a:avLst/>
            </a:prstGeom>
            <a:ln w="19050" cap="rnd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16336" y="2742"/>
              <a:ext cx="926" cy="10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46435" y="87757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04400" y="180848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60" name="Right Arrow 59"/>
          <p:cNvSpPr/>
          <p:nvPr/>
        </p:nvSpPr>
        <p:spPr>
          <a:xfrm rot="5400000">
            <a:off x="11604625" y="326136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75520" y="184277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45370" y="187960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95330" y="93218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45495" y="97790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grpSp>
        <p:nvGrpSpPr>
          <p:cNvPr id="146" name="Group 145"/>
          <p:cNvGrpSpPr/>
          <p:nvPr/>
        </p:nvGrpSpPr>
        <p:grpSpPr>
          <a:xfrm>
            <a:off x="5045710" y="6006465"/>
            <a:ext cx="502285" cy="132080"/>
            <a:chOff x="7811" y="9359"/>
            <a:chExt cx="791" cy="20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8" name="Cube 157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9" name="Cube 158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0" name="Cube 159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9" name="Cube 168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0" name="Cube 169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7" name="Cube 176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8" name="Cube 177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9" name="Cube 178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27" name="Text Box 226"/>
          <p:cNvSpPr txBox="1"/>
          <p:nvPr/>
        </p:nvSpPr>
        <p:spPr>
          <a:xfrm rot="5400000">
            <a:off x="5001260" y="628078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4" name="Text Box 253"/>
          <p:cNvSpPr txBox="1"/>
          <p:nvPr/>
        </p:nvSpPr>
        <p:spPr>
          <a:xfrm>
            <a:off x="8185150" y="443674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0" name="Text Box 259"/>
          <p:cNvSpPr txBox="1"/>
          <p:nvPr/>
        </p:nvSpPr>
        <p:spPr>
          <a:xfrm>
            <a:off x="8381365" y="418465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1" name="Text Box 260"/>
          <p:cNvSpPr txBox="1"/>
          <p:nvPr/>
        </p:nvSpPr>
        <p:spPr>
          <a:xfrm>
            <a:off x="9292590" y="372237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7" name="Text Box 266"/>
          <p:cNvSpPr txBox="1"/>
          <p:nvPr/>
        </p:nvSpPr>
        <p:spPr>
          <a:xfrm>
            <a:off x="9488805" y="347027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1" name="Text Box 270"/>
          <p:cNvSpPr txBox="1"/>
          <p:nvPr/>
        </p:nvSpPr>
        <p:spPr>
          <a:xfrm>
            <a:off x="10278110" y="468884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6" name="Text Box 275"/>
          <p:cNvSpPr txBox="1"/>
          <p:nvPr/>
        </p:nvSpPr>
        <p:spPr>
          <a:xfrm>
            <a:off x="10474325" y="443674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WPS Presentation</Application>
  <PresentationFormat>宽屏</PresentationFormat>
  <Paragraphs>162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Arial Black</vt:lpstr>
      <vt:lpstr>微软雅黑</vt:lpstr>
      <vt:lpstr>Arial Unicode MS</vt:lpstr>
      <vt:lpstr>宋体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jizong</dc:creator>
  <cp:lastModifiedBy>jizong</cp:lastModifiedBy>
  <cp:revision>90</cp:revision>
  <dcterms:created xsi:type="dcterms:W3CDTF">2020-08-26T21:33:20Z</dcterms:created>
  <dcterms:modified xsi:type="dcterms:W3CDTF">2020-08-26T21:33:20Z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