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9" r:id="rId5"/>
    <p:sldId id="265" r:id="rId6"/>
    <p:sldId id="266" r:id="rId7"/>
    <p:sldId id="258" r:id="rId8"/>
    <p:sldId id="261" r:id="rId9"/>
    <p:sldId id="262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2" r:id="rId18"/>
    <p:sldId id="278" r:id="rId19"/>
    <p:sldId id="279" r:id="rId20"/>
    <p:sldId id="280" r:id="rId21"/>
    <p:sldId id="281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4"/>
        <p:guide pos="37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2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248920"/>
            <a:ext cx="6864985" cy="4216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86130" y="4822190"/>
            <a:ext cx="77412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related work:</a:t>
            </a:r>
            <a:endParaRPr lang="en-US" altLang="en-US"/>
          </a:p>
          <a:p>
            <a:r>
              <a:rPr lang="en-US" altLang="en-US"/>
              <a:t>	Global contrast + local contrast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Training processus:</a:t>
            </a:r>
            <a:endParaRPr lang="en-US" altLang="en-US"/>
          </a:p>
          <a:p>
            <a:r>
              <a:rPr lang="en-US" altLang="en-US"/>
              <a:t>pretrain encoder-&gt; pretrain decoder-&gt;</a:t>
            </a:r>
            <a:endParaRPr lang="en-US" altLang="en-US"/>
          </a:p>
          <a:p>
            <a:r>
              <a:rPr lang="en-US" altLang="en-US"/>
              <a:t>finetuning all the network using small xtr and xvl</a:t>
            </a:r>
            <a:endParaRPr lang="en-US" altLang="en-US"/>
          </a:p>
          <a:p>
            <a:r>
              <a:rPr lang="en-US" altLang="en-US"/>
              <a:t>and report the values on a large test set.</a:t>
            </a:r>
            <a:endParaRPr lang="en-US" altLang="en-US"/>
          </a:p>
          <a:p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300720" y="730885"/>
            <a:ext cx="36855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data from the same dataset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slices are roughly aligned within patients.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what sort of  repsetnetatin of the output which maximize theMI and not senseible to the misalignment. 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" name="Rounded Rectangle 106"/>
          <p:cNvSpPr/>
          <p:nvPr/>
        </p:nvSpPr>
        <p:spPr>
          <a:xfrm>
            <a:off x="5720715" y="499110"/>
            <a:ext cx="4022090" cy="2484120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Encoder part</a:t>
            </a:r>
            <a:endParaRPr lang="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5410" y="1445260"/>
            <a:ext cx="884555" cy="8940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0650" y="2637790"/>
            <a:ext cx="868680" cy="904240"/>
            <a:chOff x="2828" y="5078"/>
            <a:chExt cx="1368" cy="14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 flipV="1">
              <a:off x="2871" y="5141"/>
              <a:ext cx="1282" cy="13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" y="5078"/>
              <a:ext cx="1369" cy="142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305" y="2436495"/>
            <a:ext cx="718185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4150995"/>
            <a:ext cx="1607820" cy="944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970" y="1802765"/>
            <a:ext cx="648335" cy="276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299970" y="2972435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positive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5980430" y="103187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934075" y="178562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pos</a:t>
            </a:r>
            <a:endParaRPr lang="en-US" altLang="en-US" baseline="-250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993130" y="2560955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921375" y="769620"/>
            <a:ext cx="668020" cy="217805"/>
          </a:xfrm>
          <a:prstGeom prst="cube">
            <a:avLst/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5920740" y="1584325"/>
            <a:ext cx="668020" cy="217805"/>
          </a:xfrm>
          <a:prstGeom prst="cube">
            <a:avLst/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5934075" y="2316480"/>
            <a:ext cx="668020" cy="217805"/>
          </a:xfrm>
          <a:prstGeom prst="cube">
            <a:avLst/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258685" y="1495425"/>
            <a:ext cx="467360" cy="422275"/>
          </a:xfrm>
          <a:prstGeom prst="rect">
            <a:avLst/>
          </a:prstGeom>
        </p:spPr>
      </p:pic>
      <p:sp>
        <p:nvSpPr>
          <p:cNvPr id="26" name="Cube 25"/>
          <p:cNvSpPr/>
          <p:nvPr/>
        </p:nvSpPr>
        <p:spPr>
          <a:xfrm>
            <a:off x="3859530" y="170307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3874770" y="290703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3859530" y="441960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689985" y="6174105"/>
            <a:ext cx="969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intemediate</a:t>
            </a:r>
            <a:endParaRPr lang="en-US" altLang="en-US" sz="1200"/>
          </a:p>
          <a:p>
            <a:pPr algn="ctr"/>
            <a:r>
              <a:rPr lang="en-US" altLang="en-US" sz="1200"/>
              <a:t>features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4705985" y="37274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head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5547678" y="3112770"/>
            <a:ext cx="156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normalized features </a:t>
            </a:r>
            <a:endParaRPr lang="en-US" altLang="en-US" sz="1200"/>
          </a:p>
          <a:p>
            <a:pPr algn="ctr"/>
            <a:r>
              <a:rPr lang="en-US" altLang="en-US" sz="1200"/>
              <a:t>with reduced dim</a:t>
            </a:r>
            <a:endParaRPr lang="en-US" alt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4754880" y="617410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classifier</a:t>
            </a:r>
            <a:endParaRPr lang="en-US" altLang="en-US" sz="1200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4870450" y="1523365"/>
            <a:ext cx="668020" cy="33909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4868545" y="4726305"/>
            <a:ext cx="668020" cy="3390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6" idx="5"/>
            <a:endCxn id="37" idx="3"/>
          </p:cNvCxnSpPr>
          <p:nvPr/>
        </p:nvCxnSpPr>
        <p:spPr>
          <a:xfrm flipV="1">
            <a:off x="4547235" y="1692910"/>
            <a:ext cx="487680" cy="12319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21" idx="2"/>
          </p:cNvCxnSpPr>
          <p:nvPr/>
        </p:nvCxnSpPr>
        <p:spPr>
          <a:xfrm flipV="1">
            <a:off x="5374005" y="905510"/>
            <a:ext cx="547370" cy="787400"/>
          </a:xfrm>
          <a:prstGeom prst="straightConnector1">
            <a:avLst/>
          </a:prstGeom>
          <a:ln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</p:cNvCxnSpPr>
          <p:nvPr/>
        </p:nvCxnSpPr>
        <p:spPr>
          <a:xfrm flipV="1">
            <a:off x="4562475" y="1697990"/>
            <a:ext cx="470535" cy="132207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5"/>
          </p:cNvCxnSpPr>
          <p:nvPr/>
        </p:nvCxnSpPr>
        <p:spPr>
          <a:xfrm flipV="1">
            <a:off x="4547235" y="1713230"/>
            <a:ext cx="485775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0"/>
            <a:endCxn id="22" idx="2"/>
          </p:cNvCxnSpPr>
          <p:nvPr/>
        </p:nvCxnSpPr>
        <p:spPr>
          <a:xfrm>
            <a:off x="5374005" y="1692910"/>
            <a:ext cx="546735" cy="2730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2"/>
          </p:cNvCxnSpPr>
          <p:nvPr/>
        </p:nvCxnSpPr>
        <p:spPr>
          <a:xfrm>
            <a:off x="5367020" y="1677670"/>
            <a:ext cx="567055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5"/>
            <a:endCxn id="38" idx="3"/>
          </p:cNvCxnSpPr>
          <p:nvPr/>
        </p:nvCxnSpPr>
        <p:spPr>
          <a:xfrm>
            <a:off x="4547235" y="1816100"/>
            <a:ext cx="485775" cy="307975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5"/>
          </p:cNvCxnSpPr>
          <p:nvPr/>
        </p:nvCxnSpPr>
        <p:spPr>
          <a:xfrm>
            <a:off x="4562475" y="3020060"/>
            <a:ext cx="485775" cy="14554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5"/>
            <a:endCxn id="38" idx="3"/>
          </p:cNvCxnSpPr>
          <p:nvPr/>
        </p:nvCxnSpPr>
        <p:spPr>
          <a:xfrm>
            <a:off x="4547235" y="4532630"/>
            <a:ext cx="48577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642610" y="39890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74103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3755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8520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42660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696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28078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9953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54304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7067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01485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25945" y="39801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642610" y="48399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74103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3755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38520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42660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5696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8078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9953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4304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67067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801485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5945" y="48310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642610" y="5732145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574103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3755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38520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42660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5696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28078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39953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4304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7067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01485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925945" y="572325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6015990" y="416433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6039485" y="495236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pos</a:t>
            </a:r>
            <a:endParaRPr lang="en-US"/>
          </a:p>
        </p:txBody>
      </p:sp>
      <p:sp>
        <p:nvSpPr>
          <p:cNvPr id="102" name="Text Box 101"/>
          <p:cNvSpPr txBox="1"/>
          <p:nvPr/>
        </p:nvSpPr>
        <p:spPr>
          <a:xfrm>
            <a:off x="6015990" y="5844540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5305" y="1473200"/>
            <a:ext cx="1517015" cy="371475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435850" y="4230370"/>
            <a:ext cx="467360" cy="422275"/>
          </a:xfrm>
          <a:prstGeom prst="rect">
            <a:avLst/>
          </a:prstGeom>
        </p:spPr>
      </p:pic>
      <p:sp>
        <p:nvSpPr>
          <p:cNvPr id="106" name="Text Box 105"/>
          <p:cNvSpPr txBox="1"/>
          <p:nvPr/>
        </p:nvSpPr>
        <p:spPr>
          <a:xfrm>
            <a:off x="8362950" y="4208145"/>
            <a:ext cx="1414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IIC_contrast</a:t>
            </a:r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5481955" y="3689985"/>
            <a:ext cx="4295140" cy="170116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Text Box 108"/>
          <p:cNvSpPr txBox="1"/>
          <p:nvPr/>
        </p:nvSpPr>
        <p:spPr>
          <a:xfrm>
            <a:off x="10492105" y="3080385"/>
            <a:ext cx="12026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Total_loss</a:t>
            </a:r>
            <a:endParaRPr lang="en-US" altLang="en-US" i="1">
              <a:sym typeface="+mn-ea"/>
            </a:endParaRPr>
          </a:p>
        </p:txBody>
      </p:sp>
      <p:cxnSp>
        <p:nvCxnSpPr>
          <p:cNvPr id="110" name="Straight Arrow Connector 109"/>
          <p:cNvCxnSpPr>
            <a:stCxn id="108" idx="3"/>
            <a:endCxn id="109" idx="1"/>
          </p:cNvCxnSpPr>
          <p:nvPr/>
        </p:nvCxnSpPr>
        <p:spPr>
          <a:xfrm flipV="1">
            <a:off x="9777095" y="3264535"/>
            <a:ext cx="715010" cy="127635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9" idx="1"/>
          </p:cNvCxnSpPr>
          <p:nvPr/>
        </p:nvCxnSpPr>
        <p:spPr>
          <a:xfrm>
            <a:off x="9742805" y="1802130"/>
            <a:ext cx="749300" cy="146240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395335" y="5573395"/>
            <a:ext cx="16548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 b="1" i="1"/>
              <a:t>Temperature: T</a:t>
            </a:r>
            <a:endParaRPr lang="" altLang="en-US" sz="1600" b="1" i="1"/>
          </a:p>
        </p:txBody>
      </p:sp>
      <p:sp>
        <p:nvSpPr>
          <p:cNvPr id="4" name="Text Box 3"/>
          <p:cNvSpPr txBox="1"/>
          <p:nvPr/>
        </p:nvSpPr>
        <p:spPr>
          <a:xfrm>
            <a:off x="8395335" y="5910580"/>
            <a:ext cx="17754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 b="1" i="1"/>
              <a:t>num_clusters: N</a:t>
            </a:r>
            <a:endParaRPr lang="" altLang="en-US" sz="1600"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735" y="194310"/>
            <a:ext cx="3201670" cy="3215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Encoder part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410" y="1445260"/>
            <a:ext cx="884555" cy="8940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0650" y="2637790"/>
            <a:ext cx="868680" cy="904240"/>
            <a:chOff x="2828" y="5078"/>
            <a:chExt cx="1368" cy="14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 flipV="1">
              <a:off x="2871" y="5141"/>
              <a:ext cx="1282" cy="13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8" y="5078"/>
              <a:ext cx="1369" cy="142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305" y="2436495"/>
            <a:ext cx="718185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650" y="4150995"/>
            <a:ext cx="1607820" cy="944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9970" y="1802765"/>
            <a:ext cx="648335" cy="276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299970" y="2972435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positive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5980430" y="103187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934075" y="178562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pos</a:t>
            </a:r>
            <a:endParaRPr lang="en-US" altLang="en-US" baseline="-250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993130" y="2560955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921375" y="769620"/>
            <a:ext cx="668020" cy="217805"/>
          </a:xfrm>
          <a:prstGeom prst="cube">
            <a:avLst/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5920740" y="1584325"/>
            <a:ext cx="668020" cy="217805"/>
          </a:xfrm>
          <a:prstGeom prst="cube">
            <a:avLst/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5934075" y="2316480"/>
            <a:ext cx="668020" cy="217805"/>
          </a:xfrm>
          <a:prstGeom prst="cube">
            <a:avLst/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3859530" y="170307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3874770" y="290703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3859530" y="441960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689985" y="6174105"/>
            <a:ext cx="969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intemediate</a:t>
            </a:r>
            <a:endParaRPr lang="en-US" altLang="en-US" sz="1200"/>
          </a:p>
          <a:p>
            <a:pPr algn="ctr"/>
            <a:r>
              <a:rPr lang="en-US" altLang="en-US" sz="1200"/>
              <a:t>features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4705985" y="37274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head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5547678" y="3112770"/>
            <a:ext cx="156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normalized features </a:t>
            </a:r>
            <a:endParaRPr lang="en-US" altLang="en-US" sz="1200"/>
          </a:p>
          <a:p>
            <a:pPr algn="ctr"/>
            <a:r>
              <a:rPr lang="en-US" altLang="en-US" sz="1200"/>
              <a:t>with reduced dim</a:t>
            </a:r>
            <a:endParaRPr lang="en-US" alt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4754880" y="617410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classifier</a:t>
            </a:r>
            <a:endParaRPr lang="en-US" altLang="en-US" sz="1200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4870450" y="1523365"/>
            <a:ext cx="668020" cy="33909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4868545" y="4726305"/>
            <a:ext cx="668020" cy="3390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6" idx="5"/>
            <a:endCxn id="37" idx="3"/>
          </p:cNvCxnSpPr>
          <p:nvPr/>
        </p:nvCxnSpPr>
        <p:spPr>
          <a:xfrm flipV="1">
            <a:off x="4547235" y="1692910"/>
            <a:ext cx="487680" cy="12319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21" idx="2"/>
          </p:cNvCxnSpPr>
          <p:nvPr/>
        </p:nvCxnSpPr>
        <p:spPr>
          <a:xfrm flipV="1">
            <a:off x="5374005" y="905510"/>
            <a:ext cx="547370" cy="787400"/>
          </a:xfrm>
          <a:prstGeom prst="straightConnector1">
            <a:avLst/>
          </a:prstGeom>
          <a:ln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</p:cNvCxnSpPr>
          <p:nvPr/>
        </p:nvCxnSpPr>
        <p:spPr>
          <a:xfrm flipV="1">
            <a:off x="4562475" y="1697990"/>
            <a:ext cx="470535" cy="132207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5"/>
          </p:cNvCxnSpPr>
          <p:nvPr/>
        </p:nvCxnSpPr>
        <p:spPr>
          <a:xfrm flipV="1">
            <a:off x="4547235" y="1713230"/>
            <a:ext cx="485775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0"/>
            <a:endCxn id="22" idx="2"/>
          </p:cNvCxnSpPr>
          <p:nvPr/>
        </p:nvCxnSpPr>
        <p:spPr>
          <a:xfrm>
            <a:off x="5374005" y="1692910"/>
            <a:ext cx="546735" cy="2730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2"/>
          </p:cNvCxnSpPr>
          <p:nvPr/>
        </p:nvCxnSpPr>
        <p:spPr>
          <a:xfrm>
            <a:off x="5367020" y="1677670"/>
            <a:ext cx="567055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5"/>
            <a:endCxn id="38" idx="3"/>
          </p:cNvCxnSpPr>
          <p:nvPr/>
        </p:nvCxnSpPr>
        <p:spPr>
          <a:xfrm>
            <a:off x="4547235" y="1816100"/>
            <a:ext cx="485775" cy="307975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5"/>
          </p:cNvCxnSpPr>
          <p:nvPr/>
        </p:nvCxnSpPr>
        <p:spPr>
          <a:xfrm>
            <a:off x="4562475" y="3020060"/>
            <a:ext cx="485775" cy="14554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5"/>
            <a:endCxn id="38" idx="3"/>
          </p:cNvCxnSpPr>
          <p:nvPr/>
        </p:nvCxnSpPr>
        <p:spPr>
          <a:xfrm>
            <a:off x="4547235" y="4532630"/>
            <a:ext cx="48577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642610" y="39890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74103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3755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8520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42660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696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28078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9953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54304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7067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01485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25945" y="39801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642610" y="48399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74103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3755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38520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42660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5696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8078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9953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4304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67067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801485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5945" y="48310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642610" y="5732145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574103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3755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38520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42660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5696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28078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39953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4304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7067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01485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925945" y="572325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6015990" y="416433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6039485" y="495236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pos</a:t>
            </a:r>
            <a:endParaRPr lang="en-US"/>
          </a:p>
        </p:txBody>
      </p:sp>
      <p:sp>
        <p:nvSpPr>
          <p:cNvPr id="102" name="Text Box 101"/>
          <p:cNvSpPr txBox="1"/>
          <p:nvPr/>
        </p:nvSpPr>
        <p:spPr>
          <a:xfrm>
            <a:off x="6015990" y="5844540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077835" y="348615"/>
            <a:ext cx="0" cy="212090"/>
          </a:xfrm>
          <a:prstGeom prst="straightConnector1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54645" y="348615"/>
            <a:ext cx="0" cy="21209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09890" y="348615"/>
            <a:ext cx="0" cy="21209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880350" y="348615"/>
            <a:ext cx="0" cy="212090"/>
          </a:xfrm>
          <a:prstGeom prst="straightConnector1">
            <a:avLst/>
          </a:prstGeom>
          <a:ln w="254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1905" y="3742690"/>
            <a:ext cx="3081020" cy="2601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Encoder part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5410" y="1445260"/>
            <a:ext cx="884555" cy="8940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0650" y="2637790"/>
            <a:ext cx="868680" cy="904240"/>
            <a:chOff x="2828" y="5078"/>
            <a:chExt cx="1368" cy="14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 flipV="1">
              <a:off x="2871" y="5141"/>
              <a:ext cx="1282" cy="13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" y="5078"/>
              <a:ext cx="1369" cy="142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305" y="2436495"/>
            <a:ext cx="718185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4150995"/>
            <a:ext cx="1607820" cy="944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970" y="1802765"/>
            <a:ext cx="648335" cy="276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299970" y="2972435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positive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5980430" y="103187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934075" y="178562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pos</a:t>
            </a:r>
            <a:endParaRPr lang="en-US" altLang="en-US" baseline="-250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993130" y="2560955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921375" y="769620"/>
            <a:ext cx="668020" cy="217805"/>
          </a:xfrm>
          <a:prstGeom prst="cube">
            <a:avLst/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5920740" y="1584325"/>
            <a:ext cx="668020" cy="217805"/>
          </a:xfrm>
          <a:prstGeom prst="cube">
            <a:avLst/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5934075" y="2316480"/>
            <a:ext cx="668020" cy="217805"/>
          </a:xfrm>
          <a:prstGeom prst="cube">
            <a:avLst/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3859530" y="170307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3874770" y="290703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3859530" y="441960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689985" y="6174105"/>
            <a:ext cx="969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intemediate</a:t>
            </a:r>
            <a:endParaRPr lang="en-US" altLang="en-US" sz="1200"/>
          </a:p>
          <a:p>
            <a:pPr algn="ctr"/>
            <a:r>
              <a:rPr lang="en-US" altLang="en-US" sz="1200"/>
              <a:t>features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4705985" y="37274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head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5547678" y="3112770"/>
            <a:ext cx="156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normalized features </a:t>
            </a:r>
            <a:endParaRPr lang="en-US" altLang="en-US" sz="1200"/>
          </a:p>
          <a:p>
            <a:pPr algn="ctr"/>
            <a:r>
              <a:rPr lang="en-US" altLang="en-US" sz="1200"/>
              <a:t>with reduced dim</a:t>
            </a:r>
            <a:endParaRPr lang="en-US" alt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4754880" y="617410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classifier</a:t>
            </a:r>
            <a:endParaRPr lang="en-US" altLang="en-US" sz="1200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4870450" y="1523365"/>
            <a:ext cx="668020" cy="33909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4868545" y="4726305"/>
            <a:ext cx="668020" cy="3390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6" idx="5"/>
            <a:endCxn id="37" idx="3"/>
          </p:cNvCxnSpPr>
          <p:nvPr/>
        </p:nvCxnSpPr>
        <p:spPr>
          <a:xfrm flipV="1">
            <a:off x="4547235" y="1692910"/>
            <a:ext cx="487680" cy="12319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21" idx="2"/>
          </p:cNvCxnSpPr>
          <p:nvPr/>
        </p:nvCxnSpPr>
        <p:spPr>
          <a:xfrm flipV="1">
            <a:off x="5374005" y="905510"/>
            <a:ext cx="547370" cy="787400"/>
          </a:xfrm>
          <a:prstGeom prst="straightConnector1">
            <a:avLst/>
          </a:prstGeom>
          <a:ln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</p:cNvCxnSpPr>
          <p:nvPr/>
        </p:nvCxnSpPr>
        <p:spPr>
          <a:xfrm flipV="1">
            <a:off x="4562475" y="1697990"/>
            <a:ext cx="470535" cy="132207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5"/>
          </p:cNvCxnSpPr>
          <p:nvPr/>
        </p:nvCxnSpPr>
        <p:spPr>
          <a:xfrm flipV="1">
            <a:off x="4547235" y="1713230"/>
            <a:ext cx="485775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0"/>
            <a:endCxn id="22" idx="2"/>
          </p:cNvCxnSpPr>
          <p:nvPr/>
        </p:nvCxnSpPr>
        <p:spPr>
          <a:xfrm>
            <a:off x="5374005" y="1692910"/>
            <a:ext cx="546735" cy="2730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2"/>
          </p:cNvCxnSpPr>
          <p:nvPr/>
        </p:nvCxnSpPr>
        <p:spPr>
          <a:xfrm>
            <a:off x="5367020" y="1677670"/>
            <a:ext cx="567055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5"/>
            <a:endCxn id="38" idx="3"/>
          </p:cNvCxnSpPr>
          <p:nvPr/>
        </p:nvCxnSpPr>
        <p:spPr>
          <a:xfrm>
            <a:off x="4547235" y="1816100"/>
            <a:ext cx="485775" cy="307975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5"/>
          </p:cNvCxnSpPr>
          <p:nvPr/>
        </p:nvCxnSpPr>
        <p:spPr>
          <a:xfrm>
            <a:off x="4562475" y="3020060"/>
            <a:ext cx="485775" cy="14554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5"/>
            <a:endCxn id="38" idx="3"/>
          </p:cNvCxnSpPr>
          <p:nvPr/>
        </p:nvCxnSpPr>
        <p:spPr>
          <a:xfrm>
            <a:off x="4547235" y="4532630"/>
            <a:ext cx="48577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642610" y="39890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74103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3755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8520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42660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696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28078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9953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54304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7067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01485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25945" y="39801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642610" y="48399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74103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3755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38520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42660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5696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8078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9953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4304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67067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801485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5945" y="48310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642610" y="5732145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574103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3755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38520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42660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5696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28078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39953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4304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7067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01485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925945" y="572325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6015990" y="416433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6039485" y="495236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pos</a:t>
            </a:r>
            <a:endParaRPr lang="en-US"/>
          </a:p>
        </p:txBody>
      </p:sp>
      <p:sp>
        <p:nvSpPr>
          <p:cNvPr id="102" name="Text Box 101"/>
          <p:cNvSpPr txBox="1"/>
          <p:nvPr/>
        </p:nvSpPr>
        <p:spPr>
          <a:xfrm>
            <a:off x="6015990" y="5844540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7367905" y="372745"/>
          <a:ext cx="46888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420"/>
                <a:gridCol w="234442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/>
                        <a:t>lab_ratio:10%</a:t>
                      </a:r>
                      <a:endParaRPr lang="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/>
                        <a:t>mean dice</a:t>
                      </a:r>
                      <a:endParaRPr lang="" altLang="en-US" sz="1200" b="1"/>
                    </a:p>
                  </a:txBody>
                  <a:tcPr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/>
                        <a:t>without pretrain</a:t>
                      </a:r>
                      <a:endParaRPr lang="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0.857870738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/>
                        <a:t>pretrain using only iic</a:t>
                      </a:r>
                      <a:endParaRPr lang="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0.842051685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>
                          <a:solidFill>
                            <a:srgbClr val="FF0000"/>
                          </a:solidFill>
                        </a:rPr>
                        <a:t>pretrain using only contrast</a:t>
                      </a:r>
                      <a:endParaRPr lang="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0.876779139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/>
                        <a:t>contrast +  1 * iic</a:t>
                      </a:r>
                      <a:endParaRPr lang="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0.823987424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/>
                        <a:t>contrast +  3 * iic</a:t>
                      </a:r>
                      <a:endParaRPr lang="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0.817107697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/>
                        <a:t>contrast +  5 * iic</a:t>
                      </a:r>
                      <a:endParaRPr lang="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0.817107697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 b="1"/>
                        <a:t>contrast +10 * iic</a:t>
                      </a:r>
                      <a:endParaRPr lang="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0.797391653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45" name="Table 44"/>
          <p:cNvGraphicFramePr/>
          <p:nvPr/>
        </p:nvGraphicFramePr>
        <p:xfrm>
          <a:off x="7362825" y="3211830"/>
          <a:ext cx="46888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420"/>
                <a:gridCol w="234442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lab_ratio:</a:t>
                      </a:r>
                      <a:r>
                        <a:rPr lang="" altLang="en-US" sz="1200" b="1"/>
                        <a:t>2</a:t>
                      </a:r>
                      <a:r>
                        <a:rPr lang="en-US" altLang="en-US" sz="1200" b="1"/>
                        <a:t>%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mean dice</a:t>
                      </a:r>
                      <a:endParaRPr lang="en-US" altLang="en-US" sz="1200" b="1"/>
                    </a:p>
                  </a:txBody>
                  <a:tcPr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without pretrain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0.754481554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pretrain using only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0.673764686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FF0000"/>
                          </a:solidFill>
                        </a:rPr>
                        <a:t>pretrain using only contrast</a:t>
                      </a:r>
                      <a:endParaRPr lang="en-US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0.830018699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1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0.708584825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3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0.644905031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5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0.620922685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+10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0.645660241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Encoder part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5410" y="1445260"/>
            <a:ext cx="884555" cy="8940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0650" y="2637790"/>
            <a:ext cx="868680" cy="904240"/>
            <a:chOff x="2828" y="5078"/>
            <a:chExt cx="1368" cy="14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 flipV="1">
              <a:off x="2871" y="5141"/>
              <a:ext cx="1282" cy="13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" y="5078"/>
              <a:ext cx="1369" cy="142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305" y="2436495"/>
            <a:ext cx="718185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4150995"/>
            <a:ext cx="1607820" cy="944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970" y="1802765"/>
            <a:ext cx="648335" cy="276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299970" y="2972435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positive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5980430" y="103187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934075" y="178562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pos</a:t>
            </a:r>
            <a:endParaRPr lang="en-US" altLang="en-US" baseline="-250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993130" y="2560955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921375" y="769620"/>
            <a:ext cx="668020" cy="217805"/>
          </a:xfrm>
          <a:prstGeom prst="cube">
            <a:avLst/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5920740" y="1584325"/>
            <a:ext cx="668020" cy="217805"/>
          </a:xfrm>
          <a:prstGeom prst="cube">
            <a:avLst/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5934075" y="2316480"/>
            <a:ext cx="668020" cy="217805"/>
          </a:xfrm>
          <a:prstGeom prst="cube">
            <a:avLst/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3859530" y="170307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3874770" y="290703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3859530" y="441960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689985" y="6174105"/>
            <a:ext cx="969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intemediate</a:t>
            </a:r>
            <a:endParaRPr lang="en-US" altLang="en-US" sz="1200"/>
          </a:p>
          <a:p>
            <a:pPr algn="ctr"/>
            <a:r>
              <a:rPr lang="en-US" altLang="en-US" sz="1200"/>
              <a:t>features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4705985" y="37274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head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5547678" y="3112770"/>
            <a:ext cx="156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normalized features </a:t>
            </a:r>
            <a:endParaRPr lang="en-US" altLang="en-US" sz="1200"/>
          </a:p>
          <a:p>
            <a:pPr algn="ctr"/>
            <a:r>
              <a:rPr lang="en-US" altLang="en-US" sz="1200"/>
              <a:t>with reduced dim</a:t>
            </a:r>
            <a:endParaRPr lang="en-US" alt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4754880" y="617410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classifier</a:t>
            </a:r>
            <a:endParaRPr lang="en-US" altLang="en-US" sz="1200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4870450" y="1523365"/>
            <a:ext cx="668020" cy="33909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4868545" y="4726305"/>
            <a:ext cx="668020" cy="3390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6" idx="5"/>
            <a:endCxn id="37" idx="3"/>
          </p:cNvCxnSpPr>
          <p:nvPr/>
        </p:nvCxnSpPr>
        <p:spPr>
          <a:xfrm flipV="1">
            <a:off x="4547235" y="1692910"/>
            <a:ext cx="487680" cy="12319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21" idx="2"/>
          </p:cNvCxnSpPr>
          <p:nvPr/>
        </p:nvCxnSpPr>
        <p:spPr>
          <a:xfrm flipV="1">
            <a:off x="5374005" y="905510"/>
            <a:ext cx="547370" cy="787400"/>
          </a:xfrm>
          <a:prstGeom prst="straightConnector1">
            <a:avLst/>
          </a:prstGeom>
          <a:ln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</p:cNvCxnSpPr>
          <p:nvPr/>
        </p:nvCxnSpPr>
        <p:spPr>
          <a:xfrm flipV="1">
            <a:off x="4562475" y="1697990"/>
            <a:ext cx="470535" cy="132207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5"/>
          </p:cNvCxnSpPr>
          <p:nvPr/>
        </p:nvCxnSpPr>
        <p:spPr>
          <a:xfrm flipV="1">
            <a:off x="4547235" y="1713230"/>
            <a:ext cx="485775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0"/>
            <a:endCxn id="22" idx="2"/>
          </p:cNvCxnSpPr>
          <p:nvPr/>
        </p:nvCxnSpPr>
        <p:spPr>
          <a:xfrm>
            <a:off x="5374005" y="1692910"/>
            <a:ext cx="546735" cy="2730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2"/>
          </p:cNvCxnSpPr>
          <p:nvPr/>
        </p:nvCxnSpPr>
        <p:spPr>
          <a:xfrm>
            <a:off x="5367020" y="1677670"/>
            <a:ext cx="567055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5"/>
            <a:endCxn id="38" idx="3"/>
          </p:cNvCxnSpPr>
          <p:nvPr/>
        </p:nvCxnSpPr>
        <p:spPr>
          <a:xfrm>
            <a:off x="4547235" y="1816100"/>
            <a:ext cx="485775" cy="307975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5"/>
          </p:cNvCxnSpPr>
          <p:nvPr/>
        </p:nvCxnSpPr>
        <p:spPr>
          <a:xfrm>
            <a:off x="4562475" y="3020060"/>
            <a:ext cx="485775" cy="14554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5"/>
            <a:endCxn id="38" idx="3"/>
          </p:cNvCxnSpPr>
          <p:nvPr/>
        </p:nvCxnSpPr>
        <p:spPr>
          <a:xfrm>
            <a:off x="4547235" y="4532630"/>
            <a:ext cx="48577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642610" y="39890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74103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3755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8520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42660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696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28078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9953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54304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7067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01485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25945" y="39801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642610" y="48399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74103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3755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38520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42660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5696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8078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9953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4304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67067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801485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5945" y="48310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642610" y="5732145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574103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3755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38520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42660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5696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28078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39953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4304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7067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01485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925945" y="572325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6015990" y="416433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6039485" y="495236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pos</a:t>
            </a:r>
            <a:endParaRPr lang="en-US"/>
          </a:p>
        </p:txBody>
      </p:sp>
      <p:sp>
        <p:nvSpPr>
          <p:cNvPr id="102" name="Text Box 101"/>
          <p:cNvSpPr txBox="1"/>
          <p:nvPr/>
        </p:nvSpPr>
        <p:spPr>
          <a:xfrm>
            <a:off x="6015990" y="5844540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7367905" y="372745"/>
          <a:ext cx="46888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420"/>
                <a:gridCol w="234442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lab_ratio:10%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mean dice</a:t>
                      </a:r>
                      <a:endParaRPr lang="en-US" altLang="en-US" sz="1200" b="1"/>
                    </a:p>
                  </a:txBody>
                  <a:tcPr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without pretrain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0.857870738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pretrain using only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0.842051685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FF0000"/>
                          </a:solidFill>
                        </a:rPr>
                        <a:t>pretrain using only contrast</a:t>
                      </a:r>
                      <a:endParaRPr lang="en-US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0.876779139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1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0.823987424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3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0.817107697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5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0.817107697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+10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0.797391653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253605" y="1157605"/>
            <a:ext cx="4798060" cy="326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55" y="2499995"/>
            <a:ext cx="3924300" cy="36023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3010" y="2567305"/>
            <a:ext cx="4380230" cy="35737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Encoder part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5410" y="1445260"/>
            <a:ext cx="884555" cy="8940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0650" y="2637790"/>
            <a:ext cx="868680" cy="904240"/>
            <a:chOff x="2828" y="5078"/>
            <a:chExt cx="1368" cy="14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 flipV="1">
              <a:off x="2871" y="5141"/>
              <a:ext cx="1282" cy="13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" y="5078"/>
              <a:ext cx="1369" cy="142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305" y="2436495"/>
            <a:ext cx="718185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4150995"/>
            <a:ext cx="1607820" cy="944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970" y="1802765"/>
            <a:ext cx="648335" cy="276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299970" y="2972435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positive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5980430" y="103187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934075" y="178562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pos</a:t>
            </a:r>
            <a:endParaRPr lang="en-US" altLang="en-US" baseline="-250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993130" y="2560955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921375" y="769620"/>
            <a:ext cx="668020" cy="217805"/>
          </a:xfrm>
          <a:prstGeom prst="cube">
            <a:avLst/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5920740" y="1584325"/>
            <a:ext cx="668020" cy="217805"/>
          </a:xfrm>
          <a:prstGeom prst="cube">
            <a:avLst/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5934075" y="2316480"/>
            <a:ext cx="668020" cy="217805"/>
          </a:xfrm>
          <a:prstGeom prst="cube">
            <a:avLst/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3859530" y="170307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3874770" y="290703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3859530" y="441960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689985" y="6174105"/>
            <a:ext cx="969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intemediate</a:t>
            </a:r>
            <a:endParaRPr lang="en-US" altLang="en-US" sz="1200"/>
          </a:p>
          <a:p>
            <a:pPr algn="ctr"/>
            <a:r>
              <a:rPr lang="en-US" altLang="en-US" sz="1200"/>
              <a:t>features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4705985" y="37274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head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5547678" y="3112770"/>
            <a:ext cx="156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normalized features </a:t>
            </a:r>
            <a:endParaRPr lang="en-US" altLang="en-US" sz="1200"/>
          </a:p>
          <a:p>
            <a:pPr algn="ctr"/>
            <a:r>
              <a:rPr lang="en-US" altLang="en-US" sz="1200"/>
              <a:t>with reduced dim</a:t>
            </a:r>
            <a:endParaRPr lang="en-US" alt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4754880" y="617410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classifier</a:t>
            </a:r>
            <a:endParaRPr lang="en-US" altLang="en-US" sz="1200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4870450" y="1523365"/>
            <a:ext cx="668020" cy="33909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4868545" y="4726305"/>
            <a:ext cx="668020" cy="3390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6" idx="5"/>
            <a:endCxn id="37" idx="3"/>
          </p:cNvCxnSpPr>
          <p:nvPr/>
        </p:nvCxnSpPr>
        <p:spPr>
          <a:xfrm flipV="1">
            <a:off x="4547235" y="1692910"/>
            <a:ext cx="487680" cy="12319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21" idx="2"/>
          </p:cNvCxnSpPr>
          <p:nvPr/>
        </p:nvCxnSpPr>
        <p:spPr>
          <a:xfrm flipV="1">
            <a:off x="5374005" y="905510"/>
            <a:ext cx="547370" cy="787400"/>
          </a:xfrm>
          <a:prstGeom prst="straightConnector1">
            <a:avLst/>
          </a:prstGeom>
          <a:ln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</p:cNvCxnSpPr>
          <p:nvPr/>
        </p:nvCxnSpPr>
        <p:spPr>
          <a:xfrm flipV="1">
            <a:off x="4562475" y="1697990"/>
            <a:ext cx="470535" cy="132207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5"/>
          </p:cNvCxnSpPr>
          <p:nvPr/>
        </p:nvCxnSpPr>
        <p:spPr>
          <a:xfrm flipV="1">
            <a:off x="4547235" y="1713230"/>
            <a:ext cx="485775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0"/>
            <a:endCxn id="22" idx="2"/>
          </p:cNvCxnSpPr>
          <p:nvPr/>
        </p:nvCxnSpPr>
        <p:spPr>
          <a:xfrm>
            <a:off x="5374005" y="1692910"/>
            <a:ext cx="546735" cy="2730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2"/>
          </p:cNvCxnSpPr>
          <p:nvPr/>
        </p:nvCxnSpPr>
        <p:spPr>
          <a:xfrm>
            <a:off x="5367020" y="1677670"/>
            <a:ext cx="567055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5"/>
            <a:endCxn id="38" idx="3"/>
          </p:cNvCxnSpPr>
          <p:nvPr/>
        </p:nvCxnSpPr>
        <p:spPr>
          <a:xfrm>
            <a:off x="4547235" y="1816100"/>
            <a:ext cx="485775" cy="307975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5"/>
          </p:cNvCxnSpPr>
          <p:nvPr/>
        </p:nvCxnSpPr>
        <p:spPr>
          <a:xfrm>
            <a:off x="4562475" y="3020060"/>
            <a:ext cx="485775" cy="14554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5"/>
            <a:endCxn id="38" idx="3"/>
          </p:cNvCxnSpPr>
          <p:nvPr/>
        </p:nvCxnSpPr>
        <p:spPr>
          <a:xfrm>
            <a:off x="4547235" y="4532630"/>
            <a:ext cx="48577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642610" y="39890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74103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3755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8520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42660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696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28078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9953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54304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7067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01485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25945" y="39801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642610" y="48399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74103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3755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38520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42660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5696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8078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9953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4304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67067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801485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5945" y="48310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642610" y="5732145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574103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3755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38520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42660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5696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28078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39953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4304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7067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01485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925945" y="572325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6015990" y="416433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6039485" y="495236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pos</a:t>
            </a:r>
            <a:endParaRPr lang="en-US"/>
          </a:p>
        </p:txBody>
      </p:sp>
      <p:sp>
        <p:nvSpPr>
          <p:cNvPr id="102" name="Text Box 101"/>
          <p:cNvSpPr txBox="1"/>
          <p:nvPr/>
        </p:nvSpPr>
        <p:spPr>
          <a:xfrm>
            <a:off x="6015990" y="5844540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7367905" y="372745"/>
          <a:ext cx="46888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420"/>
                <a:gridCol w="234442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lab_ratio:10%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mean dice</a:t>
                      </a:r>
                      <a:endParaRPr lang="en-US" altLang="en-US" sz="1200" b="1"/>
                    </a:p>
                  </a:txBody>
                  <a:tcPr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without pretrain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0.857870738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pretrain using only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0.842051685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FF0000"/>
                          </a:solidFill>
                        </a:rPr>
                        <a:t>pretrain using only contrast</a:t>
                      </a:r>
                      <a:endParaRPr lang="en-US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0.876779139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1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0.823987424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3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0.817107697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5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0.817107697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+10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0.797391653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258685" y="1475740"/>
            <a:ext cx="4798060" cy="326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4690" y="2677795"/>
            <a:ext cx="3993515" cy="34690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005" y="2306955"/>
            <a:ext cx="430085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Encoder part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5410" y="1445260"/>
            <a:ext cx="884555" cy="8940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0650" y="2637790"/>
            <a:ext cx="868680" cy="904240"/>
            <a:chOff x="2828" y="5078"/>
            <a:chExt cx="1368" cy="14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 flipV="1">
              <a:off x="2871" y="5141"/>
              <a:ext cx="1282" cy="13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" y="5078"/>
              <a:ext cx="1369" cy="142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305" y="2436495"/>
            <a:ext cx="718185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4150995"/>
            <a:ext cx="1607820" cy="944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970" y="1802765"/>
            <a:ext cx="648335" cy="276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299970" y="2972435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positive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5980430" y="103187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934075" y="178562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pos</a:t>
            </a:r>
            <a:endParaRPr lang="en-US" altLang="en-US" baseline="-250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993130" y="2560955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921375" y="769620"/>
            <a:ext cx="668020" cy="217805"/>
          </a:xfrm>
          <a:prstGeom prst="cube">
            <a:avLst/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5920740" y="1584325"/>
            <a:ext cx="668020" cy="217805"/>
          </a:xfrm>
          <a:prstGeom prst="cube">
            <a:avLst/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5934075" y="2316480"/>
            <a:ext cx="668020" cy="217805"/>
          </a:xfrm>
          <a:prstGeom prst="cube">
            <a:avLst/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3859530" y="170307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3874770" y="290703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3859530" y="441960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689985" y="6174105"/>
            <a:ext cx="969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intemediate</a:t>
            </a:r>
            <a:endParaRPr lang="en-US" altLang="en-US" sz="1200"/>
          </a:p>
          <a:p>
            <a:pPr algn="ctr"/>
            <a:r>
              <a:rPr lang="en-US" altLang="en-US" sz="1200"/>
              <a:t>features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4705985" y="37274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head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5547678" y="3112770"/>
            <a:ext cx="156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normalized features </a:t>
            </a:r>
            <a:endParaRPr lang="en-US" altLang="en-US" sz="1200"/>
          </a:p>
          <a:p>
            <a:pPr algn="ctr"/>
            <a:r>
              <a:rPr lang="en-US" altLang="en-US" sz="1200"/>
              <a:t>with reduced dim</a:t>
            </a:r>
            <a:endParaRPr lang="en-US" alt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4754880" y="617410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en-US" altLang="en-US" sz="1200"/>
              <a:t>classifier</a:t>
            </a:r>
            <a:endParaRPr lang="en-US" altLang="en-US" sz="1200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4870450" y="1523365"/>
            <a:ext cx="668020" cy="33909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4868545" y="4726305"/>
            <a:ext cx="668020" cy="3390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6" idx="5"/>
            <a:endCxn id="37" idx="3"/>
          </p:cNvCxnSpPr>
          <p:nvPr/>
        </p:nvCxnSpPr>
        <p:spPr>
          <a:xfrm flipV="1">
            <a:off x="4547235" y="1692910"/>
            <a:ext cx="487680" cy="12319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21" idx="2"/>
          </p:cNvCxnSpPr>
          <p:nvPr/>
        </p:nvCxnSpPr>
        <p:spPr>
          <a:xfrm flipV="1">
            <a:off x="5374005" y="905510"/>
            <a:ext cx="547370" cy="787400"/>
          </a:xfrm>
          <a:prstGeom prst="straightConnector1">
            <a:avLst/>
          </a:prstGeom>
          <a:ln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</p:cNvCxnSpPr>
          <p:nvPr/>
        </p:nvCxnSpPr>
        <p:spPr>
          <a:xfrm flipV="1">
            <a:off x="4562475" y="1697990"/>
            <a:ext cx="470535" cy="132207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5"/>
          </p:cNvCxnSpPr>
          <p:nvPr/>
        </p:nvCxnSpPr>
        <p:spPr>
          <a:xfrm flipV="1">
            <a:off x="4547235" y="1713230"/>
            <a:ext cx="485775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0"/>
            <a:endCxn id="22" idx="2"/>
          </p:cNvCxnSpPr>
          <p:nvPr/>
        </p:nvCxnSpPr>
        <p:spPr>
          <a:xfrm>
            <a:off x="5374005" y="1692910"/>
            <a:ext cx="546735" cy="2730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2"/>
          </p:cNvCxnSpPr>
          <p:nvPr/>
        </p:nvCxnSpPr>
        <p:spPr>
          <a:xfrm>
            <a:off x="5367020" y="1677670"/>
            <a:ext cx="567055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5"/>
            <a:endCxn id="38" idx="3"/>
          </p:cNvCxnSpPr>
          <p:nvPr/>
        </p:nvCxnSpPr>
        <p:spPr>
          <a:xfrm>
            <a:off x="4547235" y="1816100"/>
            <a:ext cx="485775" cy="307975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5"/>
          </p:cNvCxnSpPr>
          <p:nvPr/>
        </p:nvCxnSpPr>
        <p:spPr>
          <a:xfrm>
            <a:off x="4562475" y="3020060"/>
            <a:ext cx="485775" cy="14554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5"/>
            <a:endCxn id="38" idx="3"/>
          </p:cNvCxnSpPr>
          <p:nvPr/>
        </p:nvCxnSpPr>
        <p:spPr>
          <a:xfrm>
            <a:off x="4547235" y="4532630"/>
            <a:ext cx="48577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642610" y="39890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74103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3755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8520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42660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696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28078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9953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54304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7067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01485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25945" y="39801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642610" y="48399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74103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3755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38520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42660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5696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8078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9953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4304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67067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801485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5945" y="48310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642610" y="5732145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574103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3755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38520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42660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5696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28078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39953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4304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7067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01485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925945" y="572325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6015990" y="416433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6039485" y="495236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pos</a:t>
            </a:r>
            <a:endParaRPr lang="en-US"/>
          </a:p>
        </p:txBody>
      </p:sp>
      <p:sp>
        <p:nvSpPr>
          <p:cNvPr id="102" name="Text Box 101"/>
          <p:cNvSpPr txBox="1"/>
          <p:nvPr/>
        </p:nvSpPr>
        <p:spPr>
          <a:xfrm>
            <a:off x="6015990" y="5844540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neg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7367905" y="372745"/>
          <a:ext cx="46888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420"/>
                <a:gridCol w="234442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lab_ratio:10%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mean dice</a:t>
                      </a:r>
                      <a:endParaRPr lang="en-US" altLang="en-US" sz="1200" b="1"/>
                    </a:p>
                  </a:txBody>
                  <a:tcPr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without pretrain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0.857870738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pretrain using only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0.842051685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FF0000"/>
                          </a:solidFill>
                        </a:rPr>
                        <a:t>pretrain using only contrast</a:t>
                      </a:r>
                      <a:endParaRPr lang="en-US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0.876779139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1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0.823987424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3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0.817107697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  5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0.817107697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contrast +10 * iic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0.797391653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313295" y="2262505"/>
            <a:ext cx="4798060" cy="326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2436495"/>
            <a:ext cx="4642485" cy="42805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2520" y="2677795"/>
            <a:ext cx="4149725" cy="4260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Conclusion 1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IIC loss in this sense does not do its proper jobs</a:t>
            </a:r>
            <a:endParaRPr lang="" altLang="en-US"/>
          </a:p>
          <a:p>
            <a:pPr lvl="1"/>
            <a:r>
              <a:rPr lang="" altLang="en-US"/>
              <a:t>Possible reasons:</a:t>
            </a:r>
            <a:endParaRPr lang="" altLang="en-US"/>
          </a:p>
          <a:p>
            <a:pPr lvl="3"/>
            <a:r>
              <a:rPr lang="" altLang="en-US"/>
              <a:t>1. temperature to adjust</a:t>
            </a:r>
            <a:endParaRPr lang="" altLang="en-US"/>
          </a:p>
          <a:p>
            <a:pPr lvl="3"/>
            <a:r>
              <a:rPr lang="" altLang="en-US"/>
              <a:t>2. num_clusters to adjust</a:t>
            </a:r>
            <a:endParaRPr lang="" altLang="en-US"/>
          </a:p>
          <a:p>
            <a:pPr lvl="3"/>
            <a:r>
              <a:rPr lang="" altLang="en-US"/>
              <a:t>3. reg_weight to adjust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Conclusion 1 </a:t>
            </a:r>
            <a:r>
              <a:rPr lang="" altLang="en-US"/>
              <a:t>extended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IIC loss in this sense does not do its proper jobs</a:t>
            </a:r>
            <a:endParaRPr lang="en-US" altLang="en-US"/>
          </a:p>
          <a:p>
            <a:pPr lvl="1"/>
            <a:r>
              <a:rPr lang="en-US" altLang="en-US"/>
              <a:t>Possible reasons:</a:t>
            </a:r>
            <a:endParaRPr lang="en-US" altLang="en-US"/>
          </a:p>
          <a:p>
            <a:pPr lvl="3"/>
            <a:r>
              <a:rPr lang="en-US" altLang="en-US"/>
              <a:t>1. temperature to adjust</a:t>
            </a:r>
            <a:endParaRPr lang="en-US" altLang="en-US"/>
          </a:p>
          <a:p>
            <a:pPr lvl="3"/>
            <a:endParaRPr lang="en-US" altLang="en-US"/>
          </a:p>
          <a:p>
            <a:pPr marL="1371600" lvl="3" indent="0">
              <a:buNone/>
            </a:pPr>
            <a:endParaRPr lang="en-US" altLang="en-US"/>
          </a:p>
          <a:p>
            <a:pPr marL="1371600" lvl="3" indent="0">
              <a:buNone/>
            </a:pPr>
            <a:endParaRPr lang="en-US" altLang="en-US"/>
          </a:p>
          <a:p>
            <a:pPr lvl="3"/>
            <a:r>
              <a:rPr lang="en-US" altLang="en-US"/>
              <a:t>2. num_clusters to adjust</a:t>
            </a:r>
            <a:endParaRPr lang="en-US" altLang="en-US"/>
          </a:p>
          <a:p>
            <a:pPr lvl="3"/>
            <a:r>
              <a:rPr lang="en-US" altLang="en-US"/>
              <a:t>3. reg_weight to adjust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14195" y="2807335"/>
          <a:ext cx="61061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110"/>
                <a:gridCol w="1920240"/>
                <a:gridCol w="203581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lab_ratio:10%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mean dice</a:t>
                      </a:r>
                      <a:endParaRPr lang="en-US" altLang="en-US" sz="1200" b="1"/>
                    </a:p>
                  </a:txBody>
                  <a:tcPr/>
                </a:tc>
              </a:tr>
              <a:tr h="135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</a:rPr>
                        <a:t>pretrain using only contrast</a:t>
                      </a:r>
                      <a:endParaRPr lang="en-US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2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" altLang="en-US" sz="1200" b="0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-122"/>
                          <a:sym typeface="+mn-ea"/>
                        </a:rPr>
                        <a:t>0.876779139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/>
                </a:tc>
              </a:tr>
              <a:tr h="27432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/>
                        <a:t>contrast+5*iic</a:t>
                      </a:r>
                      <a:endParaRPr lang="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/>
                        <a:t>T=1.0</a:t>
                      </a:r>
                      <a:endParaRPr lang="" altLang="en-US" sz="12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0.803779662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>
                          <a:solidFill>
                            <a:srgbClr val="FF0000"/>
                          </a:solidFill>
                        </a:rPr>
                        <a:t>T=10</a:t>
                      </a:r>
                      <a:endParaRPr lang="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0.881362776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/>
                        <a:t>T=0.1</a:t>
                      </a:r>
                      <a:endParaRPr lang="" altLang="en-US" sz="12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0.818282465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/>
                        <a:t>contrast+10*iic</a:t>
                      </a:r>
                      <a:endParaRPr lang="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/>
                        <a:t>T=1.0</a:t>
                      </a:r>
                      <a:endParaRPr lang="" altLang="en-US" sz="12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0.797391653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>
                          <a:solidFill>
                            <a:srgbClr val="FF0000"/>
                          </a:solidFill>
                        </a:rPr>
                        <a:t>T=10</a:t>
                      </a:r>
                      <a:endParaRPr lang="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0.877858798</a:t>
                      </a:r>
                      <a:endParaRPr lang="en-US" sz="1100" b="0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/>
                        <a:t>T=0.1</a:t>
                      </a:r>
                      <a:endParaRPr lang="" altLang="en-US" sz="12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0.83264641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Conclusion 1 extended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15465"/>
            <a:ext cx="10515600" cy="4351338"/>
          </a:xfrm>
        </p:spPr>
        <p:txBody>
          <a:bodyPr>
            <a:normAutofit/>
          </a:bodyPr>
          <a:p>
            <a:r>
              <a:rPr lang="en-US" altLang="en-US"/>
              <a:t>IIC loss in this sense does not do its proper jobs</a:t>
            </a:r>
            <a:endParaRPr lang="en-US" altLang="en-US"/>
          </a:p>
          <a:p>
            <a:pPr lvl="1"/>
            <a:r>
              <a:rPr lang="en-US" altLang="en-US"/>
              <a:t>Possible reasons:</a:t>
            </a:r>
            <a:endParaRPr lang="en-US" altLang="en-US"/>
          </a:p>
          <a:p>
            <a:pPr lvl="3"/>
            <a:r>
              <a:rPr lang="en-US" altLang="en-US"/>
              <a:t>1. temperature to adjust</a:t>
            </a:r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r>
              <a:rPr lang="" altLang="en-US"/>
              <a:t>response:</a:t>
            </a:r>
            <a:endParaRPr lang="" altLang="en-US"/>
          </a:p>
          <a:p>
            <a:pPr lvl="4"/>
            <a:r>
              <a:rPr lang="" altLang="en-US"/>
              <a:t>large T works, but the loss did not converge</a:t>
            </a:r>
            <a:endParaRPr lang="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14195" y="2807335"/>
          <a:ext cx="61061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110"/>
                <a:gridCol w="1920240"/>
                <a:gridCol w="203581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lab_ratio:10%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mean dice</a:t>
                      </a:r>
                      <a:endParaRPr lang="en-US" altLang="en-US" sz="1200" b="1"/>
                    </a:p>
                  </a:txBody>
                  <a:tcPr/>
                </a:tc>
              </a:tr>
              <a:tr h="135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</a:rPr>
                        <a:t>pretrain using only contrast</a:t>
                      </a:r>
                      <a:endParaRPr lang="en-US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-122"/>
                          <a:sym typeface="+mn-ea"/>
                        </a:rPr>
                        <a:t>0.876779139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/>
                </a:tc>
              </a:tr>
              <a:tr h="27432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contrast+5*iic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T=1.0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0.803779662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</a:rPr>
                        <a:t>T=10</a:t>
                      </a:r>
                      <a:endParaRPr lang="en-US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0.881362776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T=0.1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0.818282465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contrast+10*iic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T=1.0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0.797391653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</a:rPr>
                        <a:t>T=10</a:t>
                      </a:r>
                      <a:endParaRPr lang="en-US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0.877858798</a:t>
                      </a:r>
                      <a:endParaRPr lang="en-US" sz="1100" b="0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T=0.1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0.83264641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746500" y="3604260"/>
            <a:ext cx="4245610" cy="306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6570" y="67310"/>
            <a:ext cx="2482215" cy="212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085" y="2067560"/>
            <a:ext cx="2622550" cy="2220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430" y="4156710"/>
            <a:ext cx="252920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Conclusion 1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IIC loss in this sense does not do its proper jobs</a:t>
            </a:r>
            <a:endParaRPr lang="en-US" altLang="en-US"/>
          </a:p>
          <a:p>
            <a:pPr lvl="1"/>
            <a:r>
              <a:rPr lang="en-US" altLang="en-US"/>
              <a:t>Possible reasons:</a:t>
            </a:r>
            <a:endParaRPr lang="en-US" altLang="en-US"/>
          </a:p>
          <a:p>
            <a:pPr lvl="3"/>
            <a:r>
              <a:rPr lang="en-US" altLang="en-US"/>
              <a:t>1. temperature to adjust</a:t>
            </a:r>
            <a:endParaRPr lang="en-US" altLang="en-US"/>
          </a:p>
          <a:p>
            <a:pPr lvl="3"/>
            <a:r>
              <a:rPr lang="en-US" altLang="en-US"/>
              <a:t>2. num_clusters to adjust</a:t>
            </a:r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  <a:p>
            <a:pPr marL="1371600" lvl="3" indent="0">
              <a:buNone/>
            </a:pPr>
            <a:r>
              <a:rPr lang="" altLang="en-US"/>
              <a:t>response:</a:t>
            </a:r>
            <a:endParaRPr lang="" altLang="en-US"/>
          </a:p>
          <a:p>
            <a:pPr marL="1371600" lvl="3" indent="0">
              <a:buNone/>
            </a:pPr>
            <a:r>
              <a:rPr lang="" altLang="en-US"/>
              <a:t>	N with a larger value is better, but the gap is very large.</a:t>
            </a:r>
            <a:endParaRPr lang="en-US" altLang="en-US"/>
          </a:p>
          <a:p>
            <a:pPr lvl="3"/>
            <a:endParaRPr lang="en-US" altLang="en-US"/>
          </a:p>
          <a:p>
            <a:pPr lvl="3"/>
            <a:endParaRPr lang="en-US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2336800" y="3134360"/>
          <a:ext cx="610616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110"/>
                <a:gridCol w="1920240"/>
                <a:gridCol w="2035810"/>
              </a:tblGrid>
              <a:tr h="2844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lab_ratio:10%</a:t>
                      </a:r>
                      <a:endParaRPr lang="en-US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mean dice</a:t>
                      </a:r>
                      <a:endParaRPr lang="en-US" altLang="en-US" sz="1200" b="1"/>
                    </a:p>
                  </a:txBody>
                  <a:tcPr/>
                </a:tc>
              </a:tr>
              <a:tr h="135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</a:rPr>
                        <a:t>pretrain using only contrast</a:t>
                      </a:r>
                      <a:endParaRPr lang="en-US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-122"/>
                          <a:sym typeface="+mn-ea"/>
                        </a:rPr>
                        <a:t>0.876779139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/>
                </a:tc>
              </a:tr>
              <a:tr h="2743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contrast+5*iic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/>
                        <a:t>N</a:t>
                      </a:r>
                      <a:r>
                        <a:rPr lang="en-US" altLang="en-US" sz="1200"/>
                        <a:t>=1</a:t>
                      </a:r>
                      <a:r>
                        <a:rPr lang="" altLang="en-US" sz="1200"/>
                        <a:t>0</a:t>
                      </a:r>
                      <a:endParaRPr lang="" altLang="en-US" sz="12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0.803779662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0.814759254</a:t>
                      </a:r>
                      <a:endParaRPr lang="en-US" sz="1100" b="0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contrast+10*iic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/>
                        <a:t>N=10</a:t>
                      </a:r>
                      <a:endParaRPr lang="" altLang="en-US" sz="12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0.797391653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>
                          <a:solidFill>
                            <a:srgbClr val="FF0000"/>
                          </a:solidFill>
                        </a:rPr>
                        <a:t>N=20</a:t>
                      </a:r>
                      <a:endParaRPr lang="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0.81805857</a:t>
                      </a:r>
                      <a:endParaRPr lang="en-US" sz="1100" b="0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9105" y="143510"/>
            <a:ext cx="6614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My progress:</a:t>
            </a:r>
            <a:endParaRPr lang="en-US" altLang="en-US"/>
          </a:p>
          <a:p>
            <a:r>
              <a:rPr lang="en-US" altLang="en-US"/>
              <a:t>1. we use ACDC dataset as the same as theirs.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33705" y="1716405"/>
            <a:ext cx="1084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Patient 1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59105" y="4091940"/>
            <a:ext cx="1084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Patient 2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0467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Partition1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4089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Partition2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240395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Partition3</a:t>
            </a:r>
            <a:endParaRPr lang="en-US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8815" y="831215"/>
            <a:ext cx="2489835" cy="530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829310"/>
            <a:ext cx="2565400" cy="531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829310"/>
            <a:ext cx="2608580" cy="5374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Problems to discuss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588010"/>
            <a:ext cx="5737860" cy="62649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68845" y="675005"/>
            <a:ext cx="295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Does IIC work in this case?</a:t>
            </a:r>
            <a:endParaRPr lang="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1182370"/>
            <a:ext cx="2070100" cy="13271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811510" y="1957705"/>
            <a:ext cx="996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solidFill>
                  <a:srgbClr val="FF6600"/>
                </a:solidFill>
              </a:rPr>
              <a:t>baseline</a:t>
            </a:r>
            <a:endParaRPr lang="" altLang="en-US" sz="1400"/>
          </a:p>
          <a:p>
            <a:pPr algn="ctr"/>
            <a:r>
              <a:rPr lang="" altLang="en-US" sz="1400">
                <a:solidFill>
                  <a:srgbClr val="0070C0"/>
                </a:solidFill>
              </a:rPr>
              <a:t>IIC</a:t>
            </a:r>
            <a:endParaRPr lang="" altLang="en-US" sz="140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45" y="1122045"/>
            <a:ext cx="2185670" cy="16662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350250" y="1400175"/>
            <a:ext cx="996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1400"/>
          </a:p>
          <a:p>
            <a:pPr algn="ctr"/>
            <a:r>
              <a:rPr lang="en-US" altLang="en-US" sz="1400">
                <a:solidFill>
                  <a:srgbClr val="0070C0"/>
                </a:solidFill>
              </a:rPr>
              <a:t>IIC</a:t>
            </a:r>
            <a:endParaRPr lang="en-US" altLang="en-US" sz="14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239000" y="2915285"/>
            <a:ext cx="52120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why?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Augmentation is not enough so that the enc_code</a:t>
            </a:r>
            <a:endParaRPr lang="" altLang="en-US"/>
          </a:p>
          <a:p>
            <a:r>
              <a:rPr lang="" altLang="en-US"/>
              <a:t>is not scattered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-&gt; try more augmentations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4323715"/>
            <a:ext cx="814070" cy="889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4337050"/>
            <a:ext cx="812165" cy="898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40460" y="3324860"/>
            <a:ext cx="812165" cy="86233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0460" y="2324100"/>
            <a:ext cx="812165" cy="845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network architecture</a:t>
            </a:r>
            <a:endParaRPr lang="en-US" alt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2489200" y="3432810"/>
            <a:ext cx="1516380" cy="698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5988685" y="3587750"/>
            <a:ext cx="944245" cy="242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3965575" y="4173855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24585" y="3324860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963420" y="270319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1968500" y="3557270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positive</a:t>
            </a:r>
            <a:endParaRPr lang="en-US" altLang="en-US" sz="1200"/>
          </a:p>
        </p:txBody>
      </p:sp>
      <p:sp>
        <p:nvSpPr>
          <p:cNvPr id="12" name="Text Box 11"/>
          <p:cNvSpPr txBox="1"/>
          <p:nvPr/>
        </p:nvSpPr>
        <p:spPr>
          <a:xfrm>
            <a:off x="1963420" y="4540250"/>
            <a:ext cx="757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negative</a:t>
            </a:r>
            <a:endParaRPr lang="en-US" alt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1124585" y="2319655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39190" y="4337050"/>
            <a:ext cx="813435" cy="899160"/>
          </a:xfrm>
          <a:prstGeom prst="roundRect">
            <a:avLst/>
          </a:prstGeom>
          <a:noFill/>
          <a:ln w="38100" cmpd="sng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922395" y="4623435"/>
            <a:ext cx="557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</a:t>
            </a:r>
            <a:r>
              <a:rPr lang="en-US" altLang="en-US" baseline="-25000"/>
              <a:t>anc</a:t>
            </a:r>
            <a:endParaRPr lang="en-US" altLang="en-US"/>
          </a:p>
          <a:p>
            <a:r>
              <a:rPr lang="en-US" altLang="en-US" i="1"/>
              <a:t>e</a:t>
            </a:r>
            <a:r>
              <a:rPr lang="en-US" altLang="en-US" baseline="-25000"/>
              <a:t>pos</a:t>
            </a:r>
            <a:endParaRPr lang="en-US" altLang="en-US"/>
          </a:p>
          <a:p>
            <a:r>
              <a:rPr lang="en-US" altLang="en-US" i="1"/>
              <a:t>e</a:t>
            </a:r>
            <a:r>
              <a:rPr lang="en-US" altLang="en-US" baseline="-25000"/>
              <a:t>neg</a:t>
            </a:r>
            <a:endParaRPr lang="en-US" altLang="en-US" baseline="-250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900" y="2048510"/>
            <a:ext cx="834390" cy="883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900" y="3141980"/>
            <a:ext cx="821055" cy="88963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8206740" y="2048510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210550" y="3169285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227695" y="4313555"/>
            <a:ext cx="813435" cy="899160"/>
          </a:xfrm>
          <a:prstGeom prst="roundRect">
            <a:avLst/>
          </a:prstGeom>
          <a:noFill/>
          <a:ln w="38100" cmpd="sng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9256395" y="2557780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9261475" y="3411855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positive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9256395" y="4394835"/>
            <a:ext cx="757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negative</a:t>
            </a:r>
            <a:endParaRPr lang="en-US" altLang="en-US" sz="1200"/>
          </a:p>
        </p:txBody>
      </p:sp>
      <p:sp>
        <p:nvSpPr>
          <p:cNvPr id="36" name="Right Arrow 35"/>
          <p:cNvSpPr/>
          <p:nvPr/>
        </p:nvSpPr>
        <p:spPr>
          <a:xfrm rot="16200000">
            <a:off x="6727825" y="2468880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Flowchart: Manual Operation 36"/>
          <p:cNvSpPr/>
          <p:nvPr/>
        </p:nvSpPr>
        <p:spPr>
          <a:xfrm rot="5400000">
            <a:off x="6808470" y="3479800"/>
            <a:ext cx="1454785" cy="24003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652260" y="1242060"/>
            <a:ext cx="557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d</a:t>
            </a:r>
            <a:r>
              <a:rPr lang="en-US" altLang="en-US" baseline="-25000"/>
              <a:t>anc</a:t>
            </a:r>
            <a:endParaRPr lang="en-US" altLang="en-US"/>
          </a:p>
          <a:p>
            <a:r>
              <a:rPr lang="en-US" altLang="en-US" i="1"/>
              <a:t>d</a:t>
            </a:r>
            <a:r>
              <a:rPr lang="en-US" altLang="en-US" baseline="-25000"/>
              <a:t>pos</a:t>
            </a:r>
            <a:endParaRPr lang="en-US" altLang="en-US"/>
          </a:p>
          <a:p>
            <a:r>
              <a:rPr lang="en-US" altLang="en-US" i="1"/>
              <a:t>d</a:t>
            </a:r>
            <a:r>
              <a:rPr lang="en-US" altLang="en-US" baseline="-25000"/>
              <a:t>neg</a:t>
            </a:r>
            <a:endParaRPr lang="en-US" altLang="en-US" baseline="-25000"/>
          </a:p>
        </p:txBody>
      </p:sp>
      <p:sp>
        <p:nvSpPr>
          <p:cNvPr id="39" name="Right Arrow 38"/>
          <p:cNvSpPr/>
          <p:nvPr/>
        </p:nvSpPr>
        <p:spPr>
          <a:xfrm>
            <a:off x="7367905" y="1610995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4018280" y="5720080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7732395" y="1518920"/>
            <a:ext cx="152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local contrast</a:t>
            </a:r>
            <a:endParaRPr lang="en-US" altLang="en-US"/>
          </a:p>
        </p:txBody>
      </p:sp>
      <p:sp>
        <p:nvSpPr>
          <p:cNvPr id="42" name="Text Box 41"/>
          <p:cNvSpPr txBox="1"/>
          <p:nvPr/>
        </p:nvSpPr>
        <p:spPr>
          <a:xfrm>
            <a:off x="3334385" y="617474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global contrast</a:t>
            </a:r>
            <a:endParaRPr lang="en-US" alt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690" y="4824730"/>
            <a:ext cx="1657985" cy="17183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4665" y="347980"/>
            <a:ext cx="2059940" cy="1909445"/>
          </a:xfrm>
          <a:prstGeom prst="rect">
            <a:avLst/>
          </a:prstGeom>
        </p:spPr>
      </p:pic>
      <p:sp>
        <p:nvSpPr>
          <p:cNvPr id="46" name="Text Box 45"/>
          <p:cNvSpPr txBox="1"/>
          <p:nvPr/>
        </p:nvSpPr>
        <p:spPr>
          <a:xfrm>
            <a:off x="3130550" y="229997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encoder</a:t>
            </a:r>
            <a:endParaRPr lang="en-US" altLang="en-US"/>
          </a:p>
        </p:txBody>
      </p:sp>
      <p:sp>
        <p:nvSpPr>
          <p:cNvPr id="48" name="Rectangle 47"/>
          <p:cNvSpPr/>
          <p:nvPr/>
        </p:nvSpPr>
        <p:spPr>
          <a:xfrm>
            <a:off x="8274050" y="2186940"/>
            <a:ext cx="197485" cy="1822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683625" y="2196465"/>
            <a:ext cx="197485" cy="182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735695" y="2533015"/>
            <a:ext cx="197485" cy="1822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84845" y="2533015"/>
            <a:ext cx="197485" cy="1822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26120" y="4478655"/>
            <a:ext cx="197485" cy="1822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35695" y="4488180"/>
            <a:ext cx="197485" cy="1822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91575" y="4824730"/>
            <a:ext cx="197485" cy="182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36915" y="4824730"/>
            <a:ext cx="197485" cy="1822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329930" y="3345180"/>
            <a:ext cx="197485" cy="1822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739505" y="3354705"/>
            <a:ext cx="197485" cy="182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91575" y="3691255"/>
            <a:ext cx="197485" cy="1822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340725" y="3691255"/>
            <a:ext cx="197485" cy="1822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Baseline result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930" y="1160780"/>
            <a:ext cx="6792595" cy="1800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3757295"/>
            <a:ext cx="3982085" cy="269430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087120" y="3453130"/>
            <a:ext cx="342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mean dice for the case 0.02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081395" y="3345815"/>
            <a:ext cx="5544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observations:</a:t>
            </a:r>
            <a:endParaRPr lang="en-US" altLang="en-US"/>
          </a:p>
          <a:p>
            <a:r>
              <a:rPr lang="en-US" altLang="en-US"/>
              <a:t>1. pretrain encoder is effective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2. decoder pretrain is not effective due to </a:t>
            </a:r>
            <a:r>
              <a:rPr lang="en-US" altLang="en-US">
                <a:solidFill>
                  <a:srgbClr val="FF0000"/>
                </a:solidFill>
              </a:rPr>
              <a:t>the unalignment</a:t>
            </a:r>
            <a:endParaRPr lang="en-US" altLang="en-US">
              <a:solidFill>
                <a:srgbClr val="FF0000"/>
              </a:solidFill>
            </a:endParaRP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in the original paper, when training decoder, there is no positional move on images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3. </a:t>
            </a:r>
            <a:r>
              <a:rPr lang="en-US" altLang="en-US">
                <a:solidFill>
                  <a:srgbClr val="FF0000"/>
                </a:solidFill>
              </a:rPr>
              <a:t>IIC MI can be useful in this case.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Baseline result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75690" y="1510665"/>
            <a:ext cx="432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Encoding using partition-wise contrastive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2011680"/>
            <a:ext cx="5831205" cy="15455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32650" y="1510665"/>
            <a:ext cx="419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Encoding using patient-wise contrastive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827645" y="2466975"/>
            <a:ext cx="300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to be continued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9105" y="143510"/>
            <a:ext cx="6614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My progress:</a:t>
            </a:r>
            <a:endParaRPr lang="en-US" altLang="en-US"/>
          </a:p>
          <a:p>
            <a:r>
              <a:rPr lang="en-US" altLang="en-US"/>
              <a:t>1. we use ACDC dataset as the same as theirs.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33705" y="1716405"/>
            <a:ext cx="1186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Patient 1</a:t>
            </a:r>
            <a:endParaRPr lang="en-US" altLang="en-US"/>
          </a:p>
          <a:p>
            <a:r>
              <a:rPr lang="en-US" altLang="en-US"/>
              <a:t>ED phase</a:t>
            </a:r>
            <a:endParaRPr lang="en-US" altLang="en-US"/>
          </a:p>
          <a:p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59105" y="4091940"/>
            <a:ext cx="1173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Patient 1</a:t>
            </a:r>
            <a:endParaRPr lang="en-US" altLang="en-US"/>
          </a:p>
          <a:p>
            <a:r>
              <a:rPr lang="en-US" altLang="en-US"/>
              <a:t>ES phase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0467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Partition1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4089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Partition2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240395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Partition3</a:t>
            </a:r>
            <a:endParaRPr lang="en-US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480" y="831215"/>
            <a:ext cx="2419350" cy="52908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30" y="831215"/>
            <a:ext cx="2452370" cy="530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915" y="799465"/>
            <a:ext cx="2501265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6330" y="5558790"/>
            <a:ext cx="814070" cy="889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4044950"/>
            <a:ext cx="812165" cy="86233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460" y="2324100"/>
            <a:ext cx="812165" cy="845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network architecture for IIC + bounding box?</a:t>
            </a:r>
            <a:endParaRPr lang="en-US" alt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2489200" y="3432810"/>
            <a:ext cx="1516380" cy="698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5227955" y="3669030"/>
            <a:ext cx="795020" cy="242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3935095" y="3917315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24585" y="4044950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963420" y="270319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1968500" y="4121785"/>
            <a:ext cx="723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roughly </a:t>
            </a:r>
            <a:endParaRPr lang="en-US" altLang="en-US" sz="1200"/>
          </a:p>
          <a:p>
            <a:r>
              <a:rPr lang="en-US" altLang="en-US" sz="1200"/>
              <a:t>aligned</a:t>
            </a:r>
            <a:endParaRPr lang="en-US" altLang="en-US" sz="1200"/>
          </a:p>
          <a:p>
            <a:r>
              <a:rPr lang="en-US" altLang="en-US" sz="1200"/>
              <a:t>images</a:t>
            </a:r>
            <a:endParaRPr lang="en-US" alt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1124585" y="2319655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863975" y="4601210"/>
            <a:ext cx="549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</a:t>
            </a:r>
            <a:r>
              <a:rPr lang="en-US" altLang="en-US" baseline="-25000"/>
              <a:t>anc</a:t>
            </a:r>
            <a:endParaRPr lang="en-US" altLang="en-US"/>
          </a:p>
          <a:p>
            <a:r>
              <a:rPr lang="en-US" altLang="en-US" i="1"/>
              <a:t>e</a:t>
            </a:r>
            <a:r>
              <a:rPr lang="en-US" altLang="en-US" baseline="-25000"/>
              <a:t>pos</a:t>
            </a:r>
            <a:endParaRPr lang="en-US" altLang="en-US" baseline="-250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240" y="2204085"/>
            <a:ext cx="834390" cy="883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525" y="4053840"/>
            <a:ext cx="821055" cy="88963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7371080" y="2204085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391400" y="4081145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477125" y="5544185"/>
            <a:ext cx="813435" cy="899160"/>
          </a:xfrm>
          <a:prstGeom prst="roundRect">
            <a:avLst/>
          </a:prstGeom>
          <a:noFill/>
          <a:ln w="38100" cmpd="sng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8420735" y="271335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8420735" y="4189730"/>
            <a:ext cx="723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200">
                <a:sym typeface="+mn-ea"/>
              </a:rPr>
              <a:t>roughly </a:t>
            </a:r>
            <a:endParaRPr lang="en-US" altLang="en-US" sz="1200"/>
          </a:p>
          <a:p>
            <a:pPr algn="l"/>
            <a:r>
              <a:rPr lang="en-US" altLang="en-US" sz="1200">
                <a:sym typeface="+mn-ea"/>
              </a:rPr>
              <a:t>aligned</a:t>
            </a:r>
            <a:endParaRPr lang="en-US" altLang="en-US" sz="1200"/>
          </a:p>
          <a:p>
            <a:pPr algn="l"/>
            <a:r>
              <a:rPr lang="en-US" altLang="en-US" sz="1200">
                <a:sym typeface="+mn-ea"/>
              </a:rPr>
              <a:t>images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8505825" y="5629910"/>
            <a:ext cx="757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negative</a:t>
            </a:r>
            <a:endParaRPr lang="en-US" altLang="en-US" sz="1200"/>
          </a:p>
        </p:txBody>
      </p:sp>
      <p:sp>
        <p:nvSpPr>
          <p:cNvPr id="36" name="Right Arrow 35"/>
          <p:cNvSpPr/>
          <p:nvPr/>
        </p:nvSpPr>
        <p:spPr>
          <a:xfrm rot="16200000">
            <a:off x="5892165" y="2624455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Flowchart: Manual Operation 36"/>
          <p:cNvSpPr/>
          <p:nvPr/>
        </p:nvSpPr>
        <p:spPr>
          <a:xfrm rot="5400000">
            <a:off x="5831205" y="3631565"/>
            <a:ext cx="1454785" cy="24003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783455" y="4766945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5165725" y="5088255"/>
            <a:ext cx="271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IIC loss (discriminator)??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585" y="5660390"/>
            <a:ext cx="1602740" cy="9398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855720" y="5901055"/>
            <a:ext cx="55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</a:t>
            </a:r>
            <a:r>
              <a:rPr lang="en-US" altLang="en-US" i="1" baseline="-25000"/>
              <a:t>neg</a:t>
            </a:r>
            <a:endParaRPr lang="en-US" altLang="en-US" i="1" baseline="-25000"/>
          </a:p>
        </p:txBody>
      </p:sp>
      <p:sp>
        <p:nvSpPr>
          <p:cNvPr id="15" name="Right Arrow 14"/>
          <p:cNvSpPr/>
          <p:nvPr/>
        </p:nvSpPr>
        <p:spPr>
          <a:xfrm>
            <a:off x="4733290" y="5969635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346700" y="5922645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Enc_contrast</a:t>
            </a:r>
            <a:endParaRPr lang="en-US" altLang="en-US" i="1" baseline="-25000"/>
          </a:p>
        </p:txBody>
      </p:sp>
      <p:sp>
        <p:nvSpPr>
          <p:cNvPr id="30" name="Right Arrow 29"/>
          <p:cNvSpPr/>
          <p:nvPr/>
        </p:nvSpPr>
        <p:spPr>
          <a:xfrm>
            <a:off x="9422130" y="5727700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201910" y="568071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no loss here</a:t>
            </a:r>
            <a:endParaRPr lang="en-US" altLang="en-US" i="1" baseline="-25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750" y="2609850"/>
            <a:ext cx="612775" cy="462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750" y="1917700"/>
            <a:ext cx="582930" cy="534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9880" y="4053840"/>
            <a:ext cx="621665" cy="4108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4800" y="4659630"/>
            <a:ext cx="626745" cy="475615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2760000">
            <a:off x="10068560" y="2273300"/>
            <a:ext cx="767715" cy="3213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8480000">
            <a:off x="10049510" y="3868420"/>
            <a:ext cx="767715" cy="3213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1084560" y="3024505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IIC loss</a:t>
            </a:r>
            <a:endParaRPr lang="en-US" altLang="en-US"/>
          </a:p>
        </p:txBody>
      </p:sp>
      <p:sp>
        <p:nvSpPr>
          <p:cNvPr id="43" name="Right Arrow 42"/>
          <p:cNvSpPr/>
          <p:nvPr/>
        </p:nvSpPr>
        <p:spPr>
          <a:xfrm rot="1200000">
            <a:off x="9923145" y="3049270"/>
            <a:ext cx="767715" cy="3213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7820000">
            <a:off x="10049510" y="4591050"/>
            <a:ext cx="767715" cy="3213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35560" y="4153535"/>
            <a:ext cx="79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From</a:t>
            </a:r>
            <a:endParaRPr lang="en-US" altLang="en-US" sz="1200"/>
          </a:p>
          <a:p>
            <a:pPr algn="ctr"/>
            <a:r>
              <a:rPr lang="en-US" altLang="en-US" sz="1200"/>
              <a:t>other</a:t>
            </a:r>
            <a:endParaRPr lang="en-US" altLang="en-US" sz="1200"/>
          </a:p>
          <a:p>
            <a:pPr algn="ctr"/>
            <a:r>
              <a:rPr lang="en-US" altLang="en-US" sz="1200"/>
              <a:t>modality</a:t>
            </a:r>
            <a:endParaRPr lang="en-US" altLang="en-US" sz="1200"/>
          </a:p>
        </p:txBody>
      </p:sp>
      <p:sp>
        <p:nvSpPr>
          <p:cNvPr id="48" name="Rectangle 47"/>
          <p:cNvSpPr/>
          <p:nvPr/>
        </p:nvSpPr>
        <p:spPr>
          <a:xfrm>
            <a:off x="7466330" y="231013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75905" y="231965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931785" y="265620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77125" y="265620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481570" y="425513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891145" y="426466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947025" y="460121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492365" y="460121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9891395" y="3508375"/>
            <a:ext cx="24561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IIC loss (discriminator)</a:t>
            </a:r>
            <a:endParaRPr lang="en-US" altLang="en-US">
              <a:sym typeface="+mn-ea"/>
            </a:endParaRPr>
          </a:p>
          <a:p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5734050" y="1955800"/>
            <a:ext cx="94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IIC loss</a:t>
            </a:r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3773170" y="4535805"/>
            <a:ext cx="738505" cy="2033905"/>
          </a:xfrm>
          <a:prstGeom prst="flowChartAlternateProcess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further steps</a:t>
            </a:r>
            <a:endParaRPr lang="en-US" altLang="en-US"/>
          </a:p>
        </p:txBody>
      </p:sp>
      <p:sp>
        <p:nvSpPr>
          <p:cNvPr id="20" name="Content Placeholder 19"/>
          <p:cNvSpPr/>
          <p:nvPr>
            <p:ph idx="1"/>
          </p:nvPr>
        </p:nvSpPr>
        <p:spPr/>
        <p:txBody>
          <a:bodyPr/>
          <a:p>
            <a:r>
              <a:rPr lang="en-US" altLang="en-US"/>
              <a:t>have a discriminator would help ?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Improve the learning strategy using IIC loss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Compared the different methods in `semi-supervised learning` instead of `pretrain-finetuning`: because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8780" y="1722120"/>
            <a:ext cx="291401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" name="Rounded Rectangle 106"/>
          <p:cNvSpPr/>
          <p:nvPr/>
        </p:nvSpPr>
        <p:spPr>
          <a:xfrm>
            <a:off x="5720715" y="499110"/>
            <a:ext cx="4022090" cy="2484120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Encoder part</a:t>
            </a:r>
            <a:endParaRPr lang="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5410" y="1445260"/>
            <a:ext cx="884555" cy="8940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0650" y="2637790"/>
            <a:ext cx="868680" cy="904240"/>
            <a:chOff x="2828" y="5078"/>
            <a:chExt cx="1368" cy="14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 flipV="1">
              <a:off x="2871" y="5141"/>
              <a:ext cx="1282" cy="13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" y="5078"/>
              <a:ext cx="1369" cy="142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305" y="2436495"/>
            <a:ext cx="718185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4150995"/>
            <a:ext cx="1607820" cy="944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970" y="1802765"/>
            <a:ext cx="648335" cy="276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299970" y="2972435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positive</a:t>
            </a:r>
            <a:endParaRPr lang="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5980430" y="103187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934075" y="178562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" altLang="en-US" baseline="-25000">
                <a:sym typeface="+mn-ea"/>
              </a:rPr>
              <a:t>pos</a:t>
            </a:r>
            <a:endParaRPr lang="" altLang="en-US" baseline="-250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993130" y="2560955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e</a:t>
            </a:r>
            <a:r>
              <a:rPr lang="en-US" altLang="en-US" baseline="-25000">
                <a:sym typeface="+mn-ea"/>
              </a:rPr>
              <a:t>n</a:t>
            </a:r>
            <a:r>
              <a:rPr lang="" altLang="en-US" baseline="-25000">
                <a:sym typeface="+mn-ea"/>
              </a:rPr>
              <a:t>eg</a:t>
            </a:r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5921375" y="769620"/>
            <a:ext cx="668020" cy="217805"/>
          </a:xfrm>
          <a:prstGeom prst="cube">
            <a:avLst/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5920740" y="1584325"/>
            <a:ext cx="668020" cy="217805"/>
          </a:xfrm>
          <a:prstGeom prst="cube">
            <a:avLst/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5934075" y="2316480"/>
            <a:ext cx="668020" cy="217805"/>
          </a:xfrm>
          <a:prstGeom prst="cube">
            <a:avLst/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258685" y="1495425"/>
            <a:ext cx="467360" cy="422275"/>
          </a:xfrm>
          <a:prstGeom prst="rect">
            <a:avLst/>
          </a:prstGeom>
        </p:spPr>
      </p:pic>
      <p:sp>
        <p:nvSpPr>
          <p:cNvPr id="26" name="Cube 25"/>
          <p:cNvSpPr/>
          <p:nvPr/>
        </p:nvSpPr>
        <p:spPr>
          <a:xfrm>
            <a:off x="3859530" y="170307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3874770" y="290703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2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3859530" y="4419600"/>
            <a:ext cx="687705" cy="475615"/>
          </a:xfrm>
          <a:prstGeom prst="cube">
            <a:avLst>
              <a:gd name="adj" fmla="val 52603"/>
            </a:avLst>
          </a:pr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689985" y="6174105"/>
            <a:ext cx="969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1200"/>
              <a:t>intemediate</a:t>
            </a:r>
            <a:endParaRPr lang="" altLang="en-US" sz="1200"/>
          </a:p>
          <a:p>
            <a:pPr algn="ctr"/>
            <a:r>
              <a:rPr lang="" altLang="en-US" sz="1200"/>
              <a:t>features</a:t>
            </a:r>
            <a:endParaRPr lang="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4705985" y="37274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1200"/>
              <a:t>projection</a:t>
            </a:r>
            <a:endParaRPr lang="" altLang="en-US" sz="1200"/>
          </a:p>
          <a:p>
            <a:pPr algn="ctr"/>
            <a:r>
              <a:rPr lang="" altLang="en-US" sz="1200"/>
              <a:t>head</a:t>
            </a:r>
            <a:endParaRPr lang="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5547678" y="3112770"/>
            <a:ext cx="156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1200"/>
              <a:t>normalized features </a:t>
            </a:r>
            <a:endParaRPr lang="" altLang="en-US" sz="1200"/>
          </a:p>
          <a:p>
            <a:pPr algn="ctr"/>
            <a:r>
              <a:rPr lang="" altLang="en-US" sz="1200"/>
              <a:t>with reduced dim</a:t>
            </a:r>
            <a:endParaRPr lang="" alt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4754880" y="617410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projection</a:t>
            </a:r>
            <a:endParaRPr lang="en-US" altLang="en-US" sz="1200"/>
          </a:p>
          <a:p>
            <a:pPr algn="ctr"/>
            <a:r>
              <a:rPr lang="" altLang="en-US" sz="1200"/>
              <a:t>classifier</a:t>
            </a:r>
            <a:endParaRPr lang="" altLang="en-US" sz="1200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4870450" y="1523365"/>
            <a:ext cx="668020" cy="33909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4868545" y="4726305"/>
            <a:ext cx="668020" cy="3390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6" idx="5"/>
            <a:endCxn id="37" idx="3"/>
          </p:cNvCxnSpPr>
          <p:nvPr/>
        </p:nvCxnSpPr>
        <p:spPr>
          <a:xfrm flipV="1">
            <a:off x="4547235" y="1692910"/>
            <a:ext cx="487680" cy="12319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21" idx="2"/>
          </p:cNvCxnSpPr>
          <p:nvPr/>
        </p:nvCxnSpPr>
        <p:spPr>
          <a:xfrm flipV="1">
            <a:off x="5374005" y="905510"/>
            <a:ext cx="547370" cy="787400"/>
          </a:xfrm>
          <a:prstGeom prst="straightConnector1">
            <a:avLst/>
          </a:prstGeom>
          <a:ln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</p:cNvCxnSpPr>
          <p:nvPr/>
        </p:nvCxnSpPr>
        <p:spPr>
          <a:xfrm flipV="1">
            <a:off x="4562475" y="1697990"/>
            <a:ext cx="470535" cy="132207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5"/>
          </p:cNvCxnSpPr>
          <p:nvPr/>
        </p:nvCxnSpPr>
        <p:spPr>
          <a:xfrm flipV="1">
            <a:off x="4547235" y="1713230"/>
            <a:ext cx="485775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0"/>
            <a:endCxn id="22" idx="2"/>
          </p:cNvCxnSpPr>
          <p:nvPr/>
        </p:nvCxnSpPr>
        <p:spPr>
          <a:xfrm>
            <a:off x="5374005" y="1692910"/>
            <a:ext cx="546735" cy="2730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2"/>
          </p:cNvCxnSpPr>
          <p:nvPr/>
        </p:nvCxnSpPr>
        <p:spPr>
          <a:xfrm>
            <a:off x="5367020" y="1677670"/>
            <a:ext cx="567055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5"/>
            <a:endCxn id="38" idx="3"/>
          </p:cNvCxnSpPr>
          <p:nvPr/>
        </p:nvCxnSpPr>
        <p:spPr>
          <a:xfrm>
            <a:off x="4547235" y="1816100"/>
            <a:ext cx="485775" cy="307975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5"/>
          </p:cNvCxnSpPr>
          <p:nvPr/>
        </p:nvCxnSpPr>
        <p:spPr>
          <a:xfrm>
            <a:off x="4562475" y="3020060"/>
            <a:ext cx="485775" cy="14554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5"/>
            <a:endCxn id="38" idx="3"/>
          </p:cNvCxnSpPr>
          <p:nvPr/>
        </p:nvCxnSpPr>
        <p:spPr>
          <a:xfrm>
            <a:off x="4547235" y="4532630"/>
            <a:ext cx="48577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642610" y="39890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74103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37555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8520" y="39871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42660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696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28078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9953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543040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70675" y="39890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01485" y="39846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25945" y="39801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642610" y="4839970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74103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37555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38520" y="483806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42660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5696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28078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9953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43040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670675" y="483997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801485" y="4835525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5945" y="4831080"/>
            <a:ext cx="0" cy="121285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642610" y="5732145"/>
            <a:ext cx="1428750" cy="112395"/>
          </a:xfrm>
          <a:prstGeom prst="roundRect">
            <a:avLst/>
          </a:prstGeom>
          <a:noFill/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574103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37555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38520" y="573024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42660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5696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28078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39953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43040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70675" y="573214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01485" y="5727700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925945" y="5723255"/>
            <a:ext cx="0" cy="121285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6015990" y="4164330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i="1">
                <a:sym typeface="+mn-ea"/>
              </a:rPr>
              <a:t>p</a:t>
            </a:r>
            <a:r>
              <a:rPr lang="en-US" altLang="en-US" baseline="-25000">
                <a:sym typeface="+mn-ea"/>
              </a:rPr>
              <a:t>anc</a:t>
            </a:r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6039485" y="4952365"/>
            <a:ext cx="549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" altLang="en-US" baseline="-25000">
                <a:sym typeface="+mn-ea"/>
              </a:rPr>
              <a:t>pos</a:t>
            </a:r>
            <a:endParaRPr lang="en-US"/>
          </a:p>
        </p:txBody>
      </p:sp>
      <p:sp>
        <p:nvSpPr>
          <p:cNvPr id="102" name="Text Box 101"/>
          <p:cNvSpPr txBox="1"/>
          <p:nvPr/>
        </p:nvSpPr>
        <p:spPr>
          <a:xfrm>
            <a:off x="6015990" y="5844540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i="1">
                <a:sym typeface="+mn-ea"/>
              </a:rPr>
              <a:t>p</a:t>
            </a:r>
            <a:r>
              <a:rPr lang="" altLang="en-US" baseline="-25000">
                <a:sym typeface="+mn-ea"/>
              </a:rPr>
              <a:t>neg</a:t>
            </a:r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5305" y="1473200"/>
            <a:ext cx="1517015" cy="371475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435850" y="4230370"/>
            <a:ext cx="467360" cy="422275"/>
          </a:xfrm>
          <a:prstGeom prst="rect">
            <a:avLst/>
          </a:prstGeom>
        </p:spPr>
      </p:pic>
      <p:sp>
        <p:nvSpPr>
          <p:cNvPr id="106" name="Text Box 105"/>
          <p:cNvSpPr txBox="1"/>
          <p:nvPr/>
        </p:nvSpPr>
        <p:spPr>
          <a:xfrm>
            <a:off x="8362950" y="4208145"/>
            <a:ext cx="1414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i="1">
                <a:sym typeface="+mn-ea"/>
              </a:rPr>
              <a:t>IIC</a:t>
            </a:r>
            <a:r>
              <a:rPr lang="en-US" altLang="en-US" i="1">
                <a:sym typeface="+mn-ea"/>
              </a:rPr>
              <a:t>_contrast</a:t>
            </a:r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5481955" y="3689985"/>
            <a:ext cx="4295140" cy="170116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Text Box 108"/>
          <p:cNvSpPr txBox="1"/>
          <p:nvPr/>
        </p:nvSpPr>
        <p:spPr>
          <a:xfrm>
            <a:off x="10492105" y="3080385"/>
            <a:ext cx="12026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i="1">
                <a:sym typeface="+mn-ea"/>
              </a:rPr>
              <a:t>Total_loss</a:t>
            </a:r>
            <a:endParaRPr lang="" altLang="en-US" i="1">
              <a:sym typeface="+mn-ea"/>
            </a:endParaRPr>
          </a:p>
        </p:txBody>
      </p:sp>
      <p:cxnSp>
        <p:nvCxnSpPr>
          <p:cNvPr id="110" name="Straight Arrow Connector 109"/>
          <p:cNvCxnSpPr>
            <a:stCxn id="108" idx="3"/>
            <a:endCxn id="109" idx="1"/>
          </p:cNvCxnSpPr>
          <p:nvPr/>
        </p:nvCxnSpPr>
        <p:spPr>
          <a:xfrm flipV="1">
            <a:off x="9777095" y="3264535"/>
            <a:ext cx="715010" cy="127635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9" idx="1"/>
          </p:cNvCxnSpPr>
          <p:nvPr/>
        </p:nvCxnSpPr>
        <p:spPr>
          <a:xfrm>
            <a:off x="9742805" y="1802130"/>
            <a:ext cx="749300" cy="146240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5207</Words>
  <Application>WPS Presentation</Application>
  <PresentationFormat>宽屏</PresentationFormat>
  <Paragraphs>715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微软雅黑</vt:lpstr>
      <vt:lpstr>Arial Unicode MS</vt:lpstr>
      <vt:lpstr>Arial Black</vt:lpstr>
      <vt:lpstr>宋体</vt:lpstr>
      <vt:lpstr>Times New Roman</vt:lpstr>
      <vt:lpstr>Calibri</vt:lpstr>
      <vt:lpstr>Office Theme</vt:lpstr>
      <vt:lpstr>PowerPoint 演示文稿</vt:lpstr>
      <vt:lpstr>PowerPoint 演示文稿</vt:lpstr>
      <vt:lpstr>network architecture</vt:lpstr>
      <vt:lpstr>Baseline result</vt:lpstr>
      <vt:lpstr>Baseline result</vt:lpstr>
      <vt:lpstr>PowerPoint 演示文稿</vt:lpstr>
      <vt:lpstr>network architecture for IIC + bounding box?</vt:lpstr>
      <vt:lpstr>further steps</vt:lpstr>
      <vt:lpstr>PowerPoint 演示文稿</vt:lpstr>
      <vt:lpstr>0727</vt:lpstr>
      <vt:lpstr>Encoder part</vt:lpstr>
      <vt:lpstr>Encoder part</vt:lpstr>
      <vt:lpstr>Encoder part</vt:lpstr>
      <vt:lpstr>Encoder part</vt:lpstr>
      <vt:lpstr>Encoder part</vt:lpstr>
      <vt:lpstr>PowerPoint 演示文稿</vt:lpstr>
      <vt:lpstr>Conclusion 1</vt:lpstr>
      <vt:lpstr>Conclusion 1 extended</vt:lpstr>
      <vt:lpstr>Conclusion 1</vt:lpstr>
      <vt:lpstr>Conclusion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jizong</dc:creator>
  <cp:lastModifiedBy>jizong</cp:lastModifiedBy>
  <cp:revision>99</cp:revision>
  <dcterms:created xsi:type="dcterms:W3CDTF">2020-07-27T18:00:32Z</dcterms:created>
  <dcterms:modified xsi:type="dcterms:W3CDTF">2020-07-27T18:00:32Z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