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9" r:id="rId4"/>
    <p:sldId id="267" r:id="rId5"/>
    <p:sldId id="261" r:id="rId6"/>
    <p:sldId id="258" r:id="rId7"/>
    <p:sldId id="262" r:id="rId8"/>
    <p:sldId id="266" r:id="rId9"/>
    <p:sldId id="263" r:id="rId10"/>
    <p:sldId id="268"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744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FA970-82B8-486B-9D3D-DC5133AEF014}"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CB1FD-6A52-4234-B3EB-D3A6D61CB530}" type="slidenum">
              <a:rPr lang="en-US" smtClean="0"/>
              <a:t>‹#›</a:t>
            </a:fld>
            <a:endParaRPr lang="en-US"/>
          </a:p>
        </p:txBody>
      </p:sp>
    </p:spTree>
    <p:extLst>
      <p:ext uri="{BB962C8B-B14F-4D97-AF65-F5344CB8AC3E}">
        <p14:creationId xmlns:p14="http://schemas.microsoft.com/office/powerpoint/2010/main" val="166361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solidFill>
                  <a:srgbClr val="17344A"/>
                </a:solidFill>
                <a:effectLst/>
                <a:latin typeface="Avenir Next LT Pro Light" panose="020B0304020202020204" pitchFamily="34" charset="0"/>
              </a:rPr>
              <a:t>A smart understanding of which waterpoints will fail can improve maintenance operations and ensure that clean, potable water is available to communities across Tanzania.</a:t>
            </a:r>
          </a:p>
          <a:p>
            <a:pPr marL="0" indent="0">
              <a:buNone/>
            </a:pPr>
            <a:r>
              <a:rPr lang="en-US" dirty="0">
                <a:latin typeface="Avenir Next LT Pro Light" panose="020B0304020202020204" pitchFamily="34" charset="0"/>
              </a:rPr>
              <a:t>Predict the functionality of waterpoints given variables.</a:t>
            </a:r>
          </a:p>
          <a:p>
            <a:pPr marL="0" indent="0">
              <a:buNone/>
            </a:pPr>
            <a:endParaRPr lang="en-US" dirty="0">
              <a:latin typeface="Avenir Next LT Pro Light" panose="020B0304020202020204" pitchFamily="34" charset="0"/>
            </a:endParaRPr>
          </a:p>
        </p:txBody>
      </p:sp>
      <p:sp>
        <p:nvSpPr>
          <p:cNvPr id="4" name="Slide Number Placeholder 3"/>
          <p:cNvSpPr>
            <a:spLocks noGrp="1"/>
          </p:cNvSpPr>
          <p:nvPr>
            <p:ph type="sldNum" sz="quarter" idx="5"/>
          </p:nvPr>
        </p:nvSpPr>
        <p:spPr/>
        <p:txBody>
          <a:bodyPr/>
          <a:lstStyle/>
          <a:p>
            <a:fld id="{4FBCB1FD-6A52-4234-B3EB-D3A6D61CB530}" type="slidenum">
              <a:rPr lang="en-US" smtClean="0"/>
              <a:t>2</a:t>
            </a:fld>
            <a:endParaRPr lang="en-US"/>
          </a:p>
        </p:txBody>
      </p:sp>
    </p:spTree>
    <p:extLst>
      <p:ext uri="{BB962C8B-B14F-4D97-AF65-F5344CB8AC3E}">
        <p14:creationId xmlns:p14="http://schemas.microsoft.com/office/powerpoint/2010/main" val="193663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4FBCB1FD-6A52-4234-B3EB-D3A6D61CB530}" type="slidenum">
              <a:rPr lang="en-US" smtClean="0"/>
              <a:t>3</a:t>
            </a:fld>
            <a:endParaRPr lang="en-US"/>
          </a:p>
        </p:txBody>
      </p:sp>
    </p:spTree>
    <p:extLst>
      <p:ext uri="{BB962C8B-B14F-4D97-AF65-F5344CB8AC3E}">
        <p14:creationId xmlns:p14="http://schemas.microsoft.com/office/powerpoint/2010/main" val="3302302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Recorded/Gathered by </a:t>
            </a:r>
            <a:r>
              <a:rPr lang="en-US" dirty="0" err="1"/>
              <a:t>GeoData</a:t>
            </a:r>
            <a:r>
              <a:rPr lang="en-US" dirty="0"/>
              <a:t> Consultants Ltd, 2002-2011</a:t>
            </a:r>
          </a:p>
        </p:txBody>
      </p:sp>
      <p:sp>
        <p:nvSpPr>
          <p:cNvPr id="4" name="Slide Number Placeholder 3"/>
          <p:cNvSpPr>
            <a:spLocks noGrp="1"/>
          </p:cNvSpPr>
          <p:nvPr>
            <p:ph type="sldNum" sz="quarter" idx="5"/>
          </p:nvPr>
        </p:nvSpPr>
        <p:spPr/>
        <p:txBody>
          <a:bodyPr/>
          <a:lstStyle/>
          <a:p>
            <a:fld id="{4FBCB1FD-6A52-4234-B3EB-D3A6D61CB530}" type="slidenum">
              <a:rPr lang="en-US" smtClean="0"/>
              <a:t>4</a:t>
            </a:fld>
            <a:endParaRPr lang="en-US"/>
          </a:p>
        </p:txBody>
      </p:sp>
    </p:spTree>
    <p:extLst>
      <p:ext uri="{BB962C8B-B14F-4D97-AF65-F5344CB8AC3E}">
        <p14:creationId xmlns:p14="http://schemas.microsoft.com/office/powerpoint/2010/main" val="405526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Characteristics of pump itself</a:t>
            </a:r>
          </a:p>
          <a:p>
            <a:pPr marL="0" marR="0">
              <a:lnSpc>
                <a:spcPct val="107000"/>
              </a:lnSpc>
              <a:spcBef>
                <a:spcPts val="0"/>
              </a:spcBef>
              <a:spcAft>
                <a:spcPts val="800"/>
              </a:spcAft>
            </a:pPr>
            <a:r>
              <a:rPr lang="en-US" sz="1200" dirty="0">
                <a:solidFill>
                  <a:srgbClr val="242729"/>
                </a:solidFill>
                <a:effectLst/>
                <a:latin typeface="Arial" panose="020B0604020202020204" pitchFamily="34" charset="0"/>
                <a:ea typeface="Malgun Gothic" panose="020B0503020000020004" pitchFamily="34" charset="-127"/>
                <a:cs typeface="Times New Roman" panose="02020603050405020304" pitchFamily="18" charset="0"/>
              </a:rPr>
              <a:t>Characteristics of environment</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200" dirty="0">
                <a:solidFill>
                  <a:srgbClr val="242729"/>
                </a:solidFill>
                <a:effectLst/>
                <a:latin typeface="Arial" panose="020B0604020202020204" pitchFamily="34" charset="0"/>
                <a:ea typeface="Malgun Gothic" panose="020B0503020000020004" pitchFamily="34" charset="-127"/>
                <a:cs typeface="Times New Roman" panose="02020603050405020304" pitchFamily="18" charset="0"/>
              </a:rPr>
              <a:t>-supply</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200" dirty="0">
                <a:solidFill>
                  <a:srgbClr val="242729"/>
                </a:solidFill>
                <a:effectLst/>
                <a:latin typeface="Arial" panose="020B0604020202020204" pitchFamily="34" charset="0"/>
                <a:ea typeface="Malgun Gothic" panose="020B0503020000020004" pitchFamily="34" charset="-127"/>
                <a:cs typeface="Times New Roman" panose="02020603050405020304" pitchFamily="18" charset="0"/>
              </a:rPr>
              <a:t>-physical location</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200" dirty="0">
                <a:solidFill>
                  <a:srgbClr val="242729"/>
                </a:solidFill>
                <a:effectLst/>
                <a:latin typeface="Arial" panose="020B0604020202020204" pitchFamily="34" charset="0"/>
                <a:ea typeface="Malgun Gothic" panose="020B0503020000020004" pitchFamily="34" charset="-127"/>
                <a:cs typeface="Times New Roman" panose="02020603050405020304" pitchFamily="18" charset="0"/>
              </a:rPr>
              <a:t>-community</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FBCB1FD-6A52-4234-B3EB-D3A6D61CB530}" type="slidenum">
              <a:rPr lang="en-US" smtClean="0"/>
              <a:t>6</a:t>
            </a:fld>
            <a:endParaRPr lang="en-US"/>
          </a:p>
        </p:txBody>
      </p:sp>
    </p:spTree>
    <p:extLst>
      <p:ext uri="{BB962C8B-B14F-4D97-AF65-F5344CB8AC3E}">
        <p14:creationId xmlns:p14="http://schemas.microsoft.com/office/powerpoint/2010/main" val="9283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venir Next LT Pro Light" panose="020B0304020202020204" pitchFamily="34" charset="0"/>
              </a:rPr>
              <a:t>Management </a:t>
            </a:r>
            <a:r>
              <a:rPr lang="en-US" dirty="0"/>
              <a:t>KNN for better training data</a:t>
            </a:r>
          </a:p>
          <a:p>
            <a:endParaRPr lang="en-US" dirty="0">
              <a:latin typeface="Avenir Next LT Pro Light" panose="020B0304020202020204" pitchFamily="34" charset="0"/>
            </a:endParaRPr>
          </a:p>
          <a:p>
            <a:pPr lvl="1"/>
            <a:r>
              <a:rPr lang="en-US" dirty="0">
                <a:latin typeface="Avenir Next LT Pro Light" panose="020B0304020202020204" pitchFamily="34" charset="0"/>
              </a:rPr>
              <a:t>Data Collection</a:t>
            </a:r>
          </a:p>
          <a:p>
            <a:pPr lvl="1"/>
            <a:r>
              <a:rPr lang="en-US" dirty="0">
                <a:latin typeface="Avenir Next LT Pro Light" panose="020B0304020202020204" pitchFamily="34" charset="0"/>
              </a:rPr>
              <a:t>Education</a:t>
            </a:r>
          </a:p>
          <a:p>
            <a:pPr lvl="1"/>
            <a:r>
              <a:rPr lang="en-US" dirty="0">
                <a:latin typeface="Avenir Next LT Pro Light" panose="020B0304020202020204" pitchFamily="34" charset="0"/>
              </a:rPr>
              <a:t>Maintenance</a:t>
            </a:r>
          </a:p>
          <a:p>
            <a:r>
              <a:rPr lang="en-US" dirty="0">
                <a:latin typeface="Avenir Next LT Pro Light" panose="020B0304020202020204" pitchFamily="34" charset="0"/>
              </a:rPr>
              <a:t>Stronger Training Data</a:t>
            </a:r>
          </a:p>
          <a:p>
            <a:r>
              <a:rPr lang="en-US" dirty="0">
                <a:latin typeface="Avenir Next LT Pro Light" panose="020B0304020202020204" pitchFamily="34" charset="0"/>
              </a:rPr>
              <a:t>Other Models</a:t>
            </a:r>
          </a:p>
          <a:p>
            <a:endParaRPr lang="en-US" dirty="0"/>
          </a:p>
        </p:txBody>
      </p:sp>
      <p:sp>
        <p:nvSpPr>
          <p:cNvPr id="4" name="Slide Number Placeholder 3"/>
          <p:cNvSpPr>
            <a:spLocks noGrp="1"/>
          </p:cNvSpPr>
          <p:nvPr>
            <p:ph type="sldNum" sz="quarter" idx="5"/>
          </p:nvPr>
        </p:nvSpPr>
        <p:spPr/>
        <p:txBody>
          <a:bodyPr/>
          <a:lstStyle/>
          <a:p>
            <a:fld id="{4FBCB1FD-6A52-4234-B3EB-D3A6D61CB530}" type="slidenum">
              <a:rPr lang="en-US" smtClean="0"/>
              <a:t>11</a:t>
            </a:fld>
            <a:endParaRPr lang="en-US"/>
          </a:p>
        </p:txBody>
      </p:sp>
    </p:spTree>
    <p:extLst>
      <p:ext uri="{BB962C8B-B14F-4D97-AF65-F5344CB8AC3E}">
        <p14:creationId xmlns:p14="http://schemas.microsoft.com/office/powerpoint/2010/main" val="90587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EE5D-156A-4981-9C28-021ED7728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A7DE8F-F655-4E43-B07A-0CF1A68BD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CBF24-D1FE-4482-B415-5908C1F481CE}"/>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1268901F-6206-4E65-859B-D425D64C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FFAF2-C8F7-4CAA-8E27-F0537806C379}"/>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80380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4D2F-ECC9-4C39-830C-0197A2644A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2538E-4508-4FFD-A372-842C6A398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B68E8-1D16-426A-ABB9-C823667046FD}"/>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12759B5C-DA26-4AD1-AFF9-98A3E48D1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DBB0D-21B2-4F16-BC64-97869297504D}"/>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225666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817AD-596D-4785-8587-8F8F79D82B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1D652-BD3F-4AE7-9B5B-D09D8318A4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C4BE9-9C95-4C97-ADC3-ADB053271951}"/>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55C8D5FF-AA7F-4D30-B085-C4B46E89C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5C8A-2175-451F-9AF2-6119E4A63241}"/>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145911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631F-0F7B-4FD8-BF8C-4DE8494D55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30E47-9FBA-4E3D-993A-02AE00C189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28218-A14F-4B55-A99E-704273193CD6}"/>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B8B1DDC3-09C5-4FDD-87EA-D2F62F960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9DE49-4861-4A29-B65E-F4927B46D42C}"/>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87008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2CE6-FFE9-406D-8AD7-56E2B8C0A0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7898DE-350F-47BF-B66D-8D91AED1C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2EDF7-5860-40A9-B214-8E85FA0CC859}"/>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C7508B2E-E245-4605-BC56-AAD269E1E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7C604-AF12-4FC1-91FF-D94631B8B3B8}"/>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42012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A8A8-193A-4818-8156-DEB27A589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B20AF-BB87-4940-965C-EAC73ED00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3CD4A-1CC3-48C7-8DE3-E7577F26C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4D406-4CA1-4B61-976D-7BBD14FA9D17}"/>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480333CA-73B8-4717-A63D-35F16A629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ED906-3169-4507-AA44-4B11630C2599}"/>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222780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E370-6C3D-496D-A5A9-C2BC0DEDE6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2F722-AC97-415D-9E87-CCAAA99F7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5660B-9E5B-44C8-B2AD-3AF02AA04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E355F-110C-4A2C-8DEC-72082DD13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CD214-7D58-4E58-90E7-54AC24E0E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2B80DC-A05D-4328-9A8D-CC85EE971E09}"/>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8" name="Footer Placeholder 7">
            <a:extLst>
              <a:ext uri="{FF2B5EF4-FFF2-40B4-BE49-F238E27FC236}">
                <a16:creationId xmlns:a16="http://schemas.microsoft.com/office/drawing/2014/main" id="{AF14F6FC-B376-44A9-84C0-9F796E14D6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3FD39-7B20-4B07-8297-8B3A1AA7C134}"/>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131795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2D03-C526-47F0-A0FB-DE84FF3C4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F239DD-88B8-430D-B9DF-7A46D77EF530}"/>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4" name="Footer Placeholder 3">
            <a:extLst>
              <a:ext uri="{FF2B5EF4-FFF2-40B4-BE49-F238E27FC236}">
                <a16:creationId xmlns:a16="http://schemas.microsoft.com/office/drawing/2014/main" id="{DCD40EE3-574C-4879-960A-1A383A4AB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A4CBF-195F-4C49-9D1E-9B5320DEEB9A}"/>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26655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98A44-B32E-42F8-BED0-E771CA3C3B6E}"/>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3" name="Footer Placeholder 2">
            <a:extLst>
              <a:ext uri="{FF2B5EF4-FFF2-40B4-BE49-F238E27FC236}">
                <a16:creationId xmlns:a16="http://schemas.microsoft.com/office/drawing/2014/main" id="{56F97F9C-079A-40B2-BB67-A69BA9BEE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1169F2-DAF1-4EC0-B77D-3FB88C7543D6}"/>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416257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3C49-24F2-4855-B62C-2D6C3BF1D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86C4A-25CC-4D05-A639-71449EAC2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6B0372-9C9A-41D2-B29F-4A9E137FE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0D079-8E2A-4542-BDF2-2C8E2C841451}"/>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0FB90BDA-D94D-4A21-A0CE-8432325CF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F2C07-555F-432B-B521-C98736F4132E}"/>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51053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E1E0-3D36-48EC-BD0C-8A6DE6276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6368F-67DC-479E-BD23-8FE8BE125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CCC13B-394C-47E0-B045-4FE57CCB4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DF194-2BAD-415E-A074-866569D6BFB5}"/>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D6E95C2D-465E-47C5-A78F-2D3C07A9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B2899-8256-4D8D-BABD-15C802B082F2}"/>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910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CE96E-710B-40CE-907F-B50352C7A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75AEBC-60C2-4CFE-BD6A-A710491D4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E9423-8DE5-42BB-AC2E-5F6597AD0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7A0BACE3-E328-4424-A988-7752597C5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AA748E-FE61-4365-9D16-81F1E7B76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850A-9E6A-4180-A51E-798235C5CBEE}" type="slidenum">
              <a:rPr lang="en-US" smtClean="0"/>
              <a:t>‹#›</a:t>
            </a:fld>
            <a:endParaRPr lang="en-US"/>
          </a:p>
        </p:txBody>
      </p:sp>
    </p:spTree>
    <p:extLst>
      <p:ext uri="{BB962C8B-B14F-4D97-AF65-F5344CB8AC3E}">
        <p14:creationId xmlns:p14="http://schemas.microsoft.com/office/powerpoint/2010/main" val="52828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505A9-B2E3-449E-92F4-FB05B6973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3810000"/>
          </a:xfrm>
          <a:prstGeom prst="rect">
            <a:avLst/>
          </a:prstGeom>
        </p:spPr>
      </p:pic>
      <p:sp>
        <p:nvSpPr>
          <p:cNvPr id="2" name="Title 1">
            <a:extLst>
              <a:ext uri="{FF2B5EF4-FFF2-40B4-BE49-F238E27FC236}">
                <a16:creationId xmlns:a16="http://schemas.microsoft.com/office/drawing/2014/main" id="{109FF53F-3099-49AF-88B8-16EC6B2E8545}"/>
              </a:ext>
            </a:extLst>
          </p:cNvPr>
          <p:cNvSpPr>
            <a:spLocks noGrp="1"/>
          </p:cNvSpPr>
          <p:nvPr>
            <p:ph type="ctrTitle"/>
          </p:nvPr>
        </p:nvSpPr>
        <p:spPr>
          <a:xfrm>
            <a:off x="1524000" y="4118776"/>
            <a:ext cx="9144000" cy="1083461"/>
          </a:xfrm>
        </p:spPr>
        <p:txBody>
          <a:bodyPr/>
          <a:lstStyle/>
          <a:p>
            <a:r>
              <a:rPr lang="en-US" b="1" dirty="0">
                <a:latin typeface="Avenir Next LT Pro Light" panose="020B0304020202020204" pitchFamily="34" charset="0"/>
              </a:rPr>
              <a:t>Waterpoints in Tanzania</a:t>
            </a:r>
          </a:p>
        </p:txBody>
      </p:sp>
      <p:sp>
        <p:nvSpPr>
          <p:cNvPr id="3" name="Subtitle 2">
            <a:extLst>
              <a:ext uri="{FF2B5EF4-FFF2-40B4-BE49-F238E27FC236}">
                <a16:creationId xmlns:a16="http://schemas.microsoft.com/office/drawing/2014/main" id="{500874FB-5FB8-4703-886C-F744E7CE8765}"/>
              </a:ext>
            </a:extLst>
          </p:cNvPr>
          <p:cNvSpPr>
            <a:spLocks noGrp="1"/>
          </p:cNvSpPr>
          <p:nvPr>
            <p:ph type="subTitle" idx="1"/>
          </p:nvPr>
        </p:nvSpPr>
        <p:spPr>
          <a:xfrm>
            <a:off x="1524000" y="5619489"/>
            <a:ext cx="9144000" cy="1655762"/>
          </a:xfrm>
        </p:spPr>
        <p:txBody>
          <a:bodyPr/>
          <a:lstStyle/>
          <a:p>
            <a:r>
              <a:rPr lang="en-US" dirty="0">
                <a:latin typeface="Avenir Next LT Pro Light" panose="020B0304020202020204" pitchFamily="34" charset="0"/>
              </a:rPr>
              <a:t>Jessica Yoon</a:t>
            </a:r>
          </a:p>
          <a:p>
            <a:r>
              <a:rPr lang="en-US" dirty="0">
                <a:latin typeface="Avenir Next LT Pro Light" panose="020B0304020202020204" pitchFamily="34" charset="0"/>
              </a:rPr>
              <a:t>Phase 3 Project</a:t>
            </a:r>
          </a:p>
        </p:txBody>
      </p:sp>
      <p:cxnSp>
        <p:nvCxnSpPr>
          <p:cNvPr id="7" name="Straight Connector 6">
            <a:extLst>
              <a:ext uri="{FF2B5EF4-FFF2-40B4-BE49-F238E27FC236}">
                <a16:creationId xmlns:a16="http://schemas.microsoft.com/office/drawing/2014/main" id="{F70460E6-2F51-4BBC-BFE7-7D5D982FFE5B}"/>
              </a:ext>
            </a:extLst>
          </p:cNvPr>
          <p:cNvCxnSpPr>
            <a:cxnSpLocks/>
          </p:cNvCxnSpPr>
          <p:nvPr/>
        </p:nvCxnSpPr>
        <p:spPr>
          <a:xfrm>
            <a:off x="0" y="3810000"/>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19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5BC583-0099-4B7D-95A2-F67159D52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879" y="1307583"/>
            <a:ext cx="7750242" cy="4242833"/>
          </a:xfrm>
          <a:prstGeom prst="rect">
            <a:avLst/>
          </a:prstGeom>
          <a:effectLst>
            <a:softEdge rad="127000"/>
          </a:effectLst>
        </p:spPr>
      </p:pic>
    </p:spTree>
    <p:extLst>
      <p:ext uri="{BB962C8B-B14F-4D97-AF65-F5344CB8AC3E}">
        <p14:creationId xmlns:p14="http://schemas.microsoft.com/office/powerpoint/2010/main" val="110362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9B95F4F-BCE9-4C85-82BF-7E162328C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1" y="4144874"/>
            <a:ext cx="3782308" cy="2713126"/>
          </a:xfrm>
          <a:prstGeom prst="rect">
            <a:avLst/>
          </a:prstGeom>
        </p:spPr>
      </p:pic>
      <p:cxnSp>
        <p:nvCxnSpPr>
          <p:cNvPr id="11" name="Straight Connector 10">
            <a:extLst>
              <a:ext uri="{FF2B5EF4-FFF2-40B4-BE49-F238E27FC236}">
                <a16:creationId xmlns:a16="http://schemas.microsoft.com/office/drawing/2014/main" id="{896173AB-279A-4452-9B4B-3D7D46585B03}"/>
              </a:ext>
            </a:extLst>
          </p:cNvPr>
          <p:cNvCxnSpPr/>
          <p:nvPr/>
        </p:nvCxnSpPr>
        <p:spPr>
          <a:xfrm>
            <a:off x="3805459"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ABB3235-34C9-4AF1-A800-D88A1338B30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latin typeface="Avenir Next LT Pro Light" panose="020B0304020202020204" pitchFamily="34" charset="0"/>
              </a:rPr>
              <a:t>Summary</a:t>
            </a:r>
          </a:p>
        </p:txBody>
      </p:sp>
      <p:sp>
        <p:nvSpPr>
          <p:cNvPr id="5" name="Content Placeholder 2">
            <a:extLst>
              <a:ext uri="{FF2B5EF4-FFF2-40B4-BE49-F238E27FC236}">
                <a16:creationId xmlns:a16="http://schemas.microsoft.com/office/drawing/2014/main" id="{305A9702-D861-4D5C-A25B-3D92568E1096}"/>
              </a:ext>
            </a:extLst>
          </p:cNvPr>
          <p:cNvSpPr txBox="1">
            <a:spLocks/>
          </p:cNvSpPr>
          <p:nvPr/>
        </p:nvSpPr>
        <p:spPr>
          <a:xfrm>
            <a:off x="4806519" y="1690688"/>
            <a:ext cx="4639322"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venir Next LT Pro Light" panose="020B0304020202020204" pitchFamily="34" charset="0"/>
              </a:rPr>
              <a:t>Resources</a:t>
            </a:r>
          </a:p>
          <a:p>
            <a:pPr lvl="1"/>
            <a:r>
              <a:rPr lang="en-US" dirty="0">
                <a:latin typeface="Avenir Next LT Pro Light" panose="020B0304020202020204" pitchFamily="34" charset="0"/>
              </a:rPr>
              <a:t>Quantity</a:t>
            </a:r>
          </a:p>
          <a:p>
            <a:r>
              <a:rPr lang="en-US" dirty="0">
                <a:latin typeface="Avenir Next LT Pro Light" panose="020B0304020202020204" pitchFamily="34" charset="0"/>
              </a:rPr>
              <a:t>Characteristics</a:t>
            </a:r>
          </a:p>
          <a:p>
            <a:pPr lvl="1"/>
            <a:r>
              <a:rPr lang="en-US" dirty="0">
                <a:latin typeface="Avenir Next LT Pro Light" panose="020B0304020202020204" pitchFamily="34" charset="0"/>
              </a:rPr>
              <a:t>Waterpoint Type</a:t>
            </a:r>
          </a:p>
          <a:p>
            <a:pPr lvl="1"/>
            <a:r>
              <a:rPr lang="en-US" dirty="0">
                <a:latin typeface="Avenir Next LT Pro Light" panose="020B0304020202020204" pitchFamily="34" charset="0"/>
              </a:rPr>
              <a:t>Extraction Type</a:t>
            </a:r>
          </a:p>
          <a:p>
            <a:r>
              <a:rPr lang="en-US" dirty="0">
                <a:latin typeface="Avenir Next LT Pro Light" panose="020B0304020202020204" pitchFamily="34" charset="0"/>
              </a:rPr>
              <a:t>Management</a:t>
            </a:r>
          </a:p>
          <a:p>
            <a:pPr lvl="1"/>
            <a:r>
              <a:rPr lang="en-US" dirty="0">
                <a:latin typeface="Avenir Next LT Pro Light" panose="020B0304020202020204" pitchFamily="34" charset="0"/>
              </a:rPr>
              <a:t>Payment Type</a:t>
            </a:r>
          </a:p>
          <a:p>
            <a:pPr lvl="1"/>
            <a:r>
              <a:rPr lang="en-US" dirty="0">
                <a:latin typeface="Avenir Next LT Pro Light" panose="020B0304020202020204" pitchFamily="34" charset="0"/>
              </a:rPr>
              <a:t>Management Group</a:t>
            </a:r>
          </a:p>
        </p:txBody>
      </p:sp>
    </p:spTree>
    <p:extLst>
      <p:ext uri="{BB962C8B-B14F-4D97-AF65-F5344CB8AC3E}">
        <p14:creationId xmlns:p14="http://schemas.microsoft.com/office/powerpoint/2010/main" val="385096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7E1F21-C1EC-468E-A54E-F24221F15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1495425"/>
            <a:ext cx="7143750" cy="5362575"/>
          </a:xfrm>
          <a:prstGeom prst="rect">
            <a:avLst/>
          </a:prstGeom>
        </p:spPr>
      </p:pic>
      <p:sp>
        <p:nvSpPr>
          <p:cNvPr id="4" name="Title 1">
            <a:extLst>
              <a:ext uri="{FF2B5EF4-FFF2-40B4-BE49-F238E27FC236}">
                <a16:creationId xmlns:a16="http://schemas.microsoft.com/office/drawing/2014/main" id="{B3D0D4CE-E9D2-4C2C-9B65-8F1E3DAFD5CA}"/>
              </a:ext>
            </a:extLst>
          </p:cNvPr>
          <p:cNvSpPr txBox="1">
            <a:spLocks/>
          </p:cNvSpPr>
          <p:nvPr/>
        </p:nvSpPr>
        <p:spPr>
          <a:xfrm>
            <a:off x="1524000" y="666242"/>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Bahnschrift Light" panose="020B0502040204020203" pitchFamily="34" charset="0"/>
              </a:rPr>
              <a:t>Thank You</a:t>
            </a:r>
          </a:p>
        </p:txBody>
      </p:sp>
    </p:spTree>
    <p:extLst>
      <p:ext uri="{BB962C8B-B14F-4D97-AF65-F5344CB8AC3E}">
        <p14:creationId xmlns:p14="http://schemas.microsoft.com/office/powerpoint/2010/main" val="310839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A508-74F3-47C6-8E1E-C62D7A91146D}"/>
              </a:ext>
            </a:extLst>
          </p:cNvPr>
          <p:cNvSpPr>
            <a:spLocks noGrp="1"/>
          </p:cNvSpPr>
          <p:nvPr>
            <p:ph type="title"/>
          </p:nvPr>
        </p:nvSpPr>
        <p:spPr/>
        <p:txBody>
          <a:bodyPr/>
          <a:lstStyle/>
          <a:p>
            <a:r>
              <a:rPr lang="en-US" dirty="0">
                <a:latin typeface="Avenir Next LT Pro Light" panose="020B0304020202020204" pitchFamily="34" charset="0"/>
              </a:rPr>
              <a:t>Overview</a:t>
            </a:r>
          </a:p>
        </p:txBody>
      </p:sp>
      <p:sp>
        <p:nvSpPr>
          <p:cNvPr id="3" name="Content Placeholder 2">
            <a:extLst>
              <a:ext uri="{FF2B5EF4-FFF2-40B4-BE49-F238E27FC236}">
                <a16:creationId xmlns:a16="http://schemas.microsoft.com/office/drawing/2014/main" id="{A2EF3F07-E75D-4A7B-BA39-9E510E484AC5}"/>
              </a:ext>
            </a:extLst>
          </p:cNvPr>
          <p:cNvSpPr>
            <a:spLocks noGrp="1"/>
          </p:cNvSpPr>
          <p:nvPr>
            <p:ph idx="1"/>
          </p:nvPr>
        </p:nvSpPr>
        <p:spPr>
          <a:xfrm>
            <a:off x="838200" y="2207365"/>
            <a:ext cx="10515600" cy="4351338"/>
          </a:xfrm>
        </p:spPr>
        <p:txBody>
          <a:bodyPr>
            <a:normAutofit/>
          </a:bodyPr>
          <a:lstStyle/>
          <a:p>
            <a:pPr marL="0" indent="0">
              <a:buNone/>
            </a:pPr>
            <a:r>
              <a:rPr lang="en-US" dirty="0">
                <a:latin typeface="Avenir Next LT Pro Light" panose="020B0304020202020204" pitchFamily="34" charset="0"/>
              </a:rPr>
              <a:t>“Tanzania, as a developing country, struggles with providing clean water to its population of over 57,000,000. There are many waterpoints already established in the country, but some are in need of repair while others have failed altogether.”</a:t>
            </a:r>
          </a:p>
          <a:p>
            <a:pPr marL="0" indent="0" algn="r">
              <a:buNone/>
            </a:pPr>
            <a:r>
              <a:rPr lang="en-US" sz="1800" dirty="0">
                <a:latin typeface="Avenir Next LT Pro Light" panose="020B0304020202020204" pitchFamily="34" charset="0"/>
              </a:rPr>
              <a:t>-drivendata.org</a:t>
            </a:r>
          </a:p>
        </p:txBody>
      </p:sp>
    </p:spTree>
    <p:extLst>
      <p:ext uri="{BB962C8B-B14F-4D97-AF65-F5344CB8AC3E}">
        <p14:creationId xmlns:p14="http://schemas.microsoft.com/office/powerpoint/2010/main" val="137802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72329-8800-458C-89D4-7CF47B4B62BB}"/>
              </a:ext>
            </a:extLst>
          </p:cNvPr>
          <p:cNvSpPr txBox="1"/>
          <p:nvPr/>
        </p:nvSpPr>
        <p:spPr>
          <a:xfrm>
            <a:off x="1791439" y="2833068"/>
            <a:ext cx="8609121" cy="595932"/>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Avenir Next LT Pro Light" panose="020B0304020202020204" pitchFamily="34" charset="0"/>
                <a:ea typeface="Malgun Gothic" panose="020B0503020000020004" pitchFamily="34" charset="-127"/>
                <a:cs typeface="Times New Roman" panose="02020603050405020304" pitchFamily="18" charset="0"/>
              </a:rPr>
              <a:t>What determines waterpoint functionality?</a:t>
            </a:r>
          </a:p>
        </p:txBody>
      </p:sp>
    </p:spTree>
    <p:extLst>
      <p:ext uri="{BB962C8B-B14F-4D97-AF65-F5344CB8AC3E}">
        <p14:creationId xmlns:p14="http://schemas.microsoft.com/office/powerpoint/2010/main" val="163443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7499-583D-4101-A95C-16D3F32A610D}"/>
              </a:ext>
            </a:extLst>
          </p:cNvPr>
          <p:cNvSpPr>
            <a:spLocks noGrp="1"/>
          </p:cNvSpPr>
          <p:nvPr>
            <p:ph type="title"/>
          </p:nvPr>
        </p:nvSpPr>
        <p:spPr/>
        <p:txBody>
          <a:bodyPr/>
          <a:lstStyle/>
          <a:p>
            <a:r>
              <a:rPr lang="en-US" dirty="0">
                <a:latin typeface="Avenir Next LT Pro Light" panose="020B0304020202020204" pitchFamily="34" charset="0"/>
              </a:rPr>
              <a:t>The Data</a:t>
            </a:r>
          </a:p>
        </p:txBody>
      </p:sp>
      <p:pic>
        <p:nvPicPr>
          <p:cNvPr id="3" name="Picture 2">
            <a:extLst>
              <a:ext uri="{FF2B5EF4-FFF2-40B4-BE49-F238E27FC236}">
                <a16:creationId xmlns:a16="http://schemas.microsoft.com/office/drawing/2014/main" id="{ECCC435C-CF9A-4172-87F7-14D23B444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674" y="1690688"/>
            <a:ext cx="7368651" cy="4027053"/>
          </a:xfrm>
          <a:prstGeom prst="rect">
            <a:avLst/>
          </a:prstGeom>
          <a:effectLst>
            <a:softEdge rad="317500"/>
          </a:effectLst>
        </p:spPr>
      </p:pic>
    </p:spTree>
    <p:extLst>
      <p:ext uri="{BB962C8B-B14F-4D97-AF65-F5344CB8AC3E}">
        <p14:creationId xmlns:p14="http://schemas.microsoft.com/office/powerpoint/2010/main" val="420553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FC1CEE-C149-4D6E-8595-DE899CC05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136" y="1484236"/>
            <a:ext cx="3784864" cy="2517058"/>
          </a:xfrm>
          <a:prstGeom prst="rect">
            <a:avLst/>
          </a:prstGeom>
        </p:spPr>
      </p:pic>
      <p:cxnSp>
        <p:nvCxnSpPr>
          <p:cNvPr id="18" name="Straight Connector 17">
            <a:extLst>
              <a:ext uri="{FF2B5EF4-FFF2-40B4-BE49-F238E27FC236}">
                <a16:creationId xmlns:a16="http://schemas.microsoft.com/office/drawing/2014/main" id="{F8417A93-A053-4900-8A1C-8D0BE049BECF}"/>
              </a:ext>
            </a:extLst>
          </p:cNvPr>
          <p:cNvCxnSpPr/>
          <p:nvPr/>
        </p:nvCxnSpPr>
        <p:spPr>
          <a:xfrm>
            <a:off x="8397304"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A06E8050-DFC2-4C40-83CB-95FA49827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573" y="280729"/>
            <a:ext cx="6400789" cy="6296541"/>
          </a:xfrm>
          <a:prstGeom prst="rect">
            <a:avLst/>
          </a:prstGeom>
        </p:spPr>
      </p:pic>
    </p:spTree>
    <p:extLst>
      <p:ext uri="{BB962C8B-B14F-4D97-AF65-F5344CB8AC3E}">
        <p14:creationId xmlns:p14="http://schemas.microsoft.com/office/powerpoint/2010/main" val="129080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8A0631F-0A66-49A7-973B-D8DEBBE2C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0" y="49567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F5FFDF7-AE3B-40AF-86E6-A076AB26E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49567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0DE6A0F-5508-48D6-B8A3-A479DAC76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30" y="369533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68182B1-F0EC-40BF-A22A-68C4B12ABC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6765" y="49567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9BA9A56-8CE5-4A77-9B56-19686DE5D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3400" y="369533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5EDF0B5-46C2-45D8-A250-100C79241B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6765" y="3695330"/>
            <a:ext cx="4038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49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23D0-BCA0-4110-953E-64A9304E8618}"/>
              </a:ext>
            </a:extLst>
          </p:cNvPr>
          <p:cNvSpPr>
            <a:spLocks noGrp="1"/>
          </p:cNvSpPr>
          <p:nvPr>
            <p:ph type="title"/>
          </p:nvPr>
        </p:nvSpPr>
        <p:spPr/>
        <p:txBody>
          <a:bodyPr/>
          <a:lstStyle/>
          <a:p>
            <a:pPr algn="ctr"/>
            <a:r>
              <a:rPr lang="en-US" dirty="0">
                <a:latin typeface="Avenir Next LT Pro Light" panose="020B0304020202020204" pitchFamily="34" charset="0"/>
              </a:rPr>
              <a:t>Models</a:t>
            </a:r>
          </a:p>
        </p:txBody>
      </p:sp>
      <p:pic>
        <p:nvPicPr>
          <p:cNvPr id="2050" name="Picture 2">
            <a:extLst>
              <a:ext uri="{FF2B5EF4-FFF2-40B4-BE49-F238E27FC236}">
                <a16:creationId xmlns:a16="http://schemas.microsoft.com/office/drawing/2014/main" id="{C81B00CB-C89C-45BB-9523-370D519FA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499" y="2181225"/>
            <a:ext cx="3038475" cy="24955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607DCC6-E852-450A-92E9-FA31E6ED3811}"/>
              </a:ext>
            </a:extLst>
          </p:cNvPr>
          <p:cNvSpPr>
            <a:spLocks noChangeArrowheads="1"/>
          </p:cNvSpPr>
          <p:nvPr/>
        </p:nvSpPr>
        <p:spPr bwMode="auto">
          <a:xfrm>
            <a:off x="1263958" y="4845099"/>
            <a:ext cx="375155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Accuracy Score (Train): 68.77% Accuracy Score (Test): 69.32%</a:t>
            </a:r>
            <a:r>
              <a:rPr kumimoji="0" lang="en-US" altLang="en-US" sz="1000" b="1" i="0" u="none" strike="noStrike" cap="none" normalizeH="0" baseline="0" dirty="0">
                <a:ln>
                  <a:noFill/>
                </a:ln>
                <a:solidFill>
                  <a:schemeClr val="tx1"/>
                </a:solidFill>
                <a:effectLst/>
                <a:latin typeface="Avenir Next LT Pro Light" panose="020B0304020202020204" pitchFamily="34" charset="0"/>
              </a:rPr>
              <a:t> </a:t>
            </a:r>
          </a:p>
        </p:txBody>
      </p:sp>
      <p:pic>
        <p:nvPicPr>
          <p:cNvPr id="10" name="Picture 2">
            <a:extLst>
              <a:ext uri="{FF2B5EF4-FFF2-40B4-BE49-F238E27FC236}">
                <a16:creationId xmlns:a16="http://schemas.microsoft.com/office/drawing/2014/main" id="{DC2C2C27-5101-4D10-80A7-FF4A6C202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860" y="2181225"/>
            <a:ext cx="3038475" cy="24955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FABB5973-EEA7-4D4A-8BF0-DB735EDF9B2B}"/>
              </a:ext>
            </a:extLst>
          </p:cNvPr>
          <p:cNvSpPr>
            <a:spLocks noChangeArrowheads="1"/>
          </p:cNvSpPr>
          <p:nvPr/>
        </p:nvSpPr>
        <p:spPr bwMode="auto">
          <a:xfrm>
            <a:off x="7176489" y="4852318"/>
            <a:ext cx="37108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Accuracy Score (Train): 78.79% Accuracy Score (Test): 77.56%</a:t>
            </a:r>
            <a:r>
              <a:rPr kumimoji="0" lang="en-US" altLang="en-US" sz="1000" b="1" i="0" u="none" strike="noStrike" cap="none" normalizeH="0" baseline="0" dirty="0">
                <a:ln>
                  <a:noFill/>
                </a:ln>
                <a:solidFill>
                  <a:schemeClr val="tx1"/>
                </a:solidFill>
                <a:effectLst/>
                <a:latin typeface="Avenir Next LT Pro Light" panose="020B0304020202020204" pitchFamily="34" charset="0"/>
              </a:rPr>
              <a:t> </a:t>
            </a:r>
          </a:p>
        </p:txBody>
      </p:sp>
      <p:sp>
        <p:nvSpPr>
          <p:cNvPr id="12" name="Rectangle 11">
            <a:extLst>
              <a:ext uri="{FF2B5EF4-FFF2-40B4-BE49-F238E27FC236}">
                <a16:creationId xmlns:a16="http://schemas.microsoft.com/office/drawing/2014/main" id="{D3BD3AE9-EB6C-49E7-BA46-4284987AF56A}"/>
              </a:ext>
            </a:extLst>
          </p:cNvPr>
          <p:cNvSpPr>
            <a:spLocks noChangeArrowheads="1"/>
          </p:cNvSpPr>
          <p:nvPr/>
        </p:nvSpPr>
        <p:spPr bwMode="auto">
          <a:xfrm>
            <a:off x="4601199" y="5519033"/>
            <a:ext cx="298960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Where 0 = Functional, 1 = Nonfunctional, 2=Functional but </a:t>
            </a:r>
            <a:r>
              <a:rPr lang="en-US" altLang="en-US" sz="1000" b="1" i="1" dirty="0">
                <a:solidFill>
                  <a:srgbClr val="000000"/>
                </a:solidFill>
                <a:latin typeface="Avenir Next LT Pro Light" panose="020B0304020202020204" pitchFamily="34" charset="0"/>
                <a:ea typeface="Courier New" panose="02070309020205020404" pitchFamily="49" charset="0"/>
              </a:rPr>
              <a:t>N</a:t>
            </a: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eeds </a:t>
            </a:r>
            <a:r>
              <a:rPr lang="en-US" altLang="en-US" sz="1000" b="1" i="1" dirty="0">
                <a:solidFill>
                  <a:srgbClr val="000000"/>
                </a:solidFill>
                <a:latin typeface="Avenir Next LT Pro Light" panose="020B0304020202020204" pitchFamily="34" charset="0"/>
                <a:ea typeface="Courier New" panose="02070309020205020404" pitchFamily="49" charset="0"/>
              </a:rPr>
              <a:t>R</a:t>
            </a: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epair</a:t>
            </a:r>
            <a:r>
              <a:rPr kumimoji="0" lang="en-US" altLang="en-US" sz="1000" b="1" i="1" u="none" strike="noStrike" cap="none" normalizeH="0" baseline="0" dirty="0">
                <a:ln>
                  <a:noFill/>
                </a:ln>
                <a:solidFill>
                  <a:schemeClr val="tx1"/>
                </a:solidFill>
                <a:effectLst/>
                <a:latin typeface="Avenir Next LT Pro Light" panose="020B0304020202020204" pitchFamily="34" charset="0"/>
              </a:rPr>
              <a:t> </a:t>
            </a:r>
          </a:p>
        </p:txBody>
      </p:sp>
      <p:sp>
        <p:nvSpPr>
          <p:cNvPr id="8" name="TextBox 7">
            <a:extLst>
              <a:ext uri="{FF2B5EF4-FFF2-40B4-BE49-F238E27FC236}">
                <a16:creationId xmlns:a16="http://schemas.microsoft.com/office/drawing/2014/main" id="{07458E46-6614-44C0-89A4-A234CDD17D5F}"/>
              </a:ext>
            </a:extLst>
          </p:cNvPr>
          <p:cNvSpPr txBox="1"/>
          <p:nvPr/>
        </p:nvSpPr>
        <p:spPr>
          <a:xfrm>
            <a:off x="1912476" y="1740036"/>
            <a:ext cx="2454518" cy="369332"/>
          </a:xfrm>
          <a:prstGeom prst="rect">
            <a:avLst/>
          </a:prstGeom>
          <a:noFill/>
        </p:spPr>
        <p:txBody>
          <a:bodyPr wrap="none" rtlCol="0">
            <a:spAutoFit/>
          </a:bodyPr>
          <a:lstStyle/>
          <a:p>
            <a:pPr algn="ctr"/>
            <a:r>
              <a:rPr lang="en-US" b="1" dirty="0">
                <a:latin typeface="Avenir Next LT Pro Light" panose="020B0304020202020204" pitchFamily="34" charset="0"/>
              </a:rPr>
              <a:t>Gaussian Naïve Bayes</a:t>
            </a:r>
          </a:p>
        </p:txBody>
      </p:sp>
      <p:sp>
        <p:nvSpPr>
          <p:cNvPr id="14" name="TextBox 13">
            <a:extLst>
              <a:ext uri="{FF2B5EF4-FFF2-40B4-BE49-F238E27FC236}">
                <a16:creationId xmlns:a16="http://schemas.microsoft.com/office/drawing/2014/main" id="{2BF82305-019B-439A-9512-A8DA0017827A}"/>
              </a:ext>
            </a:extLst>
          </p:cNvPr>
          <p:cNvSpPr txBox="1"/>
          <p:nvPr/>
        </p:nvSpPr>
        <p:spPr>
          <a:xfrm>
            <a:off x="8477603" y="1751290"/>
            <a:ext cx="1108638" cy="369332"/>
          </a:xfrm>
          <a:prstGeom prst="rect">
            <a:avLst/>
          </a:prstGeom>
          <a:noFill/>
        </p:spPr>
        <p:txBody>
          <a:bodyPr wrap="none" rtlCol="0">
            <a:spAutoFit/>
          </a:bodyPr>
          <a:lstStyle/>
          <a:p>
            <a:pPr algn="ctr"/>
            <a:r>
              <a:rPr lang="en-US" b="1" dirty="0" err="1">
                <a:latin typeface="Avenir Next LT Pro Light" panose="020B0304020202020204" pitchFamily="34" charset="0"/>
              </a:rPr>
              <a:t>XGBoost</a:t>
            </a:r>
            <a:endParaRPr lang="en-US" b="1" dirty="0">
              <a:latin typeface="Avenir Next LT Pro Light" panose="020B0304020202020204" pitchFamily="34" charset="0"/>
            </a:endParaRPr>
          </a:p>
        </p:txBody>
      </p:sp>
    </p:spTree>
    <p:extLst>
      <p:ext uri="{BB962C8B-B14F-4D97-AF65-F5344CB8AC3E}">
        <p14:creationId xmlns:p14="http://schemas.microsoft.com/office/powerpoint/2010/main" val="315402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4C6126-2716-4081-8663-3783D615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602"/>
            <a:ext cx="12192000" cy="1460500"/>
          </a:xfrm>
          <a:prstGeom prst="rect">
            <a:avLst/>
          </a:prstGeom>
        </p:spPr>
      </p:pic>
      <p:sp>
        <p:nvSpPr>
          <p:cNvPr id="5" name="Rectangle 4">
            <a:extLst>
              <a:ext uri="{FF2B5EF4-FFF2-40B4-BE49-F238E27FC236}">
                <a16:creationId xmlns:a16="http://schemas.microsoft.com/office/drawing/2014/main" id="{FF4F01E8-A6D2-46E7-A52E-E2472A68FE66}"/>
              </a:ext>
            </a:extLst>
          </p:cNvPr>
          <p:cNvSpPr>
            <a:spLocks noChangeArrowheads="1"/>
          </p:cNvSpPr>
          <p:nvPr/>
        </p:nvSpPr>
        <p:spPr bwMode="auto">
          <a:xfrm>
            <a:off x="4601196" y="5968674"/>
            <a:ext cx="298960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Where 0 = Functional, 1 = Nonfunctional, 2=Functional but </a:t>
            </a:r>
            <a:r>
              <a:rPr lang="en-US" altLang="en-US" sz="1000" b="1" i="1" dirty="0">
                <a:solidFill>
                  <a:srgbClr val="000000"/>
                </a:solidFill>
                <a:latin typeface="Avenir Next LT Pro Light" panose="020B0304020202020204" pitchFamily="34" charset="0"/>
                <a:ea typeface="Courier New" panose="02070309020205020404" pitchFamily="49" charset="0"/>
              </a:rPr>
              <a:t>N</a:t>
            </a: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eeds </a:t>
            </a:r>
            <a:r>
              <a:rPr lang="en-US" altLang="en-US" sz="1000" b="1" i="1" dirty="0">
                <a:solidFill>
                  <a:srgbClr val="000000"/>
                </a:solidFill>
                <a:latin typeface="Avenir Next LT Pro Light" panose="020B0304020202020204" pitchFamily="34" charset="0"/>
                <a:ea typeface="Courier New" panose="02070309020205020404" pitchFamily="49" charset="0"/>
              </a:rPr>
              <a:t>R</a:t>
            </a: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epair</a:t>
            </a:r>
            <a:r>
              <a:rPr kumimoji="0" lang="en-US" altLang="en-US" sz="1000" b="1" i="1" u="none" strike="noStrike" cap="none" normalizeH="0" baseline="0" dirty="0">
                <a:ln>
                  <a:noFill/>
                </a:ln>
                <a:solidFill>
                  <a:schemeClr val="tx1"/>
                </a:solidFill>
                <a:effectLst/>
                <a:latin typeface="Avenir Next LT Pro Light" panose="020B0304020202020204" pitchFamily="34" charset="0"/>
              </a:rPr>
              <a:t> </a:t>
            </a:r>
          </a:p>
        </p:txBody>
      </p:sp>
      <p:pic>
        <p:nvPicPr>
          <p:cNvPr id="6" name="Picture 7">
            <a:extLst>
              <a:ext uri="{FF2B5EF4-FFF2-40B4-BE49-F238E27FC236}">
                <a16:creationId xmlns:a16="http://schemas.microsoft.com/office/drawing/2014/main" id="{6EA7D96F-60CC-4688-86E1-4AF3A5615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125" y="2537948"/>
            <a:ext cx="3385745" cy="27807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23BCD69C-E674-4754-8ABE-1483A792836A}"/>
              </a:ext>
            </a:extLst>
          </p:cNvPr>
          <p:cNvSpPr>
            <a:spLocks noChangeArrowheads="1"/>
          </p:cNvSpPr>
          <p:nvPr/>
        </p:nvSpPr>
        <p:spPr bwMode="auto">
          <a:xfrm>
            <a:off x="4205055" y="5569620"/>
            <a:ext cx="3781887"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Accuracy Score (Train): 80.02% Accuracy Score (Test): 77.72%</a:t>
            </a:r>
            <a:r>
              <a:rPr kumimoji="0" lang="en-US" altLang="en-US" sz="1000" b="1" i="0" u="none" strike="noStrike" cap="none" normalizeH="0" baseline="0" dirty="0">
                <a:ln>
                  <a:noFill/>
                </a:ln>
                <a:solidFill>
                  <a:schemeClr val="tx1"/>
                </a:solidFill>
                <a:effectLst/>
                <a:latin typeface="Avenir Next LT Pro Light" panose="020B0304020202020204" pitchFamily="34" charset="0"/>
              </a:rPr>
              <a:t> </a:t>
            </a:r>
          </a:p>
        </p:txBody>
      </p:sp>
      <p:sp>
        <p:nvSpPr>
          <p:cNvPr id="9" name="TextBox 8">
            <a:extLst>
              <a:ext uri="{FF2B5EF4-FFF2-40B4-BE49-F238E27FC236}">
                <a16:creationId xmlns:a16="http://schemas.microsoft.com/office/drawing/2014/main" id="{4B33E365-02AD-4D99-9F2F-9DA3F478F0E8}"/>
              </a:ext>
            </a:extLst>
          </p:cNvPr>
          <p:cNvSpPr txBox="1"/>
          <p:nvPr/>
        </p:nvSpPr>
        <p:spPr>
          <a:xfrm>
            <a:off x="5214379" y="1917713"/>
            <a:ext cx="1763240" cy="369332"/>
          </a:xfrm>
          <a:prstGeom prst="rect">
            <a:avLst/>
          </a:prstGeom>
          <a:noFill/>
        </p:spPr>
        <p:txBody>
          <a:bodyPr wrap="none" rtlCol="0">
            <a:spAutoFit/>
          </a:bodyPr>
          <a:lstStyle/>
          <a:p>
            <a:pPr algn="ctr"/>
            <a:r>
              <a:rPr lang="en-US" b="1" dirty="0">
                <a:latin typeface="Avenir Next LT Pro Light" panose="020B0304020202020204" pitchFamily="34" charset="0"/>
              </a:rPr>
              <a:t>Random Forest</a:t>
            </a:r>
          </a:p>
        </p:txBody>
      </p:sp>
    </p:spTree>
    <p:extLst>
      <p:ext uri="{BB962C8B-B14F-4D97-AF65-F5344CB8AC3E}">
        <p14:creationId xmlns:p14="http://schemas.microsoft.com/office/powerpoint/2010/main" val="376986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83A8-CFD3-4B7E-A2A9-4AEC68F3BA95}"/>
              </a:ext>
            </a:extLst>
          </p:cNvPr>
          <p:cNvSpPr>
            <a:spLocks noGrp="1"/>
          </p:cNvSpPr>
          <p:nvPr>
            <p:ph type="title"/>
          </p:nvPr>
        </p:nvSpPr>
        <p:spPr/>
        <p:txBody>
          <a:bodyPr/>
          <a:lstStyle/>
          <a:p>
            <a:r>
              <a:rPr lang="en-US" dirty="0">
                <a:latin typeface="Avenir Next LT Pro Light" panose="020B0304020202020204" pitchFamily="34" charset="0"/>
              </a:rPr>
              <a:t>Driving Features</a:t>
            </a:r>
          </a:p>
        </p:txBody>
      </p:sp>
      <p:sp>
        <p:nvSpPr>
          <p:cNvPr id="3" name="Content Placeholder 2">
            <a:extLst>
              <a:ext uri="{FF2B5EF4-FFF2-40B4-BE49-F238E27FC236}">
                <a16:creationId xmlns:a16="http://schemas.microsoft.com/office/drawing/2014/main" id="{7B4A805F-528A-46DA-9A13-C9144D342A30}"/>
              </a:ext>
            </a:extLst>
          </p:cNvPr>
          <p:cNvSpPr>
            <a:spLocks noGrp="1"/>
          </p:cNvSpPr>
          <p:nvPr>
            <p:ph idx="1"/>
          </p:nvPr>
        </p:nvSpPr>
        <p:spPr>
          <a:xfrm>
            <a:off x="838200" y="1949773"/>
            <a:ext cx="4639322" cy="4351338"/>
          </a:xfrm>
        </p:spPr>
        <p:txBody>
          <a:bodyPr/>
          <a:lstStyle/>
          <a:p>
            <a:r>
              <a:rPr lang="en-US" dirty="0">
                <a:latin typeface="Avenir Next LT Pro Light" panose="020B0304020202020204" pitchFamily="34" charset="0"/>
              </a:rPr>
              <a:t>Quantity (dry, enough)</a:t>
            </a:r>
          </a:p>
          <a:p>
            <a:r>
              <a:rPr lang="en-US" dirty="0">
                <a:latin typeface="Avenir Next LT Pro Light" panose="020B0304020202020204" pitchFamily="34" charset="0"/>
              </a:rPr>
              <a:t>Waterpoint Type (other)</a:t>
            </a:r>
          </a:p>
          <a:p>
            <a:r>
              <a:rPr lang="en-US" dirty="0">
                <a:latin typeface="Avenir Next LT Pro Light" panose="020B0304020202020204" pitchFamily="34" charset="0"/>
              </a:rPr>
              <a:t>Extraction Type (other)</a:t>
            </a:r>
          </a:p>
          <a:p>
            <a:r>
              <a:rPr lang="en-US" dirty="0">
                <a:latin typeface="Avenir Next LT Pro Light" panose="020B0304020202020204" pitchFamily="34" charset="0"/>
              </a:rPr>
              <a:t>Payment Type (never pay)</a:t>
            </a:r>
          </a:p>
          <a:p>
            <a:r>
              <a:rPr lang="en-US" dirty="0">
                <a:latin typeface="Avenir Next LT Pro Light" panose="020B0304020202020204" pitchFamily="34" charset="0"/>
              </a:rPr>
              <a:t>Management (</a:t>
            </a:r>
            <a:r>
              <a:rPr lang="en-US" dirty="0" err="1">
                <a:latin typeface="Avenir Next LT Pro Light" panose="020B0304020202020204" pitchFamily="34" charset="0"/>
              </a:rPr>
              <a:t>vwc</a:t>
            </a:r>
            <a:r>
              <a:rPr lang="en-US" dirty="0">
                <a:latin typeface="Avenir Next LT Pro Light" panose="020B0304020202020204" pitchFamily="34" charset="0"/>
              </a:rPr>
              <a:t>)</a:t>
            </a:r>
          </a:p>
        </p:txBody>
      </p:sp>
      <p:pic>
        <p:nvPicPr>
          <p:cNvPr id="4" name="Picture 5">
            <a:extLst>
              <a:ext uri="{FF2B5EF4-FFF2-40B4-BE49-F238E27FC236}">
                <a16:creationId xmlns:a16="http://schemas.microsoft.com/office/drawing/2014/main" id="{F5A515DE-A0BE-4F9F-ABF7-C8F6D1A1D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522" y="681037"/>
            <a:ext cx="6214166" cy="562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6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TotalTime>
  <Words>264</Words>
  <Application>Microsoft Office PowerPoint</Application>
  <PresentationFormat>Widescreen</PresentationFormat>
  <Paragraphs>53</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 Light</vt:lpstr>
      <vt:lpstr>Bahnschrift Light</vt:lpstr>
      <vt:lpstr>Calibri</vt:lpstr>
      <vt:lpstr>Calibri Light</vt:lpstr>
      <vt:lpstr>Office Theme</vt:lpstr>
      <vt:lpstr>Waterpoints in Tanzania</vt:lpstr>
      <vt:lpstr>Overview</vt:lpstr>
      <vt:lpstr>PowerPoint Presentation</vt:lpstr>
      <vt:lpstr>The Data</vt:lpstr>
      <vt:lpstr>PowerPoint Presentation</vt:lpstr>
      <vt:lpstr>PowerPoint Presentation</vt:lpstr>
      <vt:lpstr>Models</vt:lpstr>
      <vt:lpstr>PowerPoint Presentation</vt:lpstr>
      <vt:lpstr>Driving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Yoon</dc:creator>
  <cp:lastModifiedBy>Jessica Yoon</cp:lastModifiedBy>
  <cp:revision>41</cp:revision>
  <dcterms:created xsi:type="dcterms:W3CDTF">2021-03-27T15:14:34Z</dcterms:created>
  <dcterms:modified xsi:type="dcterms:W3CDTF">2021-04-06T21:08:36Z</dcterms:modified>
</cp:coreProperties>
</file>