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7" r:id="rId4"/>
    <p:sldId id="261" r:id="rId5"/>
    <p:sldId id="258" r:id="rId6"/>
    <p:sldId id="262" r:id="rId7"/>
    <p:sldId id="266" r:id="rId8"/>
    <p:sldId id="263" r:id="rId9"/>
    <p:sldId id="268" r:id="rId10"/>
    <p:sldId id="259" r:id="rId11"/>
    <p:sldId id="264"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7445" autoAdjust="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FA970-82B8-486B-9D3D-DC5133AEF014}"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CB1FD-6A52-4234-B3EB-D3A6D61CB530}" type="slidenum">
              <a:rPr lang="en-US" smtClean="0"/>
              <a:t>‹#›</a:t>
            </a:fld>
            <a:endParaRPr lang="en-US"/>
          </a:p>
        </p:txBody>
      </p:sp>
    </p:spTree>
    <p:extLst>
      <p:ext uri="{BB962C8B-B14F-4D97-AF65-F5344CB8AC3E}">
        <p14:creationId xmlns:p14="http://schemas.microsoft.com/office/powerpoint/2010/main" val="1663616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latin typeface="Avenir Next LT Pro Light" panose="020B0304020202020204" pitchFamily="34" charset="0"/>
            </a:endParaRPr>
          </a:p>
        </p:txBody>
      </p:sp>
      <p:sp>
        <p:nvSpPr>
          <p:cNvPr id="4" name="Slide Number Placeholder 3"/>
          <p:cNvSpPr>
            <a:spLocks noGrp="1"/>
          </p:cNvSpPr>
          <p:nvPr>
            <p:ph type="sldNum" sz="quarter" idx="5"/>
          </p:nvPr>
        </p:nvSpPr>
        <p:spPr/>
        <p:txBody>
          <a:bodyPr/>
          <a:lstStyle/>
          <a:p>
            <a:fld id="{4FBCB1FD-6A52-4234-B3EB-D3A6D61CB530}" type="slidenum">
              <a:rPr lang="en-US" smtClean="0"/>
              <a:t>2</a:t>
            </a:fld>
            <a:endParaRPr lang="en-US"/>
          </a:p>
        </p:txBody>
      </p:sp>
    </p:spTree>
    <p:extLst>
      <p:ext uri="{BB962C8B-B14F-4D97-AF65-F5344CB8AC3E}">
        <p14:creationId xmlns:p14="http://schemas.microsoft.com/office/powerpoint/2010/main" val="1936638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Recorded/Gathered by </a:t>
            </a:r>
            <a:r>
              <a:rPr lang="en-US" dirty="0" err="1"/>
              <a:t>GeoData</a:t>
            </a:r>
            <a:r>
              <a:rPr lang="en-US" dirty="0"/>
              <a:t> Consultants Ltd, 2002-2011</a:t>
            </a:r>
          </a:p>
        </p:txBody>
      </p:sp>
      <p:sp>
        <p:nvSpPr>
          <p:cNvPr id="4" name="Slide Number Placeholder 3"/>
          <p:cNvSpPr>
            <a:spLocks noGrp="1"/>
          </p:cNvSpPr>
          <p:nvPr>
            <p:ph type="sldNum" sz="quarter" idx="5"/>
          </p:nvPr>
        </p:nvSpPr>
        <p:spPr/>
        <p:txBody>
          <a:bodyPr/>
          <a:lstStyle/>
          <a:p>
            <a:fld id="{4FBCB1FD-6A52-4234-B3EB-D3A6D61CB530}" type="slidenum">
              <a:rPr lang="en-US" smtClean="0"/>
              <a:t>3</a:t>
            </a:fld>
            <a:endParaRPr lang="en-US"/>
          </a:p>
        </p:txBody>
      </p:sp>
    </p:spTree>
    <p:extLst>
      <p:ext uri="{BB962C8B-B14F-4D97-AF65-F5344CB8AC3E}">
        <p14:creationId xmlns:p14="http://schemas.microsoft.com/office/powerpoint/2010/main" val="4055267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EE5D-156A-4981-9C28-021ED77281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A7DE8F-F655-4E43-B07A-0CF1A68BDE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CCBF24-D1FE-4482-B415-5908C1F481CE}"/>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1268901F-6206-4E65-859B-D425D64CE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FFAF2-C8F7-4CAA-8E27-F0537806C379}"/>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3803801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4D2F-ECC9-4C39-830C-0197A2644A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92538E-4508-4FFD-A372-842C6A398D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B68E8-1D16-426A-ABB9-C823667046FD}"/>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12759B5C-DA26-4AD1-AFF9-98A3E48D1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DBB0D-21B2-4F16-BC64-97869297504D}"/>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225666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F817AD-596D-4785-8587-8F8F79D82B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C1D652-BD3F-4AE7-9B5B-D09D8318A4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C4BE9-9C95-4C97-ADC3-ADB053271951}"/>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55C8D5FF-AA7F-4D30-B085-C4B46E89C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B5C8A-2175-451F-9AF2-6119E4A63241}"/>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145911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631F-0F7B-4FD8-BF8C-4DE8494D55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30E47-9FBA-4E3D-993A-02AE00C189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228218-A14F-4B55-A99E-704273193CD6}"/>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B8B1DDC3-09C5-4FDD-87EA-D2F62F960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9DE49-4861-4A29-B65E-F4927B46D42C}"/>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87008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2CE6-FFE9-406D-8AD7-56E2B8C0A0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7898DE-350F-47BF-B66D-8D91AED1C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22EDF7-5860-40A9-B214-8E85FA0CC859}"/>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C7508B2E-E245-4605-BC56-AAD269E1E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7C604-AF12-4FC1-91FF-D94631B8B3B8}"/>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420124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A8A8-193A-4818-8156-DEB27A589E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B20AF-BB87-4940-965C-EAC73ED00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63CD4A-1CC3-48C7-8DE3-E7577F26CD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24D406-4CA1-4B61-976D-7BBD14FA9D17}"/>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6" name="Footer Placeholder 5">
            <a:extLst>
              <a:ext uri="{FF2B5EF4-FFF2-40B4-BE49-F238E27FC236}">
                <a16:creationId xmlns:a16="http://schemas.microsoft.com/office/drawing/2014/main" id="{480333CA-73B8-4717-A63D-35F16A6298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ED906-3169-4507-AA44-4B11630C2599}"/>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222780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E370-6C3D-496D-A5A9-C2BC0DEDE6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E2F722-AC97-415D-9E87-CCAAA99F7F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5660B-9E5B-44C8-B2AD-3AF02AA047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3E355F-110C-4A2C-8DEC-72082DD138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FCD214-7D58-4E58-90E7-54AC24E0E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2B80DC-A05D-4328-9A8D-CC85EE971E09}"/>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8" name="Footer Placeholder 7">
            <a:extLst>
              <a:ext uri="{FF2B5EF4-FFF2-40B4-BE49-F238E27FC236}">
                <a16:creationId xmlns:a16="http://schemas.microsoft.com/office/drawing/2014/main" id="{AF14F6FC-B376-44A9-84C0-9F796E14D6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43FD39-7B20-4B07-8297-8B3A1AA7C134}"/>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1317956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2D03-C526-47F0-A0FB-DE84FF3C44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F239DD-88B8-430D-B9DF-7A46D77EF530}"/>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4" name="Footer Placeholder 3">
            <a:extLst>
              <a:ext uri="{FF2B5EF4-FFF2-40B4-BE49-F238E27FC236}">
                <a16:creationId xmlns:a16="http://schemas.microsoft.com/office/drawing/2014/main" id="{DCD40EE3-574C-4879-960A-1A383A4AB5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EA4CBF-195F-4C49-9D1E-9B5320DEEB9A}"/>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326655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98A44-B32E-42F8-BED0-E771CA3C3B6E}"/>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3" name="Footer Placeholder 2">
            <a:extLst>
              <a:ext uri="{FF2B5EF4-FFF2-40B4-BE49-F238E27FC236}">
                <a16:creationId xmlns:a16="http://schemas.microsoft.com/office/drawing/2014/main" id="{56F97F9C-079A-40B2-BB67-A69BA9BEE6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1169F2-DAF1-4EC0-B77D-3FB88C7543D6}"/>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416257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3C49-24F2-4855-B62C-2D6C3BF1D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86C4A-25CC-4D05-A639-71449EAC26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6B0372-9C9A-41D2-B29F-4A9E137FE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B0D079-8E2A-4542-BDF2-2C8E2C841451}"/>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6" name="Footer Placeholder 5">
            <a:extLst>
              <a:ext uri="{FF2B5EF4-FFF2-40B4-BE49-F238E27FC236}">
                <a16:creationId xmlns:a16="http://schemas.microsoft.com/office/drawing/2014/main" id="{0FB90BDA-D94D-4A21-A0CE-8432325CF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F2C07-555F-432B-B521-C98736F4132E}"/>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51053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E1E0-3D36-48EC-BD0C-8A6DE6276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F6368F-67DC-479E-BD23-8FE8BE125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CCC13B-394C-47E0-B045-4FE57CCB4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DF194-2BAD-415E-A074-866569D6BFB5}"/>
              </a:ext>
            </a:extLst>
          </p:cNvPr>
          <p:cNvSpPr>
            <a:spLocks noGrp="1"/>
          </p:cNvSpPr>
          <p:nvPr>
            <p:ph type="dt" sz="half" idx="10"/>
          </p:nvPr>
        </p:nvSpPr>
        <p:spPr/>
        <p:txBody>
          <a:bodyPr/>
          <a:lstStyle/>
          <a:p>
            <a:fld id="{032BD69B-49BD-49E8-B146-00494BBF96D6}" type="datetimeFigureOut">
              <a:rPr lang="en-US" smtClean="0"/>
              <a:t>4/6/2021</a:t>
            </a:fld>
            <a:endParaRPr lang="en-US"/>
          </a:p>
        </p:txBody>
      </p:sp>
      <p:sp>
        <p:nvSpPr>
          <p:cNvPr id="6" name="Footer Placeholder 5">
            <a:extLst>
              <a:ext uri="{FF2B5EF4-FFF2-40B4-BE49-F238E27FC236}">
                <a16:creationId xmlns:a16="http://schemas.microsoft.com/office/drawing/2014/main" id="{D6E95C2D-465E-47C5-A78F-2D3C07A9E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B2899-8256-4D8D-BABD-15C802B082F2}"/>
              </a:ext>
            </a:extLst>
          </p:cNvPr>
          <p:cNvSpPr>
            <a:spLocks noGrp="1"/>
          </p:cNvSpPr>
          <p:nvPr>
            <p:ph type="sldNum" sz="quarter" idx="12"/>
          </p:nvPr>
        </p:nvSpPr>
        <p:spPr/>
        <p:txBody>
          <a:bodyPr/>
          <a:lstStyle/>
          <a:p>
            <a:fld id="{A89B850A-9E6A-4180-A51E-798235C5CBEE}" type="slidenum">
              <a:rPr lang="en-US" smtClean="0"/>
              <a:t>‹#›</a:t>
            </a:fld>
            <a:endParaRPr lang="en-US"/>
          </a:p>
        </p:txBody>
      </p:sp>
    </p:spTree>
    <p:extLst>
      <p:ext uri="{BB962C8B-B14F-4D97-AF65-F5344CB8AC3E}">
        <p14:creationId xmlns:p14="http://schemas.microsoft.com/office/powerpoint/2010/main" val="39100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9CE96E-710B-40CE-907F-B50352C7AF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75AEBC-60C2-4CFE-BD6A-A710491D48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E9423-8DE5-42BB-AC2E-5F6597AD07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BD69B-49BD-49E8-B146-00494BBF96D6}" type="datetimeFigureOut">
              <a:rPr lang="en-US" smtClean="0"/>
              <a:t>4/6/2021</a:t>
            </a:fld>
            <a:endParaRPr lang="en-US"/>
          </a:p>
        </p:txBody>
      </p:sp>
      <p:sp>
        <p:nvSpPr>
          <p:cNvPr id="5" name="Footer Placeholder 4">
            <a:extLst>
              <a:ext uri="{FF2B5EF4-FFF2-40B4-BE49-F238E27FC236}">
                <a16:creationId xmlns:a16="http://schemas.microsoft.com/office/drawing/2014/main" id="{7A0BACE3-E328-4424-A988-7752597C59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AA748E-FE61-4365-9D16-81F1E7B76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B850A-9E6A-4180-A51E-798235C5CBEE}" type="slidenum">
              <a:rPr lang="en-US" smtClean="0"/>
              <a:t>‹#›</a:t>
            </a:fld>
            <a:endParaRPr lang="en-US"/>
          </a:p>
        </p:txBody>
      </p:sp>
    </p:spTree>
    <p:extLst>
      <p:ext uri="{BB962C8B-B14F-4D97-AF65-F5344CB8AC3E}">
        <p14:creationId xmlns:p14="http://schemas.microsoft.com/office/powerpoint/2010/main" val="52828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7505A9-B2E3-449E-92F4-FB05B6973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3810000"/>
          </a:xfrm>
          <a:prstGeom prst="rect">
            <a:avLst/>
          </a:prstGeom>
        </p:spPr>
      </p:pic>
      <p:sp>
        <p:nvSpPr>
          <p:cNvPr id="2" name="Title 1">
            <a:extLst>
              <a:ext uri="{FF2B5EF4-FFF2-40B4-BE49-F238E27FC236}">
                <a16:creationId xmlns:a16="http://schemas.microsoft.com/office/drawing/2014/main" id="{109FF53F-3099-49AF-88B8-16EC6B2E8545}"/>
              </a:ext>
            </a:extLst>
          </p:cNvPr>
          <p:cNvSpPr>
            <a:spLocks noGrp="1"/>
          </p:cNvSpPr>
          <p:nvPr>
            <p:ph type="ctrTitle"/>
          </p:nvPr>
        </p:nvSpPr>
        <p:spPr>
          <a:xfrm>
            <a:off x="1524000" y="4118776"/>
            <a:ext cx="9144000" cy="1083461"/>
          </a:xfrm>
        </p:spPr>
        <p:txBody>
          <a:bodyPr/>
          <a:lstStyle/>
          <a:p>
            <a:r>
              <a:rPr lang="en-US" b="1" dirty="0">
                <a:latin typeface="Avenir Next LT Pro Light" panose="020B0304020202020204" pitchFamily="34" charset="0"/>
              </a:rPr>
              <a:t>Waterpoints in Tanzania</a:t>
            </a:r>
          </a:p>
        </p:txBody>
      </p:sp>
      <p:sp>
        <p:nvSpPr>
          <p:cNvPr id="3" name="Subtitle 2">
            <a:extLst>
              <a:ext uri="{FF2B5EF4-FFF2-40B4-BE49-F238E27FC236}">
                <a16:creationId xmlns:a16="http://schemas.microsoft.com/office/drawing/2014/main" id="{500874FB-5FB8-4703-886C-F744E7CE8765}"/>
              </a:ext>
            </a:extLst>
          </p:cNvPr>
          <p:cNvSpPr>
            <a:spLocks noGrp="1"/>
          </p:cNvSpPr>
          <p:nvPr>
            <p:ph type="subTitle" idx="1"/>
          </p:nvPr>
        </p:nvSpPr>
        <p:spPr>
          <a:xfrm>
            <a:off x="1524000" y="5619489"/>
            <a:ext cx="9144000" cy="1655762"/>
          </a:xfrm>
        </p:spPr>
        <p:txBody>
          <a:bodyPr/>
          <a:lstStyle/>
          <a:p>
            <a:r>
              <a:rPr lang="en-US" dirty="0">
                <a:latin typeface="Avenir Next LT Pro Light" panose="020B0304020202020204" pitchFamily="34" charset="0"/>
              </a:rPr>
              <a:t>Jessica Yoon</a:t>
            </a:r>
          </a:p>
          <a:p>
            <a:r>
              <a:rPr lang="en-US" dirty="0">
                <a:latin typeface="Avenir Next LT Pro Light" panose="020B0304020202020204" pitchFamily="34" charset="0"/>
              </a:rPr>
              <a:t>Phase 3 Project</a:t>
            </a:r>
          </a:p>
        </p:txBody>
      </p:sp>
      <p:cxnSp>
        <p:nvCxnSpPr>
          <p:cNvPr id="7" name="Straight Connector 6">
            <a:extLst>
              <a:ext uri="{FF2B5EF4-FFF2-40B4-BE49-F238E27FC236}">
                <a16:creationId xmlns:a16="http://schemas.microsoft.com/office/drawing/2014/main" id="{F70460E6-2F51-4BBC-BFE7-7D5D982FFE5B}"/>
              </a:ext>
            </a:extLst>
          </p:cNvPr>
          <p:cNvCxnSpPr>
            <a:cxnSpLocks/>
          </p:cNvCxnSpPr>
          <p:nvPr/>
        </p:nvCxnSpPr>
        <p:spPr>
          <a:xfrm>
            <a:off x="0" y="3810000"/>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192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9B95F4F-BCE9-4C85-82BF-7E162328C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1" y="4144874"/>
            <a:ext cx="3782308" cy="2713126"/>
          </a:xfrm>
          <a:prstGeom prst="rect">
            <a:avLst/>
          </a:prstGeom>
        </p:spPr>
      </p:pic>
      <p:cxnSp>
        <p:nvCxnSpPr>
          <p:cNvPr id="11" name="Straight Connector 10">
            <a:extLst>
              <a:ext uri="{FF2B5EF4-FFF2-40B4-BE49-F238E27FC236}">
                <a16:creationId xmlns:a16="http://schemas.microsoft.com/office/drawing/2014/main" id="{896173AB-279A-4452-9B4B-3D7D46585B03}"/>
              </a:ext>
            </a:extLst>
          </p:cNvPr>
          <p:cNvCxnSpPr/>
          <p:nvPr/>
        </p:nvCxnSpPr>
        <p:spPr>
          <a:xfrm>
            <a:off x="3805459" y="0"/>
            <a:ext cx="0" cy="685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5ABB3235-34C9-4AF1-A800-D88A1338B30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atin typeface="Bahnschrift Light" panose="020B0502040204020203" pitchFamily="34" charset="0"/>
              </a:rPr>
              <a:t>Summary</a:t>
            </a:r>
            <a:endParaRPr lang="en-US" dirty="0">
              <a:latin typeface="Bahnschrift Light" panose="020B0502040204020203" pitchFamily="34" charset="0"/>
            </a:endParaRPr>
          </a:p>
        </p:txBody>
      </p:sp>
    </p:spTree>
    <p:extLst>
      <p:ext uri="{BB962C8B-B14F-4D97-AF65-F5344CB8AC3E}">
        <p14:creationId xmlns:p14="http://schemas.microsoft.com/office/powerpoint/2010/main" val="385096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0041A-A916-4CD5-9BCE-31115AC19116}"/>
              </a:ext>
            </a:extLst>
          </p:cNvPr>
          <p:cNvSpPr>
            <a:spLocks noGrp="1"/>
          </p:cNvSpPr>
          <p:nvPr>
            <p:ph idx="1"/>
          </p:nvPr>
        </p:nvSpPr>
        <p:spPr/>
        <p:txBody>
          <a:bodyPr/>
          <a:lstStyle/>
          <a:p>
            <a:r>
              <a:rPr lang="en-US" dirty="0" err="1">
                <a:latin typeface="Bahnschrift Light" panose="020B0502040204020203" pitchFamily="34" charset="0"/>
              </a:rPr>
              <a:t>Asdf</a:t>
            </a:r>
            <a:endParaRPr lang="en-US" dirty="0">
              <a:latin typeface="Bahnschrift Light" panose="020B0502040204020203" pitchFamily="34" charset="0"/>
            </a:endParaRPr>
          </a:p>
          <a:p>
            <a:r>
              <a:rPr lang="en-US" dirty="0" err="1">
                <a:latin typeface="Bahnschrift Light" panose="020B0502040204020203" pitchFamily="34" charset="0"/>
              </a:rPr>
              <a:t>Asdf</a:t>
            </a:r>
            <a:endParaRPr lang="en-US" dirty="0">
              <a:latin typeface="Bahnschrift Light" panose="020B0502040204020203" pitchFamily="34" charset="0"/>
            </a:endParaRPr>
          </a:p>
          <a:p>
            <a:r>
              <a:rPr lang="en-US" dirty="0" err="1">
                <a:latin typeface="Bahnschrift Light" panose="020B0502040204020203" pitchFamily="34" charset="0"/>
              </a:rPr>
              <a:t>asdf</a:t>
            </a:r>
            <a:endParaRPr lang="en-US" dirty="0">
              <a:latin typeface="Bahnschrift Light" panose="020B0502040204020203" pitchFamily="34" charset="0"/>
            </a:endParaRPr>
          </a:p>
        </p:txBody>
      </p:sp>
      <p:sp>
        <p:nvSpPr>
          <p:cNvPr id="5" name="Title 4">
            <a:extLst>
              <a:ext uri="{FF2B5EF4-FFF2-40B4-BE49-F238E27FC236}">
                <a16:creationId xmlns:a16="http://schemas.microsoft.com/office/drawing/2014/main" id="{F8B9180E-90DB-46D0-BAD3-0A9C2CAC831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69816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7E1F21-C1EC-468E-A54E-F24221F15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125" y="1495425"/>
            <a:ext cx="7143750" cy="5362575"/>
          </a:xfrm>
          <a:prstGeom prst="rect">
            <a:avLst/>
          </a:prstGeom>
        </p:spPr>
      </p:pic>
      <p:sp>
        <p:nvSpPr>
          <p:cNvPr id="4" name="Title 1">
            <a:extLst>
              <a:ext uri="{FF2B5EF4-FFF2-40B4-BE49-F238E27FC236}">
                <a16:creationId xmlns:a16="http://schemas.microsoft.com/office/drawing/2014/main" id="{B3D0D4CE-E9D2-4C2C-9B65-8F1E3DAFD5CA}"/>
              </a:ext>
            </a:extLst>
          </p:cNvPr>
          <p:cNvSpPr txBox="1">
            <a:spLocks/>
          </p:cNvSpPr>
          <p:nvPr/>
        </p:nvSpPr>
        <p:spPr>
          <a:xfrm>
            <a:off x="1524000" y="666242"/>
            <a:ext cx="9144000" cy="2387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Bahnschrift Light" panose="020B0502040204020203" pitchFamily="34" charset="0"/>
              </a:rPr>
              <a:t>Thank You</a:t>
            </a:r>
          </a:p>
        </p:txBody>
      </p:sp>
    </p:spTree>
    <p:extLst>
      <p:ext uri="{BB962C8B-B14F-4D97-AF65-F5344CB8AC3E}">
        <p14:creationId xmlns:p14="http://schemas.microsoft.com/office/powerpoint/2010/main" val="310839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A508-74F3-47C6-8E1E-C62D7A91146D}"/>
              </a:ext>
            </a:extLst>
          </p:cNvPr>
          <p:cNvSpPr>
            <a:spLocks noGrp="1"/>
          </p:cNvSpPr>
          <p:nvPr>
            <p:ph type="title"/>
          </p:nvPr>
        </p:nvSpPr>
        <p:spPr/>
        <p:txBody>
          <a:bodyPr/>
          <a:lstStyle/>
          <a:p>
            <a:r>
              <a:rPr lang="en-US" dirty="0">
                <a:latin typeface="Avenir Next LT Pro Light" panose="020B0304020202020204" pitchFamily="34" charset="0"/>
              </a:rPr>
              <a:t>Overview</a:t>
            </a:r>
          </a:p>
        </p:txBody>
      </p:sp>
      <p:sp>
        <p:nvSpPr>
          <p:cNvPr id="3" name="Content Placeholder 2">
            <a:extLst>
              <a:ext uri="{FF2B5EF4-FFF2-40B4-BE49-F238E27FC236}">
                <a16:creationId xmlns:a16="http://schemas.microsoft.com/office/drawing/2014/main" id="{A2EF3F07-E75D-4A7B-BA39-9E510E484AC5}"/>
              </a:ext>
            </a:extLst>
          </p:cNvPr>
          <p:cNvSpPr>
            <a:spLocks noGrp="1"/>
          </p:cNvSpPr>
          <p:nvPr>
            <p:ph idx="1"/>
          </p:nvPr>
        </p:nvSpPr>
        <p:spPr/>
        <p:txBody>
          <a:bodyPr>
            <a:normAutofit/>
          </a:bodyPr>
          <a:lstStyle/>
          <a:p>
            <a:pPr marL="0" indent="0">
              <a:buNone/>
            </a:pPr>
            <a:r>
              <a:rPr lang="en-US" dirty="0">
                <a:latin typeface="Avenir Next LT Pro Light" panose="020B0304020202020204" pitchFamily="34" charset="0"/>
              </a:rPr>
              <a:t>Current situation: Many waterpoints already established, but some are in need of repair, while others are not functional.</a:t>
            </a:r>
          </a:p>
          <a:p>
            <a:pPr marL="0" indent="0">
              <a:buNone/>
            </a:pPr>
            <a:r>
              <a:rPr lang="en-US" dirty="0">
                <a:latin typeface="Avenir Next LT Pro Light" panose="020B0304020202020204" pitchFamily="34" charset="0"/>
              </a:rPr>
              <a:t>Tanzania, as a developing country, struggles with providing clean water to its population of over 57,000,000. There are many waterpoints already established in the country, but some are in need of repair while others have failed altogether.</a:t>
            </a:r>
          </a:p>
          <a:p>
            <a:pPr marL="0" indent="0">
              <a:buNone/>
            </a:pPr>
            <a:r>
              <a:rPr lang="en-US" b="0" i="0" dirty="0">
                <a:solidFill>
                  <a:srgbClr val="17344A"/>
                </a:solidFill>
                <a:effectLst/>
                <a:latin typeface="Avenir Next LT Pro Light" panose="020B0304020202020204" pitchFamily="34" charset="0"/>
              </a:rPr>
              <a:t>A smart understanding of which waterpoints will fail can improve maintenance operations and ensure that clean, potable water is available to communities across Tanzania.</a:t>
            </a:r>
          </a:p>
          <a:p>
            <a:pPr marL="0" indent="0">
              <a:buNone/>
            </a:pPr>
            <a:r>
              <a:rPr lang="en-US" dirty="0">
                <a:latin typeface="Avenir Next LT Pro Light" panose="020B0304020202020204" pitchFamily="34" charset="0"/>
              </a:rPr>
              <a:t>Predict the functionality of waterpoints given variables.</a:t>
            </a:r>
          </a:p>
        </p:txBody>
      </p:sp>
    </p:spTree>
    <p:extLst>
      <p:ext uri="{BB962C8B-B14F-4D97-AF65-F5344CB8AC3E}">
        <p14:creationId xmlns:p14="http://schemas.microsoft.com/office/powerpoint/2010/main" val="137802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7499-583D-4101-A95C-16D3F32A610D}"/>
              </a:ext>
            </a:extLst>
          </p:cNvPr>
          <p:cNvSpPr>
            <a:spLocks noGrp="1"/>
          </p:cNvSpPr>
          <p:nvPr>
            <p:ph type="title"/>
          </p:nvPr>
        </p:nvSpPr>
        <p:spPr/>
        <p:txBody>
          <a:bodyPr/>
          <a:lstStyle/>
          <a:p>
            <a:r>
              <a:rPr lang="en-US" dirty="0"/>
              <a:t>The Data</a:t>
            </a:r>
          </a:p>
        </p:txBody>
      </p:sp>
      <p:pic>
        <p:nvPicPr>
          <p:cNvPr id="3" name="Picture 2">
            <a:extLst>
              <a:ext uri="{FF2B5EF4-FFF2-40B4-BE49-F238E27FC236}">
                <a16:creationId xmlns:a16="http://schemas.microsoft.com/office/drawing/2014/main" id="{ECCC435C-CF9A-4172-87F7-14D23B444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674" y="1690688"/>
            <a:ext cx="7368651" cy="4027053"/>
          </a:xfrm>
          <a:prstGeom prst="rect">
            <a:avLst/>
          </a:prstGeom>
          <a:effectLst>
            <a:softEdge rad="317500"/>
          </a:effectLst>
        </p:spPr>
      </p:pic>
    </p:spTree>
    <p:extLst>
      <p:ext uri="{BB962C8B-B14F-4D97-AF65-F5344CB8AC3E}">
        <p14:creationId xmlns:p14="http://schemas.microsoft.com/office/powerpoint/2010/main" val="420553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FC1CEE-C149-4D6E-8595-DE899CC05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7136" y="1484236"/>
            <a:ext cx="3784864" cy="2517058"/>
          </a:xfrm>
          <a:prstGeom prst="rect">
            <a:avLst/>
          </a:prstGeom>
        </p:spPr>
      </p:pic>
      <p:cxnSp>
        <p:nvCxnSpPr>
          <p:cNvPr id="18" name="Straight Connector 17">
            <a:extLst>
              <a:ext uri="{FF2B5EF4-FFF2-40B4-BE49-F238E27FC236}">
                <a16:creationId xmlns:a16="http://schemas.microsoft.com/office/drawing/2014/main" id="{F8417A93-A053-4900-8A1C-8D0BE049BECF}"/>
              </a:ext>
            </a:extLst>
          </p:cNvPr>
          <p:cNvCxnSpPr/>
          <p:nvPr/>
        </p:nvCxnSpPr>
        <p:spPr>
          <a:xfrm>
            <a:off x="8397304" y="0"/>
            <a:ext cx="0" cy="685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A06E8050-DFC2-4C40-83CB-95FA49827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573" y="280729"/>
            <a:ext cx="6400789" cy="6296541"/>
          </a:xfrm>
          <a:prstGeom prst="rect">
            <a:avLst/>
          </a:prstGeom>
        </p:spPr>
      </p:pic>
    </p:spTree>
    <p:extLst>
      <p:ext uri="{BB962C8B-B14F-4D97-AF65-F5344CB8AC3E}">
        <p14:creationId xmlns:p14="http://schemas.microsoft.com/office/powerpoint/2010/main" val="129080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049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23D0-BCA0-4110-953E-64A9304E8618}"/>
              </a:ext>
            </a:extLst>
          </p:cNvPr>
          <p:cNvSpPr>
            <a:spLocks noGrp="1"/>
          </p:cNvSpPr>
          <p:nvPr>
            <p:ph type="title"/>
          </p:nvPr>
        </p:nvSpPr>
        <p:spPr/>
        <p:txBody>
          <a:bodyPr/>
          <a:lstStyle/>
          <a:p>
            <a:r>
              <a:rPr lang="en-US" dirty="0">
                <a:latin typeface="Avenir Next LT Pro Light" panose="020B0304020202020204" pitchFamily="34" charset="0"/>
              </a:rPr>
              <a:t>Models</a:t>
            </a:r>
          </a:p>
        </p:txBody>
      </p:sp>
    </p:spTree>
    <p:extLst>
      <p:ext uri="{BB962C8B-B14F-4D97-AF65-F5344CB8AC3E}">
        <p14:creationId xmlns:p14="http://schemas.microsoft.com/office/powerpoint/2010/main" val="315402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4C6126-2716-4081-8663-3783D6154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602"/>
            <a:ext cx="12192000" cy="1460500"/>
          </a:xfrm>
          <a:prstGeom prst="rect">
            <a:avLst/>
          </a:prstGeom>
        </p:spPr>
      </p:pic>
    </p:spTree>
    <p:extLst>
      <p:ext uri="{BB962C8B-B14F-4D97-AF65-F5344CB8AC3E}">
        <p14:creationId xmlns:p14="http://schemas.microsoft.com/office/powerpoint/2010/main" val="376986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83A8-CFD3-4B7E-A2A9-4AEC68F3BA95}"/>
              </a:ext>
            </a:extLst>
          </p:cNvPr>
          <p:cNvSpPr>
            <a:spLocks noGrp="1"/>
          </p:cNvSpPr>
          <p:nvPr>
            <p:ph type="title"/>
          </p:nvPr>
        </p:nvSpPr>
        <p:spPr/>
        <p:txBody>
          <a:bodyPr/>
          <a:lstStyle/>
          <a:p>
            <a:r>
              <a:rPr lang="en-US" dirty="0">
                <a:latin typeface="Bahnschrift Light" panose="020B0502040204020203" pitchFamily="34" charset="0"/>
              </a:rPr>
              <a:t>Analysis</a:t>
            </a:r>
          </a:p>
        </p:txBody>
      </p:sp>
    </p:spTree>
    <p:extLst>
      <p:ext uri="{BB962C8B-B14F-4D97-AF65-F5344CB8AC3E}">
        <p14:creationId xmlns:p14="http://schemas.microsoft.com/office/powerpoint/2010/main" val="1837465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5BC583-0099-4B7D-95A2-F67159D52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879" y="1307583"/>
            <a:ext cx="7750242" cy="4242833"/>
          </a:xfrm>
          <a:prstGeom prst="rect">
            <a:avLst/>
          </a:prstGeom>
          <a:effectLst>
            <a:softEdge rad="127000"/>
          </a:effectLst>
        </p:spPr>
      </p:pic>
    </p:spTree>
    <p:extLst>
      <p:ext uri="{BB962C8B-B14F-4D97-AF65-F5344CB8AC3E}">
        <p14:creationId xmlns:p14="http://schemas.microsoft.com/office/powerpoint/2010/main" val="1103626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1751</TotalTime>
  <Words>128</Words>
  <Application>Microsoft Office PowerPoint</Application>
  <PresentationFormat>Widescreen</PresentationFormat>
  <Paragraphs>19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 Light</vt:lpstr>
      <vt:lpstr>Bahnschrift Light</vt:lpstr>
      <vt:lpstr>Calibri</vt:lpstr>
      <vt:lpstr>Calibri Light</vt:lpstr>
      <vt:lpstr>Office Theme</vt:lpstr>
      <vt:lpstr>Waterpoints in Tanzania</vt:lpstr>
      <vt:lpstr>Overview</vt:lpstr>
      <vt:lpstr>The Data</vt:lpstr>
      <vt:lpstr>PowerPoint Presentation</vt:lpstr>
      <vt:lpstr>PowerPoint Presentation</vt:lpstr>
      <vt:lpstr>Models</vt:lpstr>
      <vt:lpstr>PowerPoint Presentation</vt:lpstr>
      <vt:lpstr>Analysis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Yoon</dc:creator>
  <cp:lastModifiedBy>Jessica Yoon</cp:lastModifiedBy>
  <cp:revision>25</cp:revision>
  <dcterms:created xsi:type="dcterms:W3CDTF">2021-03-27T15:14:34Z</dcterms:created>
  <dcterms:modified xsi:type="dcterms:W3CDTF">2021-04-06T11:38:55Z</dcterms:modified>
</cp:coreProperties>
</file>