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419" r:id="rId3"/>
    <p:sldId id="420" r:id="rId4"/>
    <p:sldId id="424" r:id="rId5"/>
    <p:sldId id="425" r:id="rId6"/>
    <p:sldId id="426" r:id="rId7"/>
    <p:sldId id="427" r:id="rId8"/>
    <p:sldId id="428" r:id="rId9"/>
    <p:sldId id="429" r:id="rId10"/>
    <p:sldId id="421" r:id="rId11"/>
    <p:sldId id="422" r:id="rId12"/>
    <p:sldId id="423" r:id="rId1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sz="2400"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2160">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FF"/>
    <a:srgbClr val="6BABD8"/>
    <a:srgbClr val="7AC3F6"/>
    <a:srgbClr val="6CADDA"/>
    <a:srgbClr val="75BBEC"/>
    <a:srgbClr val="639E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85" autoAdjust="0"/>
  </p:normalViewPr>
  <p:slideViewPr>
    <p:cSldViewPr snapToGrid="0" snapToObjects="1">
      <p:cViewPr varScale="1">
        <p:scale>
          <a:sx n="106" d="100"/>
          <a:sy n="106" d="100"/>
        </p:scale>
        <p:origin x="120" y="390"/>
      </p:cViewPr>
      <p:guideLst>
        <p:guide orient="horz" pos="2160"/>
        <p:guide pos="2903"/>
      </p:guideLst>
    </p:cSldViewPr>
  </p:slideViewPr>
  <p:outlineViewPr>
    <p:cViewPr>
      <p:scale>
        <a:sx n="33" d="100"/>
        <a:sy n="33" d="100"/>
      </p:scale>
      <p:origin x="8" y="505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4244A-B763-DE4F-8ECC-98AB27122A62}" type="datetimeFigureOut">
              <a:rPr lang="en-US" smtClean="0"/>
              <a:t>3/25/2022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8B1F93-C7C9-CA4D-BCD9-86D0BAC8BB98}" type="slidenum">
              <a:rPr lang="en-US" smtClean="0"/>
              <a:t>‹#›</a:t>
            </a:fld>
            <a:endParaRPr lang="en-US"/>
          </a:p>
        </p:txBody>
      </p:sp>
    </p:spTree>
    <p:extLst>
      <p:ext uri="{BB962C8B-B14F-4D97-AF65-F5344CB8AC3E}">
        <p14:creationId xmlns:p14="http://schemas.microsoft.com/office/powerpoint/2010/main" val="115640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45582-C1A1-4DC1-8730-60146EB6122B}" type="datetimeFigureOut">
              <a:rPr lang="en-US" smtClean="0"/>
              <a:pPr/>
              <a:t>3/25/2022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0D0A86-429F-48A3-B8E0-E5A44638A3FF}" type="slidenum">
              <a:rPr lang="en-US" smtClean="0"/>
              <a:pPr/>
              <a:t>‹#›</a:t>
            </a:fld>
            <a:endParaRPr lang="en-US"/>
          </a:p>
        </p:txBody>
      </p:sp>
    </p:spTree>
    <p:extLst>
      <p:ext uri="{BB962C8B-B14F-4D97-AF65-F5344CB8AC3E}">
        <p14:creationId xmlns:p14="http://schemas.microsoft.com/office/powerpoint/2010/main" val="144782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C0D0A86-429F-48A3-B8E0-E5A44638A3FF}" type="slidenum">
              <a:rPr lang="en-US" smtClean="0"/>
              <a:pPr/>
              <a:t>7</a:t>
            </a:fld>
            <a:endParaRPr lang="en-US"/>
          </a:p>
        </p:txBody>
      </p:sp>
    </p:spTree>
    <p:extLst>
      <p:ext uri="{BB962C8B-B14F-4D97-AF65-F5344CB8AC3E}">
        <p14:creationId xmlns:p14="http://schemas.microsoft.com/office/powerpoint/2010/main" val="303846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C0D0A86-429F-48A3-B8E0-E5A44638A3FF}" type="slidenum">
              <a:rPr lang="en-US" smtClean="0"/>
              <a:pPr/>
              <a:t>8</a:t>
            </a:fld>
            <a:endParaRPr lang="en-US"/>
          </a:p>
        </p:txBody>
      </p:sp>
    </p:spTree>
    <p:extLst>
      <p:ext uri="{BB962C8B-B14F-4D97-AF65-F5344CB8AC3E}">
        <p14:creationId xmlns:p14="http://schemas.microsoft.com/office/powerpoint/2010/main" val="886977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C0D0A86-429F-48A3-B8E0-E5A44638A3FF}" type="slidenum">
              <a:rPr lang="en-US" smtClean="0"/>
              <a:pPr/>
              <a:t>9</a:t>
            </a:fld>
            <a:endParaRPr lang="en-US"/>
          </a:p>
        </p:txBody>
      </p:sp>
    </p:spTree>
    <p:extLst>
      <p:ext uri="{BB962C8B-B14F-4D97-AF65-F5344CB8AC3E}">
        <p14:creationId xmlns:p14="http://schemas.microsoft.com/office/powerpoint/2010/main" val="2804670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2668570"/>
            <a:ext cx="9168392" cy="2237483"/>
          </a:xfrm>
          <a:prstGeom prst="rect">
            <a:avLst/>
          </a:prstGeom>
        </p:spPr>
      </p:pic>
    </p:spTree>
    <p:extLst>
      <p:ext uri="{BB962C8B-B14F-4D97-AF65-F5344CB8AC3E}">
        <p14:creationId xmlns:p14="http://schemas.microsoft.com/office/powerpoint/2010/main" val="179762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8502"/>
            <a:ext cx="8229600" cy="899819"/>
          </a:xfrm>
          <a:prstGeom prst="rect">
            <a:avLst/>
          </a:prstGeom>
        </p:spPr>
        <p:txBody>
          <a:bodyPr/>
          <a:lstStyle>
            <a:lvl1pPr algn="l">
              <a:defRPr sz="4000" b="1">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884847"/>
          </a:xfrm>
          <a:prstGeom prst="rect">
            <a:avLst/>
          </a:prstGeom>
        </p:spPr>
        <p:txBody>
          <a:bodyPr/>
          <a:lstStyle>
            <a:lvl1pPr>
              <a:defRPr sz="2800">
                <a:solidFill>
                  <a:srgbClr val="000090"/>
                </a:solidFill>
              </a:defRPr>
            </a:lvl1pPr>
            <a:lvl2pPr>
              <a:defRPr sz="2400">
                <a:solidFill>
                  <a:schemeClr val="tx1"/>
                </a:solidFill>
              </a:defRPr>
            </a:lvl2pPr>
            <a:lvl3pPr>
              <a:defRPr sz="2000">
                <a:solidFill>
                  <a:schemeClr val="tx1">
                    <a:lumMod val="65000"/>
                    <a:lumOff val="35000"/>
                  </a:schemeClr>
                </a:solidFill>
              </a:defRPr>
            </a:lvl3pPr>
            <a:lvl4pPr>
              <a:defRPr sz="1800">
                <a:solidFill>
                  <a:schemeClr val="tx1">
                    <a:lumMod val="65000"/>
                    <a:lumOff val="35000"/>
                  </a:schemeClr>
                </a:solidFill>
              </a:defRPr>
            </a:lvl4pPr>
            <a:lvl5pPr>
              <a:defRPr sz="1600">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457200" y="1245031"/>
            <a:ext cx="8686800" cy="45719"/>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46008" y="306320"/>
            <a:ext cx="487063" cy="3907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13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4C05E4-1670-4B9D-B078-E5E4BE1DE3A8}" type="datetime1">
              <a:rPr lang="ko-KR" altLang="en-US" smtClean="0"/>
              <a:t>2022-03-25</a:t>
            </a:fld>
            <a:endParaRPr lang="ko-KR" altLang="en-US" dirty="0"/>
          </a:p>
        </p:txBody>
      </p:sp>
      <p:sp>
        <p:nvSpPr>
          <p:cNvPr id="5" name="Footer Placeholder 4"/>
          <p:cNvSpPr>
            <a:spLocks noGrp="1"/>
          </p:cNvSpPr>
          <p:nvPr>
            <p:ph type="ftr" sz="quarter" idx="11"/>
          </p:nvPr>
        </p:nvSpPr>
        <p:spPr/>
        <p:txBody>
          <a:bodyPr/>
          <a:lstStyle/>
          <a:p>
            <a:endParaRPr lang="ko-KR" altLang="en-US"/>
          </a:p>
        </p:txBody>
      </p:sp>
      <p:cxnSp>
        <p:nvCxnSpPr>
          <p:cNvPr id="7" name="Straight Connector 6"/>
          <p:cNvCxnSpPr/>
          <p:nvPr/>
        </p:nvCxnSpPr>
        <p:spPr bwMode="gray">
          <a:xfrm>
            <a:off x="0" y="1316736"/>
            <a:ext cx="8577072"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nvGrpSpPr>
          <p:cNvPr id="2" name="Group 277"/>
          <p:cNvGrpSpPr>
            <a:grpSpLocks/>
          </p:cNvGrpSpPr>
          <p:nvPr/>
        </p:nvGrpSpPr>
        <p:grpSpPr bwMode="gray">
          <a:xfrm rot="5400000">
            <a:off x="301752" y="228600"/>
            <a:ext cx="996696" cy="969264"/>
            <a:chOff x="42" y="4085"/>
            <a:chExt cx="224" cy="224"/>
          </a:xfrm>
          <a:solidFill>
            <a:schemeClr val="bg2">
              <a:lumMod val="75000"/>
              <a:alpha val="30196"/>
            </a:schemeClr>
          </a:solidFill>
        </p:grpSpPr>
        <p:sp>
          <p:nvSpPr>
            <p:cNvPr id="1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a:p>
          </p:txBody>
        </p:sp>
        <p:sp>
          <p:nvSpPr>
            <p:cNvPr id="1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a:p>
          </p:txBody>
        </p:sp>
      </p:grpSp>
      <p:sp>
        <p:nvSpPr>
          <p:cNvPr id="12" name="Rectangle 11"/>
          <p:cNvSpPr/>
          <p:nvPr/>
        </p:nvSpPr>
        <p:spPr bwMode="gray">
          <a:xfrm>
            <a:off x="8604504" y="0"/>
            <a:ext cx="539496"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bwMode="gray">
          <a:xfrm>
            <a:off x="8595360" y="0"/>
            <a:ext cx="393192"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8"/>
          <p:cNvGrpSpPr/>
          <p:nvPr/>
        </p:nvGrpSpPr>
        <p:grpSpPr bwMode="gray">
          <a:xfrm>
            <a:off x="8019288" y="246888"/>
            <a:ext cx="1069848" cy="490035"/>
            <a:chOff x="8019288" y="246888"/>
            <a:chExt cx="1069848" cy="490035"/>
          </a:xfrm>
        </p:grpSpPr>
        <p:sp>
          <p:nvSpPr>
            <p:cNvPr id="15" name="Freeform 14"/>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6473952" y="6473952"/>
            <a:ext cx="2213007" cy="301752"/>
          </a:xfrm>
        </p:spPr>
        <p:txBody>
          <a:bodyPr/>
          <a:lstStyle/>
          <a:p>
            <a:r>
              <a:rPr lang="en-US" altLang="ko-KR" dirty="0" smtClean="0"/>
              <a:t>Page </a:t>
            </a:r>
            <a:fld id="{FDDC2DEE-BCEE-4AD3-83C9-FC323B611660}" type="slidenum">
              <a:rPr lang="ko-KR" altLang="en-US" smtClean="0"/>
              <a:pPr/>
              <a:t>‹#›</a:t>
            </a:fld>
            <a:endParaRPr lang="ko-KR" altLang="en-US" dirty="0"/>
          </a:p>
        </p:txBody>
      </p:sp>
      <p:sp>
        <p:nvSpPr>
          <p:cNvPr id="3" name="Content Placeholder 2"/>
          <p:cNvSpPr>
            <a:spLocks noGrp="1"/>
          </p:cNvSpPr>
          <p:nvPr>
            <p:ph idx="1"/>
          </p:nvPr>
        </p:nvSpPr>
        <p:spPr>
          <a:xfrm>
            <a:off x="457200" y="1600200"/>
            <a:ext cx="8229759" cy="4781128"/>
          </a:xfrm>
        </p:spPr>
        <p:txBody>
          <a:bodyPr>
            <a:normAutofit/>
          </a:bodyPr>
          <a:lstStyle>
            <a:lvl1pPr>
              <a:defRPr sz="2800"/>
            </a:lvl1pPr>
            <a:lvl2pPr>
              <a:defRPr sz="2400"/>
            </a:lvl2pPr>
            <a:lvl3pPr>
              <a:defRPr sz="2000"/>
            </a:lvl3pPr>
            <a:lvl4pPr>
              <a:defRPr sz="1800"/>
            </a:lvl4pPr>
            <a:lvl5pPr>
              <a:defRPr sz="1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19" name="Title 18"/>
          <p:cNvSpPr>
            <a:spLocks noGrp="1"/>
          </p:cNvSpPr>
          <p:nvPr>
            <p:ph type="title"/>
          </p:nvPr>
        </p:nvSpPr>
        <p:spPr>
          <a:xfrm>
            <a:off x="457359" y="152400"/>
            <a:ext cx="8229600" cy="1143000"/>
          </a:xfrm>
        </p:spPr>
        <p:txBody>
          <a:bodyPr/>
          <a:lstStyle/>
          <a:p>
            <a:r>
              <a:rPr lang="ko-KR" altLang="en-US" smtClean="0"/>
              <a:t>마스터 제목 스타일 편집</a:t>
            </a:r>
            <a:endParaRPr lang="en-US"/>
          </a:p>
        </p:txBody>
      </p:sp>
    </p:spTree>
    <p:extLst>
      <p:ext uri="{BB962C8B-B14F-4D97-AF65-F5344CB8AC3E}">
        <p14:creationId xmlns:p14="http://schemas.microsoft.com/office/powerpoint/2010/main" val="39082681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472718"/>
            <a:ext cx="9144000" cy="3852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pic>
        <p:nvPicPr>
          <p:cNvPr id="7" name="Picture 6"/>
          <p:cNvPicPr>
            <a:picLocks noChangeAspect="1"/>
          </p:cNvPicPr>
          <p:nvPr userDrawn="1"/>
        </p:nvPicPr>
        <p:blipFill>
          <a:blip r:embed="rId5"/>
          <a:stretch>
            <a:fillRect/>
          </a:stretch>
        </p:blipFill>
        <p:spPr>
          <a:xfrm>
            <a:off x="6345162" y="6564082"/>
            <a:ext cx="2798838" cy="195945"/>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3"/>
          <p:cNvSpPr>
            <a:spLocks noChangeArrowheads="1"/>
          </p:cNvSpPr>
          <p:nvPr/>
        </p:nvSpPr>
        <p:spPr bwMode="auto">
          <a:xfrm>
            <a:off x="789249" y="2295171"/>
            <a:ext cx="408084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1800" dirty="0" smtClean="0">
                <a:solidFill>
                  <a:schemeClr val="bg1"/>
                </a:solidFill>
              </a:rPr>
              <a:t>March 4, 2014</a:t>
            </a:r>
            <a:endParaRPr lang="en-US" sz="1800" dirty="0">
              <a:solidFill>
                <a:schemeClr val="bg1"/>
              </a:solidFill>
            </a:endParaRPr>
          </a:p>
        </p:txBody>
      </p:sp>
      <p:sp>
        <p:nvSpPr>
          <p:cNvPr id="3075" name="Title 1"/>
          <p:cNvSpPr txBox="1">
            <a:spLocks/>
          </p:cNvSpPr>
          <p:nvPr/>
        </p:nvSpPr>
        <p:spPr bwMode="auto">
          <a:xfrm>
            <a:off x="599099" y="653437"/>
            <a:ext cx="8400788" cy="1843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ヒラギノ角ゴ Pro W3" charset="0"/>
                <a:cs typeface="ヒラギノ角ゴ Pro W3" charset="0"/>
              </a:defRPr>
            </a:lvl1pPr>
            <a:lvl2pPr marL="742950" indent="-285750" eaLnBrk="0" hangingPunct="0">
              <a:defRPr sz="2400">
                <a:solidFill>
                  <a:schemeClr val="tx1"/>
                </a:solidFill>
                <a:latin typeface="Calibri" charset="0"/>
                <a:ea typeface="ヒラギノ角ゴ Pro W3" charset="0"/>
              </a:defRPr>
            </a:lvl2pPr>
            <a:lvl3pPr marL="1143000" indent="-228600" eaLnBrk="0" hangingPunct="0">
              <a:defRPr sz="2400">
                <a:solidFill>
                  <a:schemeClr val="tx1"/>
                </a:solidFill>
                <a:latin typeface="Calibri" charset="0"/>
                <a:ea typeface="ヒラギノ角ゴ Pro W3" charset="0"/>
              </a:defRPr>
            </a:lvl3pPr>
            <a:lvl4pPr marL="1600200" indent="-228600" eaLnBrk="0" hangingPunct="0">
              <a:defRPr sz="2400">
                <a:solidFill>
                  <a:schemeClr val="tx1"/>
                </a:solidFill>
                <a:latin typeface="Calibri" charset="0"/>
                <a:ea typeface="ヒラギノ角ゴ Pro W3" charset="0"/>
              </a:defRPr>
            </a:lvl4pPr>
            <a:lvl5pPr marL="2057400" indent="-228600" eaLnBrk="0" hangingPunct="0">
              <a:defRPr sz="2400">
                <a:solidFill>
                  <a:schemeClr val="tx1"/>
                </a:solidFill>
                <a:latin typeface="Calibri" charset="0"/>
                <a:ea typeface="ヒラギノ角ゴ Pro W3" charset="0"/>
              </a:defRPr>
            </a:lvl5pPr>
            <a:lvl6pPr marL="2514600" indent="-228600" eaLnBrk="0" fontAlgn="base" hangingPunct="0">
              <a:spcBef>
                <a:spcPct val="0"/>
              </a:spcBef>
              <a:spcAft>
                <a:spcPct val="0"/>
              </a:spcAft>
              <a:defRPr sz="2400">
                <a:solidFill>
                  <a:schemeClr val="tx1"/>
                </a:solidFill>
                <a:latin typeface="Calibri" charset="0"/>
                <a:ea typeface="ヒラギノ角ゴ Pro W3" charset="0"/>
              </a:defRPr>
            </a:lvl6pPr>
            <a:lvl7pPr marL="2971800" indent="-228600" eaLnBrk="0" fontAlgn="base" hangingPunct="0">
              <a:spcBef>
                <a:spcPct val="0"/>
              </a:spcBef>
              <a:spcAft>
                <a:spcPct val="0"/>
              </a:spcAft>
              <a:defRPr sz="2400">
                <a:solidFill>
                  <a:schemeClr val="tx1"/>
                </a:solidFill>
                <a:latin typeface="Calibri" charset="0"/>
                <a:ea typeface="ヒラギノ角ゴ Pro W3" charset="0"/>
              </a:defRPr>
            </a:lvl7pPr>
            <a:lvl8pPr marL="3429000" indent="-228600" eaLnBrk="0" fontAlgn="base" hangingPunct="0">
              <a:spcBef>
                <a:spcPct val="0"/>
              </a:spcBef>
              <a:spcAft>
                <a:spcPct val="0"/>
              </a:spcAft>
              <a:defRPr sz="2400">
                <a:solidFill>
                  <a:schemeClr val="tx1"/>
                </a:solidFill>
                <a:latin typeface="Calibri" charset="0"/>
                <a:ea typeface="ヒラギノ角ゴ Pro W3" charset="0"/>
              </a:defRPr>
            </a:lvl8pPr>
            <a:lvl9pPr marL="3886200" indent="-228600" eaLnBrk="0" fontAlgn="base" hangingPunct="0">
              <a:spcBef>
                <a:spcPct val="0"/>
              </a:spcBef>
              <a:spcAft>
                <a:spcPct val="0"/>
              </a:spcAft>
              <a:defRPr sz="2400">
                <a:solidFill>
                  <a:schemeClr val="tx1"/>
                </a:solidFill>
                <a:latin typeface="Calibri" charset="0"/>
                <a:ea typeface="ヒラギノ角ゴ Pro W3" charset="0"/>
              </a:defRPr>
            </a:lvl9pPr>
          </a:lstStyle>
          <a:p>
            <a:pPr eaLnBrk="1" hangingPunct="1"/>
            <a:r>
              <a:rPr lang="en-US" sz="3200" b="1" baseline="-25000" dirty="0" smtClean="0">
                <a:solidFill>
                  <a:schemeClr val="accent1"/>
                </a:solidFill>
              </a:rPr>
              <a:t>Object Oriented Programming</a:t>
            </a:r>
            <a:br>
              <a:rPr lang="en-US" sz="3200" b="1" baseline="-25000" dirty="0" smtClean="0">
                <a:solidFill>
                  <a:schemeClr val="accent1"/>
                </a:solidFill>
              </a:rPr>
            </a:br>
            <a:r>
              <a:rPr lang="en-US" sz="3200" b="1" dirty="0" smtClean="0">
                <a:solidFill>
                  <a:schemeClr val="accent1"/>
                </a:solidFill>
              </a:rPr>
              <a:t>Introduction to Java</a:t>
            </a:r>
            <a:endParaRPr lang="en-US" sz="3200" b="1" i="1" dirty="0" smtClean="0">
              <a:solidFill>
                <a:schemeClr val="accent1"/>
              </a:solidFill>
            </a:endParaRPr>
          </a:p>
          <a:p>
            <a:pPr eaLnBrk="1" hangingPunct="1"/>
            <a:r>
              <a:rPr lang="en-US" sz="3200" b="1" i="1" dirty="0" smtClean="0">
                <a:solidFill>
                  <a:srgbClr val="FF0000"/>
                </a:solidFill>
              </a:rPr>
              <a:t>Ch. 2</a:t>
            </a:r>
            <a:endParaRPr lang="en-US" sz="3200" b="1" i="1" dirty="0">
              <a:solidFill>
                <a:srgbClr val="FF0000"/>
              </a:solidFill>
            </a:endParaRPr>
          </a:p>
        </p:txBody>
      </p:sp>
      <p:sp>
        <p:nvSpPr>
          <p:cNvPr id="5" name="Title 1"/>
          <p:cNvSpPr txBox="1">
            <a:spLocks/>
          </p:cNvSpPr>
          <p:nvPr/>
        </p:nvSpPr>
        <p:spPr bwMode="auto">
          <a:xfrm>
            <a:off x="1220495" y="5152327"/>
            <a:ext cx="5104522" cy="8040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ヒラギノ角ゴ Pro W3" charset="0"/>
                <a:cs typeface="ヒラギノ角ゴ Pro W3" charset="0"/>
              </a:defRPr>
            </a:lvl1pPr>
            <a:lvl2pPr marL="742950" indent="-285750" eaLnBrk="0" hangingPunct="0">
              <a:defRPr sz="2400">
                <a:solidFill>
                  <a:schemeClr val="tx1"/>
                </a:solidFill>
                <a:latin typeface="Calibri" charset="0"/>
                <a:ea typeface="ヒラギノ角ゴ Pro W3" charset="0"/>
              </a:defRPr>
            </a:lvl2pPr>
            <a:lvl3pPr marL="1143000" indent="-228600" eaLnBrk="0" hangingPunct="0">
              <a:defRPr sz="2400">
                <a:solidFill>
                  <a:schemeClr val="tx1"/>
                </a:solidFill>
                <a:latin typeface="Calibri" charset="0"/>
                <a:ea typeface="ヒラギノ角ゴ Pro W3" charset="0"/>
              </a:defRPr>
            </a:lvl3pPr>
            <a:lvl4pPr marL="1600200" indent="-228600" eaLnBrk="0" hangingPunct="0">
              <a:defRPr sz="2400">
                <a:solidFill>
                  <a:schemeClr val="tx1"/>
                </a:solidFill>
                <a:latin typeface="Calibri" charset="0"/>
                <a:ea typeface="ヒラギノ角ゴ Pro W3" charset="0"/>
              </a:defRPr>
            </a:lvl4pPr>
            <a:lvl5pPr marL="2057400" indent="-228600" eaLnBrk="0" hangingPunct="0">
              <a:defRPr sz="2400">
                <a:solidFill>
                  <a:schemeClr val="tx1"/>
                </a:solidFill>
                <a:latin typeface="Calibri" charset="0"/>
                <a:ea typeface="ヒラギノ角ゴ Pro W3" charset="0"/>
              </a:defRPr>
            </a:lvl5pPr>
            <a:lvl6pPr marL="2514600" indent="-228600" eaLnBrk="0" fontAlgn="base" hangingPunct="0">
              <a:spcBef>
                <a:spcPct val="0"/>
              </a:spcBef>
              <a:spcAft>
                <a:spcPct val="0"/>
              </a:spcAft>
              <a:defRPr sz="2400">
                <a:solidFill>
                  <a:schemeClr val="tx1"/>
                </a:solidFill>
                <a:latin typeface="Calibri" charset="0"/>
                <a:ea typeface="ヒラギノ角ゴ Pro W3" charset="0"/>
              </a:defRPr>
            </a:lvl6pPr>
            <a:lvl7pPr marL="2971800" indent="-228600" eaLnBrk="0" fontAlgn="base" hangingPunct="0">
              <a:spcBef>
                <a:spcPct val="0"/>
              </a:spcBef>
              <a:spcAft>
                <a:spcPct val="0"/>
              </a:spcAft>
              <a:defRPr sz="2400">
                <a:solidFill>
                  <a:schemeClr val="tx1"/>
                </a:solidFill>
                <a:latin typeface="Calibri" charset="0"/>
                <a:ea typeface="ヒラギノ角ゴ Pro W3" charset="0"/>
              </a:defRPr>
            </a:lvl7pPr>
            <a:lvl8pPr marL="3429000" indent="-228600" eaLnBrk="0" fontAlgn="base" hangingPunct="0">
              <a:spcBef>
                <a:spcPct val="0"/>
              </a:spcBef>
              <a:spcAft>
                <a:spcPct val="0"/>
              </a:spcAft>
              <a:defRPr sz="2400">
                <a:solidFill>
                  <a:schemeClr val="tx1"/>
                </a:solidFill>
                <a:latin typeface="Calibri" charset="0"/>
                <a:ea typeface="ヒラギノ角ゴ Pro W3" charset="0"/>
              </a:defRPr>
            </a:lvl8pPr>
            <a:lvl9pPr marL="3886200" indent="-228600" eaLnBrk="0" fontAlgn="base" hangingPunct="0">
              <a:spcBef>
                <a:spcPct val="0"/>
              </a:spcBef>
              <a:spcAft>
                <a:spcPct val="0"/>
              </a:spcAft>
              <a:defRPr sz="2400">
                <a:solidFill>
                  <a:schemeClr val="tx1"/>
                </a:solidFill>
                <a:latin typeface="Calibri" charset="0"/>
                <a:ea typeface="ヒラギノ角ゴ Pro W3" charset="0"/>
              </a:defRPr>
            </a:lvl9pPr>
          </a:lstStyle>
          <a:p>
            <a:pPr eaLnBrk="1" hangingPunct="1"/>
            <a:r>
              <a:rPr lang="en-US" altLang="ko-KR" sz="2000" dirty="0"/>
              <a:t>Dept. of Software, </a:t>
            </a:r>
            <a:r>
              <a:rPr lang="en-US" altLang="ko-KR" sz="2000" dirty="0" err="1"/>
              <a:t>Gachon</a:t>
            </a:r>
            <a:r>
              <a:rPr lang="en-US" altLang="ko-KR" sz="2000" dirty="0"/>
              <a:t> University</a:t>
            </a:r>
          </a:p>
          <a:p>
            <a:pPr eaLnBrk="1" hangingPunct="1"/>
            <a:r>
              <a:rPr lang="en-US" altLang="ko-KR" sz="2000" dirty="0" err="1"/>
              <a:t>Ahyoung</a:t>
            </a:r>
            <a:r>
              <a:rPr lang="en-US" altLang="ko-KR" sz="2000" dirty="0"/>
              <a:t> Choi, </a:t>
            </a:r>
            <a:r>
              <a:rPr lang="en-US" altLang="ko-KR" sz="2000" dirty="0" smtClean="0"/>
              <a:t>Spring</a:t>
            </a:r>
            <a:endParaRPr lang="en-US" altLang="ko-KR" sz="2000"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099" y="5250959"/>
            <a:ext cx="609216" cy="48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HW 1 - 4</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a:t>Write a program that asks the user to enter his roll number, name, address, and the course he studies. The program should then print the following two lines, with the user’s input replacing the items in italics:</a:t>
            </a:r>
            <a:endParaRPr lang="ko-KR" altLang="ko-KR" dirty="0"/>
          </a:p>
          <a:p>
            <a:pPr lvl="1"/>
            <a:r>
              <a:rPr lang="en-US" altLang="ko-KR" i="1" dirty="0" smtClean="0"/>
              <a:t>Name </a:t>
            </a:r>
            <a:r>
              <a:rPr lang="en-US" altLang="ko-KR" dirty="0"/>
              <a:t>has roll no </a:t>
            </a:r>
            <a:r>
              <a:rPr lang="en-US" altLang="ko-KR" i="1" dirty="0"/>
              <a:t>Roll</a:t>
            </a:r>
            <a:r>
              <a:rPr lang="en-US" altLang="ko-KR" dirty="0"/>
              <a:t>, </a:t>
            </a:r>
            <a:endParaRPr lang="ko-KR" altLang="ko-KR" dirty="0"/>
          </a:p>
          <a:p>
            <a:pPr lvl="1"/>
            <a:r>
              <a:rPr lang="en-US" altLang="ko-KR" dirty="0"/>
              <a:t>his address is </a:t>
            </a:r>
            <a:r>
              <a:rPr lang="en-US" altLang="ko-KR" i="1" dirty="0"/>
              <a:t>address</a:t>
            </a:r>
            <a:r>
              <a:rPr lang="en-US" altLang="ko-KR" dirty="0"/>
              <a:t> and the course he studies is </a:t>
            </a:r>
            <a:r>
              <a:rPr lang="en-US" altLang="ko-KR" i="1" dirty="0"/>
              <a:t>course</a:t>
            </a:r>
            <a:endParaRPr lang="ko-KR" altLang="ko-KR" dirty="0"/>
          </a:p>
          <a:p>
            <a:r>
              <a:rPr lang="en-US" altLang="ko-KR" dirty="0"/>
              <a:t>For example, if the user entered Alec Ray as name, 12 as roll number, 10 Down Road as address, and B.S.( Computer Science) as course, then  the output would be</a:t>
            </a:r>
            <a:endParaRPr lang="ko-KR" altLang="ko-KR" dirty="0"/>
          </a:p>
          <a:p>
            <a:pPr lvl="1"/>
            <a:r>
              <a:rPr lang="en-US" altLang="ko-KR" dirty="0"/>
              <a:t>Alec Ray has roll no. 12, </a:t>
            </a:r>
            <a:endParaRPr lang="ko-KR" altLang="ko-KR" dirty="0"/>
          </a:p>
          <a:p>
            <a:pPr lvl="1"/>
            <a:r>
              <a:rPr lang="en-US" altLang="ko-KR" dirty="0"/>
              <a:t>his address is 10 Down Road and the course he studies is B.S.( Computer Science).</a:t>
            </a:r>
            <a:endParaRPr lang="ko-KR" altLang="ko-KR" dirty="0"/>
          </a:p>
          <a:p>
            <a:endParaRPr lang="ko-KR" altLang="en-US" dirty="0"/>
          </a:p>
        </p:txBody>
      </p:sp>
    </p:spTree>
    <p:extLst>
      <p:ext uri="{BB962C8B-B14F-4D97-AF65-F5344CB8AC3E}">
        <p14:creationId xmlns:p14="http://schemas.microsoft.com/office/powerpoint/2010/main" val="371394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HW 1 - </a:t>
            </a:r>
            <a:r>
              <a:rPr lang="en-US" altLang="ko-KR" dirty="0" smtClean="0"/>
              <a:t>6</a:t>
            </a:r>
            <a:endParaRPr lang="ko-KR" altLang="en-US" dirty="0"/>
          </a:p>
        </p:txBody>
      </p:sp>
      <p:sp>
        <p:nvSpPr>
          <p:cNvPr id="3" name="내용 개체 틀 2"/>
          <p:cNvSpPr>
            <a:spLocks noGrp="1"/>
          </p:cNvSpPr>
          <p:nvPr>
            <p:ph idx="1"/>
          </p:nvPr>
        </p:nvSpPr>
        <p:spPr/>
        <p:txBody>
          <a:bodyPr/>
          <a:lstStyle/>
          <a:p>
            <a:r>
              <a:rPr lang="en-US" altLang="ko-KR" dirty="0"/>
              <a:t>Write a program that reads a octal number (maximum 3 place) from the keyboard as a string and then converts it into decimal. </a:t>
            </a:r>
            <a:endParaRPr lang="en-US" altLang="ko-KR" dirty="0" smtClean="0"/>
          </a:p>
          <a:p>
            <a:pPr lvl="1"/>
            <a:r>
              <a:rPr lang="en-US" altLang="ko-KR" dirty="0" smtClean="0"/>
              <a:t>For </a:t>
            </a:r>
            <a:r>
              <a:rPr lang="en-US" altLang="ko-KR" dirty="0"/>
              <a:t>example, if the input is 112, the output should be 74. </a:t>
            </a:r>
            <a:endParaRPr lang="en-US" altLang="ko-KR" dirty="0" smtClean="0"/>
          </a:p>
          <a:p>
            <a:pPr lvl="1"/>
            <a:r>
              <a:rPr lang="en-US" altLang="ko-KR" dirty="0" smtClean="0"/>
              <a:t>(</a:t>
            </a:r>
            <a:r>
              <a:rPr lang="en-US" altLang="ko-KR" i="1" dirty="0"/>
              <a:t>Hint: </a:t>
            </a:r>
            <a:r>
              <a:rPr lang="en-US" altLang="ko-KR" dirty="0"/>
              <a:t>Break the string into substrings and then convert each substring to a value for a single place. If the values in each place are </a:t>
            </a:r>
            <a:r>
              <a:rPr lang="en-US" altLang="ko-KR" i="1" dirty="0"/>
              <a:t>b</a:t>
            </a:r>
            <a:r>
              <a:rPr lang="en-US" altLang="ko-KR" baseline="-25000" dirty="0"/>
              <a:t>0</a:t>
            </a:r>
            <a:r>
              <a:rPr lang="en-US" altLang="ko-KR" dirty="0"/>
              <a:t>, </a:t>
            </a:r>
            <a:r>
              <a:rPr lang="en-US" altLang="ko-KR" i="1" dirty="0"/>
              <a:t>b</a:t>
            </a:r>
            <a:r>
              <a:rPr lang="en-US" altLang="ko-KR" baseline="-25000" dirty="0"/>
              <a:t>1</a:t>
            </a:r>
            <a:r>
              <a:rPr lang="en-US" altLang="ko-KR" dirty="0"/>
              <a:t>, and </a:t>
            </a:r>
            <a:r>
              <a:rPr lang="en-US" altLang="ko-KR" i="1" dirty="0"/>
              <a:t>b</a:t>
            </a:r>
            <a:r>
              <a:rPr lang="en-US" altLang="ko-KR" baseline="-25000" dirty="0"/>
              <a:t>2</a:t>
            </a:r>
            <a:r>
              <a:rPr lang="en-US" altLang="ko-KR" dirty="0"/>
              <a:t>, the decimal equivalent is 64</a:t>
            </a:r>
            <a:r>
              <a:rPr lang="en-US" altLang="ko-KR" i="1" dirty="0"/>
              <a:t>b</a:t>
            </a:r>
            <a:r>
              <a:rPr lang="en-US" altLang="ko-KR" baseline="-25000" dirty="0"/>
              <a:t>1</a:t>
            </a:r>
            <a:r>
              <a:rPr lang="en-US" altLang="ko-KR" dirty="0"/>
              <a:t>+ 8</a:t>
            </a:r>
            <a:r>
              <a:rPr lang="en-US" altLang="ko-KR" i="1" dirty="0"/>
              <a:t>b</a:t>
            </a:r>
            <a:r>
              <a:rPr lang="en-US" altLang="ko-KR" baseline="-25000" dirty="0"/>
              <a:t>2</a:t>
            </a:r>
            <a:r>
              <a:rPr lang="en-US" altLang="ko-KR" dirty="0"/>
              <a:t>+ </a:t>
            </a:r>
            <a:r>
              <a:rPr lang="en-US" altLang="ko-KR" i="1" dirty="0"/>
              <a:t>b</a:t>
            </a:r>
            <a:r>
              <a:rPr lang="en-US" altLang="ko-KR" baseline="-25000" dirty="0"/>
              <a:t>3</a:t>
            </a:r>
            <a:r>
              <a:rPr lang="en-US" altLang="ko-KR" dirty="0" smtClean="0"/>
              <a:t>.).</a:t>
            </a:r>
            <a:endParaRPr lang="ko-KR" altLang="en-US" dirty="0"/>
          </a:p>
        </p:txBody>
      </p:sp>
    </p:spTree>
    <p:extLst>
      <p:ext uri="{BB962C8B-B14F-4D97-AF65-F5344CB8AC3E}">
        <p14:creationId xmlns:p14="http://schemas.microsoft.com/office/powerpoint/2010/main" val="214008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HW 1 - </a:t>
            </a:r>
            <a:r>
              <a:rPr lang="en-US" altLang="ko-KR" dirty="0" smtClean="0"/>
              <a:t>8</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a:t>The Harris-Benedict equation estimates the number of calories your body needs to maintain your weight if you do no exercise.  This is called your basal metabolic rate or BMR.</a:t>
            </a:r>
            <a:endParaRPr lang="ko-KR" altLang="ko-KR" dirty="0"/>
          </a:p>
          <a:p>
            <a:r>
              <a:rPr lang="en-US" altLang="ko-KR" dirty="0" smtClean="0"/>
              <a:t>The </a:t>
            </a:r>
            <a:r>
              <a:rPr lang="en-US" altLang="ko-KR" dirty="0"/>
              <a:t>calories needed for a woman to maintain her weight is:</a:t>
            </a:r>
            <a:endParaRPr lang="ko-KR" altLang="ko-KR" dirty="0"/>
          </a:p>
          <a:p>
            <a:pPr lvl="1"/>
            <a:r>
              <a:rPr lang="en-US" altLang="ko-KR" dirty="0"/>
              <a:t>BMR = 655 + (4.3 * weight in pounds) + (4.7 * height in inches) - (4.7 * age in years)</a:t>
            </a:r>
            <a:endParaRPr lang="ko-KR" altLang="ko-KR" dirty="0"/>
          </a:p>
          <a:p>
            <a:r>
              <a:rPr lang="en-US" altLang="ko-KR" dirty="0" smtClean="0"/>
              <a:t>The </a:t>
            </a:r>
            <a:r>
              <a:rPr lang="en-US" altLang="ko-KR" dirty="0"/>
              <a:t>calories needed for a man to maintain his weight is:</a:t>
            </a:r>
            <a:endParaRPr lang="ko-KR" altLang="ko-KR" dirty="0"/>
          </a:p>
          <a:p>
            <a:pPr lvl="1"/>
            <a:r>
              <a:rPr lang="en-US" altLang="ko-KR" dirty="0"/>
              <a:t>BMR = 66 + (6.3 * weight in pounds) + (12.9 * height in inches) - (6.8 * age in years)</a:t>
            </a:r>
            <a:endParaRPr lang="ko-KR" altLang="ko-KR" dirty="0"/>
          </a:p>
          <a:p>
            <a:r>
              <a:rPr lang="en-US" altLang="ko-KR" dirty="0" smtClean="0"/>
              <a:t>A </a:t>
            </a:r>
            <a:r>
              <a:rPr lang="en-US" altLang="ko-KR" dirty="0"/>
              <a:t>typical chocolate bar will contain around 230 calories.  Write a program that allows the user to input their weight in pounds, height in inches, and age in years.  The program should then output the number of chocolate bars that should be consumed to maintain one’s weight for both a woman and a man of the input weight, height, and age.</a:t>
            </a:r>
            <a:endParaRPr lang="ko-KR" altLang="ko-KR" dirty="0"/>
          </a:p>
          <a:p>
            <a:endParaRPr lang="ko-KR" altLang="en-US" dirty="0"/>
          </a:p>
        </p:txBody>
      </p:sp>
    </p:spTree>
    <p:extLst>
      <p:ext uri="{BB962C8B-B14F-4D97-AF65-F5344CB8AC3E}">
        <p14:creationId xmlns:p14="http://schemas.microsoft.com/office/powerpoint/2010/main" val="112142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Homework 1</a:t>
            </a:r>
            <a:endParaRPr lang="ko-KR" altLang="en-US" dirty="0"/>
          </a:p>
        </p:txBody>
      </p:sp>
      <p:sp>
        <p:nvSpPr>
          <p:cNvPr id="3" name="내용 개체 틀 2"/>
          <p:cNvSpPr>
            <a:spLocks noGrp="1"/>
          </p:cNvSpPr>
          <p:nvPr>
            <p:ph idx="1"/>
          </p:nvPr>
        </p:nvSpPr>
        <p:spPr/>
        <p:txBody>
          <a:bodyPr>
            <a:normAutofit/>
          </a:bodyPr>
          <a:lstStyle/>
          <a:p>
            <a:r>
              <a:rPr lang="en-US" altLang="ko-KR" dirty="0" smtClean="0"/>
              <a:t>Due date: One week</a:t>
            </a:r>
          </a:p>
          <a:p>
            <a:r>
              <a:rPr lang="en-US" altLang="ko-KR" dirty="0" smtClean="0"/>
              <a:t>Programming projects </a:t>
            </a:r>
          </a:p>
          <a:p>
            <a:r>
              <a:rPr lang="en-US" altLang="ko-KR" dirty="0" smtClean="0"/>
              <a:t>Submission form: </a:t>
            </a:r>
            <a:r>
              <a:rPr lang="en-US" altLang="ko-KR" dirty="0" smtClean="0"/>
              <a:t> .jar</a:t>
            </a:r>
            <a:r>
              <a:rPr lang="ko-KR" altLang="en-US" dirty="0" smtClean="0"/>
              <a:t>파일 </a:t>
            </a:r>
            <a:r>
              <a:rPr lang="en-US" altLang="ko-KR" dirty="0" smtClean="0"/>
              <a:t>+ </a:t>
            </a:r>
            <a:r>
              <a:rPr lang="ko-KR" altLang="en-US" dirty="0" smtClean="0"/>
              <a:t>소스파일 제출</a:t>
            </a:r>
            <a:r>
              <a:rPr lang="en-US" altLang="ko-KR" dirty="0" smtClean="0"/>
              <a:t>(.java)</a:t>
            </a:r>
          </a:p>
          <a:p>
            <a:r>
              <a:rPr lang="en-US" altLang="ko-KR" dirty="0" smtClean="0"/>
              <a:t>Submission site: </a:t>
            </a:r>
            <a:r>
              <a:rPr lang="ko-KR" altLang="en-US" dirty="0" err="1" smtClean="0"/>
              <a:t>레포트</a:t>
            </a:r>
            <a:r>
              <a:rPr lang="ko-KR" altLang="en-US" dirty="0" smtClean="0"/>
              <a:t> </a:t>
            </a:r>
            <a:r>
              <a:rPr lang="ko-KR" altLang="en-US" dirty="0" err="1" smtClean="0"/>
              <a:t>제출실</a:t>
            </a:r>
            <a:endParaRPr lang="en-US" altLang="ko-KR" dirty="0" smtClean="0"/>
          </a:p>
          <a:p>
            <a:r>
              <a:rPr lang="en-US" altLang="ko-KR" dirty="0" smtClean="0"/>
              <a:t>Requirements</a:t>
            </a:r>
          </a:p>
          <a:p>
            <a:pPr lvl="1"/>
            <a:r>
              <a:rPr lang="en-US" altLang="ko-KR" dirty="0" smtClean="0"/>
              <a:t>Self-documentation (comment) for your programs </a:t>
            </a:r>
          </a:p>
          <a:p>
            <a:pPr lvl="1"/>
            <a:r>
              <a:rPr lang="en-US" altLang="ko-KR" dirty="0" smtClean="0"/>
              <a:t>Comment for each class </a:t>
            </a:r>
            <a:r>
              <a:rPr lang="en-US" altLang="ko-KR" dirty="0" smtClean="0">
                <a:ea typeface="굴림" pitchFamily="50" charset="-127"/>
              </a:rPr>
              <a:t>with </a:t>
            </a:r>
            <a:r>
              <a:rPr lang="en-US" altLang="ko-KR" b="1" dirty="0" smtClean="0">
                <a:solidFill>
                  <a:schemeClr val="accent2"/>
                </a:solidFill>
                <a:latin typeface="Courier New" pitchFamily="49" charset="0"/>
                <a:ea typeface="굴림" pitchFamily="50" charset="-127"/>
              </a:rPr>
              <a:t>/**</a:t>
            </a:r>
            <a:r>
              <a:rPr lang="en-US" altLang="ko-KR" dirty="0" smtClean="0">
                <a:ea typeface="굴림" pitchFamily="50" charset="-127"/>
              </a:rPr>
              <a:t> and </a:t>
            </a:r>
            <a:r>
              <a:rPr lang="en-US" altLang="ko-KR" b="1" dirty="0" smtClean="0">
                <a:solidFill>
                  <a:schemeClr val="accent2"/>
                </a:solidFill>
                <a:latin typeface="Courier New" pitchFamily="49" charset="0"/>
                <a:ea typeface="굴림" pitchFamily="50" charset="-127"/>
              </a:rPr>
              <a:t>*/</a:t>
            </a:r>
            <a:r>
              <a:rPr lang="en-US" altLang="ko-KR" dirty="0" smtClean="0">
                <a:ea typeface="굴림" pitchFamily="50" charset="-127"/>
              </a:rPr>
              <a:t>.</a:t>
            </a:r>
          </a:p>
        </p:txBody>
      </p:sp>
    </p:spTree>
    <p:extLst>
      <p:ext uri="{BB962C8B-B14F-4D97-AF65-F5344CB8AC3E}">
        <p14:creationId xmlns:p14="http://schemas.microsoft.com/office/powerpoint/2010/main" val="312299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 to make a .jar file</a:t>
            </a:r>
            <a:endParaRPr lang="ko-KR" altLang="en-US" dirty="0"/>
          </a:p>
        </p:txBody>
      </p:sp>
      <p:pic>
        <p:nvPicPr>
          <p:cNvPr id="4" name="그림 3"/>
          <p:cNvPicPr>
            <a:picLocks noChangeAspect="1"/>
          </p:cNvPicPr>
          <p:nvPr/>
        </p:nvPicPr>
        <p:blipFill rotWithShape="1">
          <a:blip r:embed="rId2"/>
          <a:srcRect l="3445" t="1970" r="11508"/>
          <a:stretch/>
        </p:blipFill>
        <p:spPr>
          <a:xfrm>
            <a:off x="123825" y="1368321"/>
            <a:ext cx="3362325" cy="4902862"/>
          </a:xfrm>
          <a:prstGeom prst="rect">
            <a:avLst/>
          </a:prstGeom>
        </p:spPr>
      </p:pic>
      <p:pic>
        <p:nvPicPr>
          <p:cNvPr id="5" name="그림 4"/>
          <p:cNvPicPr>
            <a:picLocks noChangeAspect="1"/>
          </p:cNvPicPr>
          <p:nvPr/>
        </p:nvPicPr>
        <p:blipFill>
          <a:blip r:embed="rId3"/>
          <a:stretch>
            <a:fillRect/>
          </a:stretch>
        </p:blipFill>
        <p:spPr>
          <a:xfrm>
            <a:off x="3533775" y="1470423"/>
            <a:ext cx="3556945" cy="3376610"/>
          </a:xfrm>
          <a:prstGeom prst="rect">
            <a:avLst/>
          </a:prstGeom>
        </p:spPr>
      </p:pic>
      <p:pic>
        <p:nvPicPr>
          <p:cNvPr id="6" name="그림 5"/>
          <p:cNvPicPr>
            <a:picLocks noChangeAspect="1"/>
          </p:cNvPicPr>
          <p:nvPr/>
        </p:nvPicPr>
        <p:blipFill>
          <a:blip r:embed="rId4"/>
          <a:stretch>
            <a:fillRect/>
          </a:stretch>
        </p:blipFill>
        <p:spPr>
          <a:xfrm>
            <a:off x="5029200" y="2755806"/>
            <a:ext cx="3971925" cy="3734289"/>
          </a:xfrm>
          <a:prstGeom prst="rect">
            <a:avLst/>
          </a:prstGeom>
        </p:spPr>
      </p:pic>
      <p:sp>
        <p:nvSpPr>
          <p:cNvPr id="9" name="TextBox 8"/>
          <p:cNvSpPr txBox="1"/>
          <p:nvPr/>
        </p:nvSpPr>
        <p:spPr>
          <a:xfrm>
            <a:off x="3196896" y="5200948"/>
            <a:ext cx="2169184" cy="461665"/>
          </a:xfrm>
          <a:prstGeom prst="rect">
            <a:avLst/>
          </a:prstGeom>
          <a:noFill/>
        </p:spPr>
        <p:txBody>
          <a:bodyPr wrap="none" rtlCol="0">
            <a:spAutoFit/>
          </a:bodyPr>
          <a:lstStyle/>
          <a:p>
            <a:r>
              <a:rPr lang="ko-KR" altLang="en-US" dirty="0" smtClean="0"/>
              <a:t>저장 위치 선택</a:t>
            </a:r>
            <a:endParaRPr lang="ko-KR" altLang="en-US" dirty="0"/>
          </a:p>
        </p:txBody>
      </p:sp>
      <p:cxnSp>
        <p:nvCxnSpPr>
          <p:cNvPr id="11" name="직선 화살표 연결선 10"/>
          <p:cNvCxnSpPr>
            <a:stCxn id="9" idx="0"/>
            <a:endCxn id="22" idx="1"/>
          </p:cNvCxnSpPr>
          <p:nvPr/>
        </p:nvCxnSpPr>
        <p:spPr>
          <a:xfrm flipV="1">
            <a:off x="4281488" y="4040982"/>
            <a:ext cx="747712" cy="1159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090720" y="2122621"/>
            <a:ext cx="2100255" cy="461665"/>
          </a:xfrm>
          <a:prstGeom prst="rect">
            <a:avLst/>
          </a:prstGeom>
          <a:noFill/>
        </p:spPr>
        <p:txBody>
          <a:bodyPr wrap="none" rtlCol="0">
            <a:spAutoFit/>
          </a:bodyPr>
          <a:lstStyle/>
          <a:p>
            <a:r>
              <a:rPr lang="ko-KR" altLang="en-US" dirty="0" smtClean="0"/>
              <a:t>프로젝트 선택</a:t>
            </a:r>
            <a:endParaRPr lang="ko-KR" altLang="en-US" dirty="0"/>
          </a:p>
        </p:txBody>
      </p:sp>
      <p:cxnSp>
        <p:nvCxnSpPr>
          <p:cNvPr id="15" name="직선 화살표 연결선 14"/>
          <p:cNvCxnSpPr>
            <a:stCxn id="14" idx="2"/>
            <a:endCxn id="18" idx="0"/>
          </p:cNvCxnSpPr>
          <p:nvPr/>
        </p:nvCxnSpPr>
        <p:spPr>
          <a:xfrm flipH="1">
            <a:off x="6386513" y="2584286"/>
            <a:ext cx="1754335" cy="945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직사각형 17"/>
          <p:cNvSpPr/>
          <p:nvPr/>
        </p:nvSpPr>
        <p:spPr>
          <a:xfrm>
            <a:off x="5029200" y="3529310"/>
            <a:ext cx="2714625" cy="29044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2" name="직사각형 21"/>
          <p:cNvSpPr/>
          <p:nvPr/>
        </p:nvSpPr>
        <p:spPr>
          <a:xfrm>
            <a:off x="5029200" y="3921853"/>
            <a:ext cx="2714625" cy="23825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5" name="직사각형 24"/>
          <p:cNvSpPr/>
          <p:nvPr/>
        </p:nvSpPr>
        <p:spPr>
          <a:xfrm>
            <a:off x="5029199" y="4296970"/>
            <a:ext cx="3971925" cy="23265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7090720" y="5153028"/>
            <a:ext cx="1484702" cy="461665"/>
          </a:xfrm>
          <a:prstGeom prst="rect">
            <a:avLst/>
          </a:prstGeom>
          <a:noFill/>
        </p:spPr>
        <p:txBody>
          <a:bodyPr wrap="none" rtlCol="0">
            <a:spAutoFit/>
          </a:bodyPr>
          <a:lstStyle/>
          <a:p>
            <a:r>
              <a:rPr lang="ko-KR" altLang="en-US" dirty="0" smtClean="0"/>
              <a:t>옵션 선택</a:t>
            </a:r>
            <a:endParaRPr lang="ko-KR" altLang="en-US" dirty="0"/>
          </a:p>
        </p:txBody>
      </p:sp>
      <p:cxnSp>
        <p:nvCxnSpPr>
          <p:cNvPr id="32" name="직선 화살표 연결선 31"/>
          <p:cNvCxnSpPr>
            <a:stCxn id="27" idx="0"/>
            <a:endCxn id="25" idx="2"/>
          </p:cNvCxnSpPr>
          <p:nvPr/>
        </p:nvCxnSpPr>
        <p:spPr>
          <a:xfrm flipH="1" flipV="1">
            <a:off x="7015162" y="4529625"/>
            <a:ext cx="817909" cy="6234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38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Step 1</a:t>
            </a:r>
            <a:endParaRPr lang="ko-KR" altLang="en-US" dirty="0"/>
          </a:p>
        </p:txBody>
      </p:sp>
      <p:sp>
        <p:nvSpPr>
          <p:cNvPr id="3" name="내용 개체 틀 2"/>
          <p:cNvSpPr>
            <a:spLocks noGrp="1"/>
          </p:cNvSpPr>
          <p:nvPr>
            <p:ph idx="1"/>
          </p:nvPr>
        </p:nvSpPr>
        <p:spPr/>
        <p:txBody>
          <a:bodyPr/>
          <a:lstStyle/>
          <a:p>
            <a:r>
              <a:rPr lang="ko-KR" altLang="en-US" dirty="0" err="1" smtClean="0"/>
              <a:t>문제별로</a:t>
            </a:r>
            <a:r>
              <a:rPr lang="ko-KR" altLang="en-US" dirty="0" smtClean="0"/>
              <a:t> </a:t>
            </a:r>
            <a:r>
              <a:rPr lang="en-US" altLang="ko-KR" dirty="0" smtClean="0"/>
              <a:t>project</a:t>
            </a:r>
            <a:r>
              <a:rPr lang="ko-KR" altLang="en-US" dirty="0" smtClean="0"/>
              <a:t>를 생성</a:t>
            </a:r>
            <a:endParaRPr lang="en-US" altLang="ko-KR" dirty="0" smtClean="0"/>
          </a:p>
          <a:p>
            <a:endParaRPr lang="ko-KR" altLang="en-US" dirty="0"/>
          </a:p>
        </p:txBody>
      </p:sp>
      <p:pic>
        <p:nvPicPr>
          <p:cNvPr id="4" name="그림 3"/>
          <p:cNvPicPr>
            <a:picLocks noChangeAspect="1"/>
          </p:cNvPicPr>
          <p:nvPr/>
        </p:nvPicPr>
        <p:blipFill>
          <a:blip r:embed="rId2"/>
          <a:stretch>
            <a:fillRect/>
          </a:stretch>
        </p:blipFill>
        <p:spPr>
          <a:xfrm>
            <a:off x="1288677" y="2762250"/>
            <a:ext cx="2003605" cy="2678894"/>
          </a:xfrm>
          <a:prstGeom prst="rect">
            <a:avLst/>
          </a:prstGeom>
        </p:spPr>
      </p:pic>
      <p:pic>
        <p:nvPicPr>
          <p:cNvPr id="5" name="그림 4"/>
          <p:cNvPicPr>
            <a:picLocks noChangeAspect="1"/>
          </p:cNvPicPr>
          <p:nvPr/>
        </p:nvPicPr>
        <p:blipFill>
          <a:blip r:embed="rId3"/>
          <a:stretch>
            <a:fillRect/>
          </a:stretch>
        </p:blipFill>
        <p:spPr>
          <a:xfrm>
            <a:off x="3328929" y="2762250"/>
            <a:ext cx="2271236" cy="2678894"/>
          </a:xfrm>
          <a:prstGeom prst="rect">
            <a:avLst/>
          </a:prstGeom>
        </p:spPr>
      </p:pic>
      <p:pic>
        <p:nvPicPr>
          <p:cNvPr id="7" name="그림 6"/>
          <p:cNvPicPr>
            <a:picLocks noChangeAspect="1"/>
          </p:cNvPicPr>
          <p:nvPr/>
        </p:nvPicPr>
        <p:blipFill>
          <a:blip r:embed="rId4"/>
          <a:stretch>
            <a:fillRect/>
          </a:stretch>
        </p:blipFill>
        <p:spPr>
          <a:xfrm>
            <a:off x="5697911" y="2857185"/>
            <a:ext cx="2157413" cy="1957388"/>
          </a:xfrm>
          <a:prstGeom prst="rect">
            <a:avLst/>
          </a:prstGeom>
        </p:spPr>
      </p:pic>
    </p:spTree>
    <p:extLst>
      <p:ext uri="{BB962C8B-B14F-4D97-AF65-F5344CB8AC3E}">
        <p14:creationId xmlns:p14="http://schemas.microsoft.com/office/powerpoint/2010/main" val="74760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Step 2</a:t>
            </a:r>
            <a:endParaRPr lang="ko-KR" altLang="en-US" dirty="0"/>
          </a:p>
        </p:txBody>
      </p:sp>
      <p:sp>
        <p:nvSpPr>
          <p:cNvPr id="3" name="내용 개체 틀 2"/>
          <p:cNvSpPr>
            <a:spLocks noGrp="1"/>
          </p:cNvSpPr>
          <p:nvPr>
            <p:ph idx="1"/>
          </p:nvPr>
        </p:nvSpPr>
        <p:spPr/>
        <p:txBody>
          <a:bodyPr/>
          <a:lstStyle/>
          <a:p>
            <a:r>
              <a:rPr lang="ko-KR" altLang="en-US" dirty="0" err="1"/>
              <a:t>문제별로</a:t>
            </a:r>
            <a:r>
              <a:rPr lang="ko-KR" altLang="en-US" dirty="0"/>
              <a:t> </a:t>
            </a:r>
            <a:r>
              <a:rPr lang="en-US" altLang="ko-KR" dirty="0" smtClean="0"/>
              <a:t>jar </a:t>
            </a:r>
            <a:r>
              <a:rPr lang="ko-KR" altLang="en-US" dirty="0" smtClean="0"/>
              <a:t>파일 만들기</a:t>
            </a:r>
            <a:endParaRPr lang="en-US" altLang="ko-KR" dirty="0" smtClean="0"/>
          </a:p>
          <a:p>
            <a:r>
              <a:rPr lang="en-US" altLang="ko-KR" dirty="0" smtClean="0"/>
              <a:t>Jar </a:t>
            </a:r>
            <a:r>
              <a:rPr lang="ko-KR" altLang="en-US" dirty="0" smtClean="0"/>
              <a:t>파일들을 압축파일 생성하여 제출</a:t>
            </a:r>
            <a:endParaRPr lang="en-US" altLang="ko-KR" dirty="0"/>
          </a:p>
          <a:p>
            <a:endParaRPr lang="ko-KR" altLang="en-US" dirty="0"/>
          </a:p>
        </p:txBody>
      </p:sp>
      <p:pic>
        <p:nvPicPr>
          <p:cNvPr id="4" name="그림 3"/>
          <p:cNvPicPr>
            <a:picLocks noChangeAspect="1"/>
          </p:cNvPicPr>
          <p:nvPr/>
        </p:nvPicPr>
        <p:blipFill>
          <a:blip r:embed="rId2"/>
          <a:stretch>
            <a:fillRect/>
          </a:stretch>
        </p:blipFill>
        <p:spPr>
          <a:xfrm>
            <a:off x="1509583" y="3013040"/>
            <a:ext cx="3033290" cy="2872826"/>
          </a:xfrm>
          <a:prstGeom prst="rect">
            <a:avLst/>
          </a:prstGeom>
        </p:spPr>
      </p:pic>
      <p:sp>
        <p:nvSpPr>
          <p:cNvPr id="5" name="직사각형 4"/>
          <p:cNvSpPr/>
          <p:nvPr/>
        </p:nvSpPr>
        <p:spPr>
          <a:xfrm>
            <a:off x="1605953" y="3667102"/>
            <a:ext cx="2864224" cy="16472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800"/>
          </a:p>
        </p:txBody>
      </p:sp>
      <p:sp>
        <p:nvSpPr>
          <p:cNvPr id="7" name="직사각형 6"/>
          <p:cNvSpPr/>
          <p:nvPr/>
        </p:nvSpPr>
        <p:spPr>
          <a:xfrm>
            <a:off x="1605953" y="3923374"/>
            <a:ext cx="2864224" cy="16472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800"/>
          </a:p>
        </p:txBody>
      </p:sp>
      <p:pic>
        <p:nvPicPr>
          <p:cNvPr id="9" name="그림 8"/>
          <p:cNvPicPr>
            <a:picLocks noChangeAspect="1"/>
          </p:cNvPicPr>
          <p:nvPr/>
        </p:nvPicPr>
        <p:blipFill>
          <a:blip r:embed="rId3"/>
          <a:stretch>
            <a:fillRect/>
          </a:stretch>
        </p:blipFill>
        <p:spPr>
          <a:xfrm>
            <a:off x="4959033" y="2887534"/>
            <a:ext cx="2249861" cy="1029418"/>
          </a:xfrm>
          <a:prstGeom prst="rect">
            <a:avLst/>
          </a:prstGeom>
        </p:spPr>
      </p:pic>
      <p:sp>
        <p:nvSpPr>
          <p:cNvPr id="10" name="직사각형 9"/>
          <p:cNvSpPr/>
          <p:nvPr/>
        </p:nvSpPr>
        <p:spPr>
          <a:xfrm>
            <a:off x="4927377" y="3214383"/>
            <a:ext cx="2012576" cy="74821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800"/>
          </a:p>
        </p:txBody>
      </p:sp>
      <p:cxnSp>
        <p:nvCxnSpPr>
          <p:cNvPr id="12" name="구부러진 연결선 11"/>
          <p:cNvCxnSpPr>
            <a:stCxn id="10" idx="3"/>
          </p:cNvCxnSpPr>
          <p:nvPr/>
        </p:nvCxnSpPr>
        <p:spPr>
          <a:xfrm flipH="1" flipV="1">
            <a:off x="5891081" y="3102326"/>
            <a:ext cx="1048871" cy="486162"/>
          </a:xfrm>
          <a:prstGeom prst="curvedConnector3">
            <a:avLst>
              <a:gd name="adj1" fmla="val -1634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46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HW 1-3	</a:t>
            </a:r>
            <a:endParaRPr lang="ko-KR" altLang="en-US" dirty="0"/>
          </a:p>
        </p:txBody>
      </p:sp>
      <p:sp>
        <p:nvSpPr>
          <p:cNvPr id="3" name="내용 개체 틀 2"/>
          <p:cNvSpPr>
            <a:spLocks noGrp="1"/>
          </p:cNvSpPr>
          <p:nvPr>
            <p:ph idx="1"/>
          </p:nvPr>
        </p:nvSpPr>
        <p:spPr/>
        <p:txBody>
          <a:bodyPr/>
          <a:lstStyle/>
          <a:p>
            <a:r>
              <a:rPr lang="en-US" altLang="ko-KR" smtClean="0"/>
              <a:t>Practice 2.1-2.3</a:t>
            </a:r>
            <a:endParaRPr lang="ko-KR" altLang="en-US" dirty="0"/>
          </a:p>
        </p:txBody>
      </p:sp>
    </p:spTree>
    <p:extLst>
      <p:ext uri="{BB962C8B-B14F-4D97-AF65-F5344CB8AC3E}">
        <p14:creationId xmlns:p14="http://schemas.microsoft.com/office/powerpoint/2010/main" val="401911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Practice 2.1</a:t>
            </a:r>
            <a:endParaRPr lang="ko-KR" altLang="en-US" dirty="0"/>
          </a:p>
        </p:txBody>
      </p:sp>
      <p:sp>
        <p:nvSpPr>
          <p:cNvPr id="3" name="내용 개체 틀 2"/>
          <p:cNvSpPr>
            <a:spLocks noGrp="1"/>
          </p:cNvSpPr>
          <p:nvPr>
            <p:ph idx="1"/>
          </p:nvPr>
        </p:nvSpPr>
        <p:spPr/>
        <p:txBody>
          <a:bodyPr/>
          <a:lstStyle/>
          <a:p>
            <a:r>
              <a:rPr lang="en-US" altLang="ko-KR" dirty="0"/>
              <a:t>Ex2_1a. Write a following program.</a:t>
            </a:r>
          </a:p>
          <a:p>
            <a:pPr lvl="1"/>
            <a:r>
              <a:rPr lang="en-US" altLang="ko-KR" dirty="0"/>
              <a:t>Read a four-digit integer, such as 2017</a:t>
            </a:r>
          </a:p>
          <a:p>
            <a:pPr lvl="1"/>
            <a:r>
              <a:rPr lang="en-US" altLang="ko-KR" dirty="0"/>
              <a:t>Display one digit per line, e.g., 2, 0, 1, and 7 in each line</a:t>
            </a:r>
          </a:p>
          <a:p>
            <a:r>
              <a:rPr lang="en-US" altLang="ko-KR" dirty="0"/>
              <a:t>Ex2_1b. Write a following program.</a:t>
            </a:r>
          </a:p>
          <a:p>
            <a:pPr lvl="1"/>
            <a:r>
              <a:rPr lang="en-US" altLang="ko-KR" dirty="0"/>
              <a:t>Read a temperature in Fahrenheit</a:t>
            </a:r>
          </a:p>
          <a:p>
            <a:pPr lvl="1"/>
            <a:r>
              <a:rPr lang="en-US" altLang="ko-KR" dirty="0"/>
              <a:t>Compute a temperature in Celsius and print it</a:t>
            </a:r>
          </a:p>
          <a:p>
            <a:pPr lvl="1"/>
            <a:r>
              <a:rPr lang="en-US" altLang="ko-KR" dirty="0"/>
              <a:t>C = 5 (F - 32) / 9</a:t>
            </a:r>
          </a:p>
          <a:p>
            <a:endParaRPr lang="en-US" altLang="ko-KR" dirty="0"/>
          </a:p>
          <a:p>
            <a:endParaRPr lang="en-US" altLang="ko-KR" dirty="0"/>
          </a:p>
        </p:txBody>
      </p:sp>
    </p:spTree>
    <p:extLst>
      <p:ext uri="{BB962C8B-B14F-4D97-AF65-F5344CB8AC3E}">
        <p14:creationId xmlns:p14="http://schemas.microsoft.com/office/powerpoint/2010/main" val="239814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a:t>Practice 2.2</a:t>
            </a:r>
            <a:endParaRPr lang="ko-KR" altLang="en-US" dirty="0"/>
          </a:p>
        </p:txBody>
      </p:sp>
      <p:sp>
        <p:nvSpPr>
          <p:cNvPr id="3" name="내용 개체 틀 2"/>
          <p:cNvSpPr>
            <a:spLocks noGrp="1"/>
          </p:cNvSpPr>
          <p:nvPr>
            <p:ph idx="1"/>
          </p:nvPr>
        </p:nvSpPr>
        <p:spPr/>
        <p:txBody>
          <a:bodyPr/>
          <a:lstStyle/>
          <a:p>
            <a:r>
              <a:rPr lang="en-US" altLang="ko-KR" dirty="0"/>
              <a:t>Ex2_2. Write a following program</a:t>
            </a:r>
          </a:p>
          <a:p>
            <a:pPr lvl="1"/>
            <a:r>
              <a:rPr lang="en-US" altLang="ko-KR" dirty="0"/>
              <a:t>Read a line of text</a:t>
            </a:r>
          </a:p>
          <a:p>
            <a:pPr lvl="1"/>
            <a:r>
              <a:rPr lang="en-US" altLang="ko-KR" dirty="0"/>
              <a:t>Move the first word to the end and capitalize the first character, and then print it</a:t>
            </a:r>
          </a:p>
          <a:p>
            <a:pPr lvl="1"/>
            <a:r>
              <a:rPr lang="en-US" altLang="ko-KR" dirty="0"/>
              <a:t>E.g., “Java is the language” → “Is the language Java”</a:t>
            </a:r>
          </a:p>
        </p:txBody>
      </p:sp>
    </p:spTree>
    <p:extLst>
      <p:ext uri="{BB962C8B-B14F-4D97-AF65-F5344CB8AC3E}">
        <p14:creationId xmlns:p14="http://schemas.microsoft.com/office/powerpoint/2010/main" val="63772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Practice 2.3</a:t>
            </a:r>
            <a:endParaRPr lang="ko-KR" altLang="en-US" dirty="0"/>
          </a:p>
        </p:txBody>
      </p:sp>
      <p:sp>
        <p:nvSpPr>
          <p:cNvPr id="3" name="내용 개체 틀 2"/>
          <p:cNvSpPr>
            <a:spLocks noGrp="1"/>
          </p:cNvSpPr>
          <p:nvPr>
            <p:ph idx="1"/>
          </p:nvPr>
        </p:nvSpPr>
        <p:spPr/>
        <p:txBody>
          <a:bodyPr/>
          <a:lstStyle/>
          <a:p>
            <a:r>
              <a:rPr lang="en-US" altLang="ko-KR" dirty="0"/>
              <a:t>Ex2_3a. Write a following program</a:t>
            </a:r>
          </a:p>
          <a:p>
            <a:pPr lvl="1"/>
            <a:r>
              <a:rPr lang="en-US" altLang="ko-KR" dirty="0"/>
              <a:t>Read the price of an item in cents: a multiple of 5 between 25 and 100, i.e., 25, 30, …, 95, or 100</a:t>
            </a:r>
          </a:p>
          <a:p>
            <a:pPr lvl="1"/>
            <a:r>
              <a:rPr lang="en-US" altLang="ko-KR" dirty="0"/>
              <a:t>Assume you paid </a:t>
            </a:r>
            <a:r>
              <a:rPr lang="en-US" altLang="ko-KR" b="1" dirty="0"/>
              <a:t>a dollar(100 cents)</a:t>
            </a:r>
            <a:r>
              <a:rPr lang="en-US" altLang="ko-KR" dirty="0"/>
              <a:t>, and print the number of quarter (25cents), dime (10 cents), and nickel (5 cents) coins for the change</a:t>
            </a:r>
          </a:p>
          <a:p>
            <a:pPr lvl="1"/>
            <a:r>
              <a:rPr lang="en-US" altLang="ko-KR" dirty="0"/>
              <a:t>E.g., for an item of </a:t>
            </a:r>
            <a:r>
              <a:rPr lang="en-US" altLang="ko-KR" dirty="0">
                <a:solidFill>
                  <a:schemeClr val="accent2"/>
                </a:solidFill>
              </a:rPr>
              <a:t>45 </a:t>
            </a:r>
            <a:r>
              <a:rPr lang="en-US" altLang="ko-KR" dirty="0"/>
              <a:t>cents, the change is </a:t>
            </a:r>
            <a:r>
              <a:rPr lang="en-US" altLang="ko-KR" dirty="0">
                <a:solidFill>
                  <a:schemeClr val="accent2"/>
                </a:solidFill>
              </a:rPr>
              <a:t>55</a:t>
            </a:r>
            <a:r>
              <a:rPr lang="en-US" altLang="ko-KR" dirty="0"/>
              <a:t> cents, which is given by </a:t>
            </a:r>
            <a:r>
              <a:rPr lang="en-US" altLang="ko-KR" dirty="0">
                <a:solidFill>
                  <a:schemeClr val="accent2"/>
                </a:solidFill>
              </a:rPr>
              <a:t>2</a:t>
            </a:r>
            <a:r>
              <a:rPr lang="en-US" altLang="ko-KR" dirty="0"/>
              <a:t> quarters, </a:t>
            </a:r>
            <a:r>
              <a:rPr lang="en-US" altLang="ko-KR" dirty="0">
                <a:solidFill>
                  <a:schemeClr val="accent2"/>
                </a:solidFill>
              </a:rPr>
              <a:t>0</a:t>
            </a:r>
            <a:r>
              <a:rPr lang="en-US" altLang="ko-KR" dirty="0"/>
              <a:t> dimes, and </a:t>
            </a:r>
            <a:r>
              <a:rPr lang="en-US" altLang="ko-KR" dirty="0">
                <a:solidFill>
                  <a:schemeClr val="accent2"/>
                </a:solidFill>
              </a:rPr>
              <a:t>1</a:t>
            </a:r>
            <a:r>
              <a:rPr lang="en-US" altLang="ko-KR" dirty="0"/>
              <a:t> nickels</a:t>
            </a:r>
          </a:p>
        </p:txBody>
      </p:sp>
    </p:spTree>
    <p:extLst>
      <p:ext uri="{BB962C8B-B14F-4D97-AF65-F5344CB8AC3E}">
        <p14:creationId xmlns:p14="http://schemas.microsoft.com/office/powerpoint/2010/main" val="2554679257"/>
      </p:ext>
    </p:extLst>
  </p:cSld>
  <p:clrMapOvr>
    <a:masterClrMapping/>
  </p:clrMapOvr>
</p:sld>
</file>

<file path=ppt/theme/theme1.xml><?xml version="1.0" encoding="utf-8"?>
<a:theme xmlns:a="http://schemas.openxmlformats.org/drawingml/2006/main" name="UNC-5-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UNC-5-ed</Template>
  <TotalTime>7074</TotalTime>
  <Words>710</Words>
  <Application>Microsoft Office PowerPoint</Application>
  <PresentationFormat>화면 슬라이드 쇼(4:3)</PresentationFormat>
  <Paragraphs>63</Paragraphs>
  <Slides>12</Slides>
  <Notes>3</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12</vt:i4>
      </vt:variant>
    </vt:vector>
  </HeadingPairs>
  <TitlesOfParts>
    <vt:vector size="19" baseType="lpstr">
      <vt:lpstr>ヒラギノ角ゴ Pro W3</vt:lpstr>
      <vt:lpstr>굴림</vt:lpstr>
      <vt:lpstr>맑은 고딕</vt:lpstr>
      <vt:lpstr>Arial</vt:lpstr>
      <vt:lpstr>Calibri</vt:lpstr>
      <vt:lpstr>Courier New</vt:lpstr>
      <vt:lpstr>UNC-5-ed</vt:lpstr>
      <vt:lpstr>PowerPoint 프레젠테이션</vt:lpstr>
      <vt:lpstr>Homework 1</vt:lpstr>
      <vt:lpstr>How to make a .jar file</vt:lpstr>
      <vt:lpstr>Step 1</vt:lpstr>
      <vt:lpstr>Step 2</vt:lpstr>
      <vt:lpstr>HW 1-3 </vt:lpstr>
      <vt:lpstr>Practice 2.1</vt:lpstr>
      <vt:lpstr>Practice 2.2</vt:lpstr>
      <vt:lpstr>Practice 2.3</vt:lpstr>
      <vt:lpstr>HW 1 - 4</vt:lpstr>
      <vt:lpstr>HW 1 - 6</vt:lpstr>
      <vt:lpstr>HW 1 - 8</vt:lpstr>
    </vt:vector>
  </TitlesOfParts>
  <Company>UNC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Haohan Li</dc:creator>
  <cp:lastModifiedBy>Windows 사용자</cp:lastModifiedBy>
  <cp:revision>894</cp:revision>
  <dcterms:created xsi:type="dcterms:W3CDTF">2013-01-10T01:00:39Z</dcterms:created>
  <dcterms:modified xsi:type="dcterms:W3CDTF">2022-03-25T05:13:36Z</dcterms:modified>
</cp:coreProperties>
</file>