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414" r:id="rId3"/>
    <p:sldId id="415" r:id="rId4"/>
    <p:sldId id="416" r:id="rId5"/>
    <p:sldId id="417" r:id="rId6"/>
    <p:sldId id="418" r:id="rId7"/>
    <p:sldId id="438" r:id="rId8"/>
    <p:sldId id="439" r:id="rId9"/>
    <p:sldId id="258" r:id="rId10"/>
    <p:sldId id="422" r:id="rId11"/>
    <p:sldId id="359" r:id="rId12"/>
    <p:sldId id="361" r:id="rId13"/>
    <p:sldId id="264" r:id="rId14"/>
    <p:sldId id="378" r:id="rId15"/>
    <p:sldId id="379" r:id="rId16"/>
    <p:sldId id="268" r:id="rId17"/>
    <p:sldId id="380" r:id="rId18"/>
    <p:sldId id="381" r:id="rId19"/>
    <p:sldId id="382" r:id="rId20"/>
    <p:sldId id="386" r:id="rId21"/>
    <p:sldId id="387" r:id="rId22"/>
    <p:sldId id="262" r:id="rId23"/>
    <p:sldId id="366" r:id="rId24"/>
    <p:sldId id="367" r:id="rId25"/>
    <p:sldId id="263" r:id="rId26"/>
    <p:sldId id="274" r:id="rId27"/>
    <p:sldId id="388" r:id="rId28"/>
    <p:sldId id="383" r:id="rId29"/>
    <p:sldId id="281" r:id="rId30"/>
    <p:sldId id="282" r:id="rId31"/>
    <p:sldId id="284" r:id="rId32"/>
    <p:sldId id="285" r:id="rId33"/>
    <p:sldId id="288" r:id="rId34"/>
    <p:sldId id="286" r:id="rId35"/>
    <p:sldId id="293" r:id="rId36"/>
    <p:sldId id="297" r:id="rId37"/>
    <p:sldId id="305" r:id="rId38"/>
    <p:sldId id="304" r:id="rId39"/>
    <p:sldId id="389" r:id="rId40"/>
    <p:sldId id="390" r:id="rId41"/>
    <p:sldId id="393" r:id="rId42"/>
    <p:sldId id="394" r:id="rId43"/>
    <p:sldId id="423" r:id="rId44"/>
    <p:sldId id="307" r:id="rId45"/>
    <p:sldId id="308" r:id="rId46"/>
    <p:sldId id="309" r:id="rId47"/>
    <p:sldId id="313" r:id="rId48"/>
    <p:sldId id="370" r:id="rId49"/>
    <p:sldId id="311" r:id="rId50"/>
    <p:sldId id="312" r:id="rId51"/>
    <p:sldId id="440" r:id="rId52"/>
    <p:sldId id="441" r:id="rId53"/>
    <p:sldId id="319" r:id="rId54"/>
    <p:sldId id="320" r:id="rId55"/>
    <p:sldId id="321" r:id="rId56"/>
    <p:sldId id="442" r:id="rId57"/>
    <p:sldId id="443" r:id="rId58"/>
    <p:sldId id="322" r:id="rId59"/>
    <p:sldId id="402" r:id="rId60"/>
    <p:sldId id="403" r:id="rId61"/>
    <p:sldId id="424" r:id="rId62"/>
    <p:sldId id="425" r:id="rId63"/>
    <p:sldId id="371" r:id="rId64"/>
    <p:sldId id="421" r:id="rId65"/>
    <p:sldId id="324" r:id="rId66"/>
    <p:sldId id="327" r:id="rId67"/>
    <p:sldId id="328" r:id="rId68"/>
    <p:sldId id="428" r:id="rId69"/>
    <p:sldId id="429" r:id="rId70"/>
    <p:sldId id="409" r:id="rId71"/>
    <p:sldId id="329" r:id="rId72"/>
    <p:sldId id="376" r:id="rId73"/>
    <p:sldId id="411" r:id="rId74"/>
    <p:sldId id="372" r:id="rId75"/>
    <p:sldId id="335" r:id="rId76"/>
    <p:sldId id="336" r:id="rId77"/>
    <p:sldId id="337" r:id="rId78"/>
    <p:sldId id="341" r:id="rId79"/>
    <p:sldId id="343" r:id="rId80"/>
    <p:sldId id="345" r:id="rId81"/>
    <p:sldId id="348" r:id="rId82"/>
    <p:sldId id="374" r:id="rId83"/>
    <p:sldId id="412" r:id="rId84"/>
    <p:sldId id="430" r:id="rId8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5" autoAdjust="0"/>
  </p:normalViewPr>
  <p:slideViewPr>
    <p:cSldViewPr snapToGrid="0" snapToObjects="1">
      <p:cViewPr varScale="1">
        <p:scale>
          <a:sx n="75" d="100"/>
          <a:sy n="75" d="100"/>
        </p:scale>
        <p:origin x="1024" y="40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8" y="505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5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3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5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91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4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0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5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0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2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0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1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4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1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9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1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7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9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9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4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0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0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8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7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7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2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0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7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8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35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7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3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07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45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0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32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4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3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1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64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51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62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75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60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4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7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40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313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59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9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05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19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85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38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74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63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03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60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92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50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023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01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05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36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4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2022-03-10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Temporary%20Directory%202%20for%2089510-86610-savitchC1-3.zip/CodeSamples1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Temporary%20Directory%202%20for%2089510-86610-savitchC1-3.zip/CodeSamples1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Temporary%20Directory%202%20for%2089510-86610-savitchC1-3.zip/CodeSamples1.htm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Temporary%20Directory%202%20for%2089510-86610-savitchC1-3.zip/CodeSamples1.htm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2. Basic Computation</a:t>
            </a:r>
          </a:p>
          <a:p>
            <a:pPr eaLnBrk="1" hangingPunct="1"/>
            <a:r>
              <a:rPr lang="en-US" sz="3200" b="1" i="1" baseline="30000" dirty="0">
                <a:solidFill>
                  <a:srgbClr val="FF6600"/>
                </a:solidFill>
              </a:rPr>
              <a:t>Primitive Types, Strings and Console I/O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AI.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172471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to store data in program 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  <a:ea typeface="굴림" pitchFamily="50" charset="-127"/>
              </a:rPr>
              <a:t>Variables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store data such as numbers and letters.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Think of them as places to store data.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Correspond to memory locations.</a:t>
            </a:r>
          </a:p>
          <a:p>
            <a:r>
              <a:rPr lang="en-US" altLang="ko-KR" dirty="0">
                <a:ea typeface="굴림" pitchFamily="50" charset="-127"/>
              </a:rPr>
              <a:t>The data stored by a variable is called its </a:t>
            </a:r>
            <a:r>
              <a:rPr lang="en-US" altLang="ko-KR" i="1" dirty="0">
                <a:ea typeface="굴림" pitchFamily="50" charset="-127"/>
              </a:rPr>
              <a:t>value.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value is stored in the memory location.</a:t>
            </a:r>
            <a:endParaRPr lang="en-US" altLang="ko-KR" i="1" dirty="0">
              <a:ea typeface="굴림" pitchFamily="50" charset="-127"/>
            </a:endParaRPr>
          </a:p>
          <a:p>
            <a:pPr lvl="1"/>
            <a:r>
              <a:rPr lang="en-US" altLang="ko-KR" dirty="0"/>
              <a:t>Can be changed throughout program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 </a:t>
            </a:r>
            <a:r>
              <a:rPr lang="en-US" dirty="0"/>
              <a:t>a variable </a:t>
            </a:r>
          </a:p>
          <a:p>
            <a:r>
              <a:rPr lang="en-US" b="1" dirty="0"/>
              <a:t>Assign </a:t>
            </a:r>
            <a:r>
              <a:rPr lang="en-US" dirty="0"/>
              <a:t>a value to the variable </a:t>
            </a:r>
          </a:p>
          <a:p>
            <a:r>
              <a:rPr lang="en-US" b="1" dirty="0"/>
              <a:t>Change </a:t>
            </a:r>
            <a:r>
              <a:rPr lang="en-US" dirty="0"/>
              <a:t>the value of the variable </a:t>
            </a: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46092"/>
            <a:ext cx="5323280" cy="24224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80480" y="3646092"/>
            <a:ext cx="31950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When declaring a variable, a certain amount of memory is assigned/allocated based on the declared primitive type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02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072"/>
            <a:ext cx="8077200" cy="875184"/>
          </a:xfrm>
        </p:spPr>
        <p:txBody>
          <a:bodyPr/>
          <a:lstStyle/>
          <a:p>
            <a:r>
              <a:rPr lang="en-US" altLang="ko-KR"/>
              <a:t>Variable declaration</a:t>
            </a: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9100"/>
            <a:ext cx="8229600" cy="4592907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variable must be declared before it is used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Choose names that are helpful 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such as 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count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or 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speed</a:t>
            </a:r>
            <a:r>
              <a:rPr lang="en-US" altLang="ko-KR" sz="2400" dirty="0">
                <a:ea typeface="굴림" pitchFamily="50" charset="-127"/>
              </a:rPr>
              <a:t>, but not 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 </a:t>
            </a:r>
            <a:r>
              <a:rPr lang="en-US" altLang="ko-KR" sz="2400" dirty="0">
                <a:ea typeface="굴림" pitchFamily="50" charset="-127"/>
              </a:rPr>
              <a:t>or 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</a:t>
            </a:r>
            <a:r>
              <a:rPr lang="en-US" altLang="ko-KR" sz="2400" dirty="0">
                <a:ea typeface="굴림" pitchFamily="50" charset="-127"/>
              </a:rPr>
              <a:t>.</a:t>
            </a:r>
            <a:endParaRPr lang="en-US" altLang="ko-KR" sz="1600" dirty="0">
              <a:ea typeface="굴림" pitchFamily="50" charset="-127"/>
            </a:endParaRP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You provide its </a:t>
            </a:r>
            <a:r>
              <a:rPr lang="en-US" altLang="ko-KR" sz="2800" b="1" dirty="0">
                <a:solidFill>
                  <a:srgbClr val="CC00FF"/>
                </a:solidFill>
                <a:ea typeface="굴림" pitchFamily="50" charset="-127"/>
              </a:rPr>
              <a:t>type</a:t>
            </a:r>
            <a:r>
              <a:rPr lang="en-US" altLang="ko-KR" sz="2800" dirty="0">
                <a:solidFill>
                  <a:srgbClr val="CC00FF"/>
                </a:solidFill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and </a:t>
            </a:r>
            <a:r>
              <a:rPr lang="en-US" altLang="ko-KR" sz="2800" b="1" dirty="0">
                <a:ea typeface="굴림" pitchFamily="50" charset="-127"/>
              </a:rPr>
              <a:t>name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numberOfBaskets,eggsPerBasket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;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A variable's </a:t>
            </a:r>
            <a:r>
              <a:rPr lang="en-US" altLang="ko-KR" sz="2800" i="1" dirty="0">
                <a:ea typeface="굴림" pitchFamily="50" charset="-127"/>
              </a:rPr>
              <a:t>type</a:t>
            </a:r>
            <a:r>
              <a:rPr lang="en-US" altLang="ko-KR" sz="2800" dirty="0">
                <a:ea typeface="굴림" pitchFamily="50" charset="-127"/>
              </a:rPr>
              <a:t> determines what kinds of values it can hold (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double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char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etc</a:t>
            </a:r>
            <a:r>
              <a:rPr lang="en-US" altLang="ko-KR" sz="2000" dirty="0">
                <a:ea typeface="굴림" pitchFamily="50" charset="-127"/>
              </a:rPr>
              <a:t>.</a:t>
            </a:r>
            <a:r>
              <a:rPr lang="en-US" altLang="ko-KR" sz="2800" dirty="0">
                <a:ea typeface="굴림" pitchFamily="50" charset="-127"/>
              </a:rPr>
              <a:t>).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A variable must be declared before it is used.</a:t>
            </a:r>
          </a:p>
        </p:txBody>
      </p:sp>
    </p:spTree>
    <p:extLst>
      <p:ext uri="{BB962C8B-B14F-4D97-AF65-F5344CB8AC3E}">
        <p14:creationId xmlns:p14="http://schemas.microsoft.com/office/powerpoint/2010/main" val="13318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Type</a:t>
            </a:r>
            <a:r>
              <a:rPr lang="en-US" altLang="ko-KR" dirty="0">
                <a:ea typeface="굴림" pitchFamily="50" charset="-127"/>
              </a:rPr>
              <a:t>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i="1" dirty="0">
                <a:solidFill>
                  <a:srgbClr val="CC00FF"/>
                </a:solidFill>
                <a:ea typeface="굴림" pitchFamily="50" charset="-127"/>
              </a:rPr>
              <a:t>primitive type</a:t>
            </a:r>
            <a:r>
              <a:rPr lang="en-US" altLang="ko-KR" dirty="0">
                <a:solidFill>
                  <a:srgbClr val="CC00FF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is used for simple, </a:t>
            </a:r>
            <a:r>
              <a:rPr lang="en-US" altLang="ko-KR" dirty="0" err="1">
                <a:ea typeface="굴림" pitchFamily="50" charset="-127"/>
              </a:rPr>
              <a:t>nondecomposable</a:t>
            </a:r>
            <a:r>
              <a:rPr lang="en-US" altLang="ko-KR" dirty="0">
                <a:ea typeface="굴림" pitchFamily="50" charset="-127"/>
              </a:rPr>
              <a:t> values such as an individual number or individual character.</a:t>
            </a:r>
          </a:p>
          <a:p>
            <a:pPr lvl="1"/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double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are primitive types.</a:t>
            </a:r>
          </a:p>
          <a:p>
            <a:pPr eaLnBrk="1" hangingPunct="1"/>
            <a:endParaRPr lang="en-US" altLang="ko-KR" sz="2800" dirty="0">
              <a:ea typeface="굴림" pitchFamily="50" charset="-127"/>
            </a:endParaRP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A </a:t>
            </a:r>
            <a:r>
              <a:rPr lang="en-US" altLang="ko-KR" sz="2800" i="1" dirty="0">
                <a:solidFill>
                  <a:srgbClr val="CC00FF"/>
                </a:solidFill>
                <a:ea typeface="굴림" pitchFamily="50" charset="-127"/>
              </a:rPr>
              <a:t>class type</a:t>
            </a:r>
            <a:r>
              <a:rPr lang="en-US" altLang="ko-KR" sz="2800" dirty="0">
                <a:solidFill>
                  <a:srgbClr val="CC00FF"/>
                </a:solidFill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is used for a class of objects and has both data and methods.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"Java is fun"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is a value of class type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String</a:t>
            </a:r>
          </a:p>
          <a:p>
            <a:pPr eaLnBrk="1" hangingPunct="1"/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00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Primitive Types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7" y="1799803"/>
            <a:ext cx="7591425" cy="4124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158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Examples of Primitive Values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Integer types</a:t>
            </a:r>
          </a:p>
          <a:p>
            <a:pPr eaLnBrk="1" hangingPunct="1">
              <a:buFontTx/>
              <a:buNone/>
            </a:pPr>
            <a:r>
              <a:rPr lang="en-US" altLang="ko-KR" sz="2800">
                <a:ea typeface="굴림" pitchFamily="50" charset="-127"/>
              </a:rPr>
              <a:t>		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0  -1  365  12000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Floating-point types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itchFamily="50" charset="-127"/>
              </a:rPr>
              <a:t>		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0.99  -22.8  3.14159 5.0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Character type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itchFamily="50" charset="-127"/>
              </a:rPr>
              <a:t>		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'a'  'A'  '#'  ' '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Boolean type</a:t>
            </a:r>
            <a:endParaRPr lang="en-US" altLang="ko-KR" sz="2400"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>
                <a:ea typeface="굴림" pitchFamily="50" charset="-127"/>
              </a:rPr>
              <a:t>		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true  false</a:t>
            </a:r>
          </a:p>
        </p:txBody>
      </p:sp>
    </p:spTree>
    <p:extLst>
      <p:ext uri="{BB962C8B-B14F-4D97-AF65-F5344CB8AC3E}">
        <p14:creationId xmlns:p14="http://schemas.microsoft.com/office/powerpoint/2010/main" val="25420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May contain only</a:t>
            </a:r>
          </a:p>
          <a:p>
            <a:pPr lvl="1"/>
            <a:r>
              <a:rPr lang="en-US" altLang="ko-KR" dirty="0"/>
              <a:t>Letters</a:t>
            </a:r>
          </a:p>
          <a:p>
            <a:pPr lvl="1"/>
            <a:r>
              <a:rPr lang="en-US" altLang="ko-KR" dirty="0"/>
              <a:t>Digits (0 through 9)</a:t>
            </a:r>
          </a:p>
          <a:p>
            <a:pPr lvl="1"/>
            <a:r>
              <a:rPr lang="en-US" altLang="ko-KR" dirty="0"/>
              <a:t>Underscore character (_): </a:t>
            </a:r>
            <a:r>
              <a:rPr lang="en-US" altLang="ko-KR" i="1" dirty="0"/>
              <a:t>Constant or </a:t>
            </a:r>
            <a:r>
              <a:rPr lang="en-US" altLang="ko-KR" i="1" dirty="0" err="1"/>
              <a:t>enum</a:t>
            </a:r>
            <a:r>
              <a:rPr lang="en-US" altLang="ko-KR" i="1" dirty="0"/>
              <a:t> </a:t>
            </a:r>
            <a:r>
              <a:rPr lang="en-US" altLang="ko-KR" sz="2200" i="1" dirty="0"/>
              <a:t>(fixed set of constant)</a:t>
            </a:r>
          </a:p>
          <a:p>
            <a:pPr lvl="1"/>
            <a:r>
              <a:rPr lang="en-US" altLang="ko-KR" dirty="0"/>
              <a:t>Dollar sign symbol ($) </a:t>
            </a:r>
          </a:p>
          <a:p>
            <a:r>
              <a:rPr lang="en-US" altLang="ko-KR" dirty="0"/>
              <a:t>Cannot have a digit as its first character</a:t>
            </a:r>
          </a:p>
          <a:p>
            <a:r>
              <a:rPr lang="en-US" altLang="ko-KR" dirty="0"/>
              <a:t>Case-sensitive</a:t>
            </a:r>
          </a:p>
          <a:p>
            <a:pPr lvl="1"/>
            <a:r>
              <a:rPr lang="en-US" altLang="ko-KR" dirty="0"/>
              <a:t>i.e., </a:t>
            </a:r>
            <a:r>
              <a:rPr lang="en-US" altLang="ko-KR" i="1" dirty="0"/>
              <a:t>stuff</a:t>
            </a:r>
            <a:r>
              <a:rPr lang="en-US" altLang="ko-KR" dirty="0"/>
              <a:t>, </a:t>
            </a:r>
            <a:r>
              <a:rPr lang="en-US" altLang="ko-KR" i="1" dirty="0"/>
              <a:t>Stuff</a:t>
            </a:r>
            <a:r>
              <a:rPr lang="en-US" altLang="ko-KR" dirty="0"/>
              <a:t>, and </a:t>
            </a:r>
            <a:r>
              <a:rPr lang="en-US" altLang="ko-KR" i="1" dirty="0" err="1"/>
              <a:t>stuFF</a:t>
            </a:r>
            <a:r>
              <a:rPr lang="en-US" altLang="ko-KR" i="1" dirty="0"/>
              <a:t> </a:t>
            </a:r>
            <a:r>
              <a:rPr lang="en-US" altLang="ko-KR" dirty="0"/>
              <a:t>are all different</a:t>
            </a:r>
          </a:p>
          <a:p>
            <a:r>
              <a:rPr lang="en-US" altLang="ko-KR" dirty="0">
                <a:ea typeface="굴림" pitchFamily="50" charset="-127"/>
              </a:rPr>
              <a:t>Identifiers may not contain any spaces, dots (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.</a:t>
            </a:r>
            <a:r>
              <a:rPr lang="en-US" altLang="ko-KR" dirty="0">
                <a:ea typeface="굴림" pitchFamily="50" charset="-127"/>
              </a:rPr>
              <a:t>), asterisks (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*</a:t>
            </a:r>
            <a:r>
              <a:rPr lang="en-US" altLang="ko-KR" dirty="0">
                <a:ea typeface="굴림" pitchFamily="50" charset="-127"/>
              </a:rPr>
              <a:t>), or other characters:</a:t>
            </a:r>
          </a:p>
          <a:p>
            <a:pPr algn="ctr"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7-11  netscape.com  util.*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(not allowed)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75213" y="2302352"/>
            <a:ext cx="4078288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e.g.) public </a:t>
            </a:r>
            <a:r>
              <a:rPr lang="en-US" altLang="ko-KR" sz="1600" dirty="0" err="1">
                <a:solidFill>
                  <a:srgbClr val="FF0000"/>
                </a:solidFill>
              </a:rPr>
              <a:t>enum</a:t>
            </a:r>
            <a:r>
              <a:rPr lang="en-US" altLang="ko-KR" sz="1600" dirty="0">
                <a:solidFill>
                  <a:srgbClr val="FF0000"/>
                </a:solidFill>
              </a:rPr>
              <a:t> Type {  WALKING, RUNNING, TRACKING, HIKING }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75213" y="657198"/>
            <a:ext cx="4017328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Exp1) No special meaning for it 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 a$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</a:rPr>
              <a:t>possible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Exp2) </a:t>
            </a:r>
            <a:r>
              <a:rPr lang="en-US" altLang="ko-KR" sz="1600" dirty="0" err="1">
                <a:solidFill>
                  <a:srgbClr val="FF0000"/>
                </a:solidFill>
              </a:rPr>
              <a:t>javac</a:t>
            </a:r>
            <a:r>
              <a:rPr lang="en-US" altLang="ko-KR" sz="1600" dirty="0">
                <a:solidFill>
                  <a:srgbClr val="FF0000"/>
                </a:solidFill>
              </a:rPr>
              <a:t> uses $ in some automatically-generated variable names: for example, this$0 et al are used for the implicit this references from the inner classes to their outer classes.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꺾인 연결선 9"/>
          <p:cNvCxnSpPr>
            <a:endCxn id="6" idx="1"/>
          </p:cNvCxnSpPr>
          <p:nvPr/>
        </p:nvCxnSpPr>
        <p:spPr>
          <a:xfrm rot="5400000" flipH="1" flipV="1">
            <a:off x="4479277" y="2649364"/>
            <a:ext cx="450559" cy="341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7" idx="1"/>
          </p:cNvCxnSpPr>
          <p:nvPr/>
        </p:nvCxnSpPr>
        <p:spPr>
          <a:xfrm rot="5400000" flipH="1" flipV="1">
            <a:off x="3269110" y="1937198"/>
            <a:ext cx="2101272" cy="11109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Naming Conventions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solidFill>
                  <a:srgbClr val="008000"/>
                </a:solidFill>
                <a:ea typeface="굴림" pitchFamily="50" charset="-127"/>
              </a:rPr>
              <a:t>Class types </a:t>
            </a:r>
            <a:r>
              <a:rPr lang="en-US" altLang="ko-KR" sz="2400" dirty="0">
                <a:ea typeface="굴림" pitchFamily="50" charset="-127"/>
              </a:rPr>
              <a:t>begin with an uppercase letter 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(e.g. 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sz="2400" dirty="0">
                <a:ea typeface="굴림" pitchFamily="50" charset="-127"/>
              </a:rPr>
              <a:t>).</a:t>
            </a:r>
            <a:endParaRPr lang="en-US" altLang="ko-KR" sz="1800" dirty="0"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8000"/>
                </a:solidFill>
                <a:ea typeface="굴림" pitchFamily="50" charset="-127"/>
              </a:rPr>
              <a:t>Primitive types </a:t>
            </a:r>
            <a:r>
              <a:rPr lang="en-US" altLang="ko-KR" sz="2400" dirty="0">
                <a:ea typeface="굴림" pitchFamily="50" charset="-127"/>
              </a:rPr>
              <a:t>begin with a lowercase letter 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(e.g. </a:t>
            </a:r>
            <a:r>
              <a:rPr lang="en-US" altLang="ko-KR" sz="24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dirty="0">
                <a:ea typeface="굴림" pitchFamily="50" charset="-127"/>
              </a:rPr>
              <a:t>).</a:t>
            </a:r>
            <a:endParaRPr lang="en-US" altLang="ko-KR" sz="1800" dirty="0"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Variables of both class and primitive types begin with a lowercase letters 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(e.g. </a:t>
            </a:r>
            <a:r>
              <a:rPr lang="en-US" altLang="ko-KR" sz="24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myName</a:t>
            </a:r>
            <a:r>
              <a:rPr lang="en-US" altLang="ko-KR" sz="1800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4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myBalance</a:t>
            </a:r>
            <a:r>
              <a:rPr lang="en-US" altLang="ko-KR" sz="2400" dirty="0">
                <a:ea typeface="굴림" pitchFamily="50" charset="-127"/>
              </a:rPr>
              <a:t>).</a:t>
            </a:r>
            <a:endParaRPr lang="en-US" altLang="ko-KR" sz="1800" dirty="0"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Multiword names are "punctuated" using uppercase letters.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E.g., </a:t>
            </a:r>
            <a:r>
              <a:rPr lang="en-US" altLang="ko-KR" sz="2000" dirty="0" err="1">
                <a:ea typeface="굴림" pitchFamily="50" charset="-127"/>
              </a:rPr>
              <a:t>number</a:t>
            </a:r>
            <a:r>
              <a:rPr lang="en-US" altLang="ko-KR" sz="2000" b="1" dirty="0" err="1">
                <a:solidFill>
                  <a:srgbClr val="FF0000"/>
                </a:solidFill>
                <a:ea typeface="굴림" pitchFamily="50" charset="-127"/>
              </a:rPr>
              <a:t>O</a:t>
            </a:r>
            <a:r>
              <a:rPr lang="en-US" altLang="ko-KR" sz="2000" dirty="0" err="1">
                <a:ea typeface="굴림" pitchFamily="50" charset="-127"/>
              </a:rPr>
              <a:t>f</a:t>
            </a:r>
            <a:r>
              <a:rPr lang="en-US" altLang="ko-KR" sz="2000" b="1" dirty="0" err="1">
                <a:solidFill>
                  <a:srgbClr val="FF0000"/>
                </a:solidFill>
                <a:ea typeface="굴림" pitchFamily="50" charset="-127"/>
              </a:rPr>
              <a:t>E</a:t>
            </a:r>
            <a:r>
              <a:rPr lang="en-US" altLang="ko-KR" sz="2000" dirty="0" err="1">
                <a:ea typeface="굴림" pitchFamily="50" charset="-127"/>
              </a:rPr>
              <a:t>ggs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price</a:t>
            </a:r>
            <a:r>
              <a:rPr lang="en-US" altLang="ko-KR" sz="2000" b="1" dirty="0" err="1">
                <a:solidFill>
                  <a:srgbClr val="FF0000"/>
                </a:solidFill>
                <a:ea typeface="굴림" pitchFamily="50" charset="-127"/>
              </a:rPr>
              <a:t>P</a:t>
            </a:r>
            <a:r>
              <a:rPr lang="en-US" altLang="ko-KR" sz="2000" dirty="0" err="1">
                <a:ea typeface="굴림" pitchFamily="50" charset="-127"/>
              </a:rPr>
              <a:t>er</a:t>
            </a:r>
            <a:r>
              <a:rPr lang="en-US" altLang="ko-KR" sz="2000" b="1" dirty="0" err="1">
                <a:solidFill>
                  <a:srgbClr val="FF0000"/>
                </a:solidFill>
                <a:ea typeface="굴림" pitchFamily="50" charset="-127"/>
              </a:rPr>
              <a:t>B</a:t>
            </a:r>
            <a:r>
              <a:rPr lang="en-US" altLang="ko-KR" sz="2000" dirty="0" err="1">
                <a:ea typeface="굴림" pitchFamily="50" charset="-127"/>
              </a:rPr>
              <a:t>asket</a:t>
            </a:r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61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Keywords or Reserved Words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Words such as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are called </a:t>
            </a:r>
            <a:r>
              <a:rPr lang="en-US" altLang="ko-KR" sz="2800" i="1" dirty="0">
                <a:ea typeface="굴림" pitchFamily="50" charset="-127"/>
              </a:rPr>
              <a:t>keywords</a:t>
            </a:r>
            <a:r>
              <a:rPr lang="en-US" altLang="ko-KR" sz="2800" dirty="0">
                <a:ea typeface="굴림" pitchFamily="50" charset="-127"/>
              </a:rPr>
              <a:t> or </a:t>
            </a:r>
            <a:r>
              <a:rPr lang="en-US" altLang="ko-KR" sz="2800" i="1" dirty="0">
                <a:ea typeface="굴림" pitchFamily="50" charset="-127"/>
              </a:rPr>
              <a:t>reserved words </a:t>
            </a:r>
            <a:r>
              <a:rPr lang="en-US" altLang="ko-KR" sz="2800" dirty="0">
                <a:ea typeface="굴림" pitchFamily="50" charset="-127"/>
              </a:rPr>
              <a:t>and have special, </a:t>
            </a:r>
            <a:r>
              <a:rPr lang="en-US" altLang="ko-KR" sz="2800" dirty="0">
                <a:solidFill>
                  <a:srgbClr val="0000FF"/>
                </a:solidFill>
                <a:ea typeface="굴림" pitchFamily="50" charset="-127"/>
              </a:rPr>
              <a:t>predefined meanings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Cannot be used as identifiers.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See Appendix 1 for a complete list of Java keywords.</a:t>
            </a:r>
          </a:p>
          <a:p>
            <a:r>
              <a:rPr lang="en-US" altLang="ko-KR" sz="2800" dirty="0">
                <a:ea typeface="굴림" pitchFamily="50" charset="-127"/>
              </a:rPr>
              <a:t>Example keywords: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 dirty="0">
                <a:ea typeface="굴림" pitchFamily="50" charset="-127"/>
              </a:rPr>
              <a:t>	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class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return …</a:t>
            </a:r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77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Short Review : Class</a:t>
            </a:r>
          </a:p>
        </p:txBody>
      </p:sp>
    </p:spTree>
    <p:extLst>
      <p:ext uri="{BB962C8B-B14F-4D97-AF65-F5344CB8AC3E}">
        <p14:creationId xmlns:p14="http://schemas.microsoft.com/office/powerpoint/2010/main" val="296193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Where to Declare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3358"/>
            <a:ext cx="8229600" cy="4281339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Declare a variable 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1. Just before it is used 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i="1" dirty="0">
                <a:ea typeface="굴림" pitchFamily="50" charset="-127"/>
              </a:rPr>
              <a:t>or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2. At the beginning of the section of your program that is enclosed in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{}</a:t>
            </a:r>
            <a:r>
              <a:rPr lang="en-US" altLang="ko-KR" sz="2400" dirty="0">
                <a:ea typeface="굴림" pitchFamily="50" charset="-127"/>
              </a:rPr>
              <a:t>.</a:t>
            </a:r>
          </a:p>
          <a:p>
            <a:pPr lvl="1" eaLnBrk="1" hangingPunct="1"/>
            <a:endParaRPr lang="en-US" altLang="ko-KR" sz="2400" dirty="0"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public static void main(String[] </a:t>
            </a:r>
            <a:r>
              <a:rPr lang="en-US" altLang="ko-KR" sz="24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args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{ </a:t>
            </a:r>
            <a:r>
              <a:rPr lang="en-US" altLang="ko-KR" sz="2400" b="1" dirty="0">
                <a:solidFill>
                  <a:srgbClr val="008000"/>
                </a:solidFill>
                <a:latin typeface="Courier New" pitchFamily="49" charset="0"/>
                <a:ea typeface="굴림" pitchFamily="50" charset="-127"/>
              </a:rPr>
              <a:t>/* declare variables here */</a:t>
            </a:r>
            <a:b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 . . .</a:t>
            </a:r>
            <a:b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46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Initializing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A variable that has been declared, but no yet given a value is said to be </a:t>
            </a:r>
            <a:r>
              <a:rPr lang="en-US" altLang="ko-KR" sz="2800" i="1" dirty="0">
                <a:ea typeface="굴림" pitchFamily="50" charset="-127"/>
              </a:rPr>
              <a:t>uninitialized.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Uninitialized class variables have the value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null</a:t>
            </a:r>
            <a:r>
              <a:rPr lang="en-US" altLang="ko-KR" sz="2800" dirty="0">
                <a:ea typeface="굴림" pitchFamily="50" charset="-127"/>
              </a:rPr>
              <a:t>.</a:t>
            </a:r>
            <a:endParaRPr lang="en-US" altLang="ko-KR" sz="2000" dirty="0">
              <a:ea typeface="굴림" pitchFamily="50" charset="-127"/>
            </a:endParaRP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Uninitialized primitive variables may have a default value.</a:t>
            </a:r>
          </a:p>
          <a:p>
            <a:r>
              <a:rPr lang="en-US" altLang="ko-KR" dirty="0"/>
              <a:t>Examples: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count = 0; char grade = 'A';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flightNumber</a:t>
            </a:r>
            <a:r>
              <a:rPr lang="en-US" altLang="ko-KR" dirty="0"/>
              <a:t> = “KE101”;</a:t>
            </a:r>
            <a:endParaRPr lang="en-US" altLang="ko-KR" sz="2800" dirty="0">
              <a:solidFill>
                <a:srgbClr val="FF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34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</a:t>
            </a:r>
            <a:r>
              <a:rPr lang="en-US" altLang="ko-KR" dirty="0">
                <a:ea typeface="굴림" pitchFamily="50" charset="-127"/>
              </a:rPr>
              <a:t>: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462" y="1368321"/>
            <a:ext cx="8229600" cy="4884847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View </a:t>
            </a:r>
            <a:r>
              <a:rPr lang="en-US" altLang="ko-KR" sz="2800" dirty="0">
                <a:ea typeface="굴림" pitchFamily="50" charset="-127"/>
                <a:hlinkClick r:id="rId3" action="ppaction://hlinkfile"/>
              </a:rPr>
              <a:t>sample program</a:t>
            </a:r>
            <a:r>
              <a:rPr lang="en-US" altLang="ko-KR" sz="2800" dirty="0">
                <a:ea typeface="굴림" pitchFamily="50" charset="-127"/>
              </a:rPr>
              <a:t> listing 2.1</a:t>
            </a:r>
          </a:p>
          <a:p>
            <a:pPr lvl="1" eaLnBrk="1" hangingPunct="1"/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New Java Project</a:t>
            </a:r>
          </a:p>
          <a:p>
            <a:pPr lvl="2"/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Eclipse [File]-[New]-&gt;[Java Project]</a:t>
            </a:r>
          </a:p>
          <a:p>
            <a:pPr lvl="2"/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Name :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Lab2-1</a:t>
            </a:r>
          </a:p>
          <a:p>
            <a:pPr lvl="2"/>
            <a:endParaRPr lang="en-US" altLang="ko-KR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Add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Class</a:t>
            </a:r>
          </a:p>
          <a:p>
            <a:pPr lvl="2"/>
            <a:endParaRPr lang="en-US" altLang="ko-KR" b="1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/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1" y="2944997"/>
            <a:ext cx="3866660" cy="3795772"/>
          </a:xfrm>
          <a:prstGeom prst="rect">
            <a:avLst/>
          </a:prstGeom>
          <a:ln w="12700" cmpd="sng">
            <a:solidFill>
              <a:srgbClr val="CC00FF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960077" y="3731846"/>
            <a:ext cx="1027724" cy="312616"/>
          </a:xfrm>
          <a:prstGeom prst="line">
            <a:avLst/>
          </a:prstGeom>
          <a:ln w="12700" cmpd="sng">
            <a:solidFill>
              <a:srgbClr val="CC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7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</a:t>
            </a:r>
            <a:r>
              <a:rPr lang="en-US" altLang="ko-KR" dirty="0">
                <a:ea typeface="굴림" pitchFamily="50" charset="-127"/>
              </a:rPr>
              <a:t>: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5154"/>
            <a:ext cx="8229600" cy="3739893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View </a:t>
            </a:r>
            <a:r>
              <a:rPr lang="en-US" altLang="ko-KR" sz="2800" dirty="0">
                <a:ea typeface="굴림" pitchFamily="50" charset="-127"/>
                <a:hlinkClick r:id="rId3" action="ppaction://hlinkfile"/>
              </a:rPr>
              <a:t>sample program</a:t>
            </a:r>
            <a:r>
              <a:rPr lang="en-US" altLang="ko-KR" sz="2800" dirty="0">
                <a:ea typeface="굴림" pitchFamily="50" charset="-127"/>
              </a:rPr>
              <a:t> listing 2.1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Class </a:t>
            </a:r>
            <a:r>
              <a:rPr lang="en-US" altLang="ko-KR" b="1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EggBasket</a:t>
            </a:r>
            <a:endParaRPr lang="en-US" altLang="ko-KR" b="1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/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 l="3053" t="14444" r="3650" b="18611"/>
          <a:stretch>
            <a:fillRect/>
          </a:stretch>
        </p:blipFill>
        <p:spPr bwMode="auto">
          <a:xfrm>
            <a:off x="736967" y="4241800"/>
            <a:ext cx="7515225" cy="1782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269" y="0"/>
            <a:ext cx="3287346" cy="39558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89076" y="2588850"/>
            <a:ext cx="1680308" cy="1758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Execute /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7" y="1459349"/>
            <a:ext cx="7266493" cy="4049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78432" y="1867354"/>
            <a:ext cx="327852" cy="25852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52476" y="5493936"/>
            <a:ext cx="699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Change the variable values and 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203066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Variables and Values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Variables (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int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numberOfBaskets</a:t>
            </a:r>
            <a:endParaRPr lang="en-US" altLang="ko-KR" dirty="0">
              <a:solidFill>
                <a:srgbClr val="000090"/>
              </a:solidFill>
              <a:latin typeface="Courier New" pitchFamily="49" charset="0"/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eggsPerBasket</a:t>
            </a:r>
            <a:endParaRPr lang="en-US" altLang="ko-KR" dirty="0">
              <a:solidFill>
                <a:srgbClr val="000090"/>
              </a:solidFill>
              <a:latin typeface="Courier New" pitchFamily="49" charset="0"/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totalEggs</a:t>
            </a:r>
            <a:endParaRPr lang="en-US" altLang="ko-KR" dirty="0">
              <a:solidFill>
                <a:srgbClr val="000090"/>
              </a:solidFill>
              <a:latin typeface="Courier New" pitchFamily="49" charset="0"/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/>
            <a:r>
              <a:rPr lang="en-US" altLang="ko-KR" sz="2800" dirty="0">
                <a:solidFill>
                  <a:srgbClr val="404040"/>
                </a:solidFill>
                <a:ea typeface="굴림" pitchFamily="50" charset="-127"/>
              </a:rPr>
              <a:t>Assigning values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eggsPerBasket</a:t>
            </a:r>
            <a:r>
              <a:rPr lang="en-US" altLang="ko-KR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 = 6;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eggsPerBasket</a:t>
            </a:r>
            <a:r>
              <a:rPr lang="en-US" altLang="ko-KR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dirty="0" err="1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eggsPerBasket</a:t>
            </a:r>
            <a:r>
              <a:rPr lang="en-US" altLang="ko-KR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 - 2;</a:t>
            </a:r>
          </a:p>
        </p:txBody>
      </p:sp>
    </p:spTree>
    <p:extLst>
      <p:ext uri="{BB962C8B-B14F-4D97-AF65-F5344CB8AC3E}">
        <p14:creationId xmlns:p14="http://schemas.microsoft.com/office/powerpoint/2010/main" val="211162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Assignment Statements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Assignment evaluation</a:t>
            </a:r>
          </a:p>
          <a:p>
            <a:pPr lvl="1"/>
            <a:r>
              <a:rPr lang="en-US" altLang="ko-KR" dirty="0"/>
              <a:t>The expression on the right-hand side of the assignment operator (=) is evaluated first</a:t>
            </a:r>
          </a:p>
          <a:p>
            <a:pPr lvl="1"/>
            <a:r>
              <a:rPr lang="en-US" altLang="ko-KR" dirty="0"/>
              <a:t>The result is used to set the value of the variable on the left-hand side of the assignment operator</a:t>
            </a:r>
          </a:p>
          <a:p>
            <a:pPr lvl="1"/>
            <a:r>
              <a:rPr lang="en-US" altLang="ko-KR" dirty="0"/>
              <a:t>Examples:</a:t>
            </a:r>
          </a:p>
          <a:p>
            <a:pPr lvl="2"/>
            <a:r>
              <a:rPr lang="en-US" altLang="ko-KR" dirty="0"/>
              <a:t>score = </a:t>
            </a:r>
            <a:r>
              <a:rPr lang="en-US" altLang="ko-KR" dirty="0" err="1"/>
              <a:t>numberOfCards</a:t>
            </a:r>
            <a:r>
              <a:rPr lang="en-US" altLang="ko-KR" dirty="0"/>
              <a:t> + handicap;</a:t>
            </a:r>
          </a:p>
          <a:p>
            <a:pPr lvl="2"/>
            <a:r>
              <a:rPr lang="en-US" altLang="ko-KR" dirty="0" err="1"/>
              <a:t>eggsPerBasket</a:t>
            </a:r>
            <a:r>
              <a:rPr lang="en-US" altLang="ko-KR" dirty="0"/>
              <a:t> = </a:t>
            </a:r>
            <a:r>
              <a:rPr lang="en-US" altLang="ko-KR" dirty="0" err="1"/>
              <a:t>eggsPerBasket</a:t>
            </a:r>
            <a:r>
              <a:rPr lang="en-US" altLang="ko-KR" dirty="0"/>
              <a:t> - 2;</a:t>
            </a:r>
          </a:p>
        </p:txBody>
      </p:sp>
    </p:spTree>
    <p:extLst>
      <p:ext uri="{BB962C8B-B14F-4D97-AF65-F5344CB8AC3E}">
        <p14:creationId xmlns:p14="http://schemas.microsoft.com/office/powerpoint/2010/main" val="317970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82" y="2239464"/>
            <a:ext cx="2955178" cy="2927878"/>
          </a:xfrm>
          <a:prstGeom prst="rect">
            <a:avLst/>
          </a:prstGeo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9677"/>
            <a:ext cx="7848600" cy="94719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Assignment Compatibilities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026"/>
            <a:ext cx="8229600" cy="4428754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 value of one type can be assigned to a variable of any type further to the right</a:t>
            </a:r>
          </a:p>
          <a:p>
            <a:pPr eaLnBrk="1" hangingPunct="1">
              <a:buFontTx/>
              <a:buNone/>
            </a:pPr>
            <a:r>
              <a:rPr lang="en-US" altLang="ko-KR" sz="1800" dirty="0">
                <a:ea typeface="굴림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byte --&gt; short --&gt;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--&gt; long 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--&gt; float --&gt; double</a:t>
            </a: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Some examples</a:t>
            </a:r>
          </a:p>
          <a:p>
            <a:pPr lvl="1"/>
            <a:r>
              <a:rPr lang="en-US" altLang="ko-KR" sz="2000" dirty="0" err="1">
                <a:ea typeface="굴림" pitchFamily="50" charset="-127"/>
              </a:rPr>
              <a:t>myShort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myInt</a:t>
            </a:r>
            <a:r>
              <a:rPr lang="en-US" altLang="ko-KR" sz="2000" dirty="0">
                <a:ea typeface="굴림" pitchFamily="50" charset="-127"/>
              </a:rPr>
              <a:t>;   (wrong!)</a:t>
            </a:r>
          </a:p>
          <a:p>
            <a:pPr lvl="1"/>
            <a:r>
              <a:rPr lang="en-US" altLang="ko-KR" sz="2000" dirty="0" err="1">
                <a:ea typeface="굴림" pitchFamily="50" charset="-127"/>
              </a:rPr>
              <a:t>myByte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myLong</a:t>
            </a:r>
            <a:r>
              <a:rPr lang="en-US" altLang="ko-KR" sz="2000" dirty="0">
                <a:ea typeface="굴림" pitchFamily="50" charset="-127"/>
              </a:rPr>
              <a:t>;  (wrong!)</a:t>
            </a:r>
          </a:p>
          <a:p>
            <a:pPr lvl="1"/>
            <a:r>
              <a:rPr lang="en-US" altLang="ko-KR" sz="2000" dirty="0" err="1">
                <a:ea typeface="굴림" pitchFamily="50" charset="-127"/>
              </a:rPr>
              <a:t>myFloat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myByte</a:t>
            </a:r>
            <a:r>
              <a:rPr lang="en-US" altLang="ko-KR" sz="2000" dirty="0">
                <a:ea typeface="굴림" pitchFamily="50" charset="-127"/>
              </a:rPr>
              <a:t>; (Right)</a:t>
            </a:r>
          </a:p>
          <a:p>
            <a:pPr lvl="1"/>
            <a:r>
              <a:rPr lang="en-US" altLang="ko-KR" sz="2000" dirty="0" err="1">
                <a:ea typeface="굴림" pitchFamily="50" charset="-127"/>
              </a:rPr>
              <a:t>myLong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myInt</a:t>
            </a:r>
            <a:r>
              <a:rPr lang="en-US" altLang="ko-KR" sz="2000" dirty="0">
                <a:ea typeface="굴림" pitchFamily="50" charset="-127"/>
              </a:rPr>
              <a:t>;  (Right)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t="33405" b="38142"/>
          <a:stretch/>
        </p:blipFill>
        <p:spPr bwMode="auto">
          <a:xfrm>
            <a:off x="1057747" y="5220173"/>
            <a:ext cx="6246813" cy="96563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4479128" y="5220173"/>
            <a:ext cx="2825432" cy="965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compatibility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is said to be </a:t>
            </a:r>
            <a:r>
              <a:rPr lang="en-US" altLang="ko-KR" i="1" dirty="0">
                <a:solidFill>
                  <a:srgbClr val="FF0000"/>
                </a:solidFill>
              </a:rPr>
              <a:t>strongly</a:t>
            </a:r>
            <a:r>
              <a:rPr lang="en-US" altLang="ko-KR" i="1" dirty="0"/>
              <a:t> typed</a:t>
            </a:r>
          </a:p>
          <a:p>
            <a:pPr lvl="1"/>
            <a:r>
              <a:rPr lang="en-US" altLang="ko-KR" dirty="0"/>
              <a:t>Conversions between numbers are possible, </a:t>
            </a:r>
            <a:r>
              <a:rPr lang="en-US" altLang="ko-KR" b="1" dirty="0">
                <a:solidFill>
                  <a:srgbClr val="00B050"/>
                </a:solidFill>
              </a:rPr>
              <a:t>but you can’t assign a floating point value to an integer variable</a:t>
            </a:r>
          </a:p>
          <a:p>
            <a:pPr lvl="1"/>
            <a:r>
              <a:rPr lang="en-US" altLang="ko-KR" dirty="0"/>
              <a:t>double Variable = 7; 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Variable = 3.5; (</a:t>
            </a:r>
            <a:r>
              <a:rPr lang="en-US" altLang="ko-KR" dirty="0">
                <a:solidFill>
                  <a:srgbClr val="FF0000"/>
                </a:solidFill>
                <a:sym typeface="Wingdings"/>
              </a:rPr>
              <a:t>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How to solve this? </a:t>
            </a:r>
            <a:r>
              <a:rPr lang="en-US" altLang="ko-KR" b="1" dirty="0"/>
              <a:t>Type casting</a:t>
            </a:r>
          </a:p>
          <a:p>
            <a:pPr lvl="1"/>
            <a:r>
              <a:rPr lang="en-US" altLang="ko-KR" dirty="0"/>
              <a:t>You can ask the computer to change the type of values which are against the compatibility</a:t>
            </a:r>
          </a:p>
          <a:p>
            <a:pPr lvl="1"/>
            <a:r>
              <a:rPr lang="en-US" altLang="ko-KR" dirty="0" err="1"/>
              <a:t>myInt</a:t>
            </a:r>
            <a:r>
              <a:rPr lang="en-US" altLang="ko-KR" dirty="0"/>
              <a:t> = 9.8d; (</a:t>
            </a:r>
            <a:r>
              <a:rPr lang="en-US" altLang="ko-KR" dirty="0">
                <a:solidFill>
                  <a:srgbClr val="FF0000"/>
                </a:solidFill>
                <a:sym typeface="Wingdings"/>
              </a:rPr>
              <a:t>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myInt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9.8d; (ok)</a:t>
            </a:r>
          </a:p>
        </p:txBody>
      </p:sp>
    </p:spTree>
    <p:extLst>
      <p:ext uri="{BB962C8B-B14F-4D97-AF65-F5344CB8AC3E}">
        <p14:creationId xmlns:p14="http://schemas.microsoft.com/office/powerpoint/2010/main" val="221374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Simple Input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Sometimes the data needed for a computation are obtained from the user at run time.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Keyboard input requires</a:t>
            </a:r>
          </a:p>
          <a:p>
            <a:pPr eaLnBrk="1" hangingPunct="1"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	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import 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java.util.Scanner</a:t>
            </a:r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800" dirty="0">
                <a:ea typeface="굴림" pitchFamily="50" charset="-127"/>
              </a:rPr>
              <a:t>at the beginning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47745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Concept of Class and Object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</a:t>
            </a:r>
            <a:r>
              <a:rPr lang="en-US" altLang="zh-CN" sz="2800" dirty="0">
                <a:solidFill>
                  <a:srgbClr val="FF0000"/>
                </a:solidFill>
              </a:rPr>
              <a:t>Class</a:t>
            </a:r>
            <a:r>
              <a:rPr lang="en-US" altLang="zh-CN" sz="2800" dirty="0"/>
              <a:t>” refers to </a:t>
            </a:r>
            <a:r>
              <a:rPr lang="en-US" altLang="zh-CN" sz="2800" u="sng" dirty="0"/>
              <a:t>a blueprint</a:t>
            </a:r>
            <a:r>
              <a:rPr lang="en-US" altLang="zh-CN" sz="2800" dirty="0"/>
              <a:t>. It defines the variables and methods the objects support</a:t>
            </a:r>
          </a:p>
          <a:p>
            <a:pPr>
              <a:buFont typeface="Wingdings" pitchFamily="2" charset="2"/>
              <a:buNone/>
            </a:pPr>
            <a:endParaRPr lang="en-US" altLang="zh-CN" sz="2800" dirty="0"/>
          </a:p>
          <a:p>
            <a:r>
              <a:rPr lang="en-US" altLang="zh-CN" sz="2800" dirty="0"/>
              <a:t>“</a:t>
            </a:r>
            <a:r>
              <a:rPr lang="en-US" altLang="zh-CN" sz="2800" dirty="0">
                <a:solidFill>
                  <a:srgbClr val="0000FF"/>
                </a:solidFill>
              </a:rPr>
              <a:t>Object</a:t>
            </a:r>
            <a:r>
              <a:rPr lang="en-US" altLang="zh-CN" sz="2800" dirty="0"/>
              <a:t>” is </a:t>
            </a:r>
            <a:r>
              <a:rPr lang="en-US" altLang="zh-CN" sz="2800" u="sng" dirty="0"/>
              <a:t>an instance of a class</a:t>
            </a:r>
            <a:r>
              <a:rPr lang="en-US" altLang="zh-CN" sz="2800" dirty="0"/>
              <a:t>. Each object has a class which defines its data and behavior</a:t>
            </a:r>
          </a:p>
        </p:txBody>
      </p:sp>
    </p:spTree>
    <p:extLst>
      <p:ext uri="{BB962C8B-B14F-4D97-AF65-F5344CB8AC3E}">
        <p14:creationId xmlns:p14="http://schemas.microsoft.com/office/powerpoint/2010/main" val="130704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Simple Input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/>
            <a:r>
              <a:rPr lang="en-US" altLang="ko-KR" sz="2800">
                <a:ea typeface="굴림" pitchFamily="50" charset="-127"/>
              </a:rPr>
              <a:t>Data can be entered from the keyboard using	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Scanner keyboard = </a:t>
            </a:r>
          </a:p>
          <a:p>
            <a:pPr marL="339725" indent="-339725" eaLnBrk="1" hangingPunct="1"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		new Scanner(System.in);</a:t>
            </a:r>
          </a:p>
          <a:p>
            <a:pPr marL="339725" indent="-339725" eaLnBrk="1" hangingPunct="1">
              <a:buFontTx/>
              <a:buNone/>
            </a:pPr>
            <a:r>
              <a:rPr lang="en-US" altLang="ko-KR" sz="2000">
                <a:ea typeface="굴림" pitchFamily="50" charset="-127"/>
              </a:rPr>
              <a:t>	</a:t>
            </a:r>
            <a:r>
              <a:rPr lang="en-US" altLang="ko-KR" sz="2800">
                <a:ea typeface="굴림" pitchFamily="50" charset="-127"/>
              </a:rPr>
              <a:t>followed, for example, by</a:t>
            </a:r>
            <a:endParaRPr lang="en-US" altLang="ko-KR" sz="2000">
              <a:ea typeface="굴림" pitchFamily="50" charset="-127"/>
            </a:endParaRPr>
          </a:p>
          <a:p>
            <a:pPr marL="339725" indent="-339725" eaLnBrk="1" hangingPunct="1"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eggsPerBasket = keyboard.nextInt();</a:t>
            </a:r>
          </a:p>
          <a:p>
            <a:pPr marL="339725" indent="-339725" eaLnBrk="1" hangingPunct="1">
              <a:buFontTx/>
              <a:buNone/>
            </a:pPr>
            <a:r>
              <a:rPr lang="en-US" altLang="ko-KR" sz="2000">
                <a:ea typeface="굴림" pitchFamily="50" charset="-127"/>
              </a:rPr>
              <a:t>	</a:t>
            </a:r>
            <a:r>
              <a:rPr lang="en-US" altLang="ko-KR" sz="2800">
                <a:ea typeface="굴림" pitchFamily="50" charset="-127"/>
              </a:rPr>
              <a:t>which reads one</a:t>
            </a:r>
            <a:r>
              <a:rPr lang="en-US" altLang="ko-KR" sz="2000">
                <a:ea typeface="굴림" pitchFamily="50" charset="-127"/>
              </a:rPr>
              <a:t>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>
                <a:ea typeface="굴림" pitchFamily="50" charset="-127"/>
              </a:rPr>
              <a:t> </a:t>
            </a:r>
            <a:r>
              <a:rPr lang="en-US" altLang="ko-KR" sz="2800">
                <a:ea typeface="굴림" pitchFamily="50" charset="-127"/>
              </a:rPr>
              <a:t>value from the keyboard and assigns it to</a:t>
            </a:r>
            <a:r>
              <a:rPr lang="en-US" altLang="ko-KR" sz="2000">
                <a:ea typeface="굴림" pitchFamily="50" charset="-127"/>
              </a:rPr>
              <a:t>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eggsPerBasket</a:t>
            </a:r>
            <a:r>
              <a:rPr lang="en-US" altLang="ko-KR" sz="280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01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Simple Screen Output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44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>
                <a:ea typeface="굴림" pitchFamily="50" charset="-127"/>
              </a:rPr>
              <a:t>	</a:t>
            </a:r>
            <a:r>
              <a:rPr lang="en-US" altLang="ko-KR" sz="24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System.out.println("The count is " + count);</a:t>
            </a:r>
          </a:p>
          <a:p>
            <a:pPr eaLnBrk="1" hangingPunct="1"/>
            <a:endParaRPr lang="en-US" altLang="ko-KR" sz="2800">
              <a:ea typeface="굴림" pitchFamily="50" charset="-127"/>
            </a:endParaRP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Outputs the sting literal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"the count is "</a:t>
            </a:r>
            <a:r>
              <a:rPr lang="en-US" altLang="ko-KR" sz="2800">
                <a:ea typeface="굴림" pitchFamily="50" charset="-127"/>
              </a:rPr>
              <a:t> 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Followed by the current value of the variable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count</a:t>
            </a:r>
            <a:r>
              <a:rPr lang="en-US" altLang="ko-KR" sz="2800">
                <a:ea typeface="굴림" pitchFamily="50" charset="-127"/>
              </a:rPr>
              <a:t>.</a:t>
            </a:r>
            <a:endParaRPr lang="en-US" altLang="ko-KR" sz="20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366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Constants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50"/>
            <a:ext cx="8229600" cy="5214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2, 3.7,</a:t>
            </a:r>
            <a:r>
              <a:rPr lang="en-US" altLang="ko-KR" sz="2800" dirty="0">
                <a:ea typeface="굴림" pitchFamily="50" charset="-127"/>
              </a:rPr>
              <a:t> or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'y'</a:t>
            </a:r>
            <a:r>
              <a:rPr lang="en-US" altLang="ko-KR" sz="2800" dirty="0">
                <a:ea typeface="굴림" pitchFamily="50" charset="-127"/>
              </a:rPr>
              <a:t> are called </a:t>
            </a:r>
            <a:r>
              <a:rPr lang="en-US" altLang="ko-KR" sz="2800" i="1" dirty="0">
                <a:ea typeface="굴림" pitchFamily="50" charset="-127"/>
              </a:rPr>
              <a:t>constants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Integer constants can be preceded by a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+</a:t>
            </a:r>
            <a:r>
              <a:rPr lang="en-US" altLang="ko-KR" sz="2800" dirty="0">
                <a:ea typeface="굴림" pitchFamily="50" charset="-127"/>
              </a:rPr>
              <a:t> or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-</a:t>
            </a:r>
            <a:r>
              <a:rPr lang="en-US" altLang="ko-KR" sz="2800" dirty="0">
                <a:ea typeface="굴림" pitchFamily="50" charset="-127"/>
              </a:rPr>
              <a:t> sign.</a:t>
            </a:r>
          </a:p>
          <a:p>
            <a:pPr lvl="0">
              <a:buClr>
                <a:srgbClr val="0BD0D9"/>
              </a:buClr>
            </a:pPr>
            <a:r>
              <a:rPr lang="en-US" altLang="ko-KR" sz="2800" dirty="0">
                <a:solidFill>
                  <a:prstClr val="black"/>
                </a:solidFill>
                <a:ea typeface="굴림" pitchFamily="50" charset="-127"/>
              </a:rPr>
              <a:t>Example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5</a:t>
            </a:r>
            <a:r>
              <a:rPr lang="en-US" altLang="ko-KR" dirty="0">
                <a:ea typeface="굴림" pitchFamily="50" charset="-127"/>
              </a:rPr>
              <a:t> is an integer constant (Default type)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5L is a long constant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5.0</a:t>
            </a:r>
            <a:r>
              <a:rPr lang="en-US" altLang="ko-KR" dirty="0">
                <a:ea typeface="굴림" pitchFamily="50" charset="-127"/>
              </a:rPr>
              <a:t> is a double constant (Default type)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5.0f is a float constant</a:t>
            </a:r>
            <a:endParaRPr lang="en-US" altLang="ko-KR" sz="28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08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Named Constants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Java provides mechanism to …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Define a variable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Initialize it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Fix the value so it cannot be changed</a:t>
            </a:r>
          </a:p>
          <a:p>
            <a:pPr eaLnBrk="1" hangingPunct="1">
              <a:buFontTx/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 static </a:t>
            </a:r>
            <a:r>
              <a:rPr lang="en-US" altLang="ko-KR" sz="2400" b="1" dirty="0">
                <a:solidFill>
                  <a:srgbClr val="00B050"/>
                </a:solidFill>
                <a:latin typeface="Courier New" pitchFamily="49" charset="0"/>
                <a:ea typeface="굴림" pitchFamily="50" charset="-127"/>
              </a:rPr>
              <a:t>final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Type Variable = Constant;</a:t>
            </a:r>
            <a:b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 static </a:t>
            </a:r>
            <a:r>
              <a:rPr lang="en-US" altLang="ko-KR" sz="2400" b="1" dirty="0">
                <a:solidFill>
                  <a:srgbClr val="00B050"/>
                </a:solidFill>
                <a:latin typeface="Courier New" pitchFamily="49" charset="0"/>
                <a:ea typeface="굴림" pitchFamily="50" charset="-127"/>
              </a:rPr>
              <a:t>final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double PI = 3.14159;</a:t>
            </a:r>
          </a:p>
        </p:txBody>
      </p:sp>
    </p:spTree>
    <p:extLst>
      <p:ext uri="{BB962C8B-B14F-4D97-AF65-F5344CB8AC3E}">
        <p14:creationId xmlns:p14="http://schemas.microsoft.com/office/powerpoint/2010/main" val="254306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 Notation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Floating-point constants can be written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With digits after a decimal point or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Using </a:t>
            </a:r>
            <a:r>
              <a:rPr lang="en-US" altLang="ko-KR" i="1" dirty="0">
                <a:ea typeface="굴림" pitchFamily="50" charset="-127"/>
              </a:rPr>
              <a:t>e notation.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e notation is also called </a:t>
            </a:r>
            <a:r>
              <a:rPr lang="en-US" altLang="ko-KR" sz="2800" i="1" dirty="0">
                <a:ea typeface="굴림" pitchFamily="50" charset="-127"/>
              </a:rPr>
              <a:t>scientific notation</a:t>
            </a:r>
            <a:r>
              <a:rPr lang="en-US" altLang="ko-KR" sz="2800" dirty="0">
                <a:ea typeface="굴림" pitchFamily="50" charset="-127"/>
              </a:rPr>
              <a:t> or </a:t>
            </a:r>
            <a:r>
              <a:rPr lang="en-US" altLang="ko-KR" sz="2800" i="1" dirty="0">
                <a:ea typeface="굴림" pitchFamily="50" charset="-127"/>
              </a:rPr>
              <a:t>floating-point notation.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Examples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865000000.0</a:t>
            </a:r>
            <a:r>
              <a:rPr lang="en-US" altLang="ko-KR" sz="2400" dirty="0">
                <a:ea typeface="굴림" pitchFamily="50" charset="-127"/>
              </a:rPr>
              <a:t> can be written as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8.65e8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0.000483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can be written as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4.83e-4</a:t>
            </a:r>
          </a:p>
        </p:txBody>
      </p:sp>
    </p:spTree>
    <p:extLst>
      <p:ext uri="{BB962C8B-B14F-4D97-AF65-F5344CB8AC3E}">
        <p14:creationId xmlns:p14="http://schemas.microsoft.com/office/powerpoint/2010/main" val="127722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Arithmetic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Arithmetic expressions can be formed using 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+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-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*</a:t>
            </a:r>
            <a:r>
              <a:rPr lang="en-US" altLang="ko-KR" sz="2800" dirty="0">
                <a:latin typeface="Courier New" pitchFamily="49" charset="0"/>
                <a:ea typeface="굴림" pitchFamily="50" charset="-127"/>
              </a:rPr>
              <a:t>,</a:t>
            </a:r>
            <a:r>
              <a:rPr lang="en-US" altLang="ko-KR" sz="2800" dirty="0">
                <a:ea typeface="굴림" pitchFamily="50" charset="-127"/>
              </a:rPr>
              <a:t> and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ea typeface="굴림" pitchFamily="50" charset="-127"/>
              </a:rPr>
              <a:t>operators</a:t>
            </a:r>
            <a:r>
              <a:rPr lang="en-US" altLang="ko-KR" sz="2800" dirty="0">
                <a:ea typeface="굴림" pitchFamily="50" charset="-127"/>
              </a:rPr>
              <a:t> together with variables or numbers referred to as </a:t>
            </a:r>
            <a:r>
              <a:rPr lang="en-US" altLang="ko-KR" sz="2800" i="1" dirty="0">
                <a:solidFill>
                  <a:srgbClr val="00B050"/>
                </a:solidFill>
                <a:ea typeface="굴림" pitchFamily="50" charset="-127"/>
              </a:rPr>
              <a:t>operands</a:t>
            </a:r>
            <a:r>
              <a:rPr lang="en-US" altLang="ko-KR" sz="2800" i="1" dirty="0">
                <a:ea typeface="굴림" pitchFamily="50" charset="-127"/>
              </a:rPr>
              <a:t>.</a:t>
            </a:r>
          </a:p>
          <a:p>
            <a:r>
              <a:rPr lang="en-US" altLang="ko-KR" dirty="0">
                <a:ea typeface="굴림" pitchFamily="50" charset="-127"/>
              </a:rPr>
              <a:t>If any operand is of float-point type, so is the result</a:t>
            </a:r>
          </a:p>
          <a:p>
            <a:pPr lvl="1"/>
            <a:r>
              <a:rPr lang="en-US" altLang="ko-KR" dirty="0" err="1">
                <a:solidFill>
                  <a:srgbClr val="00B050"/>
                </a:solidFill>
                <a:ea typeface="굴림" pitchFamily="50" charset="-127"/>
              </a:rPr>
              <a:t>hoursWorked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*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ea typeface="굴림" pitchFamily="50" charset="-127"/>
              </a:rPr>
              <a:t>payRate</a:t>
            </a:r>
            <a:endParaRPr lang="en-US" altLang="ko-KR" dirty="0">
              <a:solidFill>
                <a:srgbClr val="00B050"/>
              </a:solidFill>
              <a:ea typeface="굴림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ea typeface="굴림" pitchFamily="50" charset="-127"/>
              </a:rPr>
              <a:t>   // 40(</a:t>
            </a:r>
            <a:r>
              <a:rPr lang="en-US" altLang="ko-KR" dirty="0" err="1">
                <a:ea typeface="굴림" pitchFamily="50" charset="-127"/>
              </a:rPr>
              <a:t>int</a:t>
            </a:r>
            <a:r>
              <a:rPr lang="en-US" altLang="ko-KR" dirty="0">
                <a:ea typeface="굴림" pitchFamily="50" charset="-127"/>
              </a:rPr>
              <a:t>) * 8.25 (double)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ea typeface="굴림" pitchFamily="50" charset="-127"/>
              </a:rPr>
              <a:t>500.0(double)</a:t>
            </a:r>
          </a:p>
          <a:p>
            <a:r>
              <a:rPr lang="en-US" altLang="ko-KR" dirty="0">
                <a:ea typeface="굴림" pitchFamily="50" charset="-127"/>
              </a:rPr>
              <a:t>Expressions with two or more operators can be viewed as a series of steps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  <a:ea typeface="굴림" pitchFamily="50" charset="-127"/>
              </a:rPr>
              <a:t>balance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+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en-US" altLang="ko-KR" dirty="0">
                <a:solidFill>
                  <a:srgbClr val="00B050"/>
                </a:solidFill>
                <a:ea typeface="굴림" pitchFamily="50" charset="-127"/>
              </a:rPr>
              <a:t>balance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*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itchFamily="50" charset="-127"/>
              </a:rPr>
              <a:t>rate</a:t>
            </a:r>
            <a:r>
              <a:rPr lang="en-US" altLang="ko-KR" dirty="0">
                <a:ea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738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Division and modulo operator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9725" indent="-339725" eaLnBrk="1" hangingPunct="1"/>
            <a:r>
              <a:rPr lang="en-US" altLang="ko-KR" sz="2800" dirty="0">
                <a:ea typeface="굴림" pitchFamily="50" charset="-127"/>
              </a:rPr>
              <a:t>Division operator (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</a:t>
            </a:r>
            <a:r>
              <a:rPr lang="en-US" altLang="ko-KR" sz="2800" dirty="0">
                <a:ea typeface="굴림" pitchFamily="50" charset="-127"/>
              </a:rPr>
              <a:t>) behaves as expected if one of the operands is a </a:t>
            </a:r>
            <a:r>
              <a:rPr lang="en-US" altLang="ko-KR" sz="2800" dirty="0">
                <a:solidFill>
                  <a:srgbClr val="00B050"/>
                </a:solidFill>
                <a:ea typeface="굴림" pitchFamily="50" charset="-127"/>
              </a:rPr>
              <a:t>floating-point type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marL="739775" lvl="1" indent="-339725"/>
            <a:r>
              <a:rPr lang="en-US" altLang="ko-KR" sz="2400" dirty="0" err="1">
                <a:ea typeface="굴림" pitchFamily="50" charset="-127"/>
              </a:rPr>
              <a:t>e.g</a:t>
            </a:r>
            <a:r>
              <a:rPr lang="en-US" altLang="ko-KR" sz="2400" dirty="0"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99/100</a:t>
            </a:r>
            <a:r>
              <a:rPr lang="en-US" altLang="ko-KR" sz="2400" dirty="0">
                <a:ea typeface="굴림" pitchFamily="50" charset="-127"/>
              </a:rPr>
              <a:t> has a value of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0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  <a:p>
            <a:pPr marL="1139825" lvl="2" indent="-339725"/>
            <a:r>
              <a:rPr lang="en-US" altLang="ko-KR" sz="1600" dirty="0">
                <a:ea typeface="굴림" pitchFamily="50" charset="-127"/>
              </a:rPr>
              <a:t>When both operands are integer types, the result is truncated, not rounded.</a:t>
            </a:r>
          </a:p>
          <a:p>
            <a:pPr lvl="0"/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b="1" dirty="0">
                <a:solidFill>
                  <a:srgbClr val="C0504D"/>
                </a:solidFill>
                <a:latin typeface="Courier New" pitchFamily="49" charset="0"/>
                <a:ea typeface="굴림" pitchFamily="50" charset="-127"/>
              </a:rPr>
              <a:t>mod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en-US" altLang="ko-KR" b="1" dirty="0">
                <a:solidFill>
                  <a:srgbClr val="C0504D"/>
                </a:solidFill>
                <a:latin typeface="Courier New" pitchFamily="49" charset="0"/>
                <a:ea typeface="굴림" pitchFamily="50" charset="-127"/>
              </a:rPr>
              <a:t>%</a:t>
            </a:r>
            <a:r>
              <a:rPr lang="en-US" altLang="ko-KR" dirty="0">
                <a:ea typeface="굴림" pitchFamily="50" charset="-127"/>
              </a:rPr>
              <a:t>) operator is used with operators of </a:t>
            </a:r>
            <a:r>
              <a:rPr lang="en-US" altLang="ko-KR" dirty="0">
                <a:solidFill>
                  <a:srgbClr val="00B050"/>
                </a:solidFill>
                <a:ea typeface="굴림" pitchFamily="50" charset="-127"/>
              </a:rPr>
              <a:t>integer</a:t>
            </a:r>
            <a:r>
              <a:rPr lang="en-US" altLang="ko-KR" dirty="0">
                <a:ea typeface="굴림" pitchFamily="50" charset="-127"/>
              </a:rPr>
              <a:t> type to obtain the remainder after integer division.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e.g.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14 % 4</a:t>
            </a:r>
            <a:r>
              <a:rPr lang="en-US" altLang="ko-KR" dirty="0">
                <a:ea typeface="굴림" pitchFamily="50" charset="-127"/>
              </a:rPr>
              <a:t> is equal to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2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Typical usage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Determining if an integer is odd or even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Determining if one integer is evenly divisible by another integer.</a:t>
            </a:r>
            <a:endParaRPr lang="en-US" altLang="ko-KR" sz="2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567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Increment/Decrement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To increase (or decrease) the value of a variable by 1</a:t>
            </a:r>
          </a:p>
          <a:p>
            <a:pPr lvl="1"/>
            <a:r>
              <a:rPr lang="en-US" altLang="ko-KR" dirty="0"/>
              <a:t>count++ </a:t>
            </a:r>
            <a:r>
              <a:rPr lang="en-US" altLang="ko-KR" i="1" dirty="0"/>
              <a:t>or</a:t>
            </a:r>
            <a:r>
              <a:rPr lang="en-US" altLang="ko-KR" dirty="0"/>
              <a:t> ++count	// increment operator</a:t>
            </a:r>
          </a:p>
          <a:p>
            <a:pPr lvl="1"/>
            <a:r>
              <a:rPr lang="en-US" altLang="ko-KR" dirty="0"/>
              <a:t>count-- </a:t>
            </a:r>
            <a:r>
              <a:rPr lang="en-US" altLang="ko-KR" i="1" dirty="0"/>
              <a:t>or</a:t>
            </a:r>
            <a:r>
              <a:rPr lang="en-US" altLang="ko-KR" dirty="0"/>
              <a:t> --count	// decrement operator</a:t>
            </a:r>
          </a:p>
          <a:p>
            <a:r>
              <a:rPr lang="en-US" altLang="ko-KR" dirty="0"/>
              <a:t>After executing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m = 4;</a:t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en-US" altLang="ko-KR" dirty="0"/>
              <a:t> result = 3 * (++m);</a:t>
            </a:r>
          </a:p>
          <a:p>
            <a:pPr lvl="1"/>
            <a:r>
              <a:rPr lang="en-US" altLang="ko-KR" i="1" dirty="0"/>
              <a:t>result </a:t>
            </a:r>
            <a:r>
              <a:rPr lang="en-US" altLang="ko-KR" dirty="0"/>
              <a:t>has a value of </a:t>
            </a:r>
            <a:r>
              <a:rPr lang="en-US" altLang="ko-KR" dirty="0">
                <a:solidFill>
                  <a:schemeClr val="accent2"/>
                </a:solidFill>
              </a:rPr>
              <a:t>15</a:t>
            </a:r>
            <a:r>
              <a:rPr lang="en-US" altLang="ko-KR" dirty="0"/>
              <a:t> and </a:t>
            </a:r>
            <a:r>
              <a:rPr lang="en-US" altLang="ko-KR" i="1" dirty="0"/>
              <a:t>m </a:t>
            </a:r>
            <a:r>
              <a:rPr lang="en-US" altLang="ko-KR" dirty="0"/>
              <a:t>has a value of </a:t>
            </a:r>
            <a:r>
              <a:rPr lang="en-US" altLang="ko-KR" dirty="0">
                <a:solidFill>
                  <a:schemeClr val="accent2"/>
                </a:solidFill>
              </a:rPr>
              <a:t>5</a:t>
            </a:r>
          </a:p>
          <a:p>
            <a:r>
              <a:rPr lang="en-US" altLang="ko-KR" dirty="0"/>
              <a:t>After executing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m = 4;</a:t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en-US" altLang="ko-KR" dirty="0"/>
              <a:t> result = 3 * (m++);</a:t>
            </a:r>
          </a:p>
          <a:p>
            <a:pPr lvl="1"/>
            <a:r>
              <a:rPr lang="en-US" altLang="ko-KR" i="1" dirty="0"/>
              <a:t>result </a:t>
            </a:r>
            <a:r>
              <a:rPr lang="en-US" altLang="ko-KR" dirty="0"/>
              <a:t>has a value of </a:t>
            </a:r>
            <a:r>
              <a:rPr lang="en-US" altLang="ko-KR" dirty="0">
                <a:solidFill>
                  <a:schemeClr val="accent2"/>
                </a:solidFill>
              </a:rPr>
              <a:t>12</a:t>
            </a:r>
            <a:r>
              <a:rPr lang="en-US" altLang="ko-KR" dirty="0"/>
              <a:t> and </a:t>
            </a:r>
            <a:r>
              <a:rPr lang="en-US" altLang="ko-KR" i="1" dirty="0"/>
              <a:t>m </a:t>
            </a:r>
            <a:r>
              <a:rPr lang="en-US" altLang="ko-KR" dirty="0"/>
              <a:t>has a value of </a:t>
            </a:r>
            <a:r>
              <a:rPr lang="en-US" altLang="ko-KR" dirty="0">
                <a:solidFill>
                  <a:schemeClr val="accent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2879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Specialized Assignment Operators</a:t>
            </a:r>
            <a:endParaRPr lang="en-US" altLang="ko-KR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Assignment operators can be combined with arithmetic operators (including -, *, /, and %).</a:t>
            </a:r>
          </a:p>
          <a:p>
            <a:r>
              <a:rPr lang="en-US" altLang="ko-KR" dirty="0"/>
              <a:t>Two assignments below yield the same result</a:t>
            </a:r>
          </a:p>
          <a:p>
            <a:pPr lvl="1"/>
            <a:r>
              <a:rPr lang="en-US" altLang="ko-KR" dirty="0"/>
              <a:t>amount = amount + 5;</a:t>
            </a:r>
          </a:p>
          <a:p>
            <a:pPr lvl="1"/>
            <a:r>
              <a:rPr lang="en-US" altLang="ko-KR" dirty="0"/>
              <a:t>amount += 5;</a:t>
            </a:r>
          </a:p>
        </p:txBody>
      </p:sp>
    </p:spTree>
    <p:extLst>
      <p:ext uri="{BB962C8B-B14F-4D97-AF65-F5344CB8AC3E}">
        <p14:creationId xmlns:p14="http://schemas.microsoft.com/office/powerpoint/2010/main" val="220905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Parentheses() and Precedence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Parentheses determine the order in which arithmetic operations are performed</a:t>
            </a:r>
          </a:p>
          <a:p>
            <a:r>
              <a:rPr lang="en-US" altLang="ko-KR" dirty="0"/>
              <a:t>Examples:</a:t>
            </a:r>
          </a:p>
          <a:p>
            <a:pPr lvl="1"/>
            <a:r>
              <a:rPr lang="en-US" altLang="ko-KR" dirty="0"/>
              <a:t>(cost + tax) * discount</a:t>
            </a:r>
          </a:p>
          <a:p>
            <a:pPr lvl="1"/>
            <a:r>
              <a:rPr lang="en-US" altLang="ko-KR" dirty="0"/>
              <a:t>cost + (tax * discount)</a:t>
            </a:r>
          </a:p>
          <a:p>
            <a:r>
              <a:rPr lang="en-US" altLang="ko-KR" dirty="0"/>
              <a:t>Without parentheses, an expression is evaluated according to the rules of precedence</a:t>
            </a:r>
          </a:p>
        </p:txBody>
      </p:sp>
    </p:spTree>
    <p:extLst>
      <p:ext uri="{BB962C8B-B14F-4D97-AF65-F5344CB8AC3E}">
        <p14:creationId xmlns:p14="http://schemas.microsoft.com/office/powerpoint/2010/main" val="8580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r>
              <a:rPr lang="en-US" altLang="zh-CN" sz="2800" b="1" dirty="0"/>
              <a:t>A class can have three kinds of members: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b="1" i="1" dirty="0"/>
              <a:t>fields</a:t>
            </a:r>
            <a:r>
              <a:rPr lang="en-US" altLang="zh-CN" sz="2400" dirty="0"/>
              <a:t>: data variables which determine the status of the class or an object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b="1" i="1" dirty="0"/>
              <a:t>methods</a:t>
            </a:r>
            <a:r>
              <a:rPr lang="en-US" altLang="zh-CN" sz="2400" dirty="0"/>
              <a:t>: executable code of the class built from statements. It allows us to manipulate/change the status of an object or access the value of the data member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2400" dirty="0"/>
              <a:t> (</a:t>
            </a:r>
            <a:r>
              <a:rPr lang="en-US" altLang="zh-CN" sz="2400" b="1" i="1" dirty="0"/>
              <a:t>nested classes and nested interfaces)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7714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Precedence Rules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When binary operators have equal precedence, the operator on the left acts before the operator(s) on the right.</a:t>
            </a:r>
          </a:p>
          <a:p>
            <a:endParaRPr lang="ko-KR" altLang="en-US" dirty="0"/>
          </a:p>
        </p:txBody>
      </p:sp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634" y="1517154"/>
            <a:ext cx="5611812" cy="2652712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892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Figure 2.3 Some Arithmetic Expressions in Java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Sample Expressions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80928"/>
            <a:ext cx="7200900" cy="2306637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974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2.1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Ex2_1a. Write a following program.</a:t>
            </a:r>
          </a:p>
          <a:p>
            <a:pPr lvl="1"/>
            <a:r>
              <a:rPr lang="en-US" altLang="ko-KR" dirty="0"/>
              <a:t>Read a four-digit integer, such as 2017</a:t>
            </a:r>
          </a:p>
          <a:p>
            <a:pPr lvl="1"/>
            <a:r>
              <a:rPr lang="en-US" altLang="ko-KR" dirty="0"/>
              <a:t>Display one digit per line, e.g., 2, 0, 1, and 7 in each line</a:t>
            </a:r>
          </a:p>
          <a:p>
            <a:r>
              <a:rPr lang="en-US" altLang="ko-KR" dirty="0"/>
              <a:t>Ex2_1b. Write a following program.</a:t>
            </a:r>
          </a:p>
          <a:p>
            <a:pPr lvl="1"/>
            <a:r>
              <a:rPr lang="en-US" altLang="ko-KR" dirty="0"/>
              <a:t>Read a temperature in Fahrenheit</a:t>
            </a:r>
          </a:p>
          <a:p>
            <a:pPr lvl="1"/>
            <a:r>
              <a:rPr lang="en-US" altLang="ko-KR" dirty="0"/>
              <a:t>Compute a temperature in Celsius and print it</a:t>
            </a:r>
          </a:p>
          <a:p>
            <a:pPr lvl="1"/>
            <a:r>
              <a:rPr lang="en-US" altLang="ko-KR" dirty="0"/>
              <a:t>C = 5 (F - 32) / 9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985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2.2 The CLASS String</a:t>
            </a:r>
          </a:p>
        </p:txBody>
      </p:sp>
    </p:spTree>
    <p:extLst>
      <p:ext uri="{BB962C8B-B14F-4D97-AF65-F5344CB8AC3E}">
        <p14:creationId xmlns:p14="http://schemas.microsoft.com/office/powerpoint/2010/main" val="3063558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Strings</a:t>
            </a:r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value of type String is a sequence of characters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E.g., “Hello out there.”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No primitive type for strings in Java</a:t>
            </a:r>
          </a:p>
          <a:p>
            <a:pPr lvl="1"/>
            <a:r>
              <a:rPr lang="en-US" altLang="ko-KR" sz="2800" dirty="0">
                <a:ea typeface="굴림" pitchFamily="50" charset="-127"/>
              </a:rPr>
              <a:t>Instead, Java provides a class called </a:t>
            </a:r>
            <a:r>
              <a:rPr lang="en-US" altLang="ko-KR" sz="2800" dirty="0">
                <a:solidFill>
                  <a:srgbClr val="0000FF"/>
                </a:solidFill>
                <a:latin typeface="Courier"/>
                <a:ea typeface="굴림" pitchFamily="50" charset="-127"/>
                <a:cs typeface="Courier"/>
              </a:rPr>
              <a:t>String</a:t>
            </a:r>
          </a:p>
          <a:p>
            <a:pPr lvl="1"/>
            <a:endParaRPr lang="en-US" altLang="ko-KR" sz="2800" dirty="0">
              <a:solidFill>
                <a:srgbClr val="0000FF"/>
              </a:solidFill>
              <a:latin typeface="Courier"/>
              <a:ea typeface="굴림" pitchFamily="50" charset="-12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3924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Class 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2296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We've used constants of type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already.</a:t>
            </a:r>
          </a:p>
          <a:p>
            <a:r>
              <a:rPr lang="en-US" altLang="ko-KR" dirty="0"/>
              <a:t>Declaration	 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/>
              <a:t> greeting;</a:t>
            </a:r>
            <a:br>
              <a:rPr lang="en-US" altLang="ko-KR" dirty="0"/>
            </a:br>
            <a:r>
              <a:rPr lang="en-US" altLang="ko-KR" dirty="0"/>
              <a:t>greeting = "Hello!";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/>
              <a:t> greeting = "Hello!";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/>
              <a:t> greeting = new String("Hello!");</a:t>
            </a:r>
          </a:p>
          <a:p>
            <a:r>
              <a:rPr lang="en-US" altLang="ko-KR" dirty="0"/>
              <a:t>Print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("Hello!");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(greeting);</a:t>
            </a:r>
          </a:p>
        </p:txBody>
      </p:sp>
    </p:spTree>
    <p:extLst>
      <p:ext uri="{BB962C8B-B14F-4D97-AF65-F5344CB8AC3E}">
        <p14:creationId xmlns:p14="http://schemas.microsoft.com/office/powerpoint/2010/main" val="2981759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Concatenation of Strings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Two strings are </a:t>
            </a:r>
            <a:r>
              <a:rPr lang="en-US" altLang="ko-KR" sz="2800" i="1" dirty="0">
                <a:ea typeface="굴림" pitchFamily="50" charset="-127"/>
              </a:rPr>
              <a:t>concatenated</a:t>
            </a:r>
            <a:r>
              <a:rPr lang="en-US" altLang="ko-KR" sz="2800" dirty="0">
                <a:ea typeface="굴림" pitchFamily="50" charset="-127"/>
              </a:rPr>
              <a:t> using 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+ </a:t>
            </a:r>
            <a:r>
              <a:rPr lang="en-US" altLang="ko-KR" sz="2800" dirty="0">
                <a:ea typeface="굴림" pitchFamily="50" charset="-127"/>
              </a:rPr>
              <a:t>operator.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greeting = "Hello";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sentence;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sentence = greeting + " officer";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.println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(sentence);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Any number of strings can be concatenated using 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+</a:t>
            </a:r>
            <a:r>
              <a:rPr lang="en-US" altLang="ko-KR" sz="2800" dirty="0">
                <a:ea typeface="굴림" pitchFamily="50" charset="-127"/>
              </a:rPr>
              <a:t> operator.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("Good " + "morning, " + "Vietnam!");</a:t>
            </a:r>
          </a:p>
          <a:p>
            <a:r>
              <a:rPr lang="en-US" altLang="ko-KR" dirty="0"/>
              <a:t>When concatenating with the values of other types, they are first converted to String values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result = 42;</a:t>
            </a:r>
            <a:br>
              <a:rPr lang="en-US" altLang="ko-KR" dirty="0"/>
            </a:br>
            <a:r>
              <a:rPr lang="en-US" altLang="ko-KR" dirty="0" err="1"/>
              <a:t>System.out.println</a:t>
            </a:r>
            <a:r>
              <a:rPr lang="en-US" altLang="ko-KR" dirty="0"/>
              <a:t>("The answer is " + result);</a:t>
            </a: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595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/>
              <a:t> Indices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Figure 2.4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Positions start with 0, not 1.</a:t>
            </a:r>
          </a:p>
          <a:p>
            <a:pPr lvl="1"/>
            <a:r>
              <a:rPr lang="en-US" altLang="ko-KR"/>
              <a:t>The 'J' in "Java is fun." is in position 0</a:t>
            </a:r>
          </a:p>
          <a:p>
            <a:r>
              <a:rPr lang="en-US" altLang="ko-KR"/>
              <a:t>A position is referred to an index.</a:t>
            </a:r>
          </a:p>
          <a:p>
            <a:pPr lvl="1"/>
            <a:r>
              <a:rPr lang="en-US" altLang="ko-KR"/>
              <a:t>The 'f' in "Java is fun." is at index 8.</a:t>
            </a:r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1" y="1462687"/>
            <a:ext cx="7541673" cy="254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98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/>
              <a:t> methods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obtain the length of a string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923" y="2805057"/>
            <a:ext cx="587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greeting = "Hello";</a:t>
            </a:r>
            <a:br>
              <a:rPr lang="en-US" altLang="ko-KR" dirty="0">
                <a:latin typeface="Courier New" pitchFamily="49" charset="0"/>
                <a:ea typeface="굴림" pitchFamily="50" charset="-127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908" y="4093307"/>
            <a:ext cx="789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8000"/>
                </a:solidFill>
                <a:latin typeface="Courier New" pitchFamily="49" charset="0"/>
                <a:ea typeface="굴림" pitchFamily="50" charset="-127"/>
              </a:rPr>
              <a:t>System.out.println</a:t>
            </a:r>
            <a:r>
              <a:rPr lang="en-US" altLang="ko-KR" dirty="0">
                <a:solidFill>
                  <a:srgbClr val="008000"/>
                </a:solidFill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b="1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strlen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(greeting)</a:t>
            </a:r>
            <a:r>
              <a:rPr lang="en-US" altLang="ko-KR" dirty="0">
                <a:solidFill>
                  <a:srgbClr val="008000"/>
                </a:solidFill>
                <a:latin typeface="Courier New" pitchFamily="49" charset="0"/>
                <a:ea typeface="굴림" pitchFamily="50" charset="-127"/>
              </a:rPr>
              <a:t>) ??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67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ea typeface="굴림" pitchFamily="50" charset="-127"/>
              </a:rPr>
              <a:t> methods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0714"/>
            <a:ext cx="8229600" cy="2516516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An </a:t>
            </a:r>
            <a:r>
              <a:rPr lang="en-US" altLang="ko-KR" sz="2800" dirty="0">
                <a:solidFill>
                  <a:srgbClr val="0000FF"/>
                </a:solidFill>
                <a:ea typeface="굴림" pitchFamily="50" charset="-127"/>
              </a:rPr>
              <a:t>object</a:t>
            </a:r>
            <a:r>
              <a:rPr lang="en-US" altLang="ko-KR" sz="2800" dirty="0">
                <a:ea typeface="굴림" pitchFamily="50" charset="-127"/>
              </a:rPr>
              <a:t> of the </a:t>
            </a:r>
            <a:r>
              <a:rPr lang="en-US" altLang="ko-KR" sz="2800" b="1" dirty="0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sz="2800" dirty="0">
                <a:solidFill>
                  <a:srgbClr val="CC00FF"/>
                </a:solidFill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class stores data consisting of a sequence of characters.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Each</a:t>
            </a:r>
            <a:r>
              <a:rPr lang="en-US" altLang="ko-KR" sz="2800" dirty="0">
                <a:ea typeface="굴림" pitchFamily="50" charset="-127"/>
              </a:rPr>
              <a:t> object has </a:t>
            </a:r>
            <a:r>
              <a:rPr lang="en-US" altLang="ko-KR" sz="2800" dirty="0">
                <a:solidFill>
                  <a:srgbClr val="0000FF"/>
                </a:solidFill>
                <a:ea typeface="굴림" pitchFamily="50" charset="-127"/>
              </a:rPr>
              <a:t>methods</a:t>
            </a:r>
            <a:r>
              <a:rPr lang="en-US" altLang="ko-KR" sz="2800" dirty="0">
                <a:ea typeface="굴림" pitchFamily="50" charset="-127"/>
              </a:rPr>
              <a:t> as well as data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length()</a:t>
            </a:r>
            <a:r>
              <a:rPr lang="en-US" altLang="ko-KR" sz="2800" dirty="0">
                <a:ea typeface="굴림" pitchFamily="50" charset="-127"/>
              </a:rPr>
              <a:t> method returns </a:t>
            </a:r>
            <a:r>
              <a:rPr lang="en-US" altLang="ko-KR" sz="2800" u="sng" dirty="0">
                <a:ea typeface="굴림" pitchFamily="50" charset="-127"/>
              </a:rPr>
              <a:t>the number of characters</a:t>
            </a:r>
            <a:r>
              <a:rPr lang="en-US" altLang="ko-KR" sz="2800" dirty="0">
                <a:ea typeface="굴림" pitchFamily="50" charset="-127"/>
              </a:rPr>
              <a:t> in a particular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sz="2800" dirty="0">
                <a:ea typeface="굴림" pitchFamily="50" charset="-127"/>
              </a:rPr>
              <a:t> object.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5451" y="4483555"/>
            <a:ext cx="5716711" cy="83099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greeting = "Hello";</a:t>
            </a:r>
            <a:br>
              <a:rPr lang="en-US" altLang="ko-KR" dirty="0">
                <a:latin typeface="Courier New" pitchFamily="49" charset="0"/>
                <a:ea typeface="굴림" pitchFamily="50" charset="-127"/>
              </a:rPr>
            </a:br>
            <a:r>
              <a:rPr lang="en-US" altLang="ko-KR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n =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greeting.length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();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76282" y="4026355"/>
            <a:ext cx="2200085" cy="944361"/>
            <a:chOff x="3076282" y="4026355"/>
            <a:chExt cx="2200085" cy="944361"/>
          </a:xfrm>
        </p:grpSpPr>
        <p:sp>
          <p:nvSpPr>
            <p:cNvPr id="3" name="Rectangle 2"/>
            <p:cNvSpPr/>
            <p:nvPr/>
          </p:nvSpPr>
          <p:spPr>
            <a:xfrm>
              <a:off x="3076282" y="4576562"/>
              <a:ext cx="1620248" cy="39415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116693" y="4026355"/>
              <a:ext cx="1159674" cy="457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 b="1" dirty="0">
                  <a:solidFill>
                    <a:srgbClr val="008000"/>
                  </a:solidFill>
                  <a:latin typeface="+mj-lt"/>
                  <a:ea typeface="굴림" pitchFamily="50" charset="-127"/>
                </a:rPr>
                <a:t>object</a:t>
              </a: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3886406" y="4357588"/>
              <a:ext cx="230287" cy="21897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76800" y="4953000"/>
            <a:ext cx="2200471" cy="985211"/>
            <a:chOff x="4876800" y="4953000"/>
            <a:chExt cx="2200471" cy="985211"/>
          </a:xfrm>
        </p:grpSpPr>
        <p:sp>
          <p:nvSpPr>
            <p:cNvPr id="6" name="Rectangle 5"/>
            <p:cNvSpPr/>
            <p:nvPr/>
          </p:nvSpPr>
          <p:spPr>
            <a:xfrm>
              <a:off x="4876800" y="4953000"/>
              <a:ext cx="1620248" cy="39415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5666237" y="5476546"/>
              <a:ext cx="1411034" cy="4616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 b="1" dirty="0">
                  <a:solidFill>
                    <a:srgbClr val="008000"/>
                  </a:solidFill>
                  <a:latin typeface="+mj-lt"/>
                  <a:ea typeface="굴림" pitchFamily="50" charset="-127"/>
                </a:rPr>
                <a:t>method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462863" y="5347154"/>
              <a:ext cx="330024" cy="23669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1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019"/>
            <a:ext cx="8229600" cy="5140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u="sng" dirty="0"/>
              <a:t>Sample class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class Pencil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   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public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3366FF"/>
                </a:solidFill>
                <a:latin typeface="Courier New" pitchFamily="49" charset="0"/>
              </a:rPr>
              <a:t>String 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color = “white”;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   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zh-CN" sz="2000" b="1" dirty="0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length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   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public float 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diameter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      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public static long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itchFamily="49" charset="0"/>
              </a:rPr>
              <a:t>nextID</a:t>
            </a:r>
            <a:r>
              <a:rPr lang="en-US" altLang="zh-CN" sz="2000" b="1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lvl="1">
              <a:spcBef>
                <a:spcPct val="9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660066"/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latin typeface="Courier New" pitchFamily="49" charset="0"/>
              </a:rPr>
              <a:t>setColor</a:t>
            </a:r>
            <a:r>
              <a:rPr lang="en-US" altLang="zh-CN" sz="2000" b="1" dirty="0">
                <a:latin typeface="Courier New" pitchFamily="49" charset="0"/>
              </a:rPr>
              <a:t> (</a:t>
            </a:r>
            <a:r>
              <a:rPr lang="en-US" altLang="zh-CN" sz="2000" b="1" dirty="0">
                <a:solidFill>
                  <a:srgbClr val="3366FF"/>
                </a:solidFill>
                <a:latin typeface="Courier New" pitchFamily="49" charset="0"/>
              </a:rPr>
              <a:t>String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newColor</a:t>
            </a:r>
            <a:r>
              <a:rPr lang="en-US" altLang="zh-CN" sz="2000" b="1" dirty="0">
                <a:latin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      color = </a:t>
            </a:r>
            <a:r>
              <a:rPr lang="en-US" altLang="zh-CN" sz="2000" b="1" dirty="0" err="1">
                <a:latin typeface="Courier New" pitchFamily="49" charset="0"/>
              </a:rPr>
              <a:t>newColor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altLang="zh-CN" sz="1800" b="1" i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502"/>
            <a:ext cx="8229600" cy="899819"/>
          </a:xfrm>
        </p:spPr>
        <p:txBody>
          <a:bodyPr/>
          <a:lstStyle/>
          <a:p>
            <a:r>
              <a:rPr lang="en-US" altLang="zh-CN" dirty="0"/>
              <a:t>Sample Class</a:t>
            </a:r>
          </a:p>
        </p:txBody>
      </p:sp>
    </p:spTree>
    <p:extLst>
      <p:ext uri="{BB962C8B-B14F-4D97-AF65-F5344CB8AC3E}">
        <p14:creationId xmlns:p14="http://schemas.microsoft.com/office/powerpoint/2010/main" val="3563076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Method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length()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840" y="1574674"/>
            <a:ext cx="8821737" cy="413543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Returns an 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  <a:cs typeface="+mn-cs"/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  <a:cs typeface="+mn-cs"/>
              </a:rPr>
              <a:t> </a:t>
            </a:r>
            <a:r>
              <a:rPr lang="en-US" altLang="ko-KR" dirty="0">
                <a:ea typeface="굴림" pitchFamily="50" charset="-127"/>
              </a:rPr>
              <a:t>value indicating the number of characters in a String object</a:t>
            </a:r>
          </a:p>
          <a:p>
            <a:r>
              <a:rPr lang="en-US" altLang="ko-KR" dirty="0">
                <a:ea typeface="굴림" pitchFamily="50" charset="-127"/>
              </a:rPr>
              <a:t>Can be used anywhere an 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  <a:cs typeface="+mn-cs"/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  <a:cs typeface="+mn-cs"/>
              </a:rPr>
              <a:t> </a:t>
            </a:r>
            <a:r>
              <a:rPr lang="en-US" altLang="ko-KR" dirty="0">
                <a:ea typeface="굴림" pitchFamily="50" charset="-127"/>
              </a:rPr>
              <a:t>can be used</a:t>
            </a:r>
          </a:p>
          <a:p>
            <a:pPr eaLnBrk="1" hangingPunct="1"/>
            <a:endParaRPr lang="en-US" altLang="ko-KR" sz="2400" dirty="0"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000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count =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command.length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 err="1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.println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("Length is " +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command.length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());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count =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command.length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() + 3;</a:t>
            </a:r>
          </a:p>
        </p:txBody>
      </p:sp>
    </p:spTree>
    <p:extLst>
      <p:ext uri="{BB962C8B-B14F-4D97-AF65-F5344CB8AC3E}">
        <p14:creationId xmlns:p14="http://schemas.microsoft.com/office/powerpoint/2010/main" val="2319744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54611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" y="1407318"/>
            <a:ext cx="6363850" cy="489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227715" y="5060118"/>
            <a:ext cx="295138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"Hello Java";</a:t>
            </a:r>
          </a:p>
          <a:p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a.indexOf</a:t>
            </a:r>
            <a:r>
              <a:rPr lang="en-US" altLang="ko-KR" sz="1400" dirty="0">
                <a:latin typeface="+mj-lt"/>
              </a:rPr>
              <a:t>("Java"));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69888" y="1407318"/>
            <a:ext cx="183332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"Hello Java";</a:t>
            </a:r>
          </a:p>
          <a:p>
            <a:r>
              <a:rPr lang="en-US" altLang="ko-KR" sz="1400" dirty="0">
                <a:latin typeface="+mj-lt"/>
              </a:rPr>
              <a:t>char k = </a:t>
            </a:r>
            <a:r>
              <a:rPr lang="en-US" altLang="ko-KR" sz="1400" dirty="0" err="1">
                <a:latin typeface="+mj-lt"/>
              </a:rPr>
              <a:t>a.charAt</a:t>
            </a:r>
            <a:r>
              <a:rPr lang="en-US" altLang="ko-KR" sz="1400" dirty="0">
                <a:latin typeface="+mj-lt"/>
              </a:rPr>
              <a:t>(0);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5691" y="3945337"/>
            <a:ext cx="328830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"Hello";</a:t>
            </a:r>
          </a:p>
          <a:p>
            <a:r>
              <a:rPr lang="en-US" altLang="ko-KR" sz="1400" dirty="0">
                <a:latin typeface="+mj-lt"/>
              </a:rPr>
              <a:t>String b=“hello”;</a:t>
            </a:r>
          </a:p>
          <a:p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a.equals</a:t>
            </a:r>
            <a:r>
              <a:rPr lang="en-US" altLang="ko-KR" sz="1400" dirty="0">
                <a:latin typeface="+mj-lt"/>
              </a:rPr>
              <a:t>(b));</a:t>
            </a:r>
          </a:p>
          <a:p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a.eaualsIgnoreCase</a:t>
            </a:r>
            <a:r>
              <a:rPr lang="en-US" altLang="ko-KR" sz="1400" dirty="0">
                <a:latin typeface="+mj-lt"/>
              </a:rPr>
              <a:t>(b));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69888" y="2230805"/>
            <a:ext cx="2746649" cy="7386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“apple";</a:t>
            </a:r>
          </a:p>
          <a:p>
            <a:r>
              <a:rPr lang="en-US" altLang="ko-KR" sz="1400" dirty="0">
                <a:latin typeface="+mj-lt"/>
              </a:rPr>
              <a:t>String b=“bear”;</a:t>
            </a:r>
          </a:p>
          <a:p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a.comparTo</a:t>
            </a:r>
            <a:r>
              <a:rPr lang="en-US" altLang="ko-KR" sz="1400" dirty="0">
                <a:latin typeface="+mj-lt"/>
              </a:rPr>
              <a:t>(b));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69888" y="3364523"/>
            <a:ext cx="2098075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result =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</a:rPr>
              <a:t>a.concat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(b);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22464" y="5687099"/>
            <a:ext cx="2358915" cy="7386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“2018-03-12";</a:t>
            </a:r>
          </a:p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index1= </a:t>
            </a:r>
            <a:r>
              <a:rPr lang="en-US" altLang="ko-KR" sz="1400" dirty="0" err="1">
                <a:latin typeface="+mj-lt"/>
              </a:rPr>
              <a:t>a.indexOf</a:t>
            </a:r>
            <a:r>
              <a:rPr lang="en-US" altLang="ko-KR" sz="1400" dirty="0">
                <a:latin typeface="+mj-lt"/>
              </a:rPr>
              <a:t>(“-");</a:t>
            </a:r>
          </a:p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index2= </a:t>
            </a:r>
            <a:r>
              <a:rPr lang="en-US" altLang="ko-KR" sz="1400" dirty="0" err="1">
                <a:latin typeface="+mj-lt"/>
              </a:rPr>
              <a:t>a.lastIndexOf</a:t>
            </a:r>
            <a:r>
              <a:rPr lang="en-US" altLang="ko-KR" sz="1400" dirty="0"/>
              <a:t>(“-");</a:t>
            </a:r>
          </a:p>
        </p:txBody>
      </p:sp>
    </p:spTree>
    <p:extLst>
      <p:ext uri="{BB962C8B-B14F-4D97-AF65-F5344CB8AC3E}">
        <p14:creationId xmlns:p14="http://schemas.microsoft.com/office/powerpoint/2010/main" val="3062349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54611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Methods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8" y="1409848"/>
            <a:ext cx="6589668" cy="49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7802" y="1395077"/>
            <a:ext cx="184608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"Hello Java";</a:t>
            </a:r>
          </a:p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num</a:t>
            </a:r>
            <a:r>
              <a:rPr lang="en-US" altLang="ko-KR" sz="1400" dirty="0">
                <a:latin typeface="+mj-lt"/>
              </a:rPr>
              <a:t> = </a:t>
            </a:r>
            <a:r>
              <a:rPr lang="en-US" altLang="ko-KR" sz="1400" dirty="0" err="1">
                <a:latin typeface="+mj-lt"/>
              </a:rPr>
              <a:t>a.length</a:t>
            </a:r>
            <a:r>
              <a:rPr lang="en-US" altLang="ko-KR" sz="1400" dirty="0">
                <a:latin typeface="+mj-lt"/>
              </a:rPr>
              <a:t>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26676" y="1990625"/>
            <a:ext cx="3108095" cy="7386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“hello";</a:t>
            </a:r>
          </a:p>
          <a:p>
            <a:r>
              <a:rPr lang="en-US" altLang="ko-KR" sz="1400" dirty="0">
                <a:latin typeface="+mj-lt"/>
              </a:rPr>
              <a:t>String b= </a:t>
            </a:r>
            <a:r>
              <a:rPr lang="en-US" altLang="ko-KR" sz="1400" dirty="0" err="1">
                <a:latin typeface="+mj-lt"/>
              </a:rPr>
              <a:t>a.toUpperCase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r>
              <a:rPr lang="en-US" altLang="ko-KR" sz="1400" dirty="0">
                <a:latin typeface="+mj-lt"/>
              </a:rPr>
              <a:t>String c=</a:t>
            </a:r>
            <a:r>
              <a:rPr lang="en-US" altLang="ko-KR" sz="1400" dirty="0" err="1">
                <a:latin typeface="+mj-lt"/>
              </a:rPr>
              <a:t>a.substring</a:t>
            </a:r>
            <a:r>
              <a:rPr lang="en-US" altLang="ko-KR" sz="1400" dirty="0">
                <a:latin typeface="+mj-lt"/>
              </a:rPr>
              <a:t>(0,1).</a:t>
            </a:r>
            <a:r>
              <a:rPr lang="en-US" altLang="ko-KR" sz="1400" dirty="0" err="1">
                <a:latin typeface="+mj-lt"/>
              </a:rPr>
              <a:t>toUpperCase</a:t>
            </a:r>
            <a:r>
              <a:rPr lang="en-US" altLang="ko-KR" sz="1400" dirty="0">
                <a:latin typeface="+mj-lt"/>
              </a:rPr>
              <a:t>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53714" y="3357812"/>
            <a:ext cx="221426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“hello";</a:t>
            </a:r>
          </a:p>
          <a:p>
            <a:r>
              <a:rPr lang="en-US" altLang="ko-KR" sz="1400" dirty="0">
                <a:latin typeface="+mj-lt"/>
              </a:rPr>
              <a:t>String b = </a:t>
            </a:r>
            <a:r>
              <a:rPr lang="en-US" altLang="ko-KR" sz="1400" dirty="0" err="1">
                <a:latin typeface="+mj-lt"/>
              </a:rPr>
              <a:t>a.replace</a:t>
            </a:r>
            <a:r>
              <a:rPr lang="en-US" altLang="ko-KR" sz="1400" dirty="0">
                <a:latin typeface="+mj-lt"/>
              </a:rPr>
              <a:t>(“</a:t>
            </a:r>
            <a:r>
              <a:rPr lang="en-US" altLang="ko-KR" sz="1400" dirty="0" err="1">
                <a:latin typeface="+mj-lt"/>
              </a:rPr>
              <a:t>e”,”a</a:t>
            </a:r>
            <a:r>
              <a:rPr lang="en-US" altLang="ko-KR" sz="1400" dirty="0">
                <a:latin typeface="+mj-lt"/>
              </a:rPr>
              <a:t>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0219" y="4154213"/>
            <a:ext cx="2103781" cy="7386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“hello";</a:t>
            </a:r>
          </a:p>
          <a:p>
            <a:r>
              <a:rPr lang="en-US" altLang="ko-KR" sz="1400" dirty="0">
                <a:latin typeface="+mj-lt"/>
              </a:rPr>
              <a:t>String b = </a:t>
            </a:r>
            <a:r>
              <a:rPr lang="en-US" altLang="ko-KR" sz="1400" dirty="0" err="1">
                <a:latin typeface="+mj-lt"/>
              </a:rPr>
              <a:t>a.substring</a:t>
            </a:r>
            <a:r>
              <a:rPr lang="en-US" altLang="ko-KR" sz="1400" dirty="0">
                <a:latin typeface="+mj-lt"/>
              </a:rPr>
              <a:t>(0,3);</a:t>
            </a:r>
          </a:p>
          <a:p>
            <a:r>
              <a:rPr lang="en-US" altLang="ko-KR" sz="1400" dirty="0">
                <a:latin typeface="+mj-lt"/>
              </a:rPr>
              <a:t>String c = </a:t>
            </a:r>
            <a:r>
              <a:rPr lang="en-US" altLang="ko-KR" sz="1400" dirty="0" err="1">
                <a:latin typeface="+mj-lt"/>
              </a:rPr>
              <a:t>a.substring</a:t>
            </a:r>
            <a:r>
              <a:rPr lang="en-US" altLang="ko-KR" sz="1400" dirty="0">
                <a:latin typeface="+mj-lt"/>
              </a:rPr>
              <a:t>(1);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50226" y="5461244"/>
            <a:ext cx="18261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String a = “     hello    ";</a:t>
            </a:r>
          </a:p>
          <a:p>
            <a:r>
              <a:rPr lang="en-US" altLang="ko-KR" sz="1400" dirty="0">
                <a:latin typeface="+mj-lt"/>
              </a:rPr>
              <a:t>String b = </a:t>
            </a:r>
            <a:r>
              <a:rPr lang="en-US" altLang="ko-KR" sz="1400" dirty="0" err="1">
                <a:latin typeface="+mj-lt"/>
              </a:rPr>
              <a:t>a.trim</a:t>
            </a:r>
            <a:r>
              <a:rPr lang="en-US" altLang="ko-KR" sz="1400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277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Escape Characters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How would you print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"Java" refers to a language.   </a:t>
            </a:r>
            <a:r>
              <a:rPr lang="en-US" altLang="ko-KR" dirty="0">
                <a:ea typeface="굴림" pitchFamily="50" charset="-127"/>
              </a:rPr>
              <a:t>?</a:t>
            </a:r>
          </a:p>
          <a:p>
            <a:pPr lvl="1"/>
            <a:r>
              <a:rPr lang="en-US" altLang="ko-KR" dirty="0"/>
              <a:t>We would write: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en-US" altLang="ko-KR" dirty="0"/>
              <a:t>Java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en-US" altLang="ko-KR" dirty="0"/>
              <a:t> refers to a language."); (</a:t>
            </a:r>
            <a:r>
              <a:rPr lang="en-US" altLang="ko-KR" dirty="0">
                <a:solidFill>
                  <a:srgbClr val="FF0000"/>
                </a:solidFill>
                <a:sym typeface="Wingdings"/>
              </a:rPr>
              <a:t>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B050"/>
                </a:solidFill>
              </a:rPr>
              <a:t>\"</a:t>
            </a:r>
            <a:r>
              <a:rPr lang="en-US" altLang="ko-KR" dirty="0"/>
              <a:t>Java</a:t>
            </a:r>
            <a:r>
              <a:rPr lang="en-US" altLang="ko-KR" dirty="0">
                <a:solidFill>
                  <a:srgbClr val="00B050"/>
                </a:solidFill>
              </a:rPr>
              <a:t>\"</a:t>
            </a:r>
            <a:r>
              <a:rPr lang="en-US" altLang="ko-KR" dirty="0"/>
              <a:t> refers to a language."); (ok)</a:t>
            </a:r>
          </a:p>
          <a:p>
            <a:pPr lvl="1"/>
            <a:r>
              <a:rPr lang="en-US" altLang="ko-KR" dirty="0"/>
              <a:t>Compiler is told that quotation marks (") do not signal the start or end of a string, but instead are to be printed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13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Escape Characters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4021138"/>
            <a:ext cx="8042275" cy="18669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Each escape sequence is a single character even though it is written with two symbols.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643063"/>
            <a:ext cx="6648450" cy="2081212"/>
          </a:xfrm>
          <a:prstGeom prst="rect">
            <a:avLst/>
          </a:prstGeom>
          <a:noFill/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87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0201" y="1734344"/>
            <a:ext cx="5849176" cy="4065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.println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("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abc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\\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def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>
                <a:latin typeface="Courier New" pitchFamily="49" charset="0"/>
                <a:ea typeface="굴림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.println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("new\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nline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char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singleQuote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= '\'';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>
                <a:solidFill>
                  <a:srgbClr val="CC00FF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.println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singleQuote</a:t>
            </a:r>
            <a:r>
              <a:rPr lang="en-US" altLang="ko-KR" sz="24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);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200" y="1617663"/>
            <a:ext cx="2355850" cy="879475"/>
            <a:chOff x="880" y="2198"/>
            <a:chExt cx="4259" cy="1667"/>
          </a:xfrm>
        </p:grpSpPr>
        <p:sp>
          <p:nvSpPr>
            <p:cNvPr id="82958" name="Rectangle 5"/>
            <p:cNvSpPr>
              <a:spLocks noChangeArrowheads="1"/>
            </p:cNvSpPr>
            <p:nvPr/>
          </p:nvSpPr>
          <p:spPr bwMode="auto">
            <a:xfrm>
              <a:off x="880" y="2198"/>
              <a:ext cx="4259" cy="1667"/>
            </a:xfrm>
            <a:prstGeom prst="rect">
              <a:avLst/>
            </a:prstGeom>
            <a:solidFill>
              <a:srgbClr val="6AC2A5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2959" name="AutoShape 6"/>
            <p:cNvSpPr>
              <a:spLocks noChangeArrowheads="1"/>
            </p:cNvSpPr>
            <p:nvPr/>
          </p:nvSpPr>
          <p:spPr bwMode="auto">
            <a:xfrm>
              <a:off x="1091" y="2365"/>
              <a:ext cx="3790" cy="13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0200" y="4732337"/>
            <a:ext cx="2355850" cy="879475"/>
            <a:chOff x="880" y="2198"/>
            <a:chExt cx="4259" cy="1667"/>
          </a:xfrm>
        </p:grpSpPr>
        <p:sp>
          <p:nvSpPr>
            <p:cNvPr id="82956" name="Rectangle 13"/>
            <p:cNvSpPr>
              <a:spLocks noChangeArrowheads="1"/>
            </p:cNvSpPr>
            <p:nvPr/>
          </p:nvSpPr>
          <p:spPr bwMode="auto">
            <a:xfrm>
              <a:off x="880" y="2198"/>
              <a:ext cx="4259" cy="1667"/>
            </a:xfrm>
            <a:prstGeom prst="rect">
              <a:avLst/>
            </a:prstGeom>
            <a:solidFill>
              <a:srgbClr val="6AC2A5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2957" name="AutoShape 14"/>
            <p:cNvSpPr>
              <a:spLocks noChangeArrowheads="1"/>
            </p:cNvSpPr>
            <p:nvPr/>
          </p:nvSpPr>
          <p:spPr bwMode="auto">
            <a:xfrm>
              <a:off x="1091" y="2365"/>
              <a:ext cx="3790" cy="13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82949" name="Text Box 15"/>
          <p:cNvSpPr txBox="1">
            <a:spLocks noChangeArrowheads="1"/>
          </p:cNvSpPr>
          <p:nvPr/>
        </p:nvSpPr>
        <p:spPr bwMode="auto">
          <a:xfrm>
            <a:off x="601662" y="4899025"/>
            <a:ext cx="8302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  <a:ea typeface="굴림" pitchFamily="50" charset="-127"/>
              </a:rPr>
              <a:t>'</a:t>
            </a: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Examples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82613" y="1849438"/>
            <a:ext cx="230346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abc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\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def</a:t>
            </a:r>
            <a:endParaRPr lang="en-US" altLang="ko-KR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46075" y="3225800"/>
            <a:ext cx="2355850" cy="879475"/>
            <a:chOff x="880" y="2198"/>
            <a:chExt cx="4259" cy="1667"/>
          </a:xfrm>
        </p:grpSpPr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880" y="2198"/>
              <a:ext cx="4259" cy="1667"/>
            </a:xfrm>
            <a:prstGeom prst="rect">
              <a:avLst/>
            </a:prstGeom>
            <a:solidFill>
              <a:srgbClr val="6AC2A5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2955" name="AutoShape 11"/>
            <p:cNvSpPr>
              <a:spLocks noChangeArrowheads="1"/>
            </p:cNvSpPr>
            <p:nvPr/>
          </p:nvSpPr>
          <p:spPr bwMode="auto">
            <a:xfrm>
              <a:off x="1091" y="2365"/>
              <a:ext cx="3790" cy="13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82953" name="Text Box 8"/>
          <p:cNvSpPr txBox="1">
            <a:spLocks noChangeArrowheads="1"/>
          </p:cNvSpPr>
          <p:nvPr/>
        </p:nvSpPr>
        <p:spPr bwMode="auto">
          <a:xfrm>
            <a:off x="577850" y="3255963"/>
            <a:ext cx="2252663" cy="1174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new</a:t>
            </a:r>
          </a:p>
          <a:p>
            <a:pPr algn="l">
              <a:spcBef>
                <a:spcPct val="20000"/>
              </a:spcBef>
            </a:pPr>
            <a:r>
              <a:rPr lang="en-US" altLang="ko-KR" sz="2000" b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line</a:t>
            </a:r>
            <a:endParaRPr lang="en-US" altLang="ko-KR" sz="200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 algn="l">
              <a:spcBef>
                <a:spcPct val="50000"/>
              </a:spcBef>
            </a:pP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9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Lab: </a:t>
            </a:r>
            <a:r>
              <a:rPr lang="en-US" altLang="ko-KR" dirty="0"/>
              <a:t>String processing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program to get the following result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2"/>
          <a:stretch/>
        </p:blipFill>
        <p:spPr bwMode="auto">
          <a:xfrm>
            <a:off x="457200" y="2178604"/>
            <a:ext cx="8392508" cy="249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3915349"/>
            <a:ext cx="381367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hard </a:t>
            </a:r>
            <a:r>
              <a:rPr lang="ko-KR" altLang="en-US" dirty="0"/>
              <a:t>문자를 </a:t>
            </a:r>
            <a:r>
              <a:rPr lang="en-US" altLang="ko-KR" dirty="0"/>
              <a:t>easy</a:t>
            </a:r>
            <a:r>
              <a:rPr lang="ko-KR" altLang="en-US" dirty="0"/>
              <a:t>로 대체 후 </a:t>
            </a:r>
            <a:endParaRPr lang="en-US" altLang="ko-KR" dirty="0"/>
          </a:p>
          <a:p>
            <a:r>
              <a:rPr lang="ko-KR" altLang="en-US" dirty="0"/>
              <a:t>대문자로 출력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062636" y="4042623"/>
            <a:ext cx="435721" cy="3068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67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Lab: </a:t>
            </a:r>
            <a:r>
              <a:rPr lang="en-US" altLang="ko-KR" dirty="0"/>
              <a:t>String processing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44" y="1048946"/>
            <a:ext cx="6418421" cy="586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100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Unicode Character Set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Most programming languages use the </a:t>
            </a:r>
            <a:r>
              <a:rPr lang="en-US" altLang="ko-KR" sz="2800" b="1" i="1" dirty="0">
                <a:ea typeface="굴림" pitchFamily="50" charset="-127"/>
              </a:rPr>
              <a:t>ASCII</a:t>
            </a:r>
            <a:r>
              <a:rPr lang="en-US" altLang="ko-KR" sz="2800" dirty="0">
                <a:ea typeface="굴림" pitchFamily="50" charset="-127"/>
              </a:rPr>
              <a:t> character set.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Java uses the </a:t>
            </a:r>
            <a:r>
              <a:rPr lang="en-US" altLang="ko-KR" sz="2800" b="1" i="1" dirty="0">
                <a:ea typeface="굴림" pitchFamily="50" charset="-127"/>
              </a:rPr>
              <a:t>Unicode</a:t>
            </a:r>
            <a:r>
              <a:rPr lang="en-US" altLang="ko-KR" sz="2800" dirty="0">
                <a:ea typeface="굴림" pitchFamily="50" charset="-127"/>
              </a:rPr>
              <a:t> character set which includes the ASCII character set.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Unicode character set includes characters from many different alphabets.</a:t>
            </a:r>
          </a:p>
          <a:p>
            <a:r>
              <a:rPr lang="en-US" altLang="ko-KR" dirty="0">
                <a:ea typeface="굴림" pitchFamily="50" charset="-127"/>
              </a:rPr>
              <a:t>Unicode vs ASCII</a:t>
            </a:r>
          </a:p>
          <a:p>
            <a:pPr lvl="1"/>
            <a:r>
              <a:rPr lang="en-US" altLang="ko-KR" dirty="0"/>
              <a:t>ASCII defines 128 characters, uses 7 bits to represent a character.</a:t>
            </a:r>
          </a:p>
          <a:p>
            <a:pPr lvl="1"/>
            <a:r>
              <a:rPr lang="en-US" altLang="ko-KR" dirty="0"/>
              <a:t>Unicode defines (less than) 2</a:t>
            </a:r>
            <a:r>
              <a:rPr lang="en-US" altLang="ko-KR" baseline="30000" dirty="0"/>
              <a:t>21</a:t>
            </a:r>
            <a:r>
              <a:rPr lang="en-US" altLang="ko-KR" dirty="0"/>
              <a:t>characters 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061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Image result for asci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/>
          <a:stretch/>
        </p:blipFill>
        <p:spPr bwMode="auto">
          <a:xfrm>
            <a:off x="136214" y="1184783"/>
            <a:ext cx="8871571" cy="53002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68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952" y="76200"/>
            <a:ext cx="6629400" cy="36094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tIns="137160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class </a:t>
            </a:r>
            <a:r>
              <a:rPr lang="en-US" altLang="zh-CN" sz="1700" b="1" dirty="0">
                <a:solidFill>
                  <a:srgbClr val="0000FF"/>
                </a:solidFill>
                <a:latin typeface="Courier New" pitchFamily="49" charset="0"/>
              </a:rPr>
              <a:t>Pencil</a:t>
            </a:r>
            <a:r>
              <a:rPr lang="en-US" altLang="zh-CN" sz="17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17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</a:t>
            </a:r>
            <a:r>
              <a:rPr lang="en-US" altLang="zh-CN" sz="1700" dirty="0">
                <a:latin typeface="Courier New" pitchFamily="49" charset="0"/>
              </a:rPr>
              <a:t> String color = “white”;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zh-CN" sz="1700" dirty="0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1700" dirty="0">
                <a:latin typeface="Courier New" pitchFamily="49" charset="0"/>
              </a:rPr>
              <a:t>length;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float </a:t>
            </a:r>
            <a:r>
              <a:rPr lang="en-US" altLang="zh-CN" sz="1700" dirty="0">
                <a:latin typeface="Courier New" pitchFamily="49" charset="0"/>
              </a:rPr>
              <a:t>diameter;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private float </a:t>
            </a:r>
            <a:r>
              <a:rPr lang="en-US" altLang="zh-CN" sz="1700" dirty="0">
                <a:latin typeface="Courier New" pitchFamily="49" charset="0"/>
              </a:rPr>
              <a:t>price;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static long </a:t>
            </a:r>
            <a:r>
              <a:rPr lang="en-US" altLang="zh-CN" sz="1700" dirty="0" err="1">
                <a:latin typeface="Courier New" pitchFamily="49" charset="0"/>
              </a:rPr>
              <a:t>nextID</a:t>
            </a:r>
            <a:r>
              <a:rPr lang="en-US" altLang="zh-CN" sz="1700" dirty="0">
                <a:latin typeface="Courier New" pitchFamily="49" charset="0"/>
              </a:rPr>
              <a:t> = 0;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void </a:t>
            </a:r>
            <a:r>
              <a:rPr lang="en-US" altLang="zh-CN" sz="1700" dirty="0" err="1">
                <a:latin typeface="Courier New" pitchFamily="49" charset="0"/>
              </a:rPr>
              <a:t>setPrice</a:t>
            </a:r>
            <a:r>
              <a:rPr lang="en-US" altLang="zh-CN" sz="1700" dirty="0">
                <a:latin typeface="Courier New" pitchFamily="49" charset="0"/>
              </a:rPr>
              <a:t> (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float</a:t>
            </a:r>
            <a:r>
              <a:rPr lang="en-US" altLang="zh-CN" sz="1700" dirty="0">
                <a:latin typeface="Courier New" pitchFamily="49" charset="0"/>
              </a:rPr>
              <a:t> </a:t>
            </a:r>
            <a:r>
              <a:rPr lang="en-US" altLang="zh-CN" sz="1700" dirty="0" err="1">
                <a:latin typeface="Courier New" pitchFamily="49" charset="0"/>
              </a:rPr>
              <a:t>newPrice</a:t>
            </a:r>
            <a:r>
              <a:rPr lang="en-US" altLang="zh-CN" sz="17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      price = </a:t>
            </a:r>
            <a:r>
              <a:rPr lang="en-US" altLang="zh-CN" sz="1700" dirty="0" err="1">
                <a:latin typeface="Courier New" pitchFamily="49" charset="0"/>
              </a:rPr>
              <a:t>newPrice</a:t>
            </a:r>
            <a:r>
              <a:rPr lang="en-US" altLang="zh-CN" sz="17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}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    public void </a:t>
            </a:r>
            <a:r>
              <a:rPr lang="en-US" altLang="zh-CN" sz="1700" dirty="0" err="1">
                <a:latin typeface="Courier New" pitchFamily="49" charset="0"/>
              </a:rPr>
              <a:t>printPrice</a:t>
            </a:r>
            <a:r>
              <a:rPr lang="en-US" altLang="zh-CN" sz="1700" dirty="0">
                <a:latin typeface="Courier New" pitchFamily="49" charset="0"/>
              </a:rPr>
              <a:t> () {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      </a:t>
            </a:r>
            <a:r>
              <a:rPr lang="en-US" altLang="ko-KR" dirty="0"/>
              <a:t> </a:t>
            </a:r>
            <a:r>
              <a:rPr lang="en-US" altLang="ko-KR" sz="1700" dirty="0" err="1">
                <a:latin typeface="Courier New" pitchFamily="49" charset="0"/>
              </a:rPr>
              <a:t>System.out.println</a:t>
            </a:r>
            <a:r>
              <a:rPr lang="en-US" altLang="ko-KR" sz="1700" dirty="0">
                <a:latin typeface="Courier New" pitchFamily="49" charset="0"/>
              </a:rPr>
              <a:t>(price); 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}</a:t>
            </a:r>
            <a:endParaRPr lang="en-US" altLang="ko-KR" sz="1700" dirty="0">
              <a:latin typeface="Courier New" pitchFamily="49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24952" y="3854166"/>
            <a:ext cx="6629400" cy="1940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>
            <a:spAutoFit/>
          </a:bodyPr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</a:t>
            </a:r>
            <a:r>
              <a:rPr lang="en-US" altLang="zh-CN" sz="1700" dirty="0">
                <a:solidFill>
                  <a:srgbClr val="660066"/>
                </a:solidFill>
                <a:latin typeface="Courier New" pitchFamily="49" charset="0"/>
              </a:rPr>
              <a:t>public class </a:t>
            </a:r>
            <a:r>
              <a:rPr lang="en-US" altLang="zh-CN" sz="1700" dirty="0" err="1">
                <a:latin typeface="Courier New" pitchFamily="49" charset="0"/>
              </a:rPr>
              <a:t>CreatePencil</a:t>
            </a:r>
            <a:r>
              <a:rPr lang="en-US" altLang="zh-CN" sz="1700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</a:t>
            </a:r>
            <a:r>
              <a:rPr lang="en-US" altLang="zh-CN" sz="1700" b="1" dirty="0">
                <a:solidFill>
                  <a:srgbClr val="660066"/>
                </a:solidFill>
                <a:latin typeface="Courier New" pitchFamily="49" charset="0"/>
              </a:rPr>
              <a:t>public static void </a:t>
            </a:r>
            <a:r>
              <a:rPr lang="en-US" altLang="zh-CN" sz="1700" b="1" dirty="0">
                <a:latin typeface="Courier New" pitchFamily="49" charset="0"/>
              </a:rPr>
              <a:t>main(String </a:t>
            </a:r>
            <a:r>
              <a:rPr lang="en-US" altLang="zh-CN" sz="1700" b="1" dirty="0" err="1">
                <a:latin typeface="Courier New" pitchFamily="49" charset="0"/>
              </a:rPr>
              <a:t>args</a:t>
            </a:r>
            <a:r>
              <a:rPr lang="en-US" altLang="zh-CN" sz="1700" b="1" dirty="0">
                <a:latin typeface="Courier New" pitchFamily="49" charset="0"/>
              </a:rPr>
              <a:t>[])</a:t>
            </a:r>
            <a:r>
              <a:rPr lang="en-US" altLang="zh-CN" sz="17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	   </a:t>
            </a:r>
            <a:r>
              <a:rPr lang="en-US" altLang="zh-CN" sz="1700" b="1" dirty="0">
                <a:solidFill>
                  <a:srgbClr val="0000FF"/>
                </a:solidFill>
                <a:latin typeface="Courier New" pitchFamily="49" charset="0"/>
              </a:rPr>
              <a:t>Pencil</a:t>
            </a:r>
            <a:r>
              <a:rPr lang="en-US" altLang="zh-CN" sz="17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1700" dirty="0">
                <a:latin typeface="Courier New" pitchFamily="49" charset="0"/>
              </a:rPr>
              <a:t>p1 = </a:t>
            </a:r>
            <a:r>
              <a:rPr lang="en-US" altLang="zh-CN" sz="1700" b="1" dirty="0">
                <a:solidFill>
                  <a:srgbClr val="CC00FF"/>
                </a:solidFill>
                <a:latin typeface="Courier New" pitchFamily="49" charset="0"/>
              </a:rPr>
              <a:t>new</a:t>
            </a:r>
            <a:r>
              <a:rPr lang="en-US" altLang="zh-CN" sz="1700" dirty="0">
                <a:latin typeface="Courier New" pitchFamily="49" charset="0"/>
              </a:rPr>
              <a:t> Pencil();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	   p1.setPrice(200);	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	   p1.printPrice();			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7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900" dirty="0">
                <a:latin typeface="Courier New" pitchFamily="49" charset="0"/>
              </a:rPr>
              <a:t>	}</a:t>
            </a:r>
            <a:endParaRPr lang="en-US" altLang="ko-KR" sz="1900" dirty="0">
              <a:latin typeface="Courier New" pitchFamily="49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45256" y="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u="sng" dirty="0"/>
              <a:t>Pencil.java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45255" y="3771900"/>
            <a:ext cx="21387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u="sng" dirty="0"/>
              <a:t>CreatePencil.java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45255" y="5872319"/>
            <a:ext cx="8909097" cy="91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0">
            <a:spAutoFit/>
          </a:bodyPr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</a:rPr>
              <a:t>%&gt; </a:t>
            </a:r>
            <a:r>
              <a:rPr lang="en-US" altLang="ko-KR" sz="1800" dirty="0" err="1">
                <a:latin typeface="Courier New" pitchFamily="49" charset="0"/>
              </a:rPr>
              <a:t>javac</a:t>
            </a:r>
            <a:r>
              <a:rPr lang="en-US" altLang="ko-KR" sz="1800" dirty="0">
                <a:latin typeface="Courier New" pitchFamily="49" charset="0"/>
              </a:rPr>
              <a:t> Pencil.java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</a:rPr>
              <a:t>%&gt; </a:t>
            </a:r>
            <a:r>
              <a:rPr lang="en-US" altLang="ko-KR" sz="1800" dirty="0" err="1">
                <a:latin typeface="Courier New" pitchFamily="49" charset="0"/>
              </a:rPr>
              <a:t>javac</a:t>
            </a:r>
            <a:r>
              <a:rPr lang="en-US" altLang="ko-KR" sz="1800" dirty="0">
                <a:latin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</a:rPr>
              <a:t>CreatePencil.java</a:t>
            </a:r>
            <a:endParaRPr lang="en-US" altLang="ko-KR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</a:rPr>
              <a:t>%&gt; java </a:t>
            </a:r>
            <a:r>
              <a:rPr lang="en-US" altLang="ko-KR" sz="1800" dirty="0" err="1">
                <a:latin typeface="Courier New" pitchFamily="49" charset="0"/>
              </a:rPr>
              <a:t>CreatePencil</a:t>
            </a:r>
            <a:r>
              <a:rPr lang="en-US" altLang="ko-KR" sz="1800" dirty="0">
                <a:latin typeface="Courier New" pitchFamily="49" charset="0"/>
              </a:rPr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482003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Unicode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Image result for unicode table vs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321"/>
            <a:ext cx="9112752" cy="508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76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memory size?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Memory usage of Java objects</a:t>
            </a:r>
          </a:p>
          <a:p>
            <a:pPr lvl="1"/>
            <a:r>
              <a:rPr lang="en-US" altLang="ko-KR" dirty="0"/>
              <a:t>Object header: 8 bytes of housekeeping data recording an object's class, ID and status flags</a:t>
            </a:r>
          </a:p>
          <a:p>
            <a:pPr lvl="1"/>
            <a:r>
              <a:rPr lang="en-US" altLang="ko-KR" dirty="0"/>
              <a:t>Memory for primitive fields: e.g. </a:t>
            </a:r>
            <a:r>
              <a:rPr lang="en-US" altLang="ko-KR" dirty="0" err="1"/>
              <a:t>int</a:t>
            </a:r>
            <a:r>
              <a:rPr lang="en-US" altLang="ko-KR" dirty="0"/>
              <a:t> 4 byte</a:t>
            </a:r>
          </a:p>
          <a:p>
            <a:pPr lvl="1"/>
            <a:r>
              <a:rPr lang="en-US" altLang="ko-KR" dirty="0"/>
              <a:t>Memory for reference fields: 4 byte each</a:t>
            </a:r>
          </a:p>
          <a:p>
            <a:pPr lvl="1"/>
            <a:r>
              <a:rPr lang="en-US" altLang="ko-KR" dirty="0"/>
              <a:t>Padding up to multiply 8</a:t>
            </a:r>
          </a:p>
          <a:p>
            <a:r>
              <a:rPr lang="en-US" altLang="ko-KR" dirty="0"/>
              <a:t>E.g. an object with a two long fields, three </a:t>
            </a:r>
            <a:r>
              <a:rPr lang="en-US" altLang="ko-KR" dirty="0" err="1"/>
              <a:t>int</a:t>
            </a:r>
            <a:r>
              <a:rPr lang="en-US" altLang="ko-KR" dirty="0"/>
              <a:t> fields and a </a:t>
            </a:r>
            <a:r>
              <a:rPr lang="en-US" altLang="ko-KR" dirty="0" err="1"/>
              <a:t>boolean</a:t>
            </a:r>
            <a:r>
              <a:rPr lang="en-US" altLang="ko-KR" dirty="0"/>
              <a:t> (40 byte)</a:t>
            </a:r>
          </a:p>
          <a:p>
            <a:pPr lvl="1"/>
            <a:r>
              <a:rPr lang="en-US" altLang="ko-KR" dirty="0"/>
              <a:t>8 bytes for the header;</a:t>
            </a:r>
          </a:p>
          <a:p>
            <a:pPr lvl="1"/>
            <a:r>
              <a:rPr lang="en-US" altLang="ko-KR" dirty="0"/>
              <a:t>16 bytes for the 2 longs (8 byte each);</a:t>
            </a:r>
          </a:p>
          <a:p>
            <a:pPr lvl="1"/>
            <a:r>
              <a:rPr lang="en-US" altLang="ko-KR" dirty="0"/>
              <a:t>12 bytes for the 3 </a:t>
            </a:r>
            <a:r>
              <a:rPr lang="en-US" altLang="ko-KR" dirty="0" err="1"/>
              <a:t>ints</a:t>
            </a:r>
            <a:r>
              <a:rPr lang="en-US" altLang="ko-KR" dirty="0"/>
              <a:t> (4 byte each);</a:t>
            </a:r>
          </a:p>
          <a:p>
            <a:pPr lvl="1"/>
            <a:r>
              <a:rPr lang="en-US" altLang="ko-KR" dirty="0"/>
              <a:t>1 byte for the </a:t>
            </a:r>
            <a:r>
              <a:rPr lang="en-US" altLang="ko-KR" dirty="0" err="1"/>
              <a:t>boolean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a further 3 bytes of padding (to make 40, a multiple of 8)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399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memory size?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Memory usage of String objects</a:t>
            </a:r>
          </a:p>
          <a:p>
            <a:pPr lvl="1"/>
            <a:r>
              <a:rPr lang="en-US" altLang="ko-KR" i="1" dirty="0"/>
              <a:t>“String” </a:t>
            </a:r>
            <a:r>
              <a:rPr lang="en-US" altLang="ko-KR" dirty="0"/>
              <a:t>consists of more than one object</a:t>
            </a:r>
          </a:p>
          <a:p>
            <a:pPr lvl="1"/>
            <a:r>
              <a:rPr lang="en-US" altLang="ko-KR" i="1" dirty="0"/>
              <a:t>“Char” </a:t>
            </a:r>
            <a:r>
              <a:rPr lang="en-US" altLang="ko-KR" dirty="0"/>
              <a:t>take up two bytes</a:t>
            </a:r>
          </a:p>
          <a:p>
            <a:pPr lvl="1"/>
            <a:r>
              <a:rPr lang="en-US" altLang="ko-KR" dirty="0"/>
              <a:t>A String contains the following:</a:t>
            </a:r>
          </a:p>
          <a:p>
            <a:pPr lvl="2"/>
            <a:r>
              <a:rPr lang="en-US" altLang="ko-KR" dirty="0"/>
              <a:t>a char array containing the actual characters;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for the cached calculation of the hash code.</a:t>
            </a:r>
          </a:p>
          <a:p>
            <a:pPr lvl="2"/>
            <a:r>
              <a:rPr lang="en-US" altLang="ko-KR" dirty="0"/>
              <a:t>(not in Java 8) </a:t>
            </a:r>
            <a:r>
              <a:rPr lang="en-US" altLang="ko-KR" strike="sngStrike" dirty="0"/>
              <a:t>offset into the array at which the string starts;</a:t>
            </a:r>
          </a:p>
          <a:p>
            <a:pPr lvl="2"/>
            <a:r>
              <a:rPr lang="en-US" altLang="ko-KR" dirty="0"/>
              <a:t>(not in Java 8) </a:t>
            </a:r>
            <a:r>
              <a:rPr lang="en-US" altLang="ko-KR" strike="sngStrike" dirty="0"/>
              <a:t>the length of the string;  </a:t>
            </a:r>
          </a:p>
          <a:p>
            <a:r>
              <a:rPr lang="en-US" altLang="ko-KR" dirty="0"/>
              <a:t>E.g. Empty char array: 40 byte</a:t>
            </a:r>
          </a:p>
          <a:p>
            <a:pPr lvl="1"/>
            <a:r>
              <a:rPr lang="en-US" altLang="ko-KR" dirty="0"/>
              <a:t>8 bytes: Object header</a:t>
            </a:r>
          </a:p>
          <a:p>
            <a:pPr lvl="1"/>
            <a:r>
              <a:rPr lang="en-US" altLang="ko-KR" dirty="0"/>
              <a:t>4 byte: Memory for reference fields</a:t>
            </a:r>
          </a:p>
          <a:p>
            <a:pPr lvl="1"/>
            <a:r>
              <a:rPr lang="en-US" altLang="ko-KR" dirty="0"/>
              <a:t>12 byte: three </a:t>
            </a:r>
            <a:r>
              <a:rPr lang="en-US" altLang="ko-KR" dirty="0" err="1"/>
              <a:t>int</a:t>
            </a:r>
            <a:r>
              <a:rPr lang="en-US" altLang="ko-KR" dirty="0"/>
              <a:t> field (hash code)</a:t>
            </a:r>
          </a:p>
          <a:p>
            <a:pPr lvl="1"/>
            <a:r>
              <a:rPr lang="en-US" altLang="ko-KR" dirty="0"/>
              <a:t>12 byte: char array(assume 3) +length (</a:t>
            </a:r>
            <a:r>
              <a:rPr lang="en-US" altLang="ko-KR" dirty="0" err="1"/>
              <a:t>int</a:t>
            </a:r>
            <a:r>
              <a:rPr lang="en-US" altLang="ko-KR" dirty="0"/>
              <a:t>, 4 byte) </a:t>
            </a:r>
          </a:p>
          <a:p>
            <a:pPr lvl="1"/>
            <a:r>
              <a:rPr lang="en-US" altLang="ko-KR" dirty="0"/>
              <a:t>4 byte: padding</a:t>
            </a:r>
          </a:p>
          <a:p>
            <a:r>
              <a:rPr lang="en-US" altLang="ko-KR" dirty="0"/>
              <a:t>Minimum memory usage of a Java String</a:t>
            </a:r>
          </a:p>
          <a:p>
            <a:pPr lvl="1"/>
            <a:r>
              <a:rPr lang="en-US" altLang="ko-KR" dirty="0"/>
              <a:t>8 * (</a:t>
            </a:r>
            <a:r>
              <a:rPr lang="en-US" altLang="ko-KR" dirty="0" err="1"/>
              <a:t>int</a:t>
            </a:r>
            <a:r>
              <a:rPr lang="en-US" altLang="ko-KR" dirty="0"/>
              <a:t>) ((((no chars) * 2) + 45) / 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03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2.3 Keyboard and Screen I/O</a:t>
            </a:r>
          </a:p>
        </p:txBody>
      </p:sp>
    </p:spTree>
    <p:extLst>
      <p:ext uri="{BB962C8B-B14F-4D97-AF65-F5344CB8AC3E}">
        <p14:creationId xmlns:p14="http://schemas.microsoft.com/office/powerpoint/2010/main" val="585650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Facilities provided by System</a:t>
            </a:r>
          </a:p>
          <a:p>
            <a:pPr lvl="1"/>
            <a:r>
              <a:rPr lang="en-US" altLang="ko-KR" dirty="0"/>
              <a:t>Standard output</a:t>
            </a:r>
          </a:p>
          <a:p>
            <a:pPr lvl="1"/>
            <a:r>
              <a:rPr lang="en-US" altLang="ko-KR" dirty="0"/>
              <a:t>Error output streams</a:t>
            </a:r>
          </a:p>
          <a:p>
            <a:pPr lvl="1"/>
            <a:r>
              <a:rPr lang="en-US" altLang="ko-KR" dirty="0"/>
              <a:t>Standard input and access to externally defined properties and environment variables.</a:t>
            </a:r>
          </a:p>
          <a:p>
            <a:pPr lvl="1"/>
            <a:r>
              <a:rPr lang="en-US" altLang="ko-KR" dirty="0"/>
              <a:t>A means of loading files and libraries</a:t>
            </a:r>
          </a:p>
          <a:p>
            <a:r>
              <a:rPr lang="en-US" altLang="ko-KR" dirty="0"/>
              <a:t>It cannot be instantiated </a:t>
            </a:r>
            <a:r>
              <a:rPr lang="en-US" altLang="ko-KR" dirty="0">
                <a:sym typeface="Wingdings" panose="05000000000000000000" pitchFamily="2" charset="2"/>
              </a:rPr>
              <a:t> defined with 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static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46307"/>
              </p:ext>
            </p:extLst>
          </p:nvPr>
        </p:nvGraphicFramePr>
        <p:xfrm>
          <a:off x="944880" y="4709165"/>
          <a:ext cx="64147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337">
                  <a:extLst>
                    <a:ext uri="{9D8B030D-6E8A-4147-A177-3AD203B41FA5}">
                      <a16:colId xmlns:a16="http://schemas.microsoft.com/office/drawing/2014/main" val="1326584877"/>
                    </a:ext>
                  </a:extLst>
                </a:gridCol>
                <a:gridCol w="4103370">
                  <a:extLst>
                    <a:ext uri="{9D8B030D-6E8A-4147-A177-3AD203B41FA5}">
                      <a16:colId xmlns:a16="http://schemas.microsoft.com/office/drawing/2014/main" val="3293605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r>
                        <a:rPr lang="en-US" altLang="ko-KR" baseline="0" dirty="0"/>
                        <a:t> 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error output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7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input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6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output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876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166587" y="1368321"/>
            <a:ext cx="389149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 static variable is common to all the instances (or objects) of the class because it is a class level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Only a single copy of static variable is created and shared among all the instances of the class.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912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Screen Output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We've seen several examples of screen output.</a:t>
            </a:r>
          </a:p>
          <a:p>
            <a:pPr lvl="1"/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dirty="0">
                <a:ea typeface="굴림" pitchFamily="50" charset="-127"/>
              </a:rPr>
              <a:t> is an object that is part of Java.</a:t>
            </a:r>
          </a:p>
          <a:p>
            <a:pPr lvl="1"/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println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()</a:t>
            </a:r>
            <a:r>
              <a:rPr lang="en-US" altLang="ko-KR" dirty="0">
                <a:ea typeface="굴림" pitchFamily="50" charset="-127"/>
              </a:rPr>
              <a:t> is one of the methods of the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</a:t>
            </a:r>
            <a:r>
              <a:rPr lang="en-US" altLang="ko-KR" dirty="0">
                <a:ea typeface="굴림" pitchFamily="50" charset="-127"/>
              </a:rPr>
              <a:t> object.</a:t>
            </a:r>
          </a:p>
          <a:p>
            <a:r>
              <a:rPr lang="en-US" altLang="ko-KR" dirty="0"/>
              <a:t>Concatenation operator (+) is useful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("Lucky number = " + 13 + </a:t>
            </a:r>
            <a:br>
              <a:rPr lang="en-US" altLang="ko-KR" dirty="0"/>
            </a:br>
            <a:r>
              <a:rPr lang="en-US" altLang="ko-KR" dirty="0"/>
              <a:t>" Secret number = " + number);</a:t>
            </a:r>
          </a:p>
          <a:p>
            <a:r>
              <a:rPr lang="en-US" altLang="ko-KR" dirty="0">
                <a:ea typeface="굴림" pitchFamily="50" charset="-127"/>
              </a:rPr>
              <a:t>Alternatively, use 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print()</a:t>
            </a:r>
          </a:p>
          <a:p>
            <a:pPr lvl="1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System.out.print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("One, two,");</a:t>
            </a:r>
          </a:p>
          <a:p>
            <a:pPr lvl="1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System.out.print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(" buckle my shoe.");</a:t>
            </a:r>
          </a:p>
          <a:p>
            <a:pPr lvl="1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System.out.println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(" shut the door.");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  <a:p>
            <a:pPr lvl="1">
              <a:buNone/>
            </a:pPr>
            <a:r>
              <a:rPr lang="en-US" altLang="ko-KR" sz="3000" dirty="0">
                <a:ea typeface="굴림" pitchFamily="50" charset="-127"/>
              </a:rPr>
              <a:t>ending with a</a:t>
            </a:r>
            <a:r>
              <a:rPr lang="en-US" altLang="ko-KR" sz="2200" dirty="0">
                <a:ea typeface="굴림" pitchFamily="50" charset="-127"/>
              </a:rPr>
              <a:t>   </a:t>
            </a:r>
            <a:r>
              <a:rPr lang="en-US" altLang="ko-KR" sz="22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println</a:t>
            </a:r>
            <a:r>
              <a:rPr lang="en-US" altLang="ko-KR" sz="22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().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8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Keyboard Input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Java 5.0 has reasonable facilities for handling keyboard input.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These facilities are provided by 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Scanner</a:t>
            </a:r>
            <a:r>
              <a:rPr lang="en-US" altLang="ko-KR" sz="2800" dirty="0">
                <a:ea typeface="굴림" pitchFamily="50" charset="-127"/>
              </a:rPr>
              <a:t> class in the 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java.util</a:t>
            </a:r>
            <a:r>
              <a:rPr lang="en-US" altLang="ko-KR" sz="2800" dirty="0">
                <a:ea typeface="굴림" pitchFamily="50" charset="-127"/>
              </a:rPr>
              <a:t> package.</a:t>
            </a:r>
          </a:p>
          <a:p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i="1" dirty="0">
                <a:ea typeface="굴림" pitchFamily="50" charset="-127"/>
              </a:rPr>
              <a:t>package</a:t>
            </a:r>
            <a:r>
              <a:rPr lang="en-US" altLang="ko-KR" dirty="0">
                <a:ea typeface="굴림" pitchFamily="50" charset="-127"/>
              </a:rPr>
              <a:t> is a library of classes.</a:t>
            </a:r>
          </a:p>
        </p:txBody>
      </p:sp>
    </p:spTree>
    <p:extLst>
      <p:ext uri="{BB962C8B-B14F-4D97-AF65-F5344CB8AC3E}">
        <p14:creationId xmlns:p14="http://schemas.microsoft.com/office/powerpoint/2010/main" val="3523498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Using the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Scanner</a:t>
            </a:r>
            <a:r>
              <a:rPr lang="en-US" altLang="ko-KR" dirty="0">
                <a:ea typeface="굴림" pitchFamily="50" charset="-127"/>
              </a:rPr>
              <a:t> Class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Near the beginning of your program, insert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import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java.util.Scanner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;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Create an object of the </a:t>
            </a:r>
            <a:r>
              <a:rPr lang="en-US" altLang="ko-KR" sz="28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Scanner</a:t>
            </a:r>
            <a:r>
              <a:rPr lang="en-US" altLang="ko-KR" sz="2800" dirty="0">
                <a:ea typeface="굴림" pitchFamily="50" charset="-127"/>
              </a:rPr>
              <a:t> class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Scanner keyboard =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new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Scanner (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System.in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)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Read data (an </a:t>
            </a:r>
            <a:r>
              <a:rPr lang="en-US" altLang="ko-KR" sz="2800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or a </a:t>
            </a:r>
            <a:r>
              <a:rPr lang="en-US" altLang="ko-KR" sz="2800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double</a:t>
            </a:r>
            <a:r>
              <a:rPr lang="en-US" altLang="ko-KR" sz="2800" dirty="0">
                <a:ea typeface="굴림" pitchFamily="50" charset="-127"/>
              </a:rPr>
              <a:t>, for example)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n1 = 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keyboard.nextInt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double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d1 = 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keyboard.nextDouble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518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4112"/>
            <a:ext cx="8281265" cy="4630874"/>
          </a:xfrm>
          <a:prstGeom prst="rect">
            <a:avLst/>
          </a:prstGeom>
          <a:noFill/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860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665" y="1368321"/>
            <a:ext cx="7540625" cy="5133730"/>
          </a:xfrm>
          <a:prstGeom prst="rect">
            <a:avLst/>
          </a:prstGeom>
          <a:noFill/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24" y="3810744"/>
            <a:ext cx="3810372" cy="1468581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</a:t>
            </a:r>
            <a:r>
              <a:rPr lang="en-US" altLang="ko-KR" dirty="0">
                <a:ea typeface="굴림" pitchFamily="50" charset="-127"/>
              </a:rPr>
              <a:t>: Pencil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462" y="1368321"/>
            <a:ext cx="8229600" cy="4884847"/>
          </a:xfrm>
        </p:spPr>
        <p:txBody>
          <a:bodyPr/>
          <a:lstStyle/>
          <a:p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New Java Project</a:t>
            </a:r>
          </a:p>
          <a:p>
            <a:pPr lvl="1"/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Eclipse [File]-[New]-&gt;[Java Project]</a:t>
            </a:r>
          </a:p>
          <a:p>
            <a:pPr lvl="1"/>
            <a:r>
              <a:rPr lang="en-US" altLang="ko-KR" b="1" dirty="0">
                <a:solidFill>
                  <a:srgbClr val="000090"/>
                </a:solidFill>
                <a:latin typeface="Courier New" pitchFamily="49" charset="0"/>
                <a:ea typeface="굴림" pitchFamily="50" charset="-127"/>
              </a:rPr>
              <a:t>Name :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Lab2-0</a:t>
            </a:r>
          </a:p>
          <a:p>
            <a:pPr lvl="2"/>
            <a:endParaRPr lang="en-US" altLang="ko-KR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Add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Class</a:t>
            </a:r>
          </a:p>
          <a:p>
            <a:pPr lvl="2"/>
            <a:endParaRPr lang="en-US" altLang="ko-KR" b="1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/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08" y="2457396"/>
            <a:ext cx="3866660" cy="3795772"/>
          </a:xfrm>
          <a:prstGeom prst="rect">
            <a:avLst/>
          </a:prstGeom>
          <a:ln w="12700" cmpd="sng">
            <a:solidFill>
              <a:srgbClr val="CC00FF"/>
            </a:solidFill>
          </a:ln>
        </p:spPr>
      </p:pic>
      <p:cxnSp>
        <p:nvCxnSpPr>
          <p:cNvPr id="4" name="Straight Connector 3"/>
          <p:cNvCxnSpPr>
            <a:endCxn id="2" idx="1"/>
          </p:cNvCxnSpPr>
          <p:nvPr/>
        </p:nvCxnSpPr>
        <p:spPr>
          <a:xfrm>
            <a:off x="2749337" y="3381439"/>
            <a:ext cx="1422571" cy="973843"/>
          </a:xfrm>
          <a:prstGeom prst="line">
            <a:avLst/>
          </a:prstGeom>
          <a:ln w="12700" cmpd="sng">
            <a:solidFill>
              <a:srgbClr val="CC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15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methods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Scanner methods</a:t>
            </a:r>
          </a:p>
          <a:p>
            <a:pPr lvl="1"/>
            <a:r>
              <a:rPr lang="en-US" altLang="ko-KR" dirty="0" err="1"/>
              <a:t>nextDouble</a:t>
            </a:r>
            <a:r>
              <a:rPr lang="en-US" altLang="ko-KR" dirty="0"/>
              <a:t>() – reads one double value from keyboard</a:t>
            </a:r>
          </a:p>
          <a:p>
            <a:pPr lvl="2"/>
            <a:r>
              <a:rPr lang="en-US" altLang="ko-KR" dirty="0"/>
              <a:t>double d1 = </a:t>
            </a:r>
            <a:r>
              <a:rPr lang="en-US" altLang="ko-KR" dirty="0" err="1"/>
              <a:t>keyboard.nextDouble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next() – reads one word from keyboard</a:t>
            </a:r>
          </a:p>
          <a:p>
            <a:pPr lvl="2"/>
            <a:r>
              <a:rPr lang="en-US" altLang="ko-KR" dirty="0"/>
              <a:t>String s1 = </a:t>
            </a:r>
            <a:r>
              <a:rPr lang="en-US" altLang="ko-KR" dirty="0" err="1"/>
              <a:t>keyboard.next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 err="1"/>
              <a:t>nextLine</a:t>
            </a:r>
            <a:r>
              <a:rPr lang="en-US" altLang="ko-KR" dirty="0"/>
              <a:t>() – reads an entire line</a:t>
            </a:r>
          </a:p>
          <a:p>
            <a:pPr lvl="2"/>
            <a:r>
              <a:rPr lang="en-US" altLang="ko-KR" dirty="0"/>
              <a:t>reads the remainder of the current line, even if it is empty.</a:t>
            </a:r>
          </a:p>
          <a:p>
            <a:pPr lvl="2"/>
            <a:r>
              <a:rPr lang="en-US" altLang="ko-KR" dirty="0"/>
              <a:t>String s2 = </a:t>
            </a:r>
            <a:r>
              <a:rPr lang="en-US" altLang="ko-KR" dirty="0" err="1"/>
              <a:t>keyboard.nextLine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29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385" y="478692"/>
            <a:ext cx="8008815" cy="8929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Lab: </a:t>
            </a:r>
            <a:r>
              <a:rPr lang="en-US" altLang="ko-KR" dirty="0">
                <a:ea typeface="굴림" pitchFamily="50" charset="-127"/>
              </a:rPr>
              <a:t>Keyboard Input Demonstration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0663" cy="4757738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View </a:t>
            </a:r>
            <a:r>
              <a:rPr lang="en-US" altLang="ko-KR" sz="2800" dirty="0">
                <a:ea typeface="굴림" pitchFamily="50" charset="-127"/>
                <a:hlinkClick r:id="rId3" action="ppaction://hlinkfile"/>
              </a:rPr>
              <a:t>sample program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ScannerDemo</a:t>
            </a:r>
            <a:r>
              <a:rPr lang="en-US" altLang="ko-KR" sz="3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dirty="0">
                <a:ea typeface="굴림" pitchFamily="50" charset="-127"/>
              </a:rPr>
              <a:t>listing 2.5</a:t>
            </a:r>
          </a:p>
          <a:p>
            <a:pPr eaLnBrk="1" hangingPunct="1"/>
            <a:endParaRPr lang="en-US" altLang="ko-KR" sz="2800" dirty="0">
              <a:ea typeface="굴림" pitchFamily="50" charset="-127"/>
            </a:endParaRP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3013" y="2341563"/>
            <a:ext cx="6335712" cy="3975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1984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 bwMode="auto">
          <a:xfrm>
            <a:off x="1057275" y="0"/>
            <a:ext cx="6276975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686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 2.2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Ex2_2. Write a following program</a:t>
            </a:r>
          </a:p>
          <a:p>
            <a:pPr lvl="1"/>
            <a:r>
              <a:rPr lang="en-US" altLang="ko-KR" dirty="0"/>
              <a:t>Read a line of text</a:t>
            </a:r>
          </a:p>
          <a:p>
            <a:pPr lvl="1"/>
            <a:r>
              <a:rPr lang="en-US" altLang="ko-KR" dirty="0"/>
              <a:t>Move the first word to the end and capitalize the first character, and then print it</a:t>
            </a:r>
          </a:p>
          <a:p>
            <a:pPr lvl="1"/>
            <a:r>
              <a:rPr lang="en-US" altLang="ko-KR" dirty="0"/>
              <a:t>E.g., “Java is the language” → “Is the language Java”</a:t>
            </a:r>
          </a:p>
        </p:txBody>
      </p:sp>
    </p:spTree>
    <p:extLst>
      <p:ext uri="{BB962C8B-B14F-4D97-AF65-F5344CB8AC3E}">
        <p14:creationId xmlns:p14="http://schemas.microsoft.com/office/powerpoint/2010/main" val="2315662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2.4 Documentation and Style</a:t>
            </a:r>
          </a:p>
        </p:txBody>
      </p:sp>
    </p:spTree>
    <p:extLst>
      <p:ext uri="{BB962C8B-B14F-4D97-AF65-F5344CB8AC3E}">
        <p14:creationId xmlns:p14="http://schemas.microsoft.com/office/powerpoint/2010/main" val="1258166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Documentation and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Most programs are modified over time to respond to new requirements.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Programs which are easy to read and understand </a:t>
            </a:r>
            <a:r>
              <a:rPr lang="en-US" altLang="ko-KR" dirty="0">
                <a:ea typeface="굴림" pitchFamily="50" charset="-127"/>
              </a:rPr>
              <a:t>are easy to modify.</a:t>
            </a:r>
          </a:p>
          <a:p>
            <a:r>
              <a:rPr lang="en-US" altLang="ko-KR" dirty="0">
                <a:ea typeface="굴림" pitchFamily="50" charset="-127"/>
              </a:rPr>
              <a:t>The best programs are self-documenting.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Clean style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Well-chosen names</a:t>
            </a:r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044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Meaningful Variable Names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Observe conventions in choosing names for variables.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Use only letters and digits.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"Punctuate" using uppercase letters at word boundaries (e.g.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taxRate</a:t>
            </a:r>
            <a:r>
              <a:rPr lang="en-US" altLang="ko-KR" sz="2400" dirty="0">
                <a:ea typeface="굴림" pitchFamily="50" charset="-127"/>
              </a:rPr>
              <a:t>).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Start variables with lowercase letters.</a:t>
            </a:r>
          </a:p>
          <a:p>
            <a:pPr lvl="1" eaLnBrk="1" hangingPunct="1"/>
            <a:r>
              <a:rPr lang="en-US" altLang="ko-KR" sz="2400" dirty="0">
                <a:ea typeface="굴림" pitchFamily="50" charset="-127"/>
              </a:rPr>
              <a:t>Start class names with uppercase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22836876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Comments</a:t>
            </a:r>
          </a:p>
        </p:txBody>
      </p:sp>
      <p:sp>
        <p:nvSpPr>
          <p:cNvPr id="1024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Written into a program as needed for self-explanation and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ignored by the compiler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r>
              <a:rPr lang="en-US" altLang="ko-KR" dirty="0"/>
              <a:t>A single line comment starts with </a:t>
            </a:r>
            <a:r>
              <a:rPr lang="en-US" altLang="ko-KR" dirty="0">
                <a:solidFill>
                  <a:schemeClr val="accent2"/>
                </a:solidFill>
              </a:rPr>
              <a:t>//</a:t>
            </a:r>
          </a:p>
          <a:p>
            <a:pPr lvl="1"/>
            <a:r>
              <a:rPr lang="en-US" altLang="ko-KR" dirty="0"/>
              <a:t>double radius;	// in centimeters</a:t>
            </a:r>
          </a:p>
          <a:p>
            <a:r>
              <a:rPr lang="en-US" altLang="ko-KR" dirty="0"/>
              <a:t>A multi-line comment begins with </a:t>
            </a:r>
            <a:r>
              <a:rPr lang="en-US" altLang="ko-KR" dirty="0">
                <a:solidFill>
                  <a:schemeClr val="accent2"/>
                </a:solidFill>
              </a:rPr>
              <a:t>/*</a:t>
            </a:r>
            <a:r>
              <a:rPr lang="en-US" altLang="ko-KR" dirty="0"/>
              <a:t> and end with </a:t>
            </a:r>
            <a:r>
              <a:rPr lang="en-US" altLang="ko-KR" dirty="0">
                <a:solidFill>
                  <a:schemeClr val="accent2"/>
                </a:solidFill>
              </a:rPr>
              <a:t>*/</a:t>
            </a:r>
          </a:p>
          <a:p>
            <a:pPr lvl="1"/>
            <a:r>
              <a:rPr lang="en-US" altLang="ko-KR" dirty="0"/>
              <a:t>/* This program should only</a:t>
            </a:r>
            <a:br>
              <a:rPr lang="en-US" altLang="ko-KR" dirty="0"/>
            </a:br>
            <a:r>
              <a:rPr lang="en-US" altLang="ko-KR" dirty="0"/>
              <a:t>be used on alternate Thursdays */</a:t>
            </a:r>
          </a:p>
          <a:p>
            <a:r>
              <a:rPr lang="en-US" altLang="ko-KR" dirty="0"/>
              <a:t>A </a:t>
            </a:r>
            <a:r>
              <a:rPr lang="en-US" altLang="ko-KR" i="1" dirty="0" err="1"/>
              <a:t>javadoc</a:t>
            </a:r>
            <a:r>
              <a:rPr lang="en-US" altLang="ko-KR" dirty="0"/>
              <a:t> comment begins with </a:t>
            </a:r>
            <a:r>
              <a:rPr lang="en-US" altLang="ko-KR" dirty="0">
                <a:solidFill>
                  <a:schemeClr val="accent2"/>
                </a:solidFill>
              </a:rPr>
              <a:t>/**</a:t>
            </a:r>
            <a:r>
              <a:rPr lang="en-US" altLang="ko-KR" dirty="0"/>
              <a:t> and ends with </a:t>
            </a:r>
            <a:r>
              <a:rPr lang="en-US" altLang="ko-KR" dirty="0">
                <a:solidFill>
                  <a:schemeClr val="accent2"/>
                </a:solidFill>
              </a:rPr>
              <a:t>*/</a:t>
            </a:r>
          </a:p>
          <a:p>
            <a:pPr lvl="1"/>
            <a:r>
              <a:rPr lang="en-US" altLang="ko-KR" dirty="0"/>
              <a:t>Extracted automatically from Java software</a:t>
            </a:r>
          </a:p>
          <a:p>
            <a:pPr lvl="1"/>
            <a:r>
              <a:rPr lang="en-US" altLang="ko-KR" dirty="0"/>
              <a:t>/** method change requires the number of coins </a:t>
            </a:r>
            <a:br>
              <a:rPr lang="en-US" altLang="ko-KR" dirty="0"/>
            </a:br>
            <a:r>
              <a:rPr lang="en-US" altLang="ko-KR" dirty="0"/>
              <a:t>to be non-negative */</a:t>
            </a:r>
          </a:p>
        </p:txBody>
      </p:sp>
    </p:spTree>
    <p:extLst>
      <p:ext uri="{BB962C8B-B14F-4D97-AF65-F5344CB8AC3E}">
        <p14:creationId xmlns:p14="http://schemas.microsoft.com/office/powerpoint/2010/main" val="17123487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When to Use Comments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Begin each program file with an explanatory comment</a:t>
            </a:r>
          </a:p>
          <a:p>
            <a:pPr lvl="1" eaLnBrk="1" hangingPunct="1"/>
            <a:r>
              <a:rPr lang="en-US" altLang="ko-KR" sz="2400">
                <a:ea typeface="굴림" pitchFamily="50" charset="-127"/>
              </a:rPr>
              <a:t>What the program does</a:t>
            </a:r>
          </a:p>
          <a:p>
            <a:pPr lvl="1" eaLnBrk="1" hangingPunct="1"/>
            <a:r>
              <a:rPr lang="en-US" altLang="ko-KR" sz="2400">
                <a:ea typeface="굴림" pitchFamily="50" charset="-127"/>
              </a:rPr>
              <a:t>The name of the author</a:t>
            </a:r>
          </a:p>
          <a:p>
            <a:pPr lvl="1" eaLnBrk="1" hangingPunct="1"/>
            <a:r>
              <a:rPr lang="en-US" altLang="ko-KR" sz="2400">
                <a:ea typeface="굴림" pitchFamily="50" charset="-127"/>
              </a:rPr>
              <a:t>Contact information for the author</a:t>
            </a:r>
          </a:p>
          <a:p>
            <a:pPr lvl="1" eaLnBrk="1" hangingPunct="1"/>
            <a:r>
              <a:rPr lang="en-US" altLang="ko-KR" sz="2400">
                <a:ea typeface="굴림" pitchFamily="50" charset="-127"/>
              </a:rPr>
              <a:t>Date of the last modification.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Provide only those comments which the expected reader of the program file will need in order to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1288546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Indentation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Indentation should communicate nesting clearly</a:t>
            </a:r>
          </a:p>
          <a:p>
            <a:pPr lvl="1"/>
            <a:r>
              <a:rPr lang="en-US" altLang="ko-KR" dirty="0"/>
              <a:t>Proper indentation helps communicate to the human reader the nested structures of the program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good choice is </a:t>
            </a:r>
            <a:r>
              <a:rPr lang="en-US" altLang="ko-KR" dirty="0">
                <a:solidFill>
                  <a:srgbClr val="FF6600"/>
                </a:solidFill>
                <a:ea typeface="굴림" pitchFamily="50" charset="-127"/>
              </a:rPr>
              <a:t>four spaces </a:t>
            </a:r>
            <a:r>
              <a:rPr lang="en-US" altLang="ko-KR" dirty="0">
                <a:ea typeface="굴림" pitchFamily="50" charset="-127"/>
              </a:rPr>
              <a:t>for each level of indentation. (You simply use [TAB] key.)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Indentation does not change the behavior of the program.</a:t>
            </a:r>
          </a:p>
          <a:p>
            <a:pPr eaLnBrk="1" hangingPunct="1"/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01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13" y="1561589"/>
            <a:ext cx="4465061" cy="3703882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</a:t>
            </a:r>
            <a:r>
              <a:rPr lang="en-US" altLang="ko-KR" dirty="0">
                <a:ea typeface="굴림" pitchFamily="50" charset="-127"/>
              </a:rPr>
              <a:t>: Pencil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12334" y="1460586"/>
            <a:ext cx="4104434" cy="4934077"/>
            <a:chOff x="412334" y="1460586"/>
            <a:chExt cx="3287346" cy="395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334" y="1460586"/>
              <a:ext cx="3287346" cy="395585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13141" y="4049436"/>
              <a:ext cx="1680308" cy="17584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4"/>
          <p:cNvSpPr/>
          <p:nvPr/>
        </p:nvSpPr>
        <p:spPr>
          <a:xfrm>
            <a:off x="7908183" y="1898039"/>
            <a:ext cx="327852" cy="25852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7039" y="3073100"/>
            <a:ext cx="90441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CreatePencil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7753752" y="1339740"/>
            <a:ext cx="63671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39506" y="4375619"/>
            <a:ext cx="4394368" cy="1337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32537" y="5449755"/>
            <a:ext cx="107914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9775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Using Named Constants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Once the value of a constant is set, </a:t>
            </a:r>
          </a:p>
          <a:p>
            <a:pPr marL="0" indent="0">
              <a:buNone/>
            </a:pPr>
            <a:r>
              <a:rPr lang="en-US" altLang="ko-KR" dirty="0">
                <a:ea typeface="굴림" pitchFamily="50" charset="-127"/>
              </a:rPr>
              <a:t>it can be used throughout the program.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area = PI * radius * radius;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is clearer than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area = 3.14159 * radius * radius;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Place constants near the beginning of the program.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 </a:t>
            </a:r>
            <a:r>
              <a:rPr lang="en-US" altLang="ko-KR" sz="20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static final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double 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굴림" pitchFamily="50" charset="-127"/>
              </a:rPr>
              <a:t>INTEREST_RATE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= 6.65;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 </a:t>
            </a:r>
            <a:r>
              <a:rPr lang="en-US" altLang="ko-KR" sz="20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static final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String 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굴림" pitchFamily="50" charset="-127"/>
              </a:rPr>
              <a:t>MOTTO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= "The customer is always right.";</a:t>
            </a:r>
          </a:p>
          <a:p>
            <a:r>
              <a:rPr lang="en-US" altLang="ko-KR" dirty="0">
                <a:ea typeface="굴림" pitchFamily="50" charset="-127"/>
              </a:rPr>
              <a:t>By convention, uppercase letters are used for constants.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72742" y="1382805"/>
            <a:ext cx="2971257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static? (</a:t>
            </a:r>
            <a:r>
              <a:rPr lang="ko-KR" altLang="en-US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고정된</a:t>
            </a:r>
            <a:r>
              <a:rPr lang="en-US" altLang="ko-KR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정적인</a:t>
            </a:r>
            <a:r>
              <a:rPr lang="en-US" altLang="ko-KR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Get memory only once in the class area at the time of class loading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Use to refer to the common property of all objects </a:t>
            </a:r>
            <a:endParaRPr lang="en-US" altLang="ko-KR" sz="1200" b="1" dirty="0">
              <a:solidFill>
                <a:srgbClr val="0000FF"/>
              </a:solidFill>
              <a:latin typeface="Courier New" pitchFamily="49" charset="0"/>
              <a:ea typeface="굴림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final?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Define an entity that can only be assigned once.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79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459154"/>
            <a:ext cx="8008937" cy="83624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Lab: </a:t>
            </a:r>
            <a:r>
              <a:rPr lang="en-US" altLang="ko-KR" dirty="0">
                <a:ea typeface="굴림" pitchFamily="50" charset="-127"/>
              </a:rPr>
              <a:t>Named Constants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295400"/>
            <a:ext cx="8897937" cy="4708525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View </a:t>
            </a:r>
            <a:r>
              <a:rPr lang="en-US" altLang="ko-KR" sz="2800" dirty="0">
                <a:ea typeface="굴림" pitchFamily="50" charset="-127"/>
                <a:hlinkClick r:id="rId3" action="ppaction://hlinkfile"/>
              </a:rPr>
              <a:t>sample program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CircleCalculation2</a:t>
            </a:r>
            <a:r>
              <a:rPr lang="en-US" altLang="ko-KR" sz="3600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800" dirty="0">
                <a:ea typeface="굴림" pitchFamily="50" charset="-127"/>
              </a:rPr>
              <a:t>listing 2.8</a:t>
            </a:r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" y="3240088"/>
            <a:ext cx="7683500" cy="1765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7930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7" r="367"/>
          <a:stretch/>
        </p:blipFill>
        <p:spPr>
          <a:xfrm>
            <a:off x="657224" y="0"/>
            <a:ext cx="8201025" cy="6433457"/>
          </a:xfrm>
        </p:spPr>
      </p:pic>
    </p:spTree>
    <p:extLst>
      <p:ext uri="{BB962C8B-B14F-4D97-AF65-F5344CB8AC3E}">
        <p14:creationId xmlns:p14="http://schemas.microsoft.com/office/powerpoint/2010/main" val="34821636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2.3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Ex2_3a. Write a following program</a:t>
            </a:r>
          </a:p>
          <a:p>
            <a:pPr lvl="1"/>
            <a:r>
              <a:rPr lang="en-US" altLang="ko-KR" dirty="0"/>
              <a:t>Read the price of an item in cents: a multiple of 5 between 25 and 100, i.e., 25, 30, …, 95, or 100</a:t>
            </a:r>
          </a:p>
          <a:p>
            <a:pPr lvl="1"/>
            <a:r>
              <a:rPr lang="en-US" altLang="ko-KR" dirty="0"/>
              <a:t>Assume you paid </a:t>
            </a:r>
            <a:r>
              <a:rPr lang="en-US" altLang="ko-KR" b="1" dirty="0"/>
              <a:t>a dollar(100 cents)</a:t>
            </a:r>
            <a:r>
              <a:rPr lang="en-US" altLang="ko-KR" dirty="0"/>
              <a:t>, and print the number of quarter (25cents), dime (10 cents), and nickel (5 cents) coins for the change</a:t>
            </a:r>
          </a:p>
          <a:p>
            <a:pPr lvl="1"/>
            <a:r>
              <a:rPr lang="en-US" altLang="ko-KR" dirty="0"/>
              <a:t>E.g., for an item of </a:t>
            </a:r>
            <a:r>
              <a:rPr lang="en-US" altLang="ko-KR" dirty="0">
                <a:solidFill>
                  <a:schemeClr val="accent2"/>
                </a:solidFill>
              </a:rPr>
              <a:t>45 </a:t>
            </a:r>
            <a:r>
              <a:rPr lang="en-US" altLang="ko-KR" dirty="0"/>
              <a:t>cents, the change is </a:t>
            </a:r>
            <a:r>
              <a:rPr lang="en-US" altLang="ko-KR" dirty="0">
                <a:solidFill>
                  <a:schemeClr val="accent2"/>
                </a:solidFill>
              </a:rPr>
              <a:t>55</a:t>
            </a:r>
            <a:r>
              <a:rPr lang="en-US" altLang="ko-KR" dirty="0"/>
              <a:t> cents, which is given by </a:t>
            </a:r>
            <a:r>
              <a:rPr lang="en-US" altLang="ko-KR" dirty="0">
                <a:solidFill>
                  <a:schemeClr val="accent2"/>
                </a:solidFill>
              </a:rPr>
              <a:t>2</a:t>
            </a:r>
            <a:r>
              <a:rPr lang="en-US" altLang="ko-KR" dirty="0"/>
              <a:t> quarters, </a:t>
            </a:r>
            <a:r>
              <a:rPr lang="en-US" altLang="ko-KR" dirty="0">
                <a:solidFill>
                  <a:schemeClr val="accent2"/>
                </a:solidFill>
              </a:rPr>
              <a:t>0</a:t>
            </a:r>
            <a:r>
              <a:rPr lang="en-US" altLang="ko-KR" dirty="0"/>
              <a:t> dimes, and </a:t>
            </a:r>
            <a:r>
              <a:rPr lang="en-US" altLang="ko-KR" dirty="0">
                <a:solidFill>
                  <a:schemeClr val="accent2"/>
                </a:solidFill>
              </a:rPr>
              <a:t>1</a:t>
            </a:r>
            <a:r>
              <a:rPr lang="en-US" altLang="ko-KR" dirty="0"/>
              <a:t> nickels</a:t>
            </a:r>
          </a:p>
        </p:txBody>
      </p:sp>
    </p:spTree>
    <p:extLst>
      <p:ext uri="{BB962C8B-B14F-4D97-AF65-F5344CB8AC3E}">
        <p14:creationId xmlns:p14="http://schemas.microsoft.com/office/powerpoint/2010/main" val="1973305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chapter 3.1-3.3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34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Outline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1352" y="1563225"/>
            <a:ext cx="7239000" cy="4068763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Variables and Expressions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The Class 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  <a:ea typeface="굴림" pitchFamily="50" charset="-127"/>
              </a:rPr>
              <a:t>String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Keyboard and Screen I/O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Documentation and Style</a:t>
            </a:r>
          </a:p>
        </p:txBody>
      </p:sp>
    </p:spTree>
    <p:extLst>
      <p:ext uri="{BB962C8B-B14F-4D97-AF65-F5344CB8AC3E}">
        <p14:creationId xmlns:p14="http://schemas.microsoft.com/office/powerpoint/2010/main" val="2723400049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8289</TotalTime>
  <Words>4183</Words>
  <Application>Microsoft Office PowerPoint</Application>
  <PresentationFormat>화면 슬라이드 쇼(4:3)</PresentationFormat>
  <Paragraphs>637</Paragraphs>
  <Slides>84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4" baseType="lpstr">
      <vt:lpstr>Courier</vt:lpstr>
      <vt:lpstr>宋体</vt:lpstr>
      <vt:lpstr>ヒラギノ角ゴ Pro W3</vt:lpstr>
      <vt:lpstr>굴림</vt:lpstr>
      <vt:lpstr>맑은 고딕</vt:lpstr>
      <vt:lpstr>Arial</vt:lpstr>
      <vt:lpstr>Calibri</vt:lpstr>
      <vt:lpstr>Courier New</vt:lpstr>
      <vt:lpstr>Wingdings</vt:lpstr>
      <vt:lpstr>UNC-5-ed</vt:lpstr>
      <vt:lpstr>PowerPoint 프레젠테이션</vt:lpstr>
      <vt:lpstr>Short Review : Class</vt:lpstr>
      <vt:lpstr>Concept of Class and Object</vt:lpstr>
      <vt:lpstr>Class Members</vt:lpstr>
      <vt:lpstr>Sample Class</vt:lpstr>
      <vt:lpstr>PowerPoint 프레젠테이션</vt:lpstr>
      <vt:lpstr>Lab: Pencil</vt:lpstr>
      <vt:lpstr>Lab: Pencil</vt:lpstr>
      <vt:lpstr>Outline</vt:lpstr>
      <vt:lpstr>2.1 Variables and Expressions</vt:lpstr>
      <vt:lpstr>Variables</vt:lpstr>
      <vt:lpstr>How to use variables </vt:lpstr>
      <vt:lpstr>Variable declaration</vt:lpstr>
      <vt:lpstr>Data Types</vt:lpstr>
      <vt:lpstr>Primitive Types</vt:lpstr>
      <vt:lpstr>Examples of Primitive Values</vt:lpstr>
      <vt:lpstr>Variable names</vt:lpstr>
      <vt:lpstr>Naming Conventions</vt:lpstr>
      <vt:lpstr>Keywords or Reserved Words</vt:lpstr>
      <vt:lpstr>Where to Declare Variables</vt:lpstr>
      <vt:lpstr>Initializing Variables</vt:lpstr>
      <vt:lpstr>Lab: Variables</vt:lpstr>
      <vt:lpstr>Lab: Variables</vt:lpstr>
      <vt:lpstr>Lab: Execute / Run!</vt:lpstr>
      <vt:lpstr>Variables and Values</vt:lpstr>
      <vt:lpstr>Assignment Statements</vt:lpstr>
      <vt:lpstr>Assignment Compatibilities</vt:lpstr>
      <vt:lpstr>Assignment compatibility </vt:lpstr>
      <vt:lpstr>Simple Input</vt:lpstr>
      <vt:lpstr>Simple Input</vt:lpstr>
      <vt:lpstr>Simple Screen Output</vt:lpstr>
      <vt:lpstr>Constants</vt:lpstr>
      <vt:lpstr>Named Constants</vt:lpstr>
      <vt:lpstr>e Notation</vt:lpstr>
      <vt:lpstr>Arithmetic Operators</vt:lpstr>
      <vt:lpstr>Division and modulo operator</vt:lpstr>
      <vt:lpstr>Increment/Decrement Operators</vt:lpstr>
      <vt:lpstr>Specialized Assignment Operators</vt:lpstr>
      <vt:lpstr>Parentheses() and Precedence</vt:lpstr>
      <vt:lpstr>Precedence Rules</vt:lpstr>
      <vt:lpstr>Sample Expressions</vt:lpstr>
      <vt:lpstr>Practice 2.1</vt:lpstr>
      <vt:lpstr>2.2 The CLASS String</vt:lpstr>
      <vt:lpstr>Strings</vt:lpstr>
      <vt:lpstr>Class String</vt:lpstr>
      <vt:lpstr>Concatenation of Strings</vt:lpstr>
      <vt:lpstr>String Indices</vt:lpstr>
      <vt:lpstr>String methods </vt:lpstr>
      <vt:lpstr>String methods</vt:lpstr>
      <vt:lpstr>Method length()</vt:lpstr>
      <vt:lpstr>String Methods</vt:lpstr>
      <vt:lpstr>String Methods</vt:lpstr>
      <vt:lpstr>Escape Characters</vt:lpstr>
      <vt:lpstr>Escape Characters</vt:lpstr>
      <vt:lpstr>Examples</vt:lpstr>
      <vt:lpstr>Lab: String processing </vt:lpstr>
      <vt:lpstr>Lab: String processing </vt:lpstr>
      <vt:lpstr>Unicode Character Set</vt:lpstr>
      <vt:lpstr>ASCII table</vt:lpstr>
      <vt:lpstr>Unicode table</vt:lpstr>
      <vt:lpstr>String memory size?</vt:lpstr>
      <vt:lpstr>String memory size?</vt:lpstr>
      <vt:lpstr>2.3 Keyboard and Screen I/O</vt:lpstr>
      <vt:lpstr>System class</vt:lpstr>
      <vt:lpstr>Screen Output</vt:lpstr>
      <vt:lpstr>Keyboard Input</vt:lpstr>
      <vt:lpstr>Using the Scanner Class</vt:lpstr>
      <vt:lpstr>Scanner method</vt:lpstr>
      <vt:lpstr>Scanner method</vt:lpstr>
      <vt:lpstr>Scanner methods </vt:lpstr>
      <vt:lpstr>Lab: Keyboard Input Demonstration</vt:lpstr>
      <vt:lpstr>PowerPoint 프레젠테이션</vt:lpstr>
      <vt:lpstr>Practice 2.2</vt:lpstr>
      <vt:lpstr>2.4 Documentation and Style</vt:lpstr>
      <vt:lpstr>Documentation and Style</vt:lpstr>
      <vt:lpstr>Meaningful Variable Names</vt:lpstr>
      <vt:lpstr>Comments</vt:lpstr>
      <vt:lpstr>When to Use Comments</vt:lpstr>
      <vt:lpstr>Indentation</vt:lpstr>
      <vt:lpstr>Using Named Constants</vt:lpstr>
      <vt:lpstr>Lab: Named Constants</vt:lpstr>
      <vt:lpstr>  </vt:lpstr>
      <vt:lpstr>Practice 2.3</vt:lpstr>
      <vt:lpstr>Assignment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Ahyoung Choi</cp:lastModifiedBy>
  <cp:revision>1073</cp:revision>
  <dcterms:created xsi:type="dcterms:W3CDTF">2013-01-10T01:00:39Z</dcterms:created>
  <dcterms:modified xsi:type="dcterms:W3CDTF">2022-03-10T06:19:43Z</dcterms:modified>
</cp:coreProperties>
</file>