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91" r:id="rId3"/>
    <p:sldId id="292" r:id="rId4"/>
    <p:sldId id="257" r:id="rId5"/>
    <p:sldId id="294" r:id="rId6"/>
    <p:sldId id="295" r:id="rId7"/>
    <p:sldId id="296" r:id="rId8"/>
    <p:sldId id="297" r:id="rId9"/>
    <p:sldId id="259" r:id="rId10"/>
    <p:sldId id="260" r:id="rId11"/>
    <p:sldId id="298" r:id="rId12"/>
    <p:sldId id="261" r:id="rId13"/>
    <p:sldId id="299" r:id="rId14"/>
    <p:sldId id="300" r:id="rId15"/>
    <p:sldId id="301" r:id="rId16"/>
    <p:sldId id="262" r:id="rId17"/>
    <p:sldId id="263" r:id="rId18"/>
    <p:sldId id="321" r:id="rId19"/>
    <p:sldId id="322" r:id="rId20"/>
    <p:sldId id="302" r:id="rId21"/>
    <p:sldId id="303" r:id="rId22"/>
    <p:sldId id="304" r:id="rId23"/>
    <p:sldId id="264" r:id="rId24"/>
    <p:sldId id="324" r:id="rId25"/>
    <p:sldId id="265" r:id="rId26"/>
    <p:sldId id="305" r:id="rId27"/>
    <p:sldId id="266" r:id="rId28"/>
    <p:sldId id="306" r:id="rId29"/>
    <p:sldId id="307" r:id="rId30"/>
    <p:sldId id="308" r:id="rId31"/>
    <p:sldId id="319" r:id="rId32"/>
    <p:sldId id="309" r:id="rId33"/>
    <p:sldId id="310" r:id="rId34"/>
    <p:sldId id="312" r:id="rId35"/>
    <p:sldId id="313" r:id="rId36"/>
    <p:sldId id="317" r:id="rId37"/>
    <p:sldId id="269" r:id="rId38"/>
    <p:sldId id="314" r:id="rId39"/>
    <p:sldId id="323" r:id="rId40"/>
    <p:sldId id="315" r:id="rId41"/>
    <p:sldId id="316" r:id="rId42"/>
    <p:sldId id="320" r:id="rId43"/>
    <p:sldId id="274" r:id="rId44"/>
    <p:sldId id="273" r:id="rId45"/>
    <p:sldId id="290" r:id="rId4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6BABD8"/>
    <a:srgbClr val="7AC3F6"/>
    <a:srgbClr val="6CADDA"/>
    <a:srgbClr val="75BBEC"/>
    <a:srgbClr val="6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58" autoAdjust="0"/>
  </p:normalViewPr>
  <p:slideViewPr>
    <p:cSldViewPr snapToGrid="0" snapToObjects="1">
      <p:cViewPr varScale="1">
        <p:scale>
          <a:sx n="160" d="100"/>
          <a:sy n="160" d="100"/>
        </p:scale>
        <p:origin x="1824" y="132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2" d="100"/>
          <a:sy n="122" d="100"/>
        </p:scale>
        <p:origin x="182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4244A-B763-DE4F-8ECC-98AB27122A6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1F93-C7C9-CA4D-BCD9-86D0BAC8B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5582-C1A1-4DC1-8730-60146EB6122B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D0A86-429F-48A3-B8E0-E5A44638A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Check!!  What if time is precisely 7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5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https://www.sitepoint.com/javas-switch-statement/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68570"/>
            <a:ext cx="9168392" cy="22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9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200" y="1245031"/>
            <a:ext cx="86868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08" y="306320"/>
            <a:ext cx="487063" cy="39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3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2718"/>
            <a:ext cx="9144000" cy="385281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45162" y="6564082"/>
            <a:ext cx="2798838" cy="195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Local%20Settings/Temp/Temporary%20Directory%203%20for%2089510-86610-savitchC1-3.zip/CodeSamples1.htm" TargetMode="External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ChangeArrowheads="1"/>
          </p:cNvSpPr>
          <p:nvPr/>
        </p:nvSpPr>
        <p:spPr bwMode="auto">
          <a:xfrm>
            <a:off x="789249" y="2295171"/>
            <a:ext cx="4080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March 4, 2014</a:t>
            </a: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641554" y="653437"/>
            <a:ext cx="8400788" cy="184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3200" b="1" baseline="-25000" dirty="0">
                <a:solidFill>
                  <a:schemeClr val="accent1"/>
                </a:solidFill>
              </a:rPr>
              <a:t>Object Oriented Programming</a:t>
            </a:r>
            <a:br>
              <a:rPr lang="en-US" sz="3200" b="1" baseline="-25000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Introduction to Java</a:t>
            </a:r>
            <a:endParaRPr lang="en-US" sz="3200" b="1" i="1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ko-KR" sz="3200" b="1" i="1" dirty="0">
                <a:solidFill>
                  <a:srgbClr val="FF0000"/>
                </a:solidFill>
              </a:rPr>
              <a:t>Ch. 3. Flow of Control : Branching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20495" y="5152327"/>
            <a:ext cx="5104522" cy="8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altLang="ko-KR" sz="2000" dirty="0"/>
              <a:t>Dept. of Software, </a:t>
            </a:r>
            <a:r>
              <a:rPr lang="en-US" altLang="ko-KR" sz="2000" dirty="0" err="1"/>
              <a:t>Gachon</a:t>
            </a:r>
            <a:r>
              <a:rPr lang="en-US" altLang="ko-KR" sz="2000" dirty="0"/>
              <a:t> University</a:t>
            </a:r>
          </a:p>
          <a:p>
            <a:pPr eaLnBrk="1" hangingPunct="1"/>
            <a:r>
              <a:rPr lang="en-US" altLang="ko-KR" sz="2000" dirty="0" err="1"/>
              <a:t>Ahyoung</a:t>
            </a:r>
            <a:r>
              <a:rPr lang="en-US" altLang="ko-KR" sz="2000" dirty="0"/>
              <a:t> Choi, </a:t>
            </a:r>
            <a:r>
              <a:rPr lang="en-US" altLang="ko-KR" sz="2000" dirty="0" smtClean="0"/>
              <a:t>Spring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9" y="5250959"/>
            <a:ext cx="609216" cy="48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operators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795058"/>
            <a:ext cx="7717536" cy="322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5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Boolean Expressions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Expression?</a:t>
            </a:r>
            <a:endParaRPr lang="en-US" dirty="0"/>
          </a:p>
          <a:p>
            <a:pPr lvl="1"/>
            <a:r>
              <a:rPr lang="en-US" dirty="0"/>
              <a:t>An expression can be a variable, a value, or a combination made up by variables, values and operators </a:t>
            </a:r>
          </a:p>
          <a:p>
            <a:pPr lvl="1"/>
            <a:r>
              <a:rPr lang="en-US" dirty="0"/>
              <a:t>Arithmetic expression: a combination of numbers with a number value </a:t>
            </a:r>
          </a:p>
          <a:p>
            <a:pPr lvl="2"/>
            <a:r>
              <a:rPr lang="en-US" dirty="0"/>
              <a:t>10, </a:t>
            </a:r>
            <a:r>
              <a:rPr lang="en-US" dirty="0" err="1"/>
              <a:t>taxRate</a:t>
            </a:r>
            <a:r>
              <a:rPr lang="en-US" dirty="0"/>
              <a:t>/100, (cost + tax) * discount</a:t>
            </a:r>
          </a:p>
          <a:p>
            <a:pPr lvl="1"/>
            <a:r>
              <a:rPr lang="en-US" dirty="0"/>
              <a:t>String expression: a combination of Strings with a String value </a:t>
            </a:r>
          </a:p>
          <a:p>
            <a:pPr lvl="2"/>
            <a:r>
              <a:rPr lang="en-US" dirty="0"/>
              <a:t>“Hello”, “The total cost is “ + </a:t>
            </a:r>
            <a:r>
              <a:rPr lang="en-US" dirty="0" err="1"/>
              <a:t>totalCost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52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 expression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Boolean expression</a:t>
            </a:r>
          </a:p>
          <a:p>
            <a:pPr lvl="1"/>
            <a:r>
              <a:rPr lang="en-US" altLang="ko-KR" dirty="0"/>
              <a:t>An expression whose value is either </a:t>
            </a:r>
            <a:r>
              <a:rPr lang="en-US" altLang="ko-KR" i="1" dirty="0">
                <a:solidFill>
                  <a:schemeClr val="accent2"/>
                </a:solidFill>
              </a:rPr>
              <a:t>true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or </a:t>
            </a:r>
            <a:r>
              <a:rPr lang="en-US" altLang="ko-KR" i="1" dirty="0">
                <a:solidFill>
                  <a:schemeClr val="accent2"/>
                </a:solidFill>
              </a:rPr>
              <a:t>false</a:t>
            </a:r>
          </a:p>
          <a:p>
            <a:pPr lvl="1"/>
            <a:r>
              <a:rPr lang="en-US" altLang="ko-KR" dirty="0"/>
              <a:t>Examples:</a:t>
            </a:r>
          </a:p>
          <a:p>
            <a:pPr lvl="2"/>
            <a:r>
              <a:rPr lang="en-US" altLang="ko-KR" dirty="0"/>
              <a:t>5 == 3;		// false</a:t>
            </a:r>
          </a:p>
          <a:p>
            <a:pPr lvl="2"/>
            <a:r>
              <a:rPr lang="en-US" altLang="ko-KR" dirty="0"/>
              <a:t>balance &lt;= 0	// depending on the value of balance</a:t>
            </a:r>
          </a:p>
          <a:p>
            <a:r>
              <a:rPr lang="en-US" altLang="ko-KR" dirty="0"/>
              <a:t>Compound Boolean expressions (logical operators)</a:t>
            </a:r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92" y="4339369"/>
            <a:ext cx="6377940" cy="127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5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 expression </a:t>
            </a:r>
            <a:r>
              <a:rPr lang="en-US" altLang="ko-KR" dirty="0">
                <a:solidFill>
                  <a:srgbClr val="FF0000"/>
                </a:solidFill>
              </a:rPr>
              <a:t>&amp;&amp; : and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Boolean expressions can be combined using the "and" (&amp;&amp;) operator.</a:t>
            </a:r>
          </a:p>
          <a:p>
            <a:r>
              <a:rPr lang="en-US" altLang="ko-KR" dirty="0"/>
              <a:t>Not allowed</a:t>
            </a:r>
          </a:p>
          <a:p>
            <a:pPr lvl="1"/>
            <a:r>
              <a:rPr lang="en-US" altLang="ko-KR" dirty="0"/>
              <a:t>if (0 &lt; score &lt;= 100)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if ((score &gt; 0) &amp;&amp; (score &lt;= 100))</a:t>
            </a:r>
          </a:p>
        </p:txBody>
      </p:sp>
    </p:spTree>
    <p:extLst>
      <p:ext uri="{BB962C8B-B14F-4D97-AF65-F5344CB8AC3E}">
        <p14:creationId xmlns:p14="http://schemas.microsoft.com/office/powerpoint/2010/main" val="21540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 expression </a:t>
            </a:r>
            <a:r>
              <a:rPr lang="en-US" dirty="0">
                <a:solidFill>
                  <a:srgbClr val="FF0000"/>
                </a:solidFill>
              </a:rPr>
              <a:t>|| :  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you need ONE expression to be true out of many expressions </a:t>
            </a:r>
          </a:p>
          <a:p>
            <a:r>
              <a:rPr lang="en-US" altLang="ko-KR" dirty="0"/>
              <a:t>Boolean expressions can be combined using the "or" (||) operator.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if ((quantity &gt; 5) || (cost &lt; 10))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90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Negating a Boolean Expression </a:t>
            </a:r>
            <a:r>
              <a:rPr lang="en-US" altLang="ko-KR" dirty="0">
                <a:solidFill>
                  <a:srgbClr val="FF0000"/>
                </a:solidFill>
              </a:rPr>
              <a:t>! : not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en-US" altLang="ko-KR" dirty="0" err="1"/>
              <a:t>boolean</a:t>
            </a:r>
            <a:r>
              <a:rPr lang="en-US" altLang="ko-KR" dirty="0"/>
              <a:t> expression can be negated using the "not" (!) operator.</a:t>
            </a:r>
          </a:p>
          <a:p>
            <a:pPr lvl="1"/>
            <a:r>
              <a:rPr lang="en-US" altLang="ko-KR" dirty="0"/>
              <a:t>Syntax: !(</a:t>
            </a:r>
            <a:r>
              <a:rPr lang="en-US" altLang="ko-KR" dirty="0" err="1"/>
              <a:t>Boolean_Expression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Will be true if the expression is false</a:t>
            </a:r>
          </a:p>
          <a:p>
            <a:r>
              <a:rPr lang="en-US" altLang="ko-KR" dirty="0"/>
              <a:t>NOTE: for some cases, use of ! is not recommended</a:t>
            </a:r>
          </a:p>
          <a:p>
            <a:pPr lvl="1"/>
            <a:r>
              <a:rPr lang="en-US" altLang="ko-KR" dirty="0"/>
              <a:t>You will get confused; try to write expresses straightforward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(a || b) &amp;&amp; !(a &amp;&amp; b)   -&gt; ??</a:t>
            </a:r>
          </a:p>
          <a:p>
            <a:pPr lvl="2"/>
            <a:r>
              <a:rPr lang="en-US" altLang="ko-KR" dirty="0"/>
              <a:t>Use (cost != 3) instead of !(cost == 3)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5934" y="4465427"/>
            <a:ext cx="3518066" cy="1776646"/>
          </a:xfrm>
          <a:prstGeom prst="rect">
            <a:avLst/>
          </a:prstGeom>
          <a:noFill/>
          <a:ln w="12700" algn="ctr">
            <a:solidFill>
              <a:srgbClr val="66FF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11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 of Boolean operators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4" y="1671585"/>
            <a:ext cx="7522032" cy="241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6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Precedence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Poor style: score &lt; min / 2 − 10 || score &gt; 90</a:t>
            </a:r>
          </a:p>
          <a:p>
            <a:r>
              <a:rPr lang="en-US" altLang="ko-KR" dirty="0"/>
              <a:t>Rather write: (score &lt; (min / 2 – 10)) || (score &gt; 90)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11" y="2671910"/>
            <a:ext cx="3988641" cy="368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1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Precedence Rules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695700"/>
          </a:xfrm>
        </p:spPr>
        <p:txBody>
          <a:bodyPr>
            <a:spAutoFit/>
          </a:bodyPr>
          <a:lstStyle/>
          <a:p>
            <a:pPr marL="0" indent="0" eaLnBrk="1" hangingPunct="1"/>
            <a:r>
              <a:rPr lang="en-US" altLang="en-US" smtClean="0"/>
              <a:t>  In what order are the operations performed?</a:t>
            </a:r>
          </a:p>
          <a:p>
            <a:pPr marL="457200" lvl="1" indent="-342900"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marL="457200" lvl="1" indent="-342900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score &lt; min/2 - 10 || score &gt; 90</a:t>
            </a:r>
          </a:p>
          <a:p>
            <a:pPr marL="457200" lvl="1" indent="-342900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score &lt; (min/2) - 10 || score &gt; 90</a:t>
            </a:r>
          </a:p>
          <a:p>
            <a:pPr marL="457200" lvl="1" indent="-342900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score &lt; ((min/2) - 10) || score &gt; 90</a:t>
            </a:r>
          </a:p>
          <a:p>
            <a:pPr marL="457200" lvl="1" indent="-342900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(score &lt; ((min/2) - 10)) || score &gt; 90</a:t>
            </a:r>
          </a:p>
          <a:p>
            <a:pPr marL="457200" lvl="1" indent="-342900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(score &lt; ((min/2) - 10)) || (score &gt; 90)</a:t>
            </a:r>
          </a:p>
        </p:txBody>
      </p:sp>
    </p:spTree>
    <p:extLst>
      <p:ext uri="{BB962C8B-B14F-4D97-AF65-F5344CB8AC3E}">
        <p14:creationId xmlns:p14="http://schemas.microsoft.com/office/powerpoint/2010/main" val="17647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Short-circuit Evaluation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18269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2800" dirty="0" smtClean="0"/>
              <a:t>Sometimes only part of a </a:t>
            </a:r>
            <a:r>
              <a:rPr lang="en-US" altLang="en-US" sz="2800" dirty="0" err="1" smtClean="0"/>
              <a:t>boolean</a:t>
            </a:r>
            <a:r>
              <a:rPr lang="en-US" altLang="en-US" sz="2800" dirty="0" smtClean="0"/>
              <a:t> expression needs to be evaluated to determine the value of the entire expression.</a:t>
            </a:r>
          </a:p>
          <a:p>
            <a:pPr lvl="1" eaLnBrk="1" hangingPunct="1"/>
            <a:r>
              <a:rPr lang="en-US" altLang="en-US" dirty="0" smtClean="0"/>
              <a:t>If the first operand associated with an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||</a:t>
            </a:r>
            <a:r>
              <a:rPr lang="en-US" altLang="en-US" dirty="0" smtClean="0"/>
              <a:t> is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dirty="0" smtClean="0"/>
              <a:t>, the expression is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If the first operand associated with an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en-US" dirty="0" smtClean="0"/>
              <a:t> is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  <a:r>
              <a:rPr lang="en-US" altLang="en-US" dirty="0" smtClean="0"/>
              <a:t>, the expression is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altLang="en-US" sz="2800" dirty="0" smtClean="0"/>
              <a:t>This is called </a:t>
            </a:r>
            <a:r>
              <a:rPr lang="en-US" altLang="en-US" sz="2800" i="1" dirty="0" smtClean="0"/>
              <a:t>short-circuit </a:t>
            </a:r>
            <a:r>
              <a:rPr lang="en-US" altLang="en-US" sz="2800" dirty="0" smtClean="0"/>
              <a:t>or </a:t>
            </a:r>
            <a:r>
              <a:rPr lang="en-US" altLang="en-US" sz="2800" i="1" dirty="0" smtClean="0"/>
              <a:t>lazy</a:t>
            </a:r>
            <a:r>
              <a:rPr lang="en-US" altLang="en-US" sz="2800" dirty="0" smtClean="0"/>
              <a:t> evaluation.</a:t>
            </a:r>
          </a:p>
          <a:p>
            <a:r>
              <a:rPr lang="en-US" altLang="en-US" dirty="0"/>
              <a:t>A run-time error can result, for example, from an attempt to divide by zero.</a:t>
            </a:r>
          </a:p>
          <a:p>
            <a:pPr lvl="1">
              <a:buNone/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if ((number != 0) &amp;&amp; (sum/number &gt; 5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))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62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07886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ko-KR" dirty="0">
                <a:ea typeface="굴림" charset="-127"/>
              </a:rPr>
              <a:t>Flow of Control 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379387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ko-KR" sz="2800" i="1" dirty="0">
                <a:ea typeface="굴림" charset="-127"/>
              </a:rPr>
              <a:t>Flow of control</a:t>
            </a:r>
            <a:r>
              <a:rPr lang="en-US" altLang="ko-KR" sz="2800" dirty="0">
                <a:ea typeface="굴림" charset="-127"/>
              </a:rPr>
              <a:t> </a:t>
            </a:r>
          </a:p>
          <a:p>
            <a:pPr lvl="1"/>
            <a:r>
              <a:rPr lang="en-US" altLang="ko-KR" sz="2400" dirty="0">
                <a:ea typeface="굴림" charset="-127"/>
              </a:rPr>
              <a:t>The order in which a program performs actions.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The order has been sequential.</a:t>
            </a:r>
          </a:p>
          <a:p>
            <a:pPr eaLnBrk="1" hangingPunct="1"/>
            <a:r>
              <a:rPr lang="en-US" altLang="ko-KR" sz="2800" i="1" dirty="0">
                <a:ea typeface="굴림" charset="-127"/>
              </a:rPr>
              <a:t>Branching</a:t>
            </a:r>
          </a:p>
          <a:p>
            <a:pPr lvl="1"/>
            <a:r>
              <a:rPr lang="en-US" altLang="ko-KR" sz="2400" dirty="0">
                <a:ea typeface="굴림" charset="-127"/>
              </a:rPr>
              <a:t>Choose between two or more possible actions.</a:t>
            </a:r>
          </a:p>
          <a:p>
            <a:pPr eaLnBrk="1" hangingPunct="1"/>
            <a:r>
              <a:rPr lang="en-US" altLang="ko-KR" sz="2800" i="1" dirty="0">
                <a:ea typeface="굴림" charset="-127"/>
              </a:rPr>
              <a:t>Loop</a:t>
            </a:r>
            <a:endParaRPr lang="en-US" altLang="ko-KR" sz="2800" dirty="0">
              <a:ea typeface="굴림" charset="-127"/>
            </a:endParaRPr>
          </a:p>
          <a:p>
            <a:pPr lvl="1"/>
            <a:r>
              <a:rPr lang="en-US" altLang="ko-KR" sz="2400" dirty="0">
                <a:ea typeface="굴림" charset="-127"/>
              </a:rPr>
              <a:t>Repeat an action until a stopping condition occurs.</a:t>
            </a:r>
            <a:endParaRPr lang="en-US" altLang="ko-KR" sz="2400" i="1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0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ko-KR">
                <a:ea typeface="굴림" charset="-127"/>
              </a:rPr>
              <a:t>Using </a:t>
            </a:r>
            <a:r>
              <a:rPr lang="en-US" altLang="ko-KR" sz="4000" b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==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7772400" cy="4351961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==</a:t>
            </a:r>
            <a:r>
              <a:rPr lang="en-US" altLang="ko-KR" sz="2800" dirty="0">
                <a:ea typeface="굴림" charset="-127"/>
              </a:rPr>
              <a:t> is appropriate for determining </a:t>
            </a:r>
            <a:r>
              <a:rPr lang="en-US" altLang="ko-KR" sz="2800" dirty="0">
                <a:solidFill>
                  <a:srgbClr val="0000FF"/>
                </a:solidFill>
                <a:ea typeface="굴림" charset="-127"/>
              </a:rPr>
              <a:t>if two integers or characters have the same value</a:t>
            </a:r>
            <a:r>
              <a:rPr lang="en-US" altLang="ko-KR" sz="2800" dirty="0">
                <a:ea typeface="굴림" charset="-127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 (a == 3)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>
                <a:ea typeface="굴림" charset="-127"/>
              </a:rPr>
              <a:t>where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a</a:t>
            </a:r>
            <a:r>
              <a:rPr lang="en-US" altLang="ko-KR" dirty="0">
                <a:ea typeface="굴림" charset="-127"/>
              </a:rPr>
              <a:t> is an integer type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dirty="0">
              <a:ea typeface="굴림" charset="-127"/>
            </a:endParaRPr>
          </a:p>
          <a:p>
            <a:r>
              <a:rPr lang="en-US" dirty="0" smtClean="0"/>
              <a:t>Comparison </a:t>
            </a:r>
            <a:r>
              <a:rPr lang="en-US" dirty="0"/>
              <a:t>operators connect values or variables </a:t>
            </a:r>
          </a:p>
          <a:p>
            <a:pPr lvl="1"/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connection</a:t>
            </a:r>
            <a:r>
              <a:rPr lang="fr-FR" dirty="0"/>
              <a:t>, </a:t>
            </a:r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boolean</a:t>
            </a:r>
            <a:r>
              <a:rPr lang="fr-FR" dirty="0"/>
              <a:t> expression</a:t>
            </a:r>
          </a:p>
          <a:p>
            <a:pPr lvl="1"/>
            <a:r>
              <a:rPr lang="fr-FR" i="1" dirty="0"/>
              <a:t>a &gt; b </a:t>
            </a:r>
            <a:endParaRPr lang="fr-FR" dirty="0"/>
          </a:p>
          <a:p>
            <a:pPr lvl="1"/>
            <a:r>
              <a:rPr lang="fr-FR" i="1" dirty="0"/>
              <a:t>c == d </a:t>
            </a:r>
            <a:endParaRPr lang="fr-FR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>
                <a:ea typeface="굴림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30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=</a:t>
            </a:r>
            <a:r>
              <a:rPr lang="en-US" dirty="0"/>
              <a:t>) vs. Equal To (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==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if ( n1 = n2 ) </a:t>
            </a:r>
            <a:r>
              <a:rPr lang="ko-KR" altLang="en-US" b="1" dirty="0"/>
              <a:t>  </a:t>
            </a:r>
            <a:r>
              <a:rPr lang="en-US" altLang="ko-KR" b="1" dirty="0"/>
              <a:t>vs.   </a:t>
            </a:r>
            <a:r>
              <a:rPr lang="da-DK" i="1" dirty="0" err="1"/>
              <a:t>if</a:t>
            </a:r>
            <a:r>
              <a:rPr lang="da-DK" i="1" dirty="0"/>
              <a:t> ( n1 == n2 ) </a:t>
            </a:r>
          </a:p>
          <a:p>
            <a:endParaRPr lang="da-DK" i="1" dirty="0"/>
          </a:p>
          <a:p>
            <a:r>
              <a:rPr lang="fr-FR" i="1" dirty="0"/>
              <a:t>if ( n1 = n2 )</a:t>
            </a:r>
          </a:p>
          <a:p>
            <a:pPr lvl="1"/>
            <a:r>
              <a:rPr lang="fr-FR" altLang="ko-KR" b="1" i="1" dirty="0" err="1"/>
              <a:t>Error</a:t>
            </a:r>
            <a:r>
              <a:rPr lang="fr-FR" altLang="ko-KR" b="1" i="1" dirty="0"/>
              <a:t> (if </a:t>
            </a:r>
            <a:r>
              <a:rPr lang="fr-FR" altLang="ko-KR" b="1" i="1" dirty="0" err="1"/>
              <a:t>your</a:t>
            </a:r>
            <a:r>
              <a:rPr lang="fr-FR" altLang="ko-KR" b="1" i="1" dirty="0"/>
              <a:t> </a:t>
            </a:r>
            <a:r>
              <a:rPr lang="fr-FR" altLang="ko-KR" b="1" i="1" dirty="0" err="1"/>
              <a:t>purpose</a:t>
            </a:r>
            <a:r>
              <a:rPr lang="fr-FR" altLang="ko-KR" b="1" i="1" dirty="0"/>
              <a:t> </a:t>
            </a:r>
            <a:r>
              <a:rPr lang="fr-FR" altLang="ko-KR" b="1" i="1" dirty="0" err="1"/>
              <a:t>is</a:t>
            </a:r>
            <a:r>
              <a:rPr lang="fr-FR" altLang="ko-KR" b="1" i="1" dirty="0"/>
              <a:t> to compare) !!  </a:t>
            </a:r>
            <a:br>
              <a:rPr lang="fr-FR" altLang="ko-KR" b="1" i="1" dirty="0"/>
            </a:br>
            <a:r>
              <a:rPr lang="fr-FR" altLang="ko-KR" b="1" i="1" dirty="0" err="1"/>
              <a:t>It’s</a:t>
            </a:r>
            <a:r>
              <a:rPr lang="fr-FR" altLang="ko-KR" b="1" i="1" dirty="0"/>
              <a:t> an </a:t>
            </a:r>
            <a:r>
              <a:rPr lang="fr-FR" altLang="ko-KR" b="1" i="1" dirty="0" err="1"/>
              <a:t>assignment</a:t>
            </a:r>
            <a:r>
              <a:rPr lang="fr-FR" altLang="ko-KR" b="1" i="1" dirty="0"/>
              <a:t> </a:t>
            </a:r>
            <a:r>
              <a:rPr lang="fr-FR" altLang="ko-KR" b="1" i="1" dirty="0" err="1"/>
              <a:t>statement</a:t>
            </a:r>
            <a:r>
              <a:rPr lang="fr-FR" altLang="ko-KR" b="1" i="1" dirty="0"/>
              <a:t> !</a:t>
            </a:r>
            <a:endParaRPr lang="en-US" b="1" i="1" dirty="0"/>
          </a:p>
          <a:p>
            <a:r>
              <a:rPr lang="da-DK" i="1" dirty="0" err="1"/>
              <a:t>if</a:t>
            </a:r>
            <a:r>
              <a:rPr lang="da-DK" i="1" dirty="0"/>
              <a:t> ( n1 == n2 ) </a:t>
            </a:r>
          </a:p>
          <a:p>
            <a:pPr lvl="1"/>
            <a:r>
              <a:rPr lang="da-DK" i="1" dirty="0" err="1"/>
              <a:t>Correct</a:t>
            </a:r>
            <a:r>
              <a:rPr lang="da-DK" i="1" dirty="0"/>
              <a:t>!. </a:t>
            </a:r>
            <a:r>
              <a:rPr lang="da-DK" i="1" dirty="0" err="1"/>
              <a:t>It’s</a:t>
            </a:r>
            <a:r>
              <a:rPr lang="da-DK" i="1" dirty="0"/>
              <a:t> a </a:t>
            </a:r>
            <a:r>
              <a:rPr lang="da-DK" i="1" dirty="0" err="1"/>
              <a:t>boolean</a:t>
            </a:r>
            <a:r>
              <a:rPr lang="da-DK" i="1" dirty="0"/>
              <a:t> </a:t>
            </a:r>
            <a:r>
              <a:rPr lang="da-DK" i="1" dirty="0" err="1"/>
              <a:t>expression</a:t>
            </a:r>
            <a:r>
              <a:rPr lang="da-DK" i="1" dirty="0"/>
              <a:t> </a:t>
            </a:r>
            <a:r>
              <a:rPr lang="da-DK" i="1" dirty="0" err="1"/>
              <a:t>now</a:t>
            </a:r>
            <a:r>
              <a:rPr lang="da-DK" i="1" dirty="0"/>
              <a:t>.</a:t>
            </a:r>
          </a:p>
          <a:p>
            <a:endParaRPr lang="da-DK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07886"/>
          </a:xfrm>
        </p:spPr>
        <p:txBody>
          <a:bodyPr>
            <a:spAutoFit/>
          </a:bodyPr>
          <a:lstStyle/>
          <a:p>
            <a:r>
              <a:rPr lang="en-US" altLang="ko-KR" dirty="0">
                <a:ea typeface="굴림" charset="-127"/>
              </a:rPr>
              <a:t>Using </a:t>
            </a:r>
            <a:r>
              <a:rPr lang="en-US" altLang="ko-KR" sz="4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“==“</a:t>
            </a:r>
            <a:r>
              <a:rPr lang="en-US" altLang="ko-KR" dirty="0">
                <a:ea typeface="굴림" charset="-127"/>
              </a:rPr>
              <a:t> between two Strings</a:t>
            </a:r>
            <a:endParaRPr lang="en-US" altLang="ko-KR" dirty="0">
              <a:latin typeface="Courier New" pitchFamily="49" charset="0"/>
              <a:ea typeface="굴림" charset="-127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443" y="2360705"/>
            <a:ext cx="8229600" cy="3687163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==</a:t>
            </a:r>
            <a:r>
              <a:rPr lang="en-US" altLang="ko-KR" sz="2800" dirty="0">
                <a:ea typeface="굴림" charset="-127"/>
              </a:rPr>
              <a:t> is not appropriate for determining if two objects have the same value.</a:t>
            </a:r>
          </a:p>
          <a:p>
            <a:pPr lvl="1" eaLnBrk="1" hangingPunct="1"/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 (s1 == s2),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where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s1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s2</a:t>
            </a:r>
            <a:r>
              <a:rPr lang="en-US" altLang="ko-KR" dirty="0">
                <a:ea typeface="굴림" charset="-127"/>
              </a:rPr>
              <a:t> refer to strings, determines only if s1 and s2 refer the a common memory location.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E.g. </a:t>
            </a:r>
          </a:p>
          <a:p>
            <a:pPr lvl="2"/>
            <a:r>
              <a:rPr lang="en-US" altLang="ko-KR" dirty="0">
                <a:ea typeface="굴림" charset="-127"/>
              </a:rPr>
              <a:t>String a = “Hello”;</a:t>
            </a:r>
          </a:p>
          <a:p>
            <a:pPr lvl="2"/>
            <a:r>
              <a:rPr lang="en-US" altLang="ko-KR" dirty="0">
                <a:ea typeface="굴림" charset="-127"/>
              </a:rPr>
              <a:t>String b= “Hello”;  </a:t>
            </a:r>
          </a:p>
          <a:p>
            <a:pPr lvl="2"/>
            <a:r>
              <a:rPr lang="en-US" altLang="ko-KR" dirty="0">
                <a:ea typeface="굴림" charset="-127"/>
              </a:rPr>
              <a:t>String c = new String(“Hello”);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9846" y="1460194"/>
            <a:ext cx="5021386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ea typeface="굴림" charset="-127"/>
              </a:rPr>
              <a:t>For two string objects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s1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s2</a:t>
            </a:r>
            <a:r>
              <a:rPr lang="en-US" altLang="ko-KR" dirty="0">
                <a:ea typeface="굴림" charset="-127"/>
              </a:rPr>
              <a:t>,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what does it mean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s1 == s2 </a:t>
            </a:r>
            <a:r>
              <a:rPr lang="en-US" altLang="ko-KR" dirty="0">
                <a:ea typeface="굴림" charset="-127"/>
              </a:rPr>
              <a:t>??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3557" y="4167700"/>
            <a:ext cx="944489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a==b?</a:t>
            </a:r>
          </a:p>
          <a:p>
            <a:r>
              <a:rPr lang="en-US" altLang="ko-KR" dirty="0"/>
              <a:t>a==c?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44711" y="4167700"/>
            <a:ext cx="2112264" cy="1880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Heap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342315" y="4679764"/>
            <a:ext cx="932688" cy="384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42315" y="5071208"/>
            <a:ext cx="932688" cy="384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03844" y="4709869"/>
            <a:ext cx="1725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String constant pool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34499" y="5620124"/>
            <a:ext cx="932688" cy="384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05155" y="4583198"/>
            <a:ext cx="1179576" cy="946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0" idx="1"/>
          </p:cNvCxnSpPr>
          <p:nvPr/>
        </p:nvCxnSpPr>
        <p:spPr>
          <a:xfrm flipV="1">
            <a:off x="3562539" y="5056677"/>
            <a:ext cx="2642616" cy="51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0" idx="1"/>
          </p:cNvCxnSpPr>
          <p:nvPr/>
        </p:nvCxnSpPr>
        <p:spPr>
          <a:xfrm flipV="1">
            <a:off x="3562539" y="5056677"/>
            <a:ext cx="2642616" cy="415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3" idx="1"/>
          </p:cNvCxnSpPr>
          <p:nvPr/>
        </p:nvCxnSpPr>
        <p:spPr>
          <a:xfrm>
            <a:off x="4863643" y="5812148"/>
            <a:ext cx="14708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9" grpId="0"/>
      <p:bldP spid="13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Equality of Strings (objects)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 test the equality of String values, use:</a:t>
            </a:r>
            <a:br>
              <a:rPr lang="en-US" altLang="ko-KR" dirty="0"/>
            </a:br>
            <a:r>
              <a:rPr lang="en-US" altLang="ko-KR" dirty="0"/>
              <a:t>s1.</a:t>
            </a:r>
            <a:r>
              <a:rPr lang="en-US" altLang="ko-KR" dirty="0">
                <a:solidFill>
                  <a:schemeClr val="accent2"/>
                </a:solidFill>
              </a:rPr>
              <a:t>equals</a:t>
            </a:r>
            <a:r>
              <a:rPr lang="en-US" altLang="ko-KR" dirty="0"/>
              <a:t>(s2)  </a:t>
            </a:r>
            <a:r>
              <a:rPr lang="en-US" altLang="ko-KR" i="1" dirty="0"/>
              <a:t>or  </a:t>
            </a:r>
            <a:r>
              <a:rPr lang="en-US" altLang="ko-KR" dirty="0"/>
              <a:t>s2.</a:t>
            </a:r>
            <a:r>
              <a:rPr lang="en-US" altLang="ko-KR" dirty="0">
                <a:solidFill>
                  <a:schemeClr val="accent2"/>
                </a:solidFill>
              </a:rPr>
              <a:t>equals</a:t>
            </a:r>
            <a:r>
              <a:rPr lang="en-US" altLang="ko-KR" dirty="0"/>
              <a:t>(s1)</a:t>
            </a:r>
          </a:p>
          <a:p>
            <a:r>
              <a:rPr lang="en-US" altLang="ko-KR" dirty="0"/>
              <a:t>To test the equality ignoring the case, use:</a:t>
            </a:r>
            <a:br>
              <a:rPr lang="en-US" altLang="ko-KR" dirty="0"/>
            </a:br>
            <a:r>
              <a:rPr lang="en-US" altLang="ko-KR" dirty="0"/>
              <a:t>"Hello".</a:t>
            </a:r>
            <a:r>
              <a:rPr lang="en-US" altLang="ko-KR" dirty="0" err="1">
                <a:solidFill>
                  <a:schemeClr val="accent2"/>
                </a:solidFill>
              </a:rPr>
              <a:t>equalsIgnoreCase</a:t>
            </a:r>
            <a:r>
              <a:rPr lang="en-US" altLang="ko-KR" dirty="0"/>
              <a:t>("hello")</a:t>
            </a:r>
          </a:p>
        </p:txBody>
      </p:sp>
    </p:spTree>
    <p:extLst>
      <p:ext uri="{BB962C8B-B14F-4D97-AF65-F5344CB8AC3E}">
        <p14:creationId xmlns:p14="http://schemas.microsoft.com/office/powerpoint/2010/main" val="4956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String memory test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044" y="1107927"/>
            <a:ext cx="5782237" cy="56784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stringCompare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stringCompare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.equalsIgnoreCase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7963" y="1630539"/>
            <a:ext cx="1166730" cy="489364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Result? </a:t>
            </a:r>
          </a:p>
          <a:p>
            <a:r>
              <a:rPr lang="en-US" altLang="ko-KR" dirty="0" smtClean="0"/>
              <a:t>---------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false</a:t>
            </a:r>
          </a:p>
          <a:p>
            <a:r>
              <a:rPr lang="en-US" altLang="ko-KR" dirty="0" smtClean="0"/>
              <a:t>false</a:t>
            </a:r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false</a:t>
            </a:r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true</a:t>
            </a:r>
          </a:p>
          <a:p>
            <a:r>
              <a:rPr lang="en-US" altLang="ko-KR" dirty="0"/>
              <a:t>false</a:t>
            </a:r>
          </a:p>
          <a:p>
            <a:r>
              <a:rPr lang="en-US" altLang="ko-KR" dirty="0"/>
              <a:t>true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4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Comparing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Lexicographic order</a:t>
            </a:r>
          </a:p>
          <a:p>
            <a:pPr lvl="1"/>
            <a:r>
              <a:rPr lang="en-US" altLang="ko-KR" dirty="0"/>
              <a:t>Similar to </a:t>
            </a:r>
            <a:r>
              <a:rPr lang="en-US" altLang="ko-KR" i="1" dirty="0"/>
              <a:t>alphabetical </a:t>
            </a:r>
            <a:r>
              <a:rPr lang="en-US" altLang="ko-KR" dirty="0"/>
              <a:t>order; but it is based on the order of the characters in the ASCII (and Unicode) character set</a:t>
            </a:r>
          </a:p>
          <a:p>
            <a:pPr lvl="2"/>
            <a:r>
              <a:rPr lang="en-US" altLang="ko-KR" dirty="0"/>
              <a:t>All the digits come before all the letters</a:t>
            </a:r>
          </a:p>
          <a:p>
            <a:pPr lvl="2"/>
            <a:r>
              <a:rPr lang="en-US" altLang="ko-KR" dirty="0"/>
              <a:t>All the uppercase letters come before all the lower case letters</a:t>
            </a:r>
          </a:p>
          <a:p>
            <a:r>
              <a:rPr lang="en-US" altLang="ko-KR" dirty="0"/>
              <a:t>Comparing Strings</a:t>
            </a:r>
          </a:p>
          <a:p>
            <a:pPr lvl="1"/>
            <a:r>
              <a:rPr lang="en-US" altLang="ko-KR" dirty="0"/>
              <a:t>string_1.</a:t>
            </a:r>
            <a:r>
              <a:rPr lang="en-US" altLang="ko-KR" dirty="0">
                <a:solidFill>
                  <a:schemeClr val="accent2"/>
                </a:solidFill>
              </a:rPr>
              <a:t>compareTo</a:t>
            </a:r>
            <a:r>
              <a:rPr lang="en-US" altLang="ko-KR" dirty="0"/>
              <a:t>(string_2) returns:</a:t>
            </a:r>
          </a:p>
          <a:p>
            <a:pPr lvl="2"/>
            <a:r>
              <a:rPr lang="en-US" altLang="ko-KR" dirty="0"/>
              <a:t>Negative value, if string_1 precedes string_2</a:t>
            </a:r>
          </a:p>
          <a:p>
            <a:pPr lvl="2"/>
            <a:r>
              <a:rPr lang="en-US" altLang="ko-KR" dirty="0"/>
              <a:t>Zero, if two strings are equal</a:t>
            </a:r>
          </a:p>
          <a:p>
            <a:pPr lvl="2"/>
            <a:r>
              <a:rPr lang="en-US" altLang="ko-KR" dirty="0"/>
              <a:t>Positive value, if string_1 is preceded by string_2</a:t>
            </a:r>
          </a:p>
        </p:txBody>
      </p:sp>
    </p:spTree>
    <p:extLst>
      <p:ext uri="{BB962C8B-B14F-4D97-AF65-F5344CB8AC3E}">
        <p14:creationId xmlns:p14="http://schemas.microsoft.com/office/powerpoint/2010/main" val="6792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checking Alphabetic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To see whether two Strings of letters are in alphabetic order, you must ensure that all the letters have the same case before using the method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compareTo</a:t>
            </a:r>
            <a:r>
              <a:rPr lang="en-US" sz="2000" dirty="0"/>
              <a:t>  to compare the 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16" y="2712966"/>
            <a:ext cx="6922477" cy="354738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604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if-else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An if-else statement can contain any statement(s) within it</a:t>
            </a:r>
          </a:p>
          <a:p>
            <a:r>
              <a:rPr lang="en-US" altLang="ko-KR" dirty="0"/>
              <a:t>Syntax:</a:t>
            </a:r>
          </a:p>
          <a:p>
            <a:pPr marL="514350" lvl="1" indent="0">
              <a:buNone/>
            </a:pPr>
            <a:r>
              <a:rPr lang="en-US" altLang="ko-KR" dirty="0"/>
              <a:t>if (</a:t>
            </a:r>
            <a:r>
              <a:rPr lang="en-US" altLang="ko-KR" i="1" dirty="0"/>
              <a:t>Boolean_Expression_1</a:t>
            </a:r>
            <a:r>
              <a:rPr lang="en-US" altLang="ko-KR" dirty="0"/>
              <a:t>) {</a:t>
            </a:r>
          </a:p>
          <a:p>
            <a:pPr marL="514350" lvl="1" indent="0">
              <a:buNone/>
            </a:pPr>
            <a:r>
              <a:rPr lang="en-US" altLang="ko-KR" dirty="0"/>
              <a:t>    if (</a:t>
            </a:r>
            <a:r>
              <a:rPr lang="en-US" altLang="ko-KR" i="1" dirty="0"/>
              <a:t>Boolean_Expression_2</a:t>
            </a:r>
            <a:r>
              <a:rPr lang="en-US" altLang="ko-KR" dirty="0"/>
              <a:t>)</a:t>
            </a:r>
          </a:p>
          <a:p>
            <a:pPr marL="514350" lvl="1" indent="0">
              <a:buNone/>
            </a:pPr>
            <a:r>
              <a:rPr lang="en-US" altLang="ko-KR" dirty="0"/>
              <a:t>        </a:t>
            </a:r>
            <a:r>
              <a:rPr lang="en-US" altLang="ko-KR" i="1" dirty="0"/>
              <a:t>Statements_1</a:t>
            </a:r>
            <a:r>
              <a:rPr lang="en-US" altLang="ko-KR" dirty="0"/>
              <a:t>;</a:t>
            </a:r>
          </a:p>
          <a:p>
            <a:pPr marL="514350" lvl="1" indent="0">
              <a:buNone/>
            </a:pPr>
            <a:r>
              <a:rPr lang="en-US" altLang="ko-KR" dirty="0"/>
              <a:t>    else </a:t>
            </a:r>
          </a:p>
          <a:p>
            <a:pPr marL="514350" lvl="1" indent="0">
              <a:buNone/>
            </a:pPr>
            <a:r>
              <a:rPr lang="en-US" altLang="ko-KR" dirty="0"/>
              <a:t>        </a:t>
            </a:r>
            <a:r>
              <a:rPr lang="en-US" altLang="ko-KR" i="1" dirty="0"/>
              <a:t>Statements_2</a:t>
            </a:r>
            <a:r>
              <a:rPr lang="en-US" altLang="ko-KR" dirty="0"/>
              <a:t>;</a:t>
            </a:r>
          </a:p>
          <a:p>
            <a:pPr marL="514350" lvl="1" indent="0">
              <a:buNone/>
            </a:pPr>
            <a:r>
              <a:rPr lang="en-US" altLang="ko-KR" dirty="0"/>
              <a:t>}</a:t>
            </a:r>
          </a:p>
          <a:p>
            <a:pPr marL="514350" lvl="1" indent="0">
              <a:buNone/>
            </a:pPr>
            <a:r>
              <a:rPr lang="en-US" altLang="ko-KR" dirty="0"/>
              <a:t>else {</a:t>
            </a:r>
          </a:p>
          <a:p>
            <a:pPr marL="514350" lvl="1" indent="0">
              <a:buNone/>
            </a:pPr>
            <a:r>
              <a:rPr lang="en-US" altLang="ko-KR" dirty="0"/>
              <a:t>    if (</a:t>
            </a:r>
            <a:r>
              <a:rPr lang="en-US" altLang="ko-KR" i="1" dirty="0"/>
              <a:t>Boolean_Expression_3</a:t>
            </a:r>
            <a:r>
              <a:rPr lang="en-US" altLang="ko-KR" dirty="0"/>
              <a:t>)</a:t>
            </a:r>
          </a:p>
          <a:p>
            <a:pPr marL="514350" lvl="1" indent="0">
              <a:buNone/>
            </a:pPr>
            <a:r>
              <a:rPr lang="en-US" altLang="ko-KR" dirty="0"/>
              <a:t>        </a:t>
            </a:r>
            <a:r>
              <a:rPr lang="en-US" altLang="ko-KR" i="1" dirty="0"/>
              <a:t>Statements_3</a:t>
            </a:r>
            <a:r>
              <a:rPr lang="en-US" altLang="ko-KR" dirty="0"/>
              <a:t>;</a:t>
            </a:r>
          </a:p>
          <a:p>
            <a:pPr marL="514350" lvl="1" indent="0">
              <a:buNone/>
            </a:pPr>
            <a:r>
              <a:rPr lang="en-US" altLang="ko-KR" dirty="0"/>
              <a:t>    else</a:t>
            </a:r>
          </a:p>
          <a:p>
            <a:pPr marL="514350" lvl="1" indent="0">
              <a:buNone/>
            </a:pPr>
            <a:r>
              <a:rPr lang="en-US" altLang="ko-KR" dirty="0"/>
              <a:t>        </a:t>
            </a:r>
            <a:r>
              <a:rPr lang="en-US" altLang="ko-KR" i="1" dirty="0"/>
              <a:t>Statements_4</a:t>
            </a:r>
            <a:r>
              <a:rPr lang="en-US" altLang="ko-KR" dirty="0"/>
              <a:t>;</a:t>
            </a:r>
          </a:p>
          <a:p>
            <a:pPr marL="514350" lvl="1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16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4699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ko-KR" dirty="0">
                <a:ea typeface="굴림" charset="-127"/>
              </a:rPr>
              <a:t>Nested Statements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9296" cy="3231654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altLang="ko-KR" sz="2800" dirty="0">
                <a:ea typeface="굴림" charset="-127"/>
              </a:rPr>
              <a:t>Each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else</a:t>
            </a:r>
            <a:r>
              <a:rPr lang="en-US" altLang="ko-KR" sz="2800" dirty="0">
                <a:ea typeface="굴림" charset="-127"/>
              </a:rPr>
              <a:t> is paired with the nearest unmatched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.</a:t>
            </a:r>
            <a:endParaRPr lang="en-US" altLang="ko-KR" sz="2800" dirty="0">
              <a:ea typeface="굴림" charset="-127"/>
            </a:endParaRPr>
          </a:p>
          <a:p>
            <a:pPr eaLnBrk="1" hangingPunct="1"/>
            <a:r>
              <a:rPr lang="en-US" altLang="ko-KR" sz="2800" b="1" dirty="0">
                <a:ea typeface="굴림" charset="-127"/>
              </a:rPr>
              <a:t>If used properly</a:t>
            </a:r>
            <a:r>
              <a:rPr lang="en-US" altLang="ko-KR" sz="2800" dirty="0">
                <a:ea typeface="굴림" charset="-127"/>
              </a:rPr>
              <a:t>, </a:t>
            </a: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indentation</a:t>
            </a:r>
            <a:r>
              <a:rPr lang="en-US" altLang="ko-KR" sz="2800" dirty="0">
                <a:ea typeface="굴림" charset="-127"/>
              </a:rPr>
              <a:t> communicates </a:t>
            </a:r>
            <a:r>
              <a:rPr lang="en-US" altLang="ko-KR" sz="2800" u="sng" dirty="0">
                <a:ea typeface="굴림" charset="-127"/>
              </a:rPr>
              <a:t>which </a:t>
            </a:r>
            <a:r>
              <a:rPr lang="en-US" altLang="ko-KR" sz="2800" b="1" u="sng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</a:t>
            </a:r>
            <a:r>
              <a:rPr lang="en-US" altLang="ko-KR" sz="2800" u="sng" dirty="0">
                <a:ea typeface="굴림" charset="-127"/>
              </a:rPr>
              <a:t> </a:t>
            </a:r>
            <a:r>
              <a:rPr lang="en-US" altLang="ko-KR" sz="2800" dirty="0">
                <a:ea typeface="굴림" charset="-127"/>
              </a:rPr>
              <a:t>goes with </a:t>
            </a:r>
            <a:r>
              <a:rPr lang="en-US" altLang="ko-KR" sz="2800" u="sng" dirty="0">
                <a:ea typeface="굴림" charset="-127"/>
              </a:rPr>
              <a:t>which </a:t>
            </a:r>
            <a:r>
              <a:rPr lang="en-US" altLang="ko-KR" sz="2800" b="1" u="sng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else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.</a:t>
            </a:r>
          </a:p>
          <a:p>
            <a:pPr eaLnBrk="1" hangingPunct="1"/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Braces</a:t>
            </a:r>
            <a:r>
              <a:rPr lang="en-US" altLang="ko-KR" sz="2800" dirty="0">
                <a:ea typeface="굴림" charset="-127"/>
              </a:rPr>
              <a:t> can be used like parentheses to group statements.</a:t>
            </a:r>
            <a:endParaRPr lang="en-US" altLang="ko-KR" sz="2000" dirty="0">
              <a:ea typeface="굴림" charset="-127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sz="2000" dirty="0">
              <a:latin typeface="Courier New" pitchFamily="49" charset="0"/>
              <a:ea typeface="굴림" charset="-127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dirty="0">
              <a:ea typeface="굴림" charset="-127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37806" y="4061970"/>
            <a:ext cx="3414713" cy="22467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2000" dirty="0">
                <a:ea typeface="굴림" charset="-127"/>
              </a:rPr>
              <a:t>First Form</a:t>
            </a:r>
          </a:p>
          <a:p>
            <a:pPr algn="l">
              <a:spcBef>
                <a:spcPts val="0"/>
              </a:spcBef>
            </a:pP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 (a &gt; b){</a:t>
            </a:r>
            <a:b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 if (c &gt; d)</a:t>
            </a:r>
            <a:b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     e = f</a:t>
            </a:r>
            <a:b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}</a:t>
            </a:r>
            <a:b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 else</a:t>
            </a:r>
            <a:b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     g = h;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10215" y="4084029"/>
            <a:ext cx="3414713" cy="19389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2000" dirty="0">
                <a:ea typeface="굴림" charset="-127"/>
              </a:rPr>
              <a:t>Second Form</a:t>
            </a:r>
          </a:p>
          <a:p>
            <a:pPr algn="l">
              <a:spcBef>
                <a:spcPts val="0"/>
              </a:spcBef>
            </a:pP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 (a &gt; b) </a:t>
            </a:r>
            <a:b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if (c &gt; d)</a:t>
            </a:r>
            <a:b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     e = f</a:t>
            </a:r>
            <a:b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 else</a:t>
            </a:r>
            <a:b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     g = h;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1152" y="4438414"/>
            <a:ext cx="1438214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Same?</a:t>
            </a:r>
          </a:p>
          <a:p>
            <a:r>
              <a:rPr lang="en-US" altLang="ko-KR" dirty="0"/>
              <a:t>Different?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3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Write a code doing the same task without “</a:t>
            </a:r>
            <a:r>
              <a:rPr lang="en-US" sz="2400" dirty="0" err="1"/>
              <a:t>else”statement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10692"/>
            <a:ext cx="3198143" cy="320258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741616" y="3673231"/>
            <a:ext cx="1103923" cy="5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97" y="2552931"/>
            <a:ext cx="3194961" cy="31994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31812" y="2368176"/>
            <a:ext cx="3614615" cy="3487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646" y="1744786"/>
            <a:ext cx="3380154" cy="473830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3366FF"/>
                </a:solidFill>
              </a:rPr>
              <a:t>Student.getUp</a:t>
            </a:r>
            <a:r>
              <a:rPr lang="en-US" sz="2000" dirty="0">
                <a:solidFill>
                  <a:srgbClr val="3366FF"/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C00FF"/>
                </a:solidFill>
              </a:rPr>
              <a:t>if (time &lt; 7) {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      </a:t>
            </a:r>
            <a:r>
              <a:rPr lang="en-US" sz="2000" dirty="0" err="1">
                <a:solidFill>
                  <a:srgbClr val="FF6600"/>
                </a:solidFill>
              </a:rPr>
              <a:t>Student.haveBreakfast</a:t>
            </a:r>
            <a:r>
              <a:rPr lang="en-US" sz="2000" dirty="0">
                <a:solidFill>
                  <a:srgbClr val="FF660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da-DK" sz="2000" dirty="0" err="1">
                <a:solidFill>
                  <a:srgbClr val="CC00FF"/>
                </a:solidFill>
              </a:rPr>
              <a:t>else</a:t>
            </a:r>
            <a:r>
              <a:rPr lang="da-DK" sz="2000" dirty="0">
                <a:solidFill>
                  <a:srgbClr val="CC00FF"/>
                </a:solidFill>
              </a:rPr>
              <a:t> { </a:t>
            </a:r>
            <a:r>
              <a:rPr lang="da-DK" sz="2000" dirty="0">
                <a:solidFill>
                  <a:srgbClr val="008000"/>
                </a:solidFill>
              </a:rPr>
              <a:t>// time &gt;= 7 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FF6600"/>
                </a:solidFill>
              </a:rPr>
              <a:t>     </a:t>
            </a:r>
            <a:r>
              <a:rPr lang="da-DK" sz="2000" dirty="0" err="1">
                <a:solidFill>
                  <a:srgbClr val="FF6600"/>
                </a:solidFill>
              </a:rPr>
              <a:t>Student.bringBreakfast</a:t>
            </a:r>
            <a:r>
              <a:rPr lang="da-DK" sz="2000" dirty="0">
                <a:solidFill>
                  <a:srgbClr val="FF6600"/>
                </a:solidFill>
              </a:rPr>
              <a:t>(); </a:t>
            </a:r>
          </a:p>
          <a:p>
            <a:pPr marL="0" indent="0">
              <a:buNone/>
            </a:pPr>
            <a:r>
              <a:rPr lang="da-DK" sz="2000" dirty="0"/>
              <a:t>} </a:t>
            </a:r>
          </a:p>
          <a:p>
            <a:pPr marL="0" indent="0">
              <a:buNone/>
            </a:pPr>
            <a:r>
              <a:rPr lang="da-DK" sz="2000" dirty="0" err="1">
                <a:solidFill>
                  <a:srgbClr val="FF0000"/>
                </a:solidFill>
              </a:rPr>
              <a:t>Student.takeBus</a:t>
            </a:r>
            <a:r>
              <a:rPr lang="da-DK" sz="2000" dirty="0">
                <a:solidFill>
                  <a:srgbClr val="FF0000"/>
                </a:solidFill>
              </a:rPr>
              <a:t>();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84" y="1746739"/>
            <a:ext cx="3848100" cy="396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CAREFUL!!: Using If and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if-else statement</a:t>
            </a:r>
            <a:br>
              <a:rPr lang="en-US" dirty="0"/>
            </a:br>
            <a:r>
              <a:rPr lang="en-US" dirty="0"/>
              <a:t>instead of two if-statements </a:t>
            </a:r>
          </a:p>
          <a:p>
            <a:endParaRPr lang="en-US" dirty="0"/>
          </a:p>
          <a:p>
            <a:r>
              <a:rPr lang="en-US" dirty="0"/>
              <a:t>Always pay attention to boundaries</a:t>
            </a:r>
          </a:p>
          <a:p>
            <a:pPr lvl="1"/>
            <a:r>
              <a:rPr lang="en-US" dirty="0"/>
              <a:t>Is it “&gt;” or “&gt;=” ?</a:t>
            </a:r>
          </a:p>
          <a:p>
            <a:pPr lvl="1"/>
            <a:r>
              <a:rPr lang="en-US" dirty="0"/>
              <a:t>Is it “&lt;” or “&lt;=” ?</a:t>
            </a:r>
          </a:p>
          <a:p>
            <a:pPr lvl="1"/>
            <a:r>
              <a:rPr lang="en-US" dirty="0"/>
              <a:t>Do you need a “==” ?</a:t>
            </a:r>
          </a:p>
        </p:txBody>
      </p:sp>
    </p:spTree>
    <p:extLst>
      <p:ext uri="{BB962C8B-B14F-4D97-AF65-F5344CB8AC3E}">
        <p14:creationId xmlns:p14="http://schemas.microsoft.com/office/powerpoint/2010/main" val="24769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Conditional operator (?:)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Conditional operator (?:)</a:t>
            </a:r>
          </a:p>
          <a:p>
            <a:pPr lvl="1"/>
            <a:r>
              <a:rPr lang="pt-BR" altLang="ko-KR" dirty="0"/>
              <a:t>if (n1 &gt; n2) max = n1;</a:t>
            </a:r>
            <a:br>
              <a:rPr lang="pt-BR" altLang="ko-KR" dirty="0"/>
            </a:br>
            <a:r>
              <a:rPr lang="pt-BR" altLang="ko-KR" dirty="0"/>
              <a:t>else max = n2;</a:t>
            </a:r>
          </a:p>
          <a:p>
            <a:pPr lvl="1"/>
            <a:r>
              <a:rPr lang="pt-BR" altLang="ko-KR" dirty="0"/>
              <a:t>can be written as:</a:t>
            </a:r>
          </a:p>
          <a:p>
            <a:pPr lvl="1"/>
            <a:r>
              <a:rPr lang="pt-BR" altLang="ko-KR" dirty="0"/>
              <a:t>max = (n1 &gt; n2) </a:t>
            </a:r>
            <a:r>
              <a:rPr lang="pt-BR" altLang="ko-KR" dirty="0">
                <a:solidFill>
                  <a:schemeClr val="accent2"/>
                </a:solidFill>
              </a:rPr>
              <a:t>?</a:t>
            </a:r>
            <a:r>
              <a:rPr lang="pt-BR" altLang="ko-KR" dirty="0"/>
              <a:t> n1 </a:t>
            </a:r>
            <a:r>
              <a:rPr lang="pt-BR" altLang="ko-KR" dirty="0">
                <a:solidFill>
                  <a:schemeClr val="accent2"/>
                </a:solidFill>
              </a:rPr>
              <a:t>:</a:t>
            </a:r>
            <a:r>
              <a:rPr lang="pt-BR" altLang="ko-KR" dirty="0"/>
              <a:t> n2;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("You worked " + hours +</a:t>
            </a:r>
            <a:br>
              <a:rPr lang="en-US" altLang="ko-KR" dirty="0"/>
            </a:br>
            <a:r>
              <a:rPr lang="en-US" altLang="ko-KR" dirty="0"/>
              <a:t>((hours &gt; 1) ? " hours" ; " hour"));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0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>
          <a:xfrm>
            <a:off x="371475" y="181895"/>
            <a:ext cx="2933700" cy="2522538"/>
          </a:xfrm>
        </p:spPr>
        <p:txBody>
          <a:bodyPr/>
          <a:lstStyle/>
          <a:p>
            <a:pPr eaLnBrk="1" hangingPunct="1"/>
            <a:r>
              <a:rPr lang="en-US" altLang="ko-KR" sz="3600" dirty="0" err="1">
                <a:ea typeface="굴림" charset="-127"/>
              </a:rPr>
              <a:t>Multibranch</a:t>
            </a:r>
            <a:r>
              <a:rPr lang="en-US" altLang="ko-KR" sz="3600" dirty="0">
                <a:ea typeface="굴림" charset="-127"/>
              </a:rPr>
              <a:t> </a:t>
            </a:r>
            <a:r>
              <a:rPr lang="en-US" altLang="ko-KR" sz="32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if-else</a:t>
            </a:r>
            <a:r>
              <a:rPr lang="en-US" altLang="ko-KR" sz="3600" dirty="0">
                <a:ea typeface="굴림" charset="-127"/>
              </a:rPr>
              <a:t> Statements</a:t>
            </a:r>
          </a:p>
        </p:txBody>
      </p:sp>
      <p:sp>
        <p:nvSpPr>
          <p:cNvPr id="4096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14008" y="2993659"/>
            <a:ext cx="2725738" cy="280035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Figure 3.8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Semantics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46" y="111735"/>
            <a:ext cx="5540248" cy="642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Multi-branch if-else statement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73" y="1368321"/>
            <a:ext cx="5912453" cy="52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2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switch</a:t>
            </a:r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1" y="1368321"/>
            <a:ext cx="8162249" cy="45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8502"/>
            <a:ext cx="8229600" cy="707886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ko-KR" sz="4000" b="1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switch</a:t>
            </a:r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Statement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256276"/>
          </a:xfrm>
        </p:spPr>
        <p:txBody>
          <a:bodyPr wrap="square">
            <a:spAutoFit/>
          </a:bodyPr>
          <a:lstStyle/>
          <a:p>
            <a:r>
              <a:rPr lang="en-US" altLang="ko-KR" dirty="0"/>
              <a:t>A </a:t>
            </a:r>
            <a:r>
              <a:rPr lang="en-US" altLang="ko-KR" i="1" dirty="0"/>
              <a:t>multiway branch </a:t>
            </a:r>
            <a:r>
              <a:rPr lang="en-US" altLang="ko-KR" dirty="0"/>
              <a:t>based on an </a:t>
            </a:r>
            <a:r>
              <a:rPr lang="en-US" altLang="ko-KR" i="1" dirty="0"/>
              <a:t>integral</a:t>
            </a:r>
            <a:r>
              <a:rPr lang="en-US" altLang="ko-KR" dirty="0"/>
              <a:t> expression</a:t>
            </a:r>
          </a:p>
          <a:p>
            <a:pPr lvl="1"/>
            <a:r>
              <a:rPr lang="en-US" altLang="ko-KR" dirty="0"/>
              <a:t>Controlling expression return only </a:t>
            </a:r>
            <a:r>
              <a:rPr lang="en-US" altLang="ko-KR" dirty="0" err="1"/>
              <a:t>int</a:t>
            </a:r>
            <a:r>
              <a:rPr lang="en-US" altLang="ko-KR" dirty="0"/>
              <a:t>, short, byte, or char</a:t>
            </a:r>
          </a:p>
          <a:p>
            <a:r>
              <a:rPr lang="en-US" altLang="ko-KR" dirty="0"/>
              <a:t>Each case consists of the keyword </a:t>
            </a:r>
            <a:r>
              <a:rPr lang="en-US" altLang="ko-KR" dirty="0">
                <a:solidFill>
                  <a:schemeClr val="accent2"/>
                </a:solidFill>
              </a:rPr>
              <a:t>case</a:t>
            </a:r>
            <a:r>
              <a:rPr lang="en-US" altLang="ko-KR" dirty="0"/>
              <a:t> followed by</a:t>
            </a:r>
          </a:p>
          <a:p>
            <a:pPr lvl="1"/>
            <a:r>
              <a:rPr lang="en-US" altLang="ko-KR" dirty="0"/>
              <a:t>A constant called the </a:t>
            </a:r>
            <a:r>
              <a:rPr lang="en-US" altLang="ko-KR" i="1" dirty="0">
                <a:solidFill>
                  <a:srgbClr val="C00000"/>
                </a:solidFill>
              </a:rPr>
              <a:t>case</a:t>
            </a:r>
            <a:r>
              <a:rPr lang="en-US" altLang="ko-KR" i="1" dirty="0"/>
              <a:t> label</a:t>
            </a:r>
          </a:p>
          <a:p>
            <a:pPr lvl="1"/>
            <a:r>
              <a:rPr lang="en-US" altLang="ko-KR" dirty="0"/>
              <a:t>A colon (:)</a:t>
            </a:r>
          </a:p>
          <a:p>
            <a:pPr lvl="1"/>
            <a:r>
              <a:rPr lang="en-US" altLang="ko-KR" dirty="0"/>
              <a:t>A list of ≥0 statements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break </a:t>
            </a:r>
            <a:r>
              <a:rPr lang="en-US" altLang="ko-KR" dirty="0"/>
              <a:t>statement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948" y="3228338"/>
            <a:ext cx="3039828" cy="27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CDD2F-45D1-47B1-9B3B-60BA2743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switch</a:t>
            </a:r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EE3AF-7C36-436F-ADC8-392F2172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switch works with </a:t>
            </a:r>
          </a:p>
          <a:p>
            <a:pPr lvl="1"/>
            <a:r>
              <a:rPr lang="en-US" altLang="ko-KR" dirty="0"/>
              <a:t>Primitive data type: byte, short, char, and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Enumerated types</a:t>
            </a:r>
          </a:p>
          <a:p>
            <a:pPr lvl="1"/>
            <a:r>
              <a:rPr lang="en-US" altLang="ko-KR" dirty="0"/>
              <a:t>Special classes that "wrap" certain primitive types: String, Character, Byte, Short, and Integer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6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exit()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exit() method</a:t>
            </a:r>
          </a:p>
          <a:p>
            <a:pPr lvl="1"/>
            <a:r>
              <a:rPr lang="en-US" altLang="ko-KR" dirty="0"/>
              <a:t>Sometimes a situation arises that makes continuing the program pointless</a:t>
            </a:r>
          </a:p>
          <a:p>
            <a:pPr lvl="1"/>
            <a:r>
              <a:rPr lang="en-US" altLang="ko-KR" dirty="0"/>
              <a:t>A program can be terminated normally by </a:t>
            </a:r>
            <a:r>
              <a:rPr lang="en-US" altLang="ko-KR" dirty="0" err="1">
                <a:solidFill>
                  <a:schemeClr val="accent2"/>
                </a:solidFill>
              </a:rPr>
              <a:t>System.exit</a:t>
            </a:r>
            <a:r>
              <a:rPr lang="en-US" altLang="ko-KR" dirty="0">
                <a:solidFill>
                  <a:schemeClr val="accent2"/>
                </a:solidFill>
              </a:rPr>
              <a:t>(0);</a:t>
            </a:r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58368" y="3546961"/>
            <a:ext cx="81747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 (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numberOfWinners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== 0){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System.out.println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("Error: Dividing by zero.");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8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System.exit</a:t>
            </a:r>
            <a:r>
              <a:rPr lang="en-US" altLang="ko-KR" sz="18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(0);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else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oneShare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= payoff / 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numberOfWinners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System.out.println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("Each winner will receive $" + 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oneShare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91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Type </a:t>
            </a:r>
            <a:r>
              <a:rPr lang="en-US" altLang="ko-KR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boolean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The type 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boolean</a:t>
            </a:r>
            <a:r>
              <a:rPr lang="en-US" altLang="ko-KR" dirty="0">
                <a:ea typeface="굴림" charset="-127"/>
              </a:rPr>
              <a:t> is a primitive type with only two values: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true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false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.</a:t>
            </a:r>
            <a:endParaRPr lang="en-US" altLang="ko-KR" dirty="0">
              <a:ea typeface="굴림" charset="-127"/>
            </a:endParaRPr>
          </a:p>
          <a:p>
            <a:endParaRPr lang="en-US" altLang="ko-KR" dirty="0"/>
          </a:p>
          <a:p>
            <a:r>
              <a:rPr lang="en-US" altLang="ko-KR" dirty="0"/>
              <a:t>Naming Boolean variables</a:t>
            </a:r>
          </a:p>
          <a:p>
            <a:pPr lvl="1"/>
            <a:r>
              <a:rPr lang="en-US" altLang="ko-KR" dirty="0"/>
              <a:t>Choose names such as </a:t>
            </a:r>
            <a:r>
              <a:rPr lang="en-US" altLang="ko-KR" i="1" dirty="0" err="1"/>
              <a:t>isPositive</a:t>
            </a:r>
            <a:r>
              <a:rPr lang="en-US" altLang="ko-KR" dirty="0"/>
              <a:t> or </a:t>
            </a:r>
            <a:r>
              <a:rPr lang="en-US" altLang="ko-KR" i="1" dirty="0" err="1"/>
              <a:t>systemsAreOk</a:t>
            </a:r>
            <a:endParaRPr lang="en-US" altLang="ko-KR" i="1" dirty="0"/>
          </a:p>
          <a:p>
            <a:pPr lvl="1"/>
            <a:r>
              <a:rPr lang="en-US" altLang="ko-KR" dirty="0"/>
              <a:t>Avoid names such as </a:t>
            </a:r>
            <a:r>
              <a:rPr lang="en-US" altLang="ko-KR" i="1" dirty="0" err="1"/>
              <a:t>numberSign</a:t>
            </a:r>
            <a:r>
              <a:rPr lang="en-US" altLang="ko-KR" dirty="0"/>
              <a:t> or </a:t>
            </a:r>
            <a:r>
              <a:rPr lang="en-US" altLang="ko-KR" i="1" dirty="0" err="1"/>
              <a:t>systemStatus</a:t>
            </a:r>
            <a:endParaRPr lang="en-US" altLang="ko-KR" i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7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and Output of Boolean Values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48640" y="2204948"/>
            <a:ext cx="672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dirty="0" err="1">
                <a:solidFill>
                  <a:srgbClr val="C00000"/>
                </a:solidFill>
              </a:rPr>
              <a:t>boolean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booleanVar</a:t>
            </a:r>
            <a:r>
              <a:rPr lang="en-US" altLang="en-US" dirty="0">
                <a:solidFill>
                  <a:srgbClr val="C00000"/>
                </a:solidFill>
              </a:rPr>
              <a:t> = false;</a:t>
            </a:r>
          </a:p>
          <a:p>
            <a:pPr lvl="1"/>
            <a:r>
              <a:rPr lang="en-US" altLang="en-US" dirty="0" err="1">
                <a:solidFill>
                  <a:srgbClr val="C00000"/>
                </a:solidFill>
              </a:rPr>
              <a:t>System.out.println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dirty="0" err="1">
                <a:solidFill>
                  <a:srgbClr val="C00000"/>
                </a:solidFill>
              </a:rPr>
              <a:t>booleanVar</a:t>
            </a:r>
            <a:r>
              <a:rPr lang="en-US" altLang="en-US" dirty="0">
                <a:solidFill>
                  <a:srgbClr val="C00000"/>
                </a:solidFill>
              </a:rPr>
              <a:t>);</a:t>
            </a:r>
          </a:p>
          <a:p>
            <a:pPr lvl="1"/>
            <a:r>
              <a:rPr lang="en-US" altLang="en-US" dirty="0" err="1">
                <a:solidFill>
                  <a:srgbClr val="C00000"/>
                </a:solidFill>
              </a:rPr>
              <a:t>System.out.println</a:t>
            </a:r>
            <a:r>
              <a:rPr lang="en-US" altLang="en-US" dirty="0">
                <a:solidFill>
                  <a:srgbClr val="C00000"/>
                </a:solidFill>
              </a:rPr>
              <a:t>("Enter a </a:t>
            </a:r>
            <a:r>
              <a:rPr lang="en-US" altLang="en-US" dirty="0" err="1">
                <a:solidFill>
                  <a:srgbClr val="C00000"/>
                </a:solidFill>
              </a:rPr>
              <a:t>boolean</a:t>
            </a:r>
            <a:r>
              <a:rPr lang="en-US" altLang="en-US" dirty="0">
                <a:solidFill>
                  <a:srgbClr val="C00000"/>
                </a:solidFill>
              </a:rPr>
              <a:t> value</a:t>
            </a:r>
            <a:r>
              <a:rPr lang="en-US" altLang="en-US" dirty="0" smtClean="0">
                <a:solidFill>
                  <a:srgbClr val="C00000"/>
                </a:solidFill>
              </a:rPr>
              <a:t>:");</a:t>
            </a:r>
          </a:p>
          <a:p>
            <a:pPr lvl="1"/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Scanner keyboard = new Scanner(System.in);</a:t>
            </a:r>
          </a:p>
          <a:p>
            <a:pPr lvl="1"/>
            <a:r>
              <a:rPr lang="en-US" altLang="en-US" dirty="0" err="1">
                <a:solidFill>
                  <a:srgbClr val="C00000"/>
                </a:solidFill>
              </a:rPr>
              <a:t>booleanVar</a:t>
            </a:r>
            <a:r>
              <a:rPr lang="en-US" altLang="en-US" dirty="0">
                <a:solidFill>
                  <a:srgbClr val="C00000"/>
                </a:solidFill>
              </a:rPr>
              <a:t> = </a:t>
            </a:r>
            <a:r>
              <a:rPr lang="en-US" altLang="en-US" dirty="0" err="1">
                <a:solidFill>
                  <a:srgbClr val="C00000"/>
                </a:solidFill>
              </a:rPr>
              <a:t>keyboard.nextBoolean</a:t>
            </a:r>
            <a:r>
              <a:rPr lang="en-US" altLang="en-US" dirty="0">
                <a:solidFill>
                  <a:srgbClr val="C00000"/>
                </a:solidFill>
              </a:rPr>
              <a:t>();</a:t>
            </a:r>
          </a:p>
          <a:p>
            <a:pPr lvl="1"/>
            <a:r>
              <a:rPr lang="en-US" altLang="en-US" dirty="0" err="1">
                <a:solidFill>
                  <a:srgbClr val="C00000"/>
                </a:solidFill>
              </a:rPr>
              <a:t>System.out.println</a:t>
            </a:r>
            <a:r>
              <a:rPr lang="en-US" altLang="en-US" dirty="0">
                <a:solidFill>
                  <a:srgbClr val="C00000"/>
                </a:solidFill>
              </a:rPr>
              <a:t>("You entered " + </a:t>
            </a:r>
            <a:r>
              <a:rPr lang="en-US" altLang="en-US" dirty="0" err="1">
                <a:solidFill>
                  <a:srgbClr val="C00000"/>
                </a:solidFill>
              </a:rPr>
              <a:t>booleanVar</a:t>
            </a:r>
            <a:r>
              <a:rPr lang="en-US" altLang="en-US" dirty="0">
                <a:solidFill>
                  <a:srgbClr val="C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35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if-else </a:t>
            </a:r>
            <a:r>
              <a:rPr lang="en-US" altLang="ko-KR"/>
              <a:t>Statement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A </a:t>
            </a:r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branching</a:t>
            </a:r>
            <a:r>
              <a:rPr lang="en-US" altLang="ko-KR" dirty="0">
                <a:ea typeface="굴림" charset="-127"/>
              </a:rPr>
              <a:t> statement that chooses between two possible actions.</a:t>
            </a:r>
          </a:p>
          <a:p>
            <a:r>
              <a:rPr lang="en-US" altLang="ko-KR" dirty="0"/>
              <a:t>Syntax</a:t>
            </a:r>
          </a:p>
          <a:p>
            <a:pPr marL="457200" lvl="1" indent="0">
              <a:buNone/>
            </a:pPr>
            <a:r>
              <a:rPr lang="en-US" altLang="ko-KR" dirty="0"/>
              <a:t>if (</a:t>
            </a:r>
            <a:r>
              <a:rPr lang="en-US" altLang="ko-KR" i="1" dirty="0" err="1"/>
              <a:t>Boolean_Expression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i="1" dirty="0"/>
              <a:t>Statements_1</a:t>
            </a:r>
          </a:p>
          <a:p>
            <a:pPr marL="457200" lvl="1" indent="0">
              <a:buNone/>
            </a:pPr>
            <a:r>
              <a:rPr lang="en-US" altLang="ko-KR" dirty="0"/>
              <a:t>else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i="1" dirty="0"/>
              <a:t>Statements_2</a:t>
            </a:r>
          </a:p>
          <a:p>
            <a:r>
              <a:rPr lang="en-US" altLang="ko-KR" dirty="0"/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15" y="4993357"/>
            <a:ext cx="60674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0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Enumerations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21691" cy="4884847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Consider a need to restrict contents of a variable to certain values</a:t>
            </a:r>
          </a:p>
          <a:p>
            <a:pPr lvl="1"/>
            <a:r>
              <a:rPr lang="en-US" altLang="ko-KR" dirty="0">
                <a:ea typeface="굴림" charset="-127"/>
              </a:rPr>
              <a:t>An enumeration lists the values a variable can </a:t>
            </a:r>
            <a:r>
              <a:rPr lang="en-US" altLang="ko-KR" dirty="0" smtClean="0">
                <a:ea typeface="굴림" charset="-127"/>
              </a:rPr>
              <a:t>have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Define in top level class, no need semicolon at the end</a:t>
            </a:r>
            <a:endParaRPr lang="en-US" altLang="ko-KR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45" y="1368321"/>
            <a:ext cx="40957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Enumerations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To use in a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switch</a:t>
            </a:r>
            <a:r>
              <a:rPr lang="en-US" altLang="ko-KR" dirty="0">
                <a:ea typeface="굴림" charset="-127"/>
              </a:rPr>
              <a:t> statement</a:t>
            </a:r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901" y="2998693"/>
            <a:ext cx="7771014" cy="3623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800048" y="1992913"/>
            <a:ext cx="4290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enum MovieRating {E, A, B}</a:t>
            </a:r>
            <a:br>
              <a:rPr lang="pt-BR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MovieRating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rating;</a:t>
            </a:r>
            <a:b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rating =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MovieRating.A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05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3.1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C3C76F-9E84-4063-8EA9-0E3CDCAF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51313" cy="4884847"/>
          </a:xfrm>
        </p:spPr>
        <p:txBody>
          <a:bodyPr/>
          <a:lstStyle/>
          <a:p>
            <a:r>
              <a:rPr lang="en-US" altLang="ko-KR" dirty="0"/>
              <a:t>Ex3_1a. Write a following program</a:t>
            </a:r>
          </a:p>
          <a:p>
            <a:pPr lvl="1"/>
            <a:r>
              <a:rPr lang="en-US" altLang="ko-KR" dirty="0" smtClean="0"/>
              <a:t>Change </a:t>
            </a:r>
            <a:r>
              <a:rPr lang="en-US" altLang="ko-KR" dirty="0"/>
              <a:t>the following if-else statement to </a:t>
            </a:r>
            <a:r>
              <a:rPr lang="en-US" altLang="ko-KR" dirty="0" smtClean="0"/>
              <a:t>switch</a:t>
            </a:r>
          </a:p>
          <a:p>
            <a:r>
              <a:rPr lang="en-US" altLang="ko-KR" dirty="0" smtClean="0"/>
              <a:t>Ex3_1b. </a:t>
            </a:r>
            <a:r>
              <a:rPr lang="en-US" altLang="ko-KR" dirty="0"/>
              <a:t>Update 3_1a </a:t>
            </a:r>
            <a:endParaRPr lang="en-US" altLang="ko-KR" dirty="0" smtClean="0"/>
          </a:p>
          <a:p>
            <a:pPr lvl="1"/>
            <a:r>
              <a:rPr lang="en-US" altLang="ko-KR" dirty="0"/>
              <a:t>Assign </a:t>
            </a:r>
            <a:r>
              <a:rPr lang="en-US" altLang="ko-KR" dirty="0" err="1"/>
              <a:t>enum</a:t>
            </a:r>
            <a:r>
              <a:rPr lang="en-US" altLang="ko-KR" dirty="0"/>
              <a:t> type case label instead of </a:t>
            </a:r>
            <a:r>
              <a:rPr lang="en-US" altLang="ko-KR" dirty="0" smtClean="0"/>
              <a:t>String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647" b="1388"/>
          <a:stretch/>
        </p:blipFill>
        <p:spPr bwMode="auto">
          <a:xfrm>
            <a:off x="4692333" y="1368321"/>
            <a:ext cx="4398327" cy="502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7854" y="4680306"/>
            <a:ext cx="390683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Define </a:t>
            </a:r>
            <a:r>
              <a:rPr lang="en-US" altLang="ko-KR" sz="1800" dirty="0" err="1" smtClean="0"/>
              <a:t>enum</a:t>
            </a:r>
            <a:r>
              <a:rPr lang="en-US" altLang="ko-KR" sz="1800" dirty="0" smtClean="0"/>
              <a:t> type here</a:t>
            </a:r>
          </a:p>
          <a:p>
            <a:r>
              <a:rPr lang="pt-BR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enum </a:t>
            </a:r>
            <a:r>
              <a:rPr lang="pt-BR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Rating {A, B, C, D, F}</a:t>
            </a:r>
            <a:endParaRPr lang="ko-KR" altLang="en-US" sz="1800" dirty="0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 flipV="1">
            <a:off x="4034693" y="1984838"/>
            <a:ext cx="986986" cy="301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3024" y="5468661"/>
            <a:ext cx="2351669" cy="61555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Define </a:t>
            </a:r>
            <a:r>
              <a:rPr lang="en-US" altLang="ko-KR" sz="1800" dirty="0" err="1" smtClean="0"/>
              <a:t>enum</a:t>
            </a:r>
            <a:r>
              <a:rPr lang="en-US" altLang="ko-KR" sz="1800" dirty="0" smtClean="0"/>
              <a:t> type here</a:t>
            </a:r>
          </a:p>
          <a:p>
            <a:r>
              <a:rPr lang="en-US" altLang="ko-KR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Rating rate</a:t>
            </a:r>
            <a:r>
              <a:rPr lang="en-US" altLang="ko-KR" sz="16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ko-KR" altLang="en-US" sz="1800" dirty="0"/>
          </a:p>
        </p:txBody>
      </p:sp>
      <p:cxnSp>
        <p:nvCxnSpPr>
          <p:cNvPr id="12" name="직선 화살표 연결선 11"/>
          <p:cNvCxnSpPr>
            <a:stCxn id="9" idx="3"/>
          </p:cNvCxnSpPr>
          <p:nvPr/>
        </p:nvCxnSpPr>
        <p:spPr>
          <a:xfrm flipV="1">
            <a:off x="4034693" y="2845469"/>
            <a:ext cx="1405987" cy="2930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73348" y="3857957"/>
            <a:ext cx="13675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Change here</a:t>
            </a:r>
            <a:endParaRPr lang="ko-KR" altLang="en-US" sz="1800" dirty="0"/>
          </a:p>
        </p:txBody>
      </p:sp>
      <p:sp>
        <p:nvSpPr>
          <p:cNvPr id="17" name="오른쪽 화살표 16"/>
          <p:cNvSpPr/>
          <p:nvPr/>
        </p:nvSpPr>
        <p:spPr>
          <a:xfrm>
            <a:off x="6891496" y="3880750"/>
            <a:ext cx="423704" cy="2416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3.2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Ex3_2. </a:t>
            </a:r>
            <a:r>
              <a:rPr lang="en-US" altLang="ko-KR" dirty="0"/>
              <a:t>Write a program with a </a:t>
            </a:r>
            <a:r>
              <a:rPr lang="en-US" altLang="ko-KR" i="1" dirty="0"/>
              <a:t>switch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Convert a letter grade to an equivalent numeric value</a:t>
            </a:r>
          </a:p>
          <a:p>
            <a:pPr lvl="1"/>
            <a:r>
              <a:rPr lang="en-US" altLang="ko-KR" dirty="0"/>
              <a:t>For A, B, C, and D, </a:t>
            </a:r>
            <a:r>
              <a:rPr lang="en-US" altLang="ko-KR" dirty="0" err="1"/>
              <a:t>gradeValue</a:t>
            </a:r>
            <a:r>
              <a:rPr lang="en-US" altLang="ko-KR" dirty="0"/>
              <a:t> is 4.0, 3.0, 2.0, and 1.0, respectively</a:t>
            </a:r>
          </a:p>
          <a:p>
            <a:pPr lvl="1"/>
            <a:r>
              <a:rPr lang="en-US" altLang="ko-KR" dirty="0"/>
              <a:t>For F and any other letter, </a:t>
            </a:r>
            <a:r>
              <a:rPr lang="en-US" altLang="ko-KR" dirty="0" err="1"/>
              <a:t>gradeValue</a:t>
            </a:r>
            <a:r>
              <a:rPr lang="en-US" altLang="ko-KR" dirty="0"/>
              <a:t> = 0.0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 err="1"/>
              <a:t>keyboard.next</a:t>
            </a:r>
            <a:r>
              <a:rPr lang="en-US" altLang="ko-KR" dirty="0"/>
              <a:t>().</a:t>
            </a:r>
            <a:r>
              <a:rPr lang="en-US" altLang="ko-KR" dirty="0" err="1"/>
              <a:t>charAt</a:t>
            </a:r>
            <a:r>
              <a:rPr lang="en-US" altLang="ko-KR" dirty="0"/>
              <a:t>(0) to get a </a:t>
            </a:r>
            <a:r>
              <a:rPr lang="en-US" altLang="ko-KR" i="1" dirty="0"/>
              <a:t>char</a:t>
            </a:r>
            <a:r>
              <a:rPr lang="en-US" altLang="ko-KR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7832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</a:t>
            </a:r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Ex3_3a</a:t>
            </a:r>
            <a:r>
              <a:rPr lang="en-US" altLang="ko-KR" dirty="0"/>
              <a:t>. Write a following program</a:t>
            </a:r>
          </a:p>
          <a:p>
            <a:pPr lvl="1"/>
            <a:r>
              <a:rPr lang="en-US" altLang="ko-KR" dirty="0"/>
              <a:t>Print cashing charge depending on </a:t>
            </a:r>
            <a:r>
              <a:rPr lang="en-US" altLang="ko-KR" dirty="0" smtClean="0"/>
              <a:t>check(</a:t>
            </a:r>
            <a:r>
              <a:rPr lang="ko-KR" altLang="en-US" dirty="0" smtClean="0"/>
              <a:t>수표</a:t>
            </a:r>
            <a:r>
              <a:rPr lang="en-US" altLang="ko-KR" dirty="0" smtClean="0"/>
              <a:t>) </a:t>
            </a:r>
            <a:r>
              <a:rPr lang="en-US" altLang="ko-KR" dirty="0"/>
              <a:t>amount</a:t>
            </a:r>
          </a:p>
          <a:p>
            <a:pPr lvl="1"/>
            <a:r>
              <a:rPr lang="en-US" altLang="ko-KR" dirty="0"/>
              <a:t>If &lt; $10, charge = $1</a:t>
            </a:r>
          </a:p>
          <a:p>
            <a:pPr lvl="1"/>
            <a:r>
              <a:rPr lang="en-US" altLang="ko-KR" dirty="0"/>
              <a:t>Else if &lt; $100, charge = 10 percent</a:t>
            </a:r>
          </a:p>
          <a:p>
            <a:pPr lvl="1"/>
            <a:r>
              <a:rPr lang="en-US" altLang="ko-KR" dirty="0"/>
              <a:t>Else if &lt; $1000, charge = $5 + 5 percent</a:t>
            </a:r>
          </a:p>
          <a:p>
            <a:pPr lvl="1"/>
            <a:r>
              <a:rPr lang="en-US" altLang="ko-KR" dirty="0"/>
              <a:t>Else (≥ $1000) charge = $40 + 1 percent</a:t>
            </a:r>
          </a:p>
          <a:p>
            <a:r>
              <a:rPr lang="en-US" altLang="ko-KR" dirty="0" smtClean="0"/>
              <a:t>Ex3_3b</a:t>
            </a:r>
            <a:r>
              <a:rPr lang="en-US" altLang="ko-KR" dirty="0"/>
              <a:t>. Extend </a:t>
            </a:r>
            <a:r>
              <a:rPr lang="en-US" altLang="ko-KR" dirty="0" smtClean="0"/>
              <a:t>Ex3_3a</a:t>
            </a:r>
            <a:endParaRPr lang="en-US" altLang="ko-KR" dirty="0"/>
          </a:p>
          <a:p>
            <a:pPr lvl="1"/>
            <a:r>
              <a:rPr lang="en-US" altLang="ko-KR" dirty="0"/>
              <a:t>Include input checking</a:t>
            </a:r>
          </a:p>
          <a:p>
            <a:pPr lvl="1"/>
            <a:r>
              <a:rPr lang="en-US" altLang="ko-KR" dirty="0"/>
              <a:t>Display an error message, if </a:t>
            </a:r>
            <a:r>
              <a:rPr lang="en-US" altLang="ko-KR" dirty="0" smtClean="0"/>
              <a:t>check amount&lt; 1$, </a:t>
            </a:r>
            <a:r>
              <a:rPr lang="en-US" altLang="ko-KR" dirty="0"/>
              <a:t>check amount not an integer multiple of </a:t>
            </a:r>
            <a:r>
              <a:rPr lang="en-US" altLang="ko-KR" dirty="0" smtClean="0"/>
              <a:t>5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9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chapter </a:t>
            </a:r>
            <a:r>
              <a:rPr lang="en-US" altLang="ko-KR" dirty="0" smtClean="0"/>
              <a:t>4.1~4.2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5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The </a:t>
            </a:r>
            <a:r>
              <a:rPr lang="en-US" altLang="ko-KR" sz="4000" b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if-else</a:t>
            </a:r>
            <a:r>
              <a:rPr lang="en-US" altLang="ko-KR">
                <a:ea typeface="굴림" charset="-127"/>
              </a:rPr>
              <a:t> Statement</a:t>
            </a: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900" y="2503488"/>
            <a:ext cx="7908925" cy="36560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9588" y="178335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Figure 3.1 The Action of the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if-else</a:t>
            </a:r>
            <a:r>
              <a:rPr lang="en-US" altLang="ko-KR" dirty="0">
                <a:ea typeface="굴림" charset="-127"/>
              </a:rPr>
              <a:t> Statement </a:t>
            </a:r>
            <a:r>
              <a:rPr lang="en-US" altLang="ko-KR" dirty="0">
                <a:ea typeface="굴림" charset="-127"/>
                <a:hlinkClick r:id="rId3" action="ppaction://hlinkfile"/>
              </a:rPr>
              <a:t>sample program </a:t>
            </a:r>
            <a:r>
              <a:rPr lang="en-US" altLang="ko-KR" dirty="0">
                <a:ea typeface="굴림" charset="-127"/>
              </a:rPr>
              <a:t>Listing 3.1</a:t>
            </a:r>
          </a:p>
        </p:txBody>
      </p:sp>
    </p:spTree>
    <p:extLst>
      <p:ext uri="{BB962C8B-B14F-4D97-AF65-F5344CB8AC3E}">
        <p14:creationId xmlns:p14="http://schemas.microsoft.com/office/powerpoint/2010/main" val="30270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419100"/>
            <a:ext cx="7772400" cy="707886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Lab</a:t>
            </a:r>
            <a:r>
              <a:rPr lang="en-US" altLang="ko-KR" dirty="0">
                <a:ea typeface="굴림" charset="-127"/>
              </a:rPr>
              <a:t>: The </a:t>
            </a:r>
            <a:r>
              <a:rPr lang="en-US" altLang="ko-KR" sz="4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if-else</a:t>
            </a:r>
            <a:r>
              <a:rPr lang="en-US" altLang="ko-KR" dirty="0">
                <a:ea typeface="굴림" charset="-127"/>
              </a:rPr>
              <a:t> Statement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8" y="1629630"/>
            <a:ext cx="7637463" cy="1765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8" y="3682267"/>
            <a:ext cx="7639050" cy="173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4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Lab</a:t>
            </a:r>
            <a:r>
              <a:rPr lang="en-US" dirty="0"/>
              <a:t>: A Program Using 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if-else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dirty="0"/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48" y="1094001"/>
            <a:ext cx="6439623" cy="57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3314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ko-KR" dirty="0">
                <a:ea typeface="굴림" charset="-127"/>
              </a:rPr>
              <a:t>Omitting the </a:t>
            </a:r>
            <a:r>
              <a:rPr lang="en-US" altLang="ko-KR" sz="4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else</a:t>
            </a:r>
            <a:r>
              <a:rPr lang="en-US" altLang="ko-KR" dirty="0">
                <a:ea typeface="굴림" charset="-127"/>
              </a:rPr>
              <a:t> Part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94615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ko-KR" sz="2800" dirty="0">
                <a:ea typeface="굴림" charset="-127"/>
              </a:rPr>
              <a:t>FIGURE 3.3 The Semantics of an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if</a:t>
            </a:r>
            <a:r>
              <a:rPr lang="en-US" altLang="ko-KR" sz="2800" dirty="0">
                <a:ea typeface="굴림" charset="-127"/>
              </a:rPr>
              <a:t> Statement without an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else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0075" y="2532214"/>
            <a:ext cx="6049963" cy="3490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7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Compound statements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include multiple statements in a branch, enclose the statements in braces {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89" y="2648722"/>
            <a:ext cx="6662507" cy="242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1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C-5-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UNC-5-ed</Template>
  <TotalTime>7810</TotalTime>
  <Words>1955</Words>
  <Application>Microsoft Office PowerPoint</Application>
  <PresentationFormat>화면 슬라이드 쇼(4:3)</PresentationFormat>
  <Paragraphs>313</Paragraphs>
  <Slides>45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Courier</vt:lpstr>
      <vt:lpstr>ヒラギノ角ゴ Pro W3</vt:lpstr>
      <vt:lpstr>굴림</vt:lpstr>
      <vt:lpstr>맑은 고딕</vt:lpstr>
      <vt:lpstr>Arial</vt:lpstr>
      <vt:lpstr>Calibri</vt:lpstr>
      <vt:lpstr>Consolas</vt:lpstr>
      <vt:lpstr>Courier New</vt:lpstr>
      <vt:lpstr>Wingdings</vt:lpstr>
      <vt:lpstr>UNC-5-ed</vt:lpstr>
      <vt:lpstr>PowerPoint 프레젠테이션</vt:lpstr>
      <vt:lpstr>Flow of Control terminology</vt:lpstr>
      <vt:lpstr>Flow Chart</vt:lpstr>
      <vt:lpstr>if-else Statement</vt:lpstr>
      <vt:lpstr>The if-else Statement</vt:lpstr>
      <vt:lpstr>Lab: The if-else Statement</vt:lpstr>
      <vt:lpstr>Lab: A Program Using if-else   </vt:lpstr>
      <vt:lpstr>Omitting the else Part</vt:lpstr>
      <vt:lpstr>Compound statements </vt:lpstr>
      <vt:lpstr>Comparison operators</vt:lpstr>
      <vt:lpstr>Boolean Expressions</vt:lpstr>
      <vt:lpstr>Boolean expression </vt:lpstr>
      <vt:lpstr>Boolean expression &amp;&amp; : and</vt:lpstr>
      <vt:lpstr>Boolean expression || :  or</vt:lpstr>
      <vt:lpstr>Negating a Boolean Expression ! : not</vt:lpstr>
      <vt:lpstr>Effect of Boolean operators</vt:lpstr>
      <vt:lpstr>Precedence rule</vt:lpstr>
      <vt:lpstr>Precedence Rules</vt:lpstr>
      <vt:lpstr>Short-circuit Evaluation</vt:lpstr>
      <vt:lpstr>Using ==</vt:lpstr>
      <vt:lpstr>Assignment (=) vs. Equal To (==) </vt:lpstr>
      <vt:lpstr>Using “==“ between two Strings</vt:lpstr>
      <vt:lpstr>Equality of Strings (objects) </vt:lpstr>
      <vt:lpstr>Lab: String memory test</vt:lpstr>
      <vt:lpstr>Comparing Strings</vt:lpstr>
      <vt:lpstr>TIP: checking Alphabetic Order</vt:lpstr>
      <vt:lpstr>Nested if-else statement</vt:lpstr>
      <vt:lpstr>Nested Statements</vt:lpstr>
      <vt:lpstr>Question</vt:lpstr>
      <vt:lpstr>BE CAREFUL!!: Using If and Else</vt:lpstr>
      <vt:lpstr>Conditional operator (?:) </vt:lpstr>
      <vt:lpstr>Multibranch if-else Statements</vt:lpstr>
      <vt:lpstr>Multi-branch if-else statement</vt:lpstr>
      <vt:lpstr>switch Statement</vt:lpstr>
      <vt:lpstr>switch Statement</vt:lpstr>
      <vt:lpstr>switch Statement</vt:lpstr>
      <vt:lpstr>exit() method</vt:lpstr>
      <vt:lpstr>Type boolean</vt:lpstr>
      <vt:lpstr>Input and Output of Boolean Values</vt:lpstr>
      <vt:lpstr>Enumerations</vt:lpstr>
      <vt:lpstr>Enumerations</vt:lpstr>
      <vt:lpstr>Practice 3.1</vt:lpstr>
      <vt:lpstr>Practice 3.2</vt:lpstr>
      <vt:lpstr>Practice 3.3</vt:lpstr>
      <vt:lpstr>Assignment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Haohan Li</dc:creator>
  <cp:lastModifiedBy>Windows 사용자</cp:lastModifiedBy>
  <cp:revision>1048</cp:revision>
  <dcterms:created xsi:type="dcterms:W3CDTF">2013-01-10T01:00:39Z</dcterms:created>
  <dcterms:modified xsi:type="dcterms:W3CDTF">2022-03-20T10:15:08Z</dcterms:modified>
</cp:coreProperties>
</file>