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75" r:id="rId4"/>
    <p:sldId id="291" r:id="rId5"/>
    <p:sldId id="292" r:id="rId6"/>
    <p:sldId id="293" r:id="rId7"/>
    <p:sldId id="276" r:id="rId8"/>
    <p:sldId id="296" r:id="rId9"/>
    <p:sldId id="277" r:id="rId10"/>
    <p:sldId id="294" r:id="rId11"/>
    <p:sldId id="295" r:id="rId12"/>
    <p:sldId id="278" r:id="rId13"/>
    <p:sldId id="297" r:id="rId14"/>
    <p:sldId id="279" r:id="rId15"/>
    <p:sldId id="298" r:id="rId16"/>
    <p:sldId id="299" r:id="rId17"/>
    <p:sldId id="300" r:id="rId18"/>
    <p:sldId id="280" r:id="rId19"/>
    <p:sldId id="281" r:id="rId20"/>
    <p:sldId id="301" r:id="rId21"/>
    <p:sldId id="282" r:id="rId22"/>
    <p:sldId id="302" r:id="rId23"/>
    <p:sldId id="303" r:id="rId24"/>
    <p:sldId id="285" r:id="rId25"/>
    <p:sldId id="286" r:id="rId26"/>
    <p:sldId id="306" r:id="rId27"/>
    <p:sldId id="310" r:id="rId28"/>
    <p:sldId id="307" r:id="rId29"/>
    <p:sldId id="308" r:id="rId30"/>
    <p:sldId id="309" r:id="rId31"/>
    <p:sldId id="311" r:id="rId32"/>
    <p:sldId id="289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58" autoAdjust="0"/>
  </p:normalViewPr>
  <p:slideViewPr>
    <p:cSldViewPr snapToGrid="0" snapToObjects="1">
      <p:cViewPr varScale="1">
        <p:scale>
          <a:sx n="87" d="100"/>
          <a:sy n="87" d="100"/>
        </p:scale>
        <p:origin x="108" y="1500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2" d="100"/>
          <a:sy n="122" d="100"/>
        </p:scale>
        <p:origin x="182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Local%20Settings/Temp/Temporary%20Directory%202%20for%2089511-86611-savitchC4-6.zip/CodeSamples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Local%20Settings/Temp/Temporary%20Directory%202%20for%2089511-86611-savitchC4-6.zip/CodeSamples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641554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ko-KR" sz="3200" b="1" i="1" dirty="0">
                <a:solidFill>
                  <a:srgbClr val="FF0000"/>
                </a:solidFill>
              </a:rPr>
              <a:t>Ch. 4. Flow of Control : Loops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 smtClean="0"/>
              <a:t>School </a:t>
            </a:r>
            <a:r>
              <a:rPr lang="en-US" altLang="ko-KR" sz="2000" dirty="0"/>
              <a:t>of </a:t>
            </a:r>
            <a:r>
              <a:rPr lang="en-US" altLang="ko-KR" sz="2000" dirty="0" err="1" smtClean="0"/>
              <a:t>AI.Software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Choi, </a:t>
            </a:r>
            <a:r>
              <a:rPr lang="en-US" altLang="ko-KR" sz="2000" dirty="0" smtClean="0"/>
              <a:t>Spring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Lab</a:t>
            </a:r>
            <a:r>
              <a:rPr lang="en-US" altLang="ko-KR" dirty="0">
                <a:ea typeface="굴림" charset="-127"/>
              </a:rPr>
              <a:t>: </a:t>
            </a:r>
            <a:r>
              <a:rPr lang="en-US" altLang="ko-KR" sz="4000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do-while</a:t>
            </a:r>
            <a:r>
              <a:rPr lang="en-US" altLang="ko-KR" dirty="0">
                <a:ea typeface="굴림" charset="-127"/>
              </a:rPr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View </a:t>
            </a:r>
            <a:r>
              <a:rPr lang="en-US" altLang="ko-KR" sz="2400" dirty="0">
                <a:ea typeface="굴림" charset="-127"/>
                <a:hlinkClick r:id="rId2" action="ppaction://hlinkfile"/>
              </a:rPr>
              <a:t>sample program</a:t>
            </a:r>
            <a:r>
              <a:rPr lang="en-US" altLang="ko-KR" sz="2400" dirty="0">
                <a:ea typeface="굴림" charset="-127"/>
              </a:rPr>
              <a:t>, listing 4.2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</a:t>
            </a:r>
            <a:r>
              <a:rPr lang="en-US" altLang="ko-KR" sz="24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DoWhileDemo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5" name="Rectangle 6"/>
          <p:cNvSpPr/>
          <p:nvPr/>
        </p:nvSpPr>
        <p:spPr>
          <a:xfrm>
            <a:off x="3546301" y="3348062"/>
            <a:ext cx="3533775" cy="1390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288876" y="2747987"/>
            <a:ext cx="3952875" cy="1438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230139" y="2692425"/>
            <a:ext cx="3965575" cy="1443037"/>
            <a:chOff x="1427798" y="2534603"/>
            <a:chExt cx="3964535" cy="1443037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r="51720"/>
            <a:stretch>
              <a:fillRect/>
            </a:stretch>
          </p:blipFill>
          <p:spPr bwMode="auto">
            <a:xfrm>
              <a:off x="1427798" y="2534603"/>
              <a:ext cx="3077355" cy="144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89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82947"/>
            <a:stretch>
              <a:fillRect/>
            </a:stretch>
          </p:blipFill>
          <p:spPr bwMode="auto">
            <a:xfrm>
              <a:off x="4305180" y="2534603"/>
              <a:ext cx="1087153" cy="144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89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476451" y="3284562"/>
            <a:ext cx="3549650" cy="1414463"/>
            <a:chOff x="1624964" y="4023360"/>
            <a:chExt cx="3550920" cy="1413510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r="57562"/>
            <a:stretch>
              <a:fillRect/>
            </a:stretch>
          </p:blipFill>
          <p:spPr bwMode="auto">
            <a:xfrm>
              <a:off x="1624964" y="4023360"/>
              <a:ext cx="2699716" cy="1413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89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86313"/>
            <a:stretch>
              <a:fillRect/>
            </a:stretch>
          </p:blipFill>
          <p:spPr bwMode="auto">
            <a:xfrm>
              <a:off x="4305623" y="4023360"/>
              <a:ext cx="870261" cy="1413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89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6239" y="4992712"/>
            <a:ext cx="61801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89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1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79" y="468501"/>
            <a:ext cx="7207822" cy="60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0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loop which repeats without ever ending</a:t>
            </a:r>
          </a:p>
          <a:p>
            <a:pPr lvl="1"/>
            <a:r>
              <a:rPr lang="en-US" altLang="ko-KR" dirty="0"/>
              <a:t>If the controlling Boolean expression never becomes </a:t>
            </a:r>
            <a:r>
              <a:rPr lang="en-US" altLang="ko-KR" i="1" dirty="0"/>
              <a:t>false</a:t>
            </a:r>
            <a:r>
              <a:rPr lang="en-US" altLang="ko-KR" dirty="0"/>
              <a:t>, a while/do-while loop will repeat without ending</a:t>
            </a:r>
          </a:p>
          <a:p>
            <a:r>
              <a:rPr lang="en-US" altLang="ko-KR" dirty="0"/>
              <a:t>Always make sure that your loop will end</a:t>
            </a:r>
          </a:p>
          <a:p>
            <a:pPr lvl="1"/>
            <a:r>
              <a:rPr lang="en-US" altLang="ko-KR" dirty="0"/>
              <a:t>Never forget to change the count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8771"/>
            <a:ext cx="5109210" cy="159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55159" y="5047733"/>
            <a:ext cx="900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Infinite loop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syntax error. It’s a </a:t>
            </a:r>
            <a:r>
              <a:rPr lang="en-US" dirty="0">
                <a:solidFill>
                  <a:srgbClr val="FF0000"/>
                </a:solidFill>
              </a:rPr>
              <a:t>logical error</a:t>
            </a:r>
          </a:p>
          <a:p>
            <a:r>
              <a:rPr lang="en-US" dirty="0"/>
              <a:t>eclipse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help you in this case </a:t>
            </a:r>
          </a:p>
          <a:p>
            <a:r>
              <a:rPr lang="en-US" dirty="0"/>
              <a:t>Write pseudo code, think, and rethink before coding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loops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The body of a loop can contain any kind of statements, including another loop</a:t>
            </a:r>
          </a:p>
        </p:txBody>
      </p:sp>
    </p:spTree>
    <p:extLst>
      <p:ext uri="{BB962C8B-B14F-4D97-AF65-F5344CB8AC3E}">
        <p14:creationId xmlns:p14="http://schemas.microsoft.com/office/powerpoint/2010/main" val="23682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Nested Loops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charset="-127"/>
              </a:rPr>
              <a:t>Computes the average of a list of (</a:t>
            </a:r>
            <a:r>
              <a:rPr lang="en-US" altLang="ko-KR" sz="2800" b="1" dirty="0">
                <a:ea typeface="굴림" charset="-127"/>
              </a:rPr>
              <a:t>nonnegative) exam scores</a:t>
            </a:r>
            <a:r>
              <a:rPr lang="en-US" altLang="ko-KR" sz="2800" dirty="0">
                <a:ea typeface="굴림" charset="-127"/>
              </a:rPr>
              <a:t>. Repeats computation for more exams until the </a:t>
            </a:r>
            <a:r>
              <a:rPr lang="en-US" altLang="ko-KR" sz="2800" b="1" dirty="0">
                <a:ea typeface="굴림" charset="-127"/>
              </a:rPr>
              <a:t>user says to </a:t>
            </a:r>
            <a:r>
              <a:rPr lang="en-US" altLang="ko-KR" sz="2800" b="1" dirty="0" smtClean="0">
                <a:ea typeface="굴림" charset="-127"/>
              </a:rPr>
              <a:t>stop</a:t>
            </a:r>
            <a:endParaRPr lang="en-US" altLang="ko-KR" sz="2800" b="1" dirty="0">
              <a:ea typeface="굴림" charset="-127"/>
            </a:endParaRPr>
          </a:p>
          <a:p>
            <a:pPr eaLnBrk="1" hangingPunct="1"/>
            <a:r>
              <a:rPr lang="en-US" altLang="ko-KR" sz="2800" dirty="0">
                <a:ea typeface="굴림" charset="-127"/>
              </a:rPr>
              <a:t>View listing 4.4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ExamAverager</a:t>
            </a:r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b="7751"/>
          <a:stretch/>
        </p:blipFill>
        <p:spPr bwMode="auto">
          <a:xfrm>
            <a:off x="974735" y="3429000"/>
            <a:ext cx="5956292" cy="311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89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0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2306-7CAA-4E14-93FE-DF8F44EF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13D354-CB29-4FE6-B640-DC7396CD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6" y="2720100"/>
            <a:ext cx="4868571" cy="409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C8960E8-8BFE-4978-8227-7B076121C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8"/>
          <a:stretch/>
        </p:blipFill>
        <p:spPr bwMode="auto">
          <a:xfrm>
            <a:off x="0" y="0"/>
            <a:ext cx="5489897" cy="279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1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for </a:t>
            </a:r>
            <a:r>
              <a:rPr lang="en-US" altLang="ko-KR" dirty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dirty="0"/>
              <a:t> </a:t>
            </a:r>
            <a:r>
              <a:rPr lang="en-US" dirty="0"/>
              <a:t>statement (or usually called </a:t>
            </a:r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/>
              <a:t>loop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to executes the body of a loop a </a:t>
            </a:r>
            <a:r>
              <a:rPr lang="en-US" b="1" dirty="0"/>
              <a:t>fixed number</a:t>
            </a:r>
            <a:r>
              <a:rPr lang="en-US" dirty="0"/>
              <a:t> of times</a:t>
            </a:r>
          </a:p>
          <a:p>
            <a:r>
              <a:rPr lang="en-US" dirty="0"/>
              <a:t>While vs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3909530"/>
            <a:ext cx="41344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number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keyboard.nextInt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count = 1;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count &lt;= number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  // all the actions</a:t>
            </a:r>
            <a:endParaRPr lang="en-US" sz="2000" i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count++;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6583" y="3909530"/>
            <a:ext cx="437803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number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keyboard.nextInt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 count;</a:t>
            </a:r>
            <a:endParaRPr lang="en-US" sz="20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count = 1; </a:t>
            </a:r>
            <a:b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nsolas" pitchFamily="49" charset="0"/>
              </a:rPr>
              <a:t>   count&lt;=number; count++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  // all the actions</a:t>
            </a:r>
            <a:r>
              <a:rPr lang="en-US" sz="2000" dirty="0">
                <a:latin typeface="Consolas" pitchFamily="49" charset="0"/>
              </a:rPr>
              <a:t>  </a:t>
            </a:r>
            <a:endParaRPr lang="en-US" sz="20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for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Syntax:</a:t>
            </a:r>
          </a:p>
          <a:p>
            <a:pPr marL="457200" lvl="1" indent="0">
              <a:buNone/>
            </a:pPr>
            <a:r>
              <a:rPr lang="en-US" altLang="ko-KR"/>
              <a:t>for (</a:t>
            </a:r>
            <a:r>
              <a:rPr lang="en-US" altLang="ko-KR" i="1"/>
              <a:t>Initialization</a:t>
            </a:r>
            <a:r>
              <a:rPr lang="en-US" altLang="ko-KR"/>
              <a:t>; </a:t>
            </a:r>
            <a:r>
              <a:rPr lang="en-US" altLang="ko-KR" i="1"/>
              <a:t>Boolean_Expression</a:t>
            </a:r>
            <a:r>
              <a:rPr lang="en-US" altLang="ko-KR"/>
              <a:t>; </a:t>
            </a:r>
            <a:r>
              <a:rPr lang="en-US" altLang="ko-KR" i="1"/>
              <a:t>Update</a:t>
            </a:r>
            <a:r>
              <a:rPr lang="en-US" altLang="ko-KR"/>
              <a:t>) {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 i="1"/>
              <a:t>Statements</a:t>
            </a:r>
            <a:r>
              <a:rPr lang="en-US" altLang="ko-KR"/>
              <a:t>;</a:t>
            </a:r>
          </a:p>
          <a:p>
            <a:pPr marL="457200" lvl="1" indent="0">
              <a:buNone/>
            </a:pPr>
            <a:r>
              <a:rPr lang="en-US" altLang="ko-KR"/>
              <a:t>}</a:t>
            </a:r>
          </a:p>
          <a:p>
            <a:r>
              <a:rPr lang="en-US" altLang="ko-KR"/>
              <a:t>Example</a:t>
            </a:r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53061"/>
            <a:ext cx="4143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971600" y="5150842"/>
            <a:ext cx="16200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Initialization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4000" y="5150842"/>
            <a:ext cx="16200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000" dirty="0"/>
              <a:t>Boolean Expression</a:t>
            </a:r>
            <a:endParaRPr lang="ko-KR" altLang="en-US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6" y="5150842"/>
            <a:ext cx="16200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Statements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8416" y="5150842"/>
            <a:ext cx="16200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Update</a:t>
            </a:r>
            <a:endParaRPr lang="ko-KR" altLang="en-US" sz="2000" dirty="0"/>
          </a:p>
        </p:txBody>
      </p:sp>
      <p:cxnSp>
        <p:nvCxnSpPr>
          <p:cNvPr id="13" name="직선 화살표 연결선 12"/>
          <p:cNvCxnSpPr>
            <a:stCxn id="5" idx="3"/>
            <a:endCxn id="10" idx="1"/>
          </p:cNvCxnSpPr>
          <p:nvPr/>
        </p:nvCxnSpPr>
        <p:spPr>
          <a:xfrm>
            <a:off x="2591600" y="5402870"/>
            <a:ext cx="2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11" idx="1"/>
          </p:cNvCxnSpPr>
          <p:nvPr/>
        </p:nvCxnSpPr>
        <p:spPr>
          <a:xfrm>
            <a:off x="4464000" y="5402870"/>
            <a:ext cx="252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12" idx="1"/>
          </p:cNvCxnSpPr>
          <p:nvPr/>
        </p:nvCxnSpPr>
        <p:spPr>
          <a:xfrm>
            <a:off x="6336016" y="5402870"/>
            <a:ext cx="2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6200000" flipV="1">
            <a:off x="5524686" y="3272284"/>
            <a:ext cx="12700" cy="374441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843808" y="5877272"/>
            <a:ext cx="162000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0" idx="2"/>
            <a:endCxn id="14" idx="0"/>
          </p:cNvCxnSpPr>
          <p:nvPr/>
        </p:nvCxnSpPr>
        <p:spPr>
          <a:xfrm flipH="1">
            <a:off x="3653808" y="5654898"/>
            <a:ext cx="192" cy="222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variables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counter can be defined in the for loop</a:t>
            </a:r>
          </a:p>
          <a:p>
            <a:pPr lvl="1"/>
            <a:r>
              <a:rPr lang="en-US" altLang="ko-KR" dirty="0"/>
              <a:t>Only available in this loop </a:t>
            </a:r>
          </a:p>
          <a:p>
            <a:pPr lvl="1"/>
            <a:r>
              <a:rPr lang="en-US" altLang="ko-KR" dirty="0"/>
              <a:t>Undefined outside of the loop</a:t>
            </a:r>
          </a:p>
          <a:p>
            <a:r>
              <a:rPr lang="en-US" altLang="ko-KR" dirty="0"/>
              <a:t>It is really a bad idea to name the count variable the same as the one outside of the loop</a:t>
            </a:r>
          </a:p>
          <a:p>
            <a:r>
              <a:rPr lang="en-US" altLang="ko-KR" dirty="0"/>
              <a:t>Local variables can also be defined in if and while statements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 Box 1"/>
          <p:cNvSpPr txBox="1"/>
          <p:nvPr/>
        </p:nvSpPr>
        <p:spPr>
          <a:xfrm>
            <a:off x="773337" y="4948206"/>
            <a:ext cx="4500000" cy="12240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for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3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&lt; 100;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++) {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3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all the actions  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3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 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WRONG! </a:t>
            </a:r>
            <a:r>
              <a:rPr lang="en-US" sz="1300" kern="0" dirty="0" err="1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 is not visible outside of for loop</a:t>
            </a:r>
            <a:endParaRPr lang="ko-KR" sz="13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BCB54-5C6E-46B5-8D6F-078B976F10EB}"/>
              </a:ext>
            </a:extLst>
          </p:cNvPr>
          <p:cNvSpPr txBox="1"/>
          <p:nvPr/>
        </p:nvSpPr>
        <p:spPr>
          <a:xfrm>
            <a:off x="5554105" y="4571768"/>
            <a:ext cx="314601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temp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temp2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Java Loop 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A portion of a program that 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repeats a statement or a group of statements</a:t>
            </a:r>
            <a:r>
              <a:rPr lang="en-US" altLang="ko-KR" sz="2400" dirty="0">
                <a:ea typeface="굴림" charset="-127"/>
              </a:rPr>
              <a:t> is called a </a:t>
            </a:r>
            <a:r>
              <a:rPr lang="en-US" altLang="ko-KR" sz="2400" b="1" i="1" dirty="0">
                <a:solidFill>
                  <a:srgbClr val="0000FF"/>
                </a:solidFill>
                <a:ea typeface="굴림" charset="-127"/>
              </a:rPr>
              <a:t>loop</a:t>
            </a:r>
            <a:r>
              <a:rPr lang="en-US" altLang="ko-KR" sz="2400" i="1" dirty="0">
                <a:ea typeface="굴림" charset="-127"/>
              </a:rPr>
              <a:t>.</a:t>
            </a:r>
          </a:p>
          <a:p>
            <a:pPr lvl="1"/>
            <a:r>
              <a:rPr lang="en-US" altLang="ko-KR" sz="2000" dirty="0">
                <a:ea typeface="굴림" charset="-127"/>
              </a:rPr>
              <a:t>E.g. A loop could be used to compute grades for each student in a class.</a:t>
            </a:r>
          </a:p>
          <a:p>
            <a:r>
              <a:rPr lang="en-US" altLang="ko-KR" sz="2400" dirty="0">
                <a:ea typeface="굴림" charset="-127"/>
              </a:rPr>
              <a:t>There must be a means of exiting the loop.</a:t>
            </a:r>
          </a:p>
          <a:p>
            <a:pPr lvl="1"/>
            <a:r>
              <a:rPr lang="en-US" altLang="ko-KR" dirty="0">
                <a:ea typeface="굴림" charset="-127"/>
              </a:rPr>
              <a:t>while, do-while, for statements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0641" y="3183944"/>
            <a:ext cx="4366258" cy="3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Don’t </a:t>
            </a:r>
            <a:r>
              <a:rPr lang="en-US" dirty="0" err="1"/>
              <a:t>Overcount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3 times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Repeat 3 times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Repeat </a:t>
            </a:r>
            <a:r>
              <a:rPr lang="en-US" b="1" dirty="0">
                <a:solidFill>
                  <a:srgbClr val="FF0000"/>
                </a:solidFill>
              </a:rPr>
              <a:t>4 times</a:t>
            </a:r>
            <a:r>
              <a:rPr lang="en-US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237" y="2142836"/>
            <a:ext cx="65670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count = 1; count &lt;= 3; count++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 // all the actions</a:t>
            </a:r>
            <a:r>
              <a:rPr lang="en-US" sz="1800" dirty="0">
                <a:latin typeface="Consolas" pitchFamily="49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237" y="3537527"/>
            <a:ext cx="65670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count = 0; count &lt; 3; count++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 // all the actions</a:t>
            </a:r>
            <a:r>
              <a:rPr lang="en-US" sz="1800" dirty="0">
                <a:latin typeface="Consolas" pitchFamily="49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237" y="4941761"/>
            <a:ext cx="65670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count = 0; count &lt;= 3; count++</a:t>
            </a:r>
            <a:r>
              <a:rPr lang="en-US" sz="18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 // all the actions</a:t>
            </a:r>
            <a:r>
              <a:rPr lang="en-US" sz="1800" dirty="0">
                <a:latin typeface="Consolas" pitchFamily="49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a comma (,)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 initializations and updates can be performed in a for statement</a:t>
            </a:r>
          </a:p>
          <a:p>
            <a:r>
              <a:rPr lang="en-US" altLang="ko-KR" dirty="0"/>
              <a:t>Actions are simply separated with commas</a:t>
            </a:r>
          </a:p>
          <a:p>
            <a:r>
              <a:rPr lang="en-US" altLang="ko-KR" dirty="0">
                <a:ea typeface="굴림" charset="-127"/>
              </a:rPr>
              <a:t>Only one </a:t>
            </a:r>
            <a:r>
              <a:rPr lang="en-US" altLang="ko-KR" dirty="0" err="1">
                <a:ea typeface="굴림" charset="-127"/>
              </a:rPr>
              <a:t>boolean</a:t>
            </a:r>
            <a:r>
              <a:rPr lang="en-US" altLang="ko-KR" dirty="0">
                <a:ea typeface="굴림" charset="-127"/>
              </a:rPr>
              <a:t> expression is allowed, but it can consist of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&amp;&amp;</a:t>
            </a:r>
            <a:r>
              <a:rPr lang="en-US" altLang="ko-KR" dirty="0">
                <a:ea typeface="굴림" charset="-127"/>
              </a:rPr>
              <a:t>s,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||</a:t>
            </a:r>
            <a:r>
              <a:rPr lang="en-US" altLang="ko-KR" dirty="0">
                <a:ea typeface="굴림" charset="-127"/>
              </a:rPr>
              <a:t>s, and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!</a:t>
            </a:r>
            <a:r>
              <a:rPr lang="en-US" altLang="ko-KR" dirty="0">
                <a:ea typeface="굴림" charset="-127"/>
              </a:rPr>
              <a:t>s.</a:t>
            </a:r>
          </a:p>
          <a:p>
            <a:pPr lvl="1"/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" y="4185821"/>
            <a:ext cx="4475866" cy="58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4" y="4886004"/>
            <a:ext cx="7839571" cy="3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For Loop: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the user input 10 numbers, then output the sum of those numbers</a:t>
            </a:r>
            <a:endParaRPr lang="en-US" dirty="0"/>
          </a:p>
          <a:p>
            <a:r>
              <a:rPr lang="en-US" dirty="0"/>
              <a:t>What’s wrong with this piece of code?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894" y="3096289"/>
            <a:ext cx="8405615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java.util.Scanner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input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Scanner keyboard =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Scanner(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600" b="1" i="1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 b="1" dirty="0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itchFamily="49" charset="0"/>
              </a:rPr>
              <a:t> i = 1; i &lt;= 10; i++) {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nsolas" pitchFamily="49" charset="0"/>
              </a:rPr>
              <a:t>      int sum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</a:rPr>
              <a:t>"Please enter a new number ("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</a:rPr>
              <a:t>" of 10):"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input =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keyboard.nextInt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  sum += input;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</a:rPr>
              <a:t>"Total sum is: "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 + sum);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4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For Loop: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user input 10 numbers, then output the product of those numbers</a:t>
            </a:r>
          </a:p>
          <a:p>
            <a:r>
              <a:rPr lang="en-US" altLang="ko-KR" dirty="0"/>
              <a:t>What’s wrong with this piece of code?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894" y="2985473"/>
            <a:ext cx="8405615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java.util.Scanner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input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Scanner keyboard =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Scanner(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600" b="1" i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product = 0;</a:t>
            </a:r>
          </a:p>
          <a:p>
            <a:r>
              <a:rPr lang="nn-NO" sz="1600" b="1" dirty="0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itchFamily="49" charset="0"/>
              </a:rPr>
              <a:t> i = 1; i &lt;= 10; i++)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</a:rPr>
              <a:t>"Please enter a new number ("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</a:rPr>
              <a:t>" of 10):"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 input =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</a:rPr>
              <a:t>keyboard.nextInt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  product *= input;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</a:rPr>
              <a:t>"Total product is: "</a:t>
            </a:r>
            <a:r>
              <a:rPr lang="en-US" sz="1600" i="1" dirty="0">
                <a:solidFill>
                  <a:srgbClr val="000000"/>
                </a:solidFill>
                <a:latin typeface="Consolas" pitchFamily="49" charset="0"/>
              </a:rPr>
              <a:t> + product);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3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break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2"/>
                </a:solidFill>
              </a:rPr>
              <a:t>continue </a:t>
            </a:r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A break statement can be used to end a loop immediately</a:t>
            </a:r>
          </a:p>
          <a:p>
            <a:pPr lvl="1"/>
            <a:r>
              <a:rPr lang="en-US" altLang="ko-KR" dirty="0"/>
              <a:t>The break statement ends only the </a:t>
            </a:r>
            <a:r>
              <a:rPr lang="en-US" altLang="ko-KR" i="1" dirty="0">
                <a:solidFill>
                  <a:srgbClr val="FF0000"/>
                </a:solidFill>
              </a:rPr>
              <a:t>innermost</a:t>
            </a:r>
            <a:r>
              <a:rPr lang="en-US" altLang="ko-KR" dirty="0">
                <a:solidFill>
                  <a:srgbClr val="FF0000"/>
                </a:solidFill>
              </a:rPr>
              <a:t> loop </a:t>
            </a:r>
            <a:r>
              <a:rPr lang="en-US" altLang="ko-KR" dirty="0"/>
              <a:t>or switch statement that contains the break statement</a:t>
            </a:r>
          </a:p>
          <a:p>
            <a:pPr lvl="1"/>
            <a:r>
              <a:rPr lang="en-US" altLang="ko-KR" dirty="0"/>
              <a:t>break statements may make loops more difficult to understand</a:t>
            </a:r>
          </a:p>
        </p:txBody>
      </p:sp>
      <p:sp>
        <p:nvSpPr>
          <p:cNvPr id="5" name="Text Box 1"/>
          <p:cNvSpPr txBox="1"/>
          <p:nvPr/>
        </p:nvSpPr>
        <p:spPr>
          <a:xfrm>
            <a:off x="1277142" y="4377660"/>
            <a:ext cx="4320000" cy="14760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10;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for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3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&lt; </a:t>
            </a:r>
            <a:r>
              <a:rPr lang="en-US" sz="13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++) {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3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if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== 3) </a:t>
            </a:r>
            <a:r>
              <a:rPr lang="en-US" sz="13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break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3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3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3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"Loop complete"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3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454652" y="5009620"/>
            <a:ext cx="636407" cy="532396"/>
          </a:xfrm>
          <a:custGeom>
            <a:avLst/>
            <a:gdLst>
              <a:gd name="connsiteX0" fmla="*/ 0 w 532151"/>
              <a:gd name="connsiteY0" fmla="*/ 0 h 569627"/>
              <a:gd name="connsiteX1" fmla="*/ 442210 w 532151"/>
              <a:gd name="connsiteY1" fmla="*/ 59961 h 569627"/>
              <a:gd name="connsiteX2" fmla="*/ 532151 w 532151"/>
              <a:gd name="connsiteY2" fmla="*/ 322289 h 569627"/>
              <a:gd name="connsiteX3" fmla="*/ 382249 w 532151"/>
              <a:gd name="connsiteY3" fmla="*/ 569627 h 569627"/>
              <a:gd name="connsiteX0" fmla="*/ 0 w 532151"/>
              <a:gd name="connsiteY0" fmla="*/ 0 h 532151"/>
              <a:gd name="connsiteX1" fmla="*/ 442210 w 532151"/>
              <a:gd name="connsiteY1" fmla="*/ 59961 h 532151"/>
              <a:gd name="connsiteX2" fmla="*/ 532151 w 532151"/>
              <a:gd name="connsiteY2" fmla="*/ 322289 h 532151"/>
              <a:gd name="connsiteX3" fmla="*/ 44970 w 532151"/>
              <a:gd name="connsiteY3" fmla="*/ 532151 h 532151"/>
              <a:gd name="connsiteX0" fmla="*/ 0 w 532151"/>
              <a:gd name="connsiteY0" fmla="*/ 0 h 532151"/>
              <a:gd name="connsiteX1" fmla="*/ 442210 w 532151"/>
              <a:gd name="connsiteY1" fmla="*/ 59961 h 532151"/>
              <a:gd name="connsiteX2" fmla="*/ 532151 w 532151"/>
              <a:gd name="connsiteY2" fmla="*/ 322289 h 532151"/>
              <a:gd name="connsiteX3" fmla="*/ 44970 w 532151"/>
              <a:gd name="connsiteY3" fmla="*/ 532151 h 532151"/>
              <a:gd name="connsiteX0" fmla="*/ 0 w 558795"/>
              <a:gd name="connsiteY0" fmla="*/ 0 h 532151"/>
              <a:gd name="connsiteX1" fmla="*/ 442210 w 558795"/>
              <a:gd name="connsiteY1" fmla="*/ 59961 h 532151"/>
              <a:gd name="connsiteX2" fmla="*/ 532151 w 558795"/>
              <a:gd name="connsiteY2" fmla="*/ 322289 h 532151"/>
              <a:gd name="connsiteX3" fmla="*/ 44970 w 558795"/>
              <a:gd name="connsiteY3" fmla="*/ 532151 h 532151"/>
              <a:gd name="connsiteX0" fmla="*/ 0 w 558795"/>
              <a:gd name="connsiteY0" fmla="*/ 0 h 532151"/>
              <a:gd name="connsiteX1" fmla="*/ 442210 w 558795"/>
              <a:gd name="connsiteY1" fmla="*/ 59961 h 532151"/>
              <a:gd name="connsiteX2" fmla="*/ 532151 w 558795"/>
              <a:gd name="connsiteY2" fmla="*/ 322289 h 532151"/>
              <a:gd name="connsiteX3" fmla="*/ 44970 w 558795"/>
              <a:gd name="connsiteY3" fmla="*/ 532151 h 532151"/>
              <a:gd name="connsiteX0" fmla="*/ 0 w 558795"/>
              <a:gd name="connsiteY0" fmla="*/ 378 h 532529"/>
              <a:gd name="connsiteX1" fmla="*/ 442210 w 558795"/>
              <a:gd name="connsiteY1" fmla="*/ 60339 h 532529"/>
              <a:gd name="connsiteX2" fmla="*/ 532151 w 558795"/>
              <a:gd name="connsiteY2" fmla="*/ 322667 h 532529"/>
              <a:gd name="connsiteX3" fmla="*/ 44970 w 558795"/>
              <a:gd name="connsiteY3" fmla="*/ 532529 h 532529"/>
              <a:gd name="connsiteX0" fmla="*/ 0 w 558795"/>
              <a:gd name="connsiteY0" fmla="*/ 378 h 532529"/>
              <a:gd name="connsiteX1" fmla="*/ 442210 w 558795"/>
              <a:gd name="connsiteY1" fmla="*/ 60339 h 532529"/>
              <a:gd name="connsiteX2" fmla="*/ 532151 w 558795"/>
              <a:gd name="connsiteY2" fmla="*/ 322667 h 532529"/>
              <a:gd name="connsiteX3" fmla="*/ 44970 w 558795"/>
              <a:gd name="connsiteY3" fmla="*/ 532529 h 532529"/>
              <a:gd name="connsiteX0" fmla="*/ 0 w 630990"/>
              <a:gd name="connsiteY0" fmla="*/ 378 h 532529"/>
              <a:gd name="connsiteX1" fmla="*/ 442210 w 630990"/>
              <a:gd name="connsiteY1" fmla="*/ 60339 h 532529"/>
              <a:gd name="connsiteX2" fmla="*/ 614597 w 630990"/>
              <a:gd name="connsiteY2" fmla="*/ 322667 h 532529"/>
              <a:gd name="connsiteX3" fmla="*/ 44970 w 630990"/>
              <a:gd name="connsiteY3" fmla="*/ 532529 h 532529"/>
              <a:gd name="connsiteX0" fmla="*/ 0 w 636407"/>
              <a:gd name="connsiteY0" fmla="*/ 245 h 532396"/>
              <a:gd name="connsiteX1" fmla="*/ 494676 w 636407"/>
              <a:gd name="connsiteY1" fmla="*/ 67701 h 532396"/>
              <a:gd name="connsiteX2" fmla="*/ 614597 w 636407"/>
              <a:gd name="connsiteY2" fmla="*/ 322534 h 532396"/>
              <a:gd name="connsiteX3" fmla="*/ 44970 w 636407"/>
              <a:gd name="connsiteY3" fmla="*/ 532396 h 532396"/>
              <a:gd name="connsiteX0" fmla="*/ 0 w 636407"/>
              <a:gd name="connsiteY0" fmla="*/ 245 h 532396"/>
              <a:gd name="connsiteX1" fmla="*/ 494676 w 636407"/>
              <a:gd name="connsiteY1" fmla="*/ 67701 h 532396"/>
              <a:gd name="connsiteX2" fmla="*/ 614597 w 636407"/>
              <a:gd name="connsiteY2" fmla="*/ 322534 h 532396"/>
              <a:gd name="connsiteX3" fmla="*/ 44970 w 636407"/>
              <a:gd name="connsiteY3" fmla="*/ 532396 h 53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07" h="532396">
                <a:moveTo>
                  <a:pt x="0" y="245"/>
                </a:moveTo>
                <a:cubicBezTo>
                  <a:pt x="147403" y="-2253"/>
                  <a:pt x="405984" y="13986"/>
                  <a:pt x="494676" y="67701"/>
                </a:cubicBezTo>
                <a:cubicBezTo>
                  <a:pt x="583368" y="121416"/>
                  <a:pt x="680804" y="243836"/>
                  <a:pt x="614597" y="322534"/>
                </a:cubicBezTo>
                <a:cubicBezTo>
                  <a:pt x="548390" y="401232"/>
                  <a:pt x="289810" y="507414"/>
                  <a:pt x="44970" y="5323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break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2"/>
                </a:solidFill>
              </a:rPr>
              <a:t>continue </a:t>
            </a:r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continue </a:t>
            </a:r>
            <a:r>
              <a:rPr lang="en-US" altLang="ko-KR" dirty="0"/>
              <a:t>statement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Ends current loop iteration </a:t>
            </a:r>
          </a:p>
          <a:p>
            <a:pPr lvl="1"/>
            <a:r>
              <a:rPr lang="en-US" altLang="ko-KR" dirty="0"/>
              <a:t>Begins the next iteration</a:t>
            </a:r>
          </a:p>
          <a:p>
            <a:pPr lvl="1"/>
            <a:r>
              <a:rPr lang="en-US" altLang="ko-KR" dirty="0"/>
              <a:t>May introduce some complications</a:t>
            </a:r>
          </a:p>
        </p:txBody>
      </p:sp>
      <p:sp>
        <p:nvSpPr>
          <p:cNvPr id="5" name="Text Box 1"/>
          <p:cNvSpPr txBox="1"/>
          <p:nvPr/>
        </p:nvSpPr>
        <p:spPr>
          <a:xfrm>
            <a:off x="1259632" y="3537176"/>
            <a:ext cx="4320000" cy="14760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10;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for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3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&lt; </a:t>
            </a:r>
            <a:r>
              <a:rPr lang="en-US" sz="13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 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++) {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3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if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== 3) </a:t>
            </a:r>
            <a:r>
              <a:rPr lang="en-US" sz="13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continue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3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3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3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3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3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3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"Loop complete"</a:t>
            </a:r>
            <a:r>
              <a:rPr lang="en-US" sz="13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3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710066" y="3934819"/>
            <a:ext cx="1086998" cy="247435"/>
          </a:xfrm>
          <a:custGeom>
            <a:avLst/>
            <a:gdLst>
              <a:gd name="connsiteX0" fmla="*/ 0 w 1086786"/>
              <a:gd name="connsiteY0" fmla="*/ 247338 h 247338"/>
              <a:gd name="connsiteX1" fmla="*/ 816964 w 1086786"/>
              <a:gd name="connsiteY1" fmla="*/ 232348 h 247338"/>
              <a:gd name="connsiteX2" fmla="*/ 1086786 w 1086786"/>
              <a:gd name="connsiteY2" fmla="*/ 82446 h 247338"/>
              <a:gd name="connsiteX3" fmla="*/ 779488 w 1086786"/>
              <a:gd name="connsiteY3" fmla="*/ 0 h 247338"/>
              <a:gd name="connsiteX0" fmla="*/ 0 w 1086786"/>
              <a:gd name="connsiteY0" fmla="*/ 247338 h 247338"/>
              <a:gd name="connsiteX1" fmla="*/ 816964 w 1086786"/>
              <a:gd name="connsiteY1" fmla="*/ 232348 h 247338"/>
              <a:gd name="connsiteX2" fmla="*/ 1086786 w 1086786"/>
              <a:gd name="connsiteY2" fmla="*/ 82446 h 247338"/>
              <a:gd name="connsiteX3" fmla="*/ 779488 w 1086786"/>
              <a:gd name="connsiteY3" fmla="*/ 0 h 247338"/>
              <a:gd name="connsiteX0" fmla="*/ 0 w 1087075"/>
              <a:gd name="connsiteY0" fmla="*/ 247338 h 247338"/>
              <a:gd name="connsiteX1" fmla="*/ 816964 w 1087075"/>
              <a:gd name="connsiteY1" fmla="*/ 232348 h 247338"/>
              <a:gd name="connsiteX2" fmla="*/ 1086786 w 1087075"/>
              <a:gd name="connsiteY2" fmla="*/ 82446 h 247338"/>
              <a:gd name="connsiteX3" fmla="*/ 779488 w 1087075"/>
              <a:gd name="connsiteY3" fmla="*/ 0 h 247338"/>
              <a:gd name="connsiteX0" fmla="*/ 0 w 1087075"/>
              <a:gd name="connsiteY0" fmla="*/ 247338 h 247338"/>
              <a:gd name="connsiteX1" fmla="*/ 816964 w 1087075"/>
              <a:gd name="connsiteY1" fmla="*/ 232348 h 247338"/>
              <a:gd name="connsiteX2" fmla="*/ 1086786 w 1087075"/>
              <a:gd name="connsiteY2" fmla="*/ 82446 h 247338"/>
              <a:gd name="connsiteX3" fmla="*/ 779488 w 1087075"/>
              <a:gd name="connsiteY3" fmla="*/ 0 h 247338"/>
              <a:gd name="connsiteX0" fmla="*/ 0 w 1087075"/>
              <a:gd name="connsiteY0" fmla="*/ 247338 h 247338"/>
              <a:gd name="connsiteX1" fmla="*/ 816964 w 1087075"/>
              <a:gd name="connsiteY1" fmla="*/ 232348 h 247338"/>
              <a:gd name="connsiteX2" fmla="*/ 1086786 w 1087075"/>
              <a:gd name="connsiteY2" fmla="*/ 82446 h 247338"/>
              <a:gd name="connsiteX3" fmla="*/ 779488 w 1087075"/>
              <a:gd name="connsiteY3" fmla="*/ 0 h 247338"/>
              <a:gd name="connsiteX0" fmla="*/ 0 w 1087075"/>
              <a:gd name="connsiteY0" fmla="*/ 247435 h 247435"/>
              <a:gd name="connsiteX1" fmla="*/ 816964 w 1087075"/>
              <a:gd name="connsiteY1" fmla="*/ 232445 h 247435"/>
              <a:gd name="connsiteX2" fmla="*/ 1086786 w 1087075"/>
              <a:gd name="connsiteY2" fmla="*/ 82543 h 247435"/>
              <a:gd name="connsiteX3" fmla="*/ 779488 w 1087075"/>
              <a:gd name="connsiteY3" fmla="*/ 97 h 247435"/>
              <a:gd name="connsiteX0" fmla="*/ 0 w 1087075"/>
              <a:gd name="connsiteY0" fmla="*/ 247435 h 247435"/>
              <a:gd name="connsiteX1" fmla="*/ 816964 w 1087075"/>
              <a:gd name="connsiteY1" fmla="*/ 232445 h 247435"/>
              <a:gd name="connsiteX2" fmla="*/ 1086786 w 1087075"/>
              <a:gd name="connsiteY2" fmla="*/ 82543 h 247435"/>
              <a:gd name="connsiteX3" fmla="*/ 779488 w 1087075"/>
              <a:gd name="connsiteY3" fmla="*/ 97 h 247435"/>
              <a:gd name="connsiteX0" fmla="*/ 0 w 1087055"/>
              <a:gd name="connsiteY0" fmla="*/ 247435 h 329881"/>
              <a:gd name="connsiteX1" fmla="*/ 809469 w 1087055"/>
              <a:gd name="connsiteY1" fmla="*/ 329881 h 329881"/>
              <a:gd name="connsiteX2" fmla="*/ 1086786 w 1087055"/>
              <a:gd name="connsiteY2" fmla="*/ 82543 h 329881"/>
              <a:gd name="connsiteX3" fmla="*/ 779488 w 1087055"/>
              <a:gd name="connsiteY3" fmla="*/ 97 h 329881"/>
              <a:gd name="connsiteX0" fmla="*/ 0 w 1087055"/>
              <a:gd name="connsiteY0" fmla="*/ 247435 h 335412"/>
              <a:gd name="connsiteX1" fmla="*/ 809469 w 1087055"/>
              <a:gd name="connsiteY1" fmla="*/ 329881 h 335412"/>
              <a:gd name="connsiteX2" fmla="*/ 1086786 w 1087055"/>
              <a:gd name="connsiteY2" fmla="*/ 82543 h 335412"/>
              <a:gd name="connsiteX3" fmla="*/ 779488 w 1087055"/>
              <a:gd name="connsiteY3" fmla="*/ 97 h 335412"/>
              <a:gd name="connsiteX0" fmla="*/ 0 w 1087055"/>
              <a:gd name="connsiteY0" fmla="*/ 247435 h 264677"/>
              <a:gd name="connsiteX1" fmla="*/ 809469 w 1087055"/>
              <a:gd name="connsiteY1" fmla="*/ 239940 h 264677"/>
              <a:gd name="connsiteX2" fmla="*/ 1086786 w 1087055"/>
              <a:gd name="connsiteY2" fmla="*/ 82543 h 264677"/>
              <a:gd name="connsiteX3" fmla="*/ 779488 w 1087055"/>
              <a:gd name="connsiteY3" fmla="*/ 97 h 264677"/>
              <a:gd name="connsiteX0" fmla="*/ 0 w 1086998"/>
              <a:gd name="connsiteY0" fmla="*/ 247435 h 258320"/>
              <a:gd name="connsiteX1" fmla="*/ 779489 w 1086998"/>
              <a:gd name="connsiteY1" fmla="*/ 217454 h 258320"/>
              <a:gd name="connsiteX2" fmla="*/ 1086786 w 1086998"/>
              <a:gd name="connsiteY2" fmla="*/ 82543 h 258320"/>
              <a:gd name="connsiteX3" fmla="*/ 779488 w 1086998"/>
              <a:gd name="connsiteY3" fmla="*/ 97 h 258320"/>
              <a:gd name="connsiteX0" fmla="*/ 0 w 1086998"/>
              <a:gd name="connsiteY0" fmla="*/ 247435 h 247435"/>
              <a:gd name="connsiteX1" fmla="*/ 779489 w 1086998"/>
              <a:gd name="connsiteY1" fmla="*/ 217454 h 247435"/>
              <a:gd name="connsiteX2" fmla="*/ 1086786 w 1086998"/>
              <a:gd name="connsiteY2" fmla="*/ 82543 h 247435"/>
              <a:gd name="connsiteX3" fmla="*/ 779488 w 1086998"/>
              <a:gd name="connsiteY3" fmla="*/ 97 h 247435"/>
              <a:gd name="connsiteX0" fmla="*/ 0 w 1086998"/>
              <a:gd name="connsiteY0" fmla="*/ 247435 h 255074"/>
              <a:gd name="connsiteX1" fmla="*/ 779489 w 1086998"/>
              <a:gd name="connsiteY1" fmla="*/ 217454 h 255074"/>
              <a:gd name="connsiteX2" fmla="*/ 1086786 w 1086998"/>
              <a:gd name="connsiteY2" fmla="*/ 82543 h 255074"/>
              <a:gd name="connsiteX3" fmla="*/ 779488 w 1086998"/>
              <a:gd name="connsiteY3" fmla="*/ 97 h 255074"/>
              <a:gd name="connsiteX0" fmla="*/ 0 w 1086998"/>
              <a:gd name="connsiteY0" fmla="*/ 247435 h 247435"/>
              <a:gd name="connsiteX1" fmla="*/ 779489 w 1086998"/>
              <a:gd name="connsiteY1" fmla="*/ 217454 h 247435"/>
              <a:gd name="connsiteX2" fmla="*/ 1086786 w 1086998"/>
              <a:gd name="connsiteY2" fmla="*/ 82543 h 247435"/>
              <a:gd name="connsiteX3" fmla="*/ 779488 w 1086998"/>
              <a:gd name="connsiteY3" fmla="*/ 97 h 24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998" h="247435">
                <a:moveTo>
                  <a:pt x="0" y="247435"/>
                </a:moveTo>
                <a:cubicBezTo>
                  <a:pt x="277318" y="244938"/>
                  <a:pt x="598358" y="244936"/>
                  <a:pt x="779489" y="217454"/>
                </a:cubicBezTo>
                <a:cubicBezTo>
                  <a:pt x="960620" y="189972"/>
                  <a:pt x="1093032" y="121268"/>
                  <a:pt x="1086786" y="82543"/>
                </a:cubicBezTo>
                <a:cubicBezTo>
                  <a:pt x="1080540" y="43818"/>
                  <a:pt x="919396" y="-2401"/>
                  <a:pt x="779488" y="9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</a:t>
            </a:r>
            <a:r>
              <a:rPr lang="en-US" altLang="ko-KR" dirty="0"/>
              <a:t> </a:t>
            </a:r>
            <a:r>
              <a:rPr lang="en-US" altLang="ko-KR" dirty="0" smtClean="0"/>
              <a:t>: finding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Tracing variables</a:t>
            </a:r>
          </a:p>
          <a:p>
            <a:pPr lvl="1"/>
            <a:r>
              <a:rPr lang="en-US" altLang="ko-KR" dirty="0"/>
              <a:t>Watching the variables change while the program is running</a:t>
            </a:r>
          </a:p>
          <a:p>
            <a:pPr lvl="1"/>
            <a:r>
              <a:rPr lang="en-US" altLang="ko-KR" dirty="0"/>
              <a:t>Simply insert temporary output statements in your program to print the values of variables of </a:t>
            </a:r>
            <a:r>
              <a:rPr lang="en-US" altLang="ko-KR" dirty="0" smtClean="0"/>
              <a:t>interest or, learn to use the </a:t>
            </a:r>
            <a:r>
              <a:rPr lang="en-US" altLang="ko-KR" dirty="0" smtClean="0">
                <a:solidFill>
                  <a:schemeClr val="accent2"/>
                </a:solidFill>
              </a:rPr>
              <a:t>debugger</a:t>
            </a:r>
            <a:r>
              <a:rPr lang="en-US" altLang="ko-KR" dirty="0" smtClean="0"/>
              <a:t> that may be provided by your system</a:t>
            </a:r>
          </a:p>
          <a:p>
            <a:pPr lvl="1"/>
            <a:r>
              <a:rPr lang="en-US" altLang="ko-KR" dirty="0" smtClean="0"/>
              <a:t>Setting the breakpoint: click twice on the left side line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8296" t="1" b="10414"/>
          <a:stretch/>
        </p:blipFill>
        <p:spPr>
          <a:xfrm>
            <a:off x="6720542" y="1523210"/>
            <a:ext cx="1966258" cy="664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6778"/>
            <a:ext cx="4074910" cy="1009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1991" y="746438"/>
            <a:ext cx="13917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디버그 모드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813496" y="1115770"/>
            <a:ext cx="11608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원래 모드</a:t>
            </a:r>
            <a:endParaRPr lang="ko-KR" altLang="en-US" sz="1800" dirty="0"/>
          </a:p>
        </p:txBody>
      </p:sp>
      <p:cxnSp>
        <p:nvCxnSpPr>
          <p:cNvPr id="10" name="직선 화살표 연결선 9"/>
          <p:cNvCxnSpPr>
            <a:stCxn id="2" idx="2"/>
          </p:cNvCxnSpPr>
          <p:nvPr/>
        </p:nvCxnSpPr>
        <p:spPr>
          <a:xfrm>
            <a:off x="8017855" y="1115770"/>
            <a:ext cx="440532" cy="63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>
            <a:off x="7393944" y="1485102"/>
            <a:ext cx="537370" cy="420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1.daumcdn.net/cfile/tistory/27087F4855E37D77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69" y="4539744"/>
            <a:ext cx="4791955" cy="202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899" y="413326"/>
            <a:ext cx="9321800" cy="63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1) Skip All </a:t>
            </a:r>
            <a:r>
              <a:rPr lang="en-US" altLang="ko-KR" b="1" dirty="0" smtClean="0">
                <a:solidFill>
                  <a:srgbClr val="00B050"/>
                </a:solidFill>
              </a:rPr>
              <a:t>Breakpoints 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en-US" altLang="ko-KR" b="1" dirty="0" smtClean="0">
                <a:solidFill>
                  <a:srgbClr val="00B050"/>
                </a:solidFill>
              </a:rPr>
              <a:t>Resume(F8) 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 </a:t>
            </a:r>
            <a:r>
              <a:rPr lang="en-US" altLang="ko-KR" dirty="0"/>
              <a:t>Continue to the next </a:t>
            </a:r>
            <a:r>
              <a:rPr lang="en-US" altLang="ko-KR" dirty="0" smtClean="0"/>
              <a:t>breakpoint</a:t>
            </a:r>
          </a:p>
          <a:p>
            <a:r>
              <a:rPr lang="en-US" altLang="ko-KR" b="1" dirty="0" smtClean="0"/>
              <a:t>3) Suspend :</a:t>
            </a:r>
            <a:r>
              <a:rPr lang="ko-KR" altLang="en-US" dirty="0" smtClean="0"/>
              <a:t> </a:t>
            </a:r>
            <a:r>
              <a:rPr lang="en-US" altLang="ko-KR" dirty="0"/>
              <a:t>Pauses the thread and is the same as that specified for the current statement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4) Terminate 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 </a:t>
            </a:r>
            <a:r>
              <a:rPr lang="en-US" altLang="ko-KR" dirty="0" smtClean="0"/>
              <a:t>End thread</a:t>
            </a:r>
            <a:endParaRPr lang="ko-KR" altLang="en-US" dirty="0" smtClean="0"/>
          </a:p>
          <a:p>
            <a:r>
              <a:rPr lang="en-US" altLang="ko-KR" b="1" dirty="0" smtClean="0"/>
              <a:t>6) Step Into(F5) :</a:t>
            </a:r>
            <a:r>
              <a:rPr lang="ko-KR" altLang="en-US" dirty="0" smtClean="0"/>
              <a:t> </a:t>
            </a:r>
            <a:r>
              <a:rPr lang="en-US" altLang="ko-KR" dirty="0"/>
              <a:t>If the next line is in a function, it goes into the function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7) </a:t>
            </a:r>
            <a:r>
              <a:rPr lang="en-US" altLang="ko-KR" b="1" dirty="0">
                <a:solidFill>
                  <a:srgbClr val="00B050"/>
                </a:solidFill>
              </a:rPr>
              <a:t>Step </a:t>
            </a:r>
            <a:r>
              <a:rPr lang="en-US" altLang="ko-KR" b="1" dirty="0" smtClean="0">
                <a:solidFill>
                  <a:srgbClr val="00B050"/>
                </a:solidFill>
              </a:rPr>
              <a:t>Over(F6) :</a:t>
            </a:r>
            <a:r>
              <a:rPr lang="ko-KR" altLang="en-US" dirty="0" smtClean="0"/>
              <a:t> </a:t>
            </a:r>
            <a:r>
              <a:rPr lang="en-US" altLang="ko-KR" dirty="0"/>
              <a:t>Pass a function call and go one step at the current </a:t>
            </a:r>
            <a:r>
              <a:rPr lang="en-US" altLang="ko-KR" dirty="0" smtClean="0"/>
              <a:t>position</a:t>
            </a:r>
          </a:p>
          <a:p>
            <a:r>
              <a:rPr lang="en-US" altLang="ko-KR" b="1" dirty="0" smtClean="0"/>
              <a:t>8) Step Return(F7) :</a:t>
            </a:r>
            <a:r>
              <a:rPr lang="ko-KR" altLang="en-US" dirty="0" smtClean="0"/>
              <a:t> </a:t>
            </a:r>
            <a:r>
              <a:rPr lang="en-US" altLang="ko-KR" dirty="0"/>
              <a:t>Go back to the end of the current function, return to the function </a:t>
            </a:r>
            <a:r>
              <a:rPr lang="en-US" altLang="ko-KR" dirty="0" smtClean="0"/>
              <a:t>call</a:t>
            </a:r>
          </a:p>
          <a:p>
            <a:r>
              <a:rPr lang="en-US" altLang="ko-KR" b="1" dirty="0" smtClean="0"/>
              <a:t>9) Drop to Frame :</a:t>
            </a:r>
            <a:r>
              <a:rPr lang="ko-KR" altLang="en-US" dirty="0" smtClean="0"/>
              <a:t> </a:t>
            </a:r>
            <a:r>
              <a:rPr lang="en-US" altLang="ko-KR" dirty="0" smtClean="0"/>
              <a:t>Moves </a:t>
            </a:r>
            <a:r>
              <a:rPr lang="en-US" altLang="ko-KR" dirty="0"/>
              <a:t>to the first row of the selected stack frame. When you want to start from scratch</a:t>
            </a:r>
            <a:endParaRPr lang="ko-KR" altLang="en-US" dirty="0" smtClean="0"/>
          </a:p>
          <a:p>
            <a:r>
              <a:rPr lang="en-US" altLang="ko-KR" b="1" dirty="0" smtClean="0"/>
              <a:t>10) </a:t>
            </a:r>
            <a:r>
              <a:rPr lang="en-US" altLang="ko-KR" b="1" dirty="0"/>
              <a:t>Use Step Filters(Shift+F5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66" y="25265"/>
            <a:ext cx="3868211" cy="14301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89677" y="1586061"/>
            <a:ext cx="253935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1800" dirty="0"/>
              <a:t>모든 </a:t>
            </a:r>
            <a:r>
              <a:rPr lang="en-US" altLang="ko-KR" sz="1800" dirty="0"/>
              <a:t>Break Point</a:t>
            </a:r>
            <a:r>
              <a:rPr lang="ko-KR" altLang="en-US" sz="1800" dirty="0"/>
              <a:t>를 무시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83163" y="1954494"/>
            <a:ext cx="2282997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1600" dirty="0"/>
              <a:t>다음브레이크까지 실행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83163" y="3660722"/>
            <a:ext cx="218521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1800" dirty="0"/>
              <a:t>함수 안으로 들어감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69893" y="4337755"/>
            <a:ext cx="499848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1800" dirty="0"/>
              <a:t>한 </a:t>
            </a:r>
            <a:r>
              <a:rPr lang="ko-KR" altLang="en-US" sz="1800" dirty="0" err="1"/>
              <a:t>스텝씩</a:t>
            </a:r>
            <a:r>
              <a:rPr lang="ko-KR" altLang="en-US" sz="1800" dirty="0"/>
              <a:t> 진행</a:t>
            </a:r>
            <a:r>
              <a:rPr lang="en-US" altLang="ko-KR" sz="1800" dirty="0"/>
              <a:t>, </a:t>
            </a:r>
            <a:r>
              <a:rPr lang="ko-KR" altLang="en-US" sz="1800" dirty="0"/>
              <a:t>현재 </a:t>
            </a:r>
            <a:r>
              <a:rPr lang="ko-KR" altLang="en-US" sz="1800" dirty="0" err="1"/>
              <a:t>소스창에서</a:t>
            </a:r>
            <a:r>
              <a:rPr lang="ko-KR" altLang="en-US" sz="1800" dirty="0"/>
              <a:t> 한 </a:t>
            </a:r>
            <a:r>
              <a:rPr lang="ko-KR" altLang="en-US" sz="1800" dirty="0" err="1"/>
              <a:t>스텝씩</a:t>
            </a:r>
            <a:r>
              <a:rPr lang="ko-KR" altLang="en-US" sz="1800" dirty="0"/>
              <a:t> 진행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99431" y="4996574"/>
            <a:ext cx="246894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1800" dirty="0"/>
              <a:t>함수 밖으로 빠져 나옴</a:t>
            </a:r>
          </a:p>
        </p:txBody>
      </p:sp>
    </p:spTree>
    <p:extLst>
      <p:ext uri="{BB962C8B-B14F-4D97-AF65-F5344CB8AC3E}">
        <p14:creationId xmlns:p14="http://schemas.microsoft.com/office/powerpoint/2010/main" val="18766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Debugging: Assertion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Assertion</a:t>
            </a:r>
          </a:p>
          <a:p>
            <a:pPr lvl="1"/>
            <a:r>
              <a:rPr lang="en-US" altLang="ko-KR" dirty="0"/>
              <a:t>Something that says the current state of the program</a:t>
            </a:r>
          </a:p>
          <a:p>
            <a:pPr lvl="1"/>
            <a:r>
              <a:rPr lang="en-US" altLang="ko-KR" dirty="0"/>
              <a:t>Can be true or false</a:t>
            </a:r>
          </a:p>
          <a:p>
            <a:pPr lvl="1"/>
            <a:r>
              <a:rPr lang="en-US" altLang="ko-KR" dirty="0"/>
              <a:t>Should be true when no mistakes in running program</a:t>
            </a:r>
          </a:p>
          <a:p>
            <a:r>
              <a:rPr lang="en-US" altLang="ko-KR" dirty="0">
                <a:ea typeface="굴림" charset="-127"/>
              </a:rPr>
              <a:t>Syntax for assertion check</a:t>
            </a:r>
            <a:br>
              <a:rPr lang="en-US" altLang="ko-KR" dirty="0">
                <a:ea typeface="굴림" charset="-127"/>
              </a:rPr>
            </a:br>
            <a:r>
              <a:rPr lang="en-US" altLang="ko-KR" sz="2000" b="1" i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Assert </a:t>
            </a:r>
            <a:r>
              <a:rPr lang="en-US" altLang="ko-KR" sz="2000" b="1" i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Boolean_Expression</a:t>
            </a:r>
            <a:r>
              <a:rPr lang="en-US" altLang="ko-KR" sz="2000" b="1" i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;</a:t>
            </a:r>
          </a:p>
          <a:p>
            <a:r>
              <a:rPr lang="en-US" altLang="ko-KR" dirty="0"/>
              <a:t>Assertion </a:t>
            </a:r>
            <a:r>
              <a:rPr lang="en-US" altLang="ko-KR" dirty="0" smtClean="0"/>
              <a:t>check</a:t>
            </a:r>
          </a:p>
          <a:p>
            <a:pPr lvl="1"/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56" y="4305046"/>
            <a:ext cx="5119644" cy="19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8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while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while</a:t>
            </a:r>
            <a:r>
              <a:rPr lang="en-US" altLang="ko-KR" dirty="0">
                <a:ea typeface="굴림" charset="-127"/>
              </a:rPr>
              <a:t> statement repeats while a controlling </a:t>
            </a:r>
            <a:r>
              <a:rPr lang="en-US" altLang="ko-KR" dirty="0" err="1">
                <a:ea typeface="굴림" charset="-127"/>
              </a:rPr>
              <a:t>boolean</a:t>
            </a:r>
            <a:r>
              <a:rPr lang="en-US" altLang="ko-KR" dirty="0">
                <a:ea typeface="굴림" charset="-127"/>
              </a:rPr>
              <a:t> expression remains true</a:t>
            </a:r>
          </a:p>
          <a:p>
            <a:pPr lvl="1"/>
            <a:r>
              <a:rPr lang="en-US" altLang="ko-KR" dirty="0">
                <a:ea typeface="굴림" charset="-127"/>
              </a:rPr>
              <a:t>Start from expression evaluation</a:t>
            </a:r>
          </a:p>
          <a:p>
            <a:pPr lvl="1"/>
            <a:r>
              <a:rPr lang="en-US" altLang="ko-KR" dirty="0">
                <a:ea typeface="굴림" charset="-127"/>
              </a:rPr>
              <a:t>As long as it is true, repeat instructions in brackets</a:t>
            </a:r>
          </a:p>
          <a:p>
            <a:r>
              <a:rPr lang="en-US" altLang="ko-KR" dirty="0"/>
              <a:t>Syntax</a:t>
            </a:r>
          </a:p>
          <a:p>
            <a:pPr marL="457200" lvl="1" indent="0">
              <a:buNone/>
            </a:pPr>
            <a:r>
              <a:rPr lang="en-US" altLang="ko-KR" dirty="0">
                <a:ea typeface="굴림" charset="-127"/>
              </a:rPr>
              <a:t>while (</a:t>
            </a:r>
            <a:r>
              <a:rPr lang="en-US" altLang="ko-KR" i="1" dirty="0" err="1">
                <a:ea typeface="굴림" charset="-127"/>
              </a:rPr>
              <a:t>Boolean_expression</a:t>
            </a:r>
            <a:r>
              <a:rPr lang="en-US" altLang="ko-KR" dirty="0">
                <a:ea typeface="굴림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dirty="0">
                <a:ea typeface="굴림" charset="-127"/>
              </a:rPr>
              <a:t>	</a:t>
            </a:r>
            <a:r>
              <a:rPr lang="en-US" altLang="ko-KR" i="1" dirty="0">
                <a:ea typeface="굴림" charset="-127"/>
              </a:rPr>
              <a:t>Statements</a:t>
            </a:r>
            <a:r>
              <a:rPr lang="en-US" altLang="ko-KR" dirty="0">
                <a:ea typeface="굴림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dirty="0">
                <a:ea typeface="굴림" charset="-127"/>
              </a:rPr>
              <a:t>}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24" y="3850737"/>
            <a:ext cx="3634740" cy="138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E0C63D-30CB-4906-B4BD-413BDA75A5F9}"/>
              </a:ext>
            </a:extLst>
          </p:cNvPr>
          <p:cNvSpPr/>
          <p:nvPr/>
        </p:nvSpPr>
        <p:spPr>
          <a:xfrm>
            <a:off x="5149546" y="3413599"/>
            <a:ext cx="158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  <a:ea typeface="굴림" charset="-127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3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: Assertion check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255520" cy="4884847"/>
          </a:xfrm>
        </p:spPr>
        <p:txBody>
          <a:bodyPr/>
          <a:lstStyle/>
          <a:p>
            <a:r>
              <a:rPr lang="en-US" altLang="ko-KR" sz="2400" dirty="0" smtClean="0"/>
              <a:t>Assertion on</a:t>
            </a:r>
          </a:p>
          <a:p>
            <a:r>
              <a:rPr lang="en-US" altLang="ko-KR" sz="2400" dirty="0" smtClean="0"/>
              <a:t>Right click on project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Run/Debug Settings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Choose resources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click “edit” </a:t>
            </a:r>
            <a:r>
              <a:rPr lang="en-US" altLang="ko-KR" sz="2400" dirty="0" smtClean="0">
                <a:sym typeface="Wingdings" panose="05000000000000000000" pitchFamily="2" charset="2"/>
              </a:rPr>
              <a:t> Set VM argument “–</a:t>
            </a:r>
            <a:r>
              <a:rPr lang="en-US" altLang="ko-KR" sz="2400" dirty="0" err="1" smtClean="0">
                <a:sym typeface="Wingdings" panose="05000000000000000000" pitchFamily="2" charset="2"/>
              </a:rPr>
              <a:t>ea</a:t>
            </a:r>
            <a:r>
              <a:rPr lang="en-US" altLang="ko-KR" sz="2400" dirty="0" smtClean="0">
                <a:sym typeface="Wingdings" panose="05000000000000000000" pitchFamily="2" charset="2"/>
              </a:rPr>
              <a:t>” </a:t>
            </a:r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0" y="1673121"/>
            <a:ext cx="6172200" cy="4604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8611" y="4027382"/>
            <a:ext cx="58060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6" y="632887"/>
            <a:ext cx="6685928" cy="52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Ex4_1a. Write a following program</a:t>
            </a:r>
          </a:p>
          <a:p>
            <a:pPr lvl="1"/>
            <a:r>
              <a:rPr lang="en-US" altLang="ko-KR" dirty="0" smtClean="0"/>
              <a:t>Read a list of non-negative integers: the end is indicated by any negative value (not included)</a:t>
            </a:r>
          </a:p>
          <a:p>
            <a:pPr lvl="1"/>
            <a:r>
              <a:rPr lang="en-US" altLang="ko-KR" dirty="0" smtClean="0"/>
              <a:t>Print the max, min, average (double) of the integers</a:t>
            </a:r>
          </a:p>
          <a:p>
            <a:r>
              <a:rPr lang="en-US" altLang="ko-KR" dirty="0" smtClean="0"/>
              <a:t>Ex4_1b. Extend Ex4_1b</a:t>
            </a:r>
          </a:p>
          <a:p>
            <a:pPr lvl="1"/>
            <a:r>
              <a:rPr lang="en-US" altLang="ko-KR" dirty="0" smtClean="0"/>
              <a:t>Read integer percentage (0 ~ 100): ignore values &gt; 100</a:t>
            </a:r>
          </a:p>
          <a:p>
            <a:pPr lvl="1"/>
            <a:r>
              <a:rPr lang="en-US" altLang="ko-KR" dirty="0" smtClean="0"/>
              <a:t>Set grade for each value: A (90~100), B (80~89), C (70~79), D (60~69), F (0~59)</a:t>
            </a:r>
          </a:p>
          <a:p>
            <a:pPr lvl="1"/>
            <a:r>
              <a:rPr lang="en-US" altLang="ko-KR" dirty="0" smtClean="0"/>
              <a:t>Print total count of grades and the count for each grade</a:t>
            </a:r>
          </a:p>
          <a:p>
            <a:pPr lvl="1"/>
            <a:r>
              <a:rPr lang="en-US" altLang="ko-KR" dirty="0" smtClean="0"/>
              <a:t>E.g., 98 87 86 78 -1 → total count: 4</a:t>
            </a:r>
            <a:br>
              <a:rPr lang="en-US" altLang="ko-KR" dirty="0" smtClean="0"/>
            </a:br>
            <a:r>
              <a:rPr lang="en-US" altLang="ko-KR" dirty="0" smtClean="0"/>
              <a:t>A count: 1, B count: 2, C count: 1, D count: 0, F count: 0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while </a:t>
            </a:r>
            <a:r>
              <a:rPr lang="en-US" altLang="ko-KR" dirty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do </a:t>
            </a:r>
            <a:r>
              <a:rPr lang="en-US" b="1" dirty="0"/>
              <a:t>some initialization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statement </a:t>
            </a:r>
          </a:p>
          <a:p>
            <a:r>
              <a:rPr lang="en-US" dirty="0"/>
              <a:t>The loop body typically contains an action that ultimately causes </a:t>
            </a:r>
            <a:r>
              <a:rPr lang="en-US" dirty="0">
                <a:solidFill>
                  <a:srgbClr val="0000FF"/>
                </a:solidFill>
              </a:rPr>
              <a:t>the controlling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expression to become false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08" y="4012166"/>
            <a:ext cx="4045012" cy="19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FC554-96AC-4C50-A17B-97B2883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Lab</a:t>
            </a:r>
            <a:r>
              <a:rPr lang="en-US" altLang="ko-KR" dirty="0">
                <a:ea typeface="굴림" charset="-127"/>
              </a:rPr>
              <a:t>: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while</a:t>
            </a:r>
            <a:r>
              <a:rPr lang="en-US" altLang="ko-KR" dirty="0">
                <a:ea typeface="굴림" charset="-127"/>
              </a:rPr>
              <a:t>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62B8-4778-49F2-9575-4D8D2A7C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View </a:t>
            </a:r>
            <a:r>
              <a:rPr lang="en-US" altLang="ko-KR" dirty="0">
                <a:ea typeface="굴림" charset="-127"/>
                <a:hlinkClick r:id="rId2" action="ppaction://hlinkfile"/>
              </a:rPr>
              <a:t>sample program</a:t>
            </a:r>
            <a:r>
              <a:rPr lang="en-US" altLang="ko-KR" dirty="0">
                <a:ea typeface="굴림" charset="-127"/>
              </a:rPr>
              <a:t>, Listing 4.1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WhileDemo</a:t>
            </a:r>
            <a:r>
              <a:rPr lang="en-US" altLang="ko-KR" dirty="0">
                <a:ea typeface="굴림" charset="-127"/>
              </a:rPr>
              <a:t> </a:t>
            </a:r>
          </a:p>
          <a:p>
            <a:pPr lvl="1"/>
            <a:r>
              <a:rPr lang="en-US" altLang="ko-KR" dirty="0"/>
              <a:t>Write a program to count the number to buckle the shoe.</a:t>
            </a:r>
          </a:p>
          <a:p>
            <a:pPr lvl="1"/>
            <a:r>
              <a:rPr lang="en-US" altLang="ko-KR" dirty="0"/>
              <a:t>Write a program to count the odd number to buckle the shoe.</a:t>
            </a:r>
          </a:p>
          <a:p>
            <a:endParaRPr lang="ko-KR" alt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7B32C49-2484-4A6B-9A2E-5583D38C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7469" y="5070359"/>
            <a:ext cx="5272542" cy="11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7F7F7F">
                <a:alpha val="50000"/>
              </a:srgbClr>
            </a:outerShdw>
          </a:effectLst>
        </p:spPr>
      </p:pic>
      <p:grpSp>
        <p:nvGrpSpPr>
          <p:cNvPr id="8" name="Group 10">
            <a:extLst>
              <a:ext uri="{FF2B5EF4-FFF2-40B4-BE49-F238E27FC236}">
                <a16:creationId xmlns:a16="http://schemas.microsoft.com/office/drawing/2014/main" id="{9A5C3F0D-F1DC-4846-8383-10610772255D}"/>
              </a:ext>
            </a:extLst>
          </p:cNvPr>
          <p:cNvGrpSpPr>
            <a:grpSpLocks/>
          </p:cNvGrpSpPr>
          <p:nvPr/>
        </p:nvGrpSpPr>
        <p:grpSpPr bwMode="auto">
          <a:xfrm>
            <a:off x="2317469" y="3454993"/>
            <a:ext cx="3563489" cy="1327098"/>
            <a:chOff x="1427798" y="2534603"/>
            <a:chExt cx="3964535" cy="144303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0627420E-2DB7-467D-A659-F96CCB90F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r="51720"/>
            <a:stretch>
              <a:fillRect/>
            </a:stretch>
          </p:blipFill>
          <p:spPr bwMode="auto">
            <a:xfrm>
              <a:off x="1427798" y="2534603"/>
              <a:ext cx="3077355" cy="144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2B41DC33-4D52-4A5C-806D-2D82C17F4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82947"/>
            <a:stretch>
              <a:fillRect/>
            </a:stretch>
          </p:blipFill>
          <p:spPr bwMode="auto">
            <a:xfrm>
              <a:off x="4305180" y="2534603"/>
              <a:ext cx="1087153" cy="144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574710B-FE4D-42A9-BFED-54194BB0485B}"/>
              </a:ext>
            </a:extLst>
          </p:cNvPr>
          <p:cNvGrpSpPr>
            <a:grpSpLocks/>
          </p:cNvGrpSpPr>
          <p:nvPr/>
        </p:nvGrpSpPr>
        <p:grpSpPr bwMode="auto">
          <a:xfrm>
            <a:off x="4171904" y="3675771"/>
            <a:ext cx="3418107" cy="1222259"/>
            <a:chOff x="1624964" y="4023360"/>
            <a:chExt cx="3550920" cy="1413510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F7A68663-D94C-409F-98E5-D97502612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r="57562"/>
            <a:stretch>
              <a:fillRect/>
            </a:stretch>
          </p:blipFill>
          <p:spPr bwMode="auto">
            <a:xfrm>
              <a:off x="1624964" y="4023360"/>
              <a:ext cx="2699716" cy="1413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5B5FFCBD-D952-47F9-B6F6-8A9FB2564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86313"/>
            <a:stretch>
              <a:fillRect/>
            </a:stretch>
          </p:blipFill>
          <p:spPr bwMode="auto">
            <a:xfrm>
              <a:off x="4305623" y="4023360"/>
              <a:ext cx="870261" cy="1413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500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10" y="468502"/>
            <a:ext cx="7176223" cy="601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6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do-while </a:t>
            </a:r>
            <a:r>
              <a:rPr lang="en-US" altLang="ko-KR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Similar to a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while</a:t>
            </a:r>
            <a:r>
              <a:rPr lang="en-US" altLang="ko-KR" dirty="0">
                <a:ea typeface="굴림" charset="-127"/>
              </a:rPr>
              <a:t> statement, except that the loop body is executed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at least once</a:t>
            </a:r>
          </a:p>
          <a:p>
            <a:r>
              <a:rPr lang="en-US" altLang="ko-KR" dirty="0"/>
              <a:t>Syntax</a:t>
            </a:r>
          </a:p>
          <a:p>
            <a:pPr marL="457200" lvl="1" indent="0">
              <a:buNone/>
            </a:pPr>
            <a:r>
              <a:rPr lang="en-US" altLang="ko-KR" dirty="0"/>
              <a:t>do 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</a:t>
            </a:r>
            <a:r>
              <a:rPr lang="en-US" altLang="ko-KR" dirty="0"/>
              <a:t>;</a:t>
            </a:r>
          </a:p>
          <a:p>
            <a:pPr marL="457200" lvl="1" indent="0">
              <a:buNone/>
            </a:pPr>
            <a:r>
              <a:rPr lang="en-US" altLang="ko-KR" dirty="0"/>
              <a:t>} while (</a:t>
            </a:r>
            <a:r>
              <a:rPr lang="en-US" altLang="ko-KR" i="1" dirty="0" err="1"/>
              <a:t>Boolean_Expression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Don’t forget the semicolon!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95" y="2830823"/>
            <a:ext cx="3583305" cy="134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do-while</a:t>
            </a:r>
            <a:r>
              <a:rPr lang="en-US" altLang="ko-KR" dirty="0">
                <a:ea typeface="굴림" charset="-127"/>
              </a:rPr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ea typeface="굴림" charset="-127"/>
              </a:rPr>
              <a:t>First, the loop body is executed.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Then the </a:t>
            </a:r>
            <a:r>
              <a:rPr lang="en-US" altLang="ko-KR" sz="2800" dirty="0" err="1">
                <a:ea typeface="굴림" charset="-127"/>
              </a:rPr>
              <a:t>boolean</a:t>
            </a:r>
            <a:r>
              <a:rPr lang="en-US" altLang="ko-KR" sz="2800" dirty="0">
                <a:ea typeface="굴림" charset="-127"/>
              </a:rPr>
              <a:t> expression is checked.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As long as it is true, the loop is executed again.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If it is false, the loop is exited.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Equivalent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while</a:t>
            </a:r>
            <a:r>
              <a:rPr lang="en-US" altLang="ko-KR" sz="2800" dirty="0">
                <a:ea typeface="굴림" charset="-127"/>
              </a:rPr>
              <a:t> statement</a:t>
            </a:r>
          </a:p>
          <a:p>
            <a:pPr lvl="1">
              <a:buNone/>
            </a:pPr>
            <a:r>
              <a:rPr lang="en-US" altLang="ko-KR" b="1" i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Statement(s)_S1</a:t>
            </a:r>
          </a:p>
          <a:p>
            <a:pPr lvl="1">
              <a:buNone/>
            </a:pPr>
            <a:r>
              <a:rPr lang="en-US" altLang="ko-KR" b="1" i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while (</a:t>
            </a:r>
            <a:r>
              <a:rPr lang="en-US" altLang="ko-KR" b="1" i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Boolean_Condition</a:t>
            </a:r>
            <a:r>
              <a:rPr lang="en-US" altLang="ko-KR" b="1" i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lvl="1">
              <a:buNone/>
            </a:pPr>
            <a:r>
              <a:rPr lang="en-US" altLang="ko-KR" b="1" i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	  Statement(s)_S1</a:t>
            </a:r>
          </a:p>
          <a:p>
            <a:pPr lvl="1"/>
            <a:endParaRPr lang="en-US" altLang="ko-KR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do-while statement will execute the body statements at least once</a:t>
            </a:r>
          </a:p>
          <a:p>
            <a:r>
              <a:rPr lang="en-US" altLang="ko-KR" dirty="0"/>
              <a:t>while statement may output nothing</a:t>
            </a:r>
          </a:p>
          <a:p>
            <a:pPr lvl="1"/>
            <a:r>
              <a:rPr lang="en-US" altLang="ko-KR" dirty="0"/>
              <a:t>Consider: number == 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49027"/>
            <a:ext cx="3634740" cy="138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07" y="3849027"/>
            <a:ext cx="3583305" cy="134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5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7855</TotalTime>
  <Words>1281</Words>
  <Application>Microsoft Office PowerPoint</Application>
  <PresentationFormat>화면 슬라이드 쇼(4:3)</PresentationFormat>
  <Paragraphs>225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ヒラギノ角ゴ Pro W3</vt:lpstr>
      <vt:lpstr>굴림</vt:lpstr>
      <vt:lpstr>맑은 고딕</vt:lpstr>
      <vt:lpstr>Arial</vt:lpstr>
      <vt:lpstr>Calibri</vt:lpstr>
      <vt:lpstr>Consolas</vt:lpstr>
      <vt:lpstr>Courier New</vt:lpstr>
      <vt:lpstr>Times New Roman</vt:lpstr>
      <vt:lpstr>Wingdings</vt:lpstr>
      <vt:lpstr>UNC-5-ed</vt:lpstr>
      <vt:lpstr>PowerPoint 프레젠테이션</vt:lpstr>
      <vt:lpstr>Java Loop Statements</vt:lpstr>
      <vt:lpstr>while Statement</vt:lpstr>
      <vt:lpstr>while Statement</vt:lpstr>
      <vt:lpstr>Lab: while Statement</vt:lpstr>
      <vt:lpstr>PowerPoint 프레젠테이션</vt:lpstr>
      <vt:lpstr>do-while Statement</vt:lpstr>
      <vt:lpstr>do-while Statement</vt:lpstr>
      <vt:lpstr>Difference?</vt:lpstr>
      <vt:lpstr>Lab: do-while Statement</vt:lpstr>
      <vt:lpstr>PowerPoint 프레젠테이션</vt:lpstr>
      <vt:lpstr>Infinite loops</vt:lpstr>
      <vt:lpstr>Infinite Loops</vt:lpstr>
      <vt:lpstr>Nested loops </vt:lpstr>
      <vt:lpstr>Nested Loops</vt:lpstr>
      <vt:lpstr>PowerPoint 프레젠테이션</vt:lpstr>
      <vt:lpstr>for Statement</vt:lpstr>
      <vt:lpstr>for Statement</vt:lpstr>
      <vt:lpstr>Local variables </vt:lpstr>
      <vt:lpstr>For Loop: Don’t Overcount</vt:lpstr>
      <vt:lpstr>Using a comma (,) </vt:lpstr>
      <vt:lpstr>For Loop: Case Study</vt:lpstr>
      <vt:lpstr>For Loop: Case Study</vt:lpstr>
      <vt:lpstr>break and continue Statements</vt:lpstr>
      <vt:lpstr>break and continue Statements</vt:lpstr>
      <vt:lpstr>Debugging : finding errors</vt:lpstr>
      <vt:lpstr>PowerPoint 프레젠테이션</vt:lpstr>
      <vt:lpstr>Debugging</vt:lpstr>
      <vt:lpstr>Debugging: Assertion check</vt:lpstr>
      <vt:lpstr>Debugging : Assertion check </vt:lpstr>
      <vt:lpstr>PowerPoint 프레젠테이션</vt:lpstr>
      <vt:lpstr>Practice 4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Windows 사용자</cp:lastModifiedBy>
  <cp:revision>977</cp:revision>
  <dcterms:created xsi:type="dcterms:W3CDTF">2013-01-10T01:00:39Z</dcterms:created>
  <dcterms:modified xsi:type="dcterms:W3CDTF">2021-03-31T06:47:50Z</dcterms:modified>
</cp:coreProperties>
</file>