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394" r:id="rId3"/>
    <p:sldId id="389" r:id="rId4"/>
    <p:sldId id="461" r:id="rId5"/>
    <p:sldId id="462" r:id="rId6"/>
    <p:sldId id="463" r:id="rId7"/>
    <p:sldId id="464" r:id="rId8"/>
    <p:sldId id="465" r:id="rId9"/>
    <p:sldId id="390" r:id="rId10"/>
    <p:sldId id="391" r:id="rId11"/>
    <p:sldId id="392" r:id="rId12"/>
    <p:sldId id="395" r:id="rId13"/>
    <p:sldId id="325" r:id="rId14"/>
    <p:sldId id="326" r:id="rId15"/>
    <p:sldId id="327" r:id="rId16"/>
    <p:sldId id="397" r:id="rId17"/>
    <p:sldId id="396" r:id="rId18"/>
    <p:sldId id="328" r:id="rId19"/>
    <p:sldId id="400" r:id="rId20"/>
    <p:sldId id="32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80" r:id="rId31"/>
    <p:sldId id="482" r:id="rId32"/>
    <p:sldId id="483" r:id="rId33"/>
    <p:sldId id="484" r:id="rId34"/>
    <p:sldId id="525" r:id="rId35"/>
    <p:sldId id="517" r:id="rId36"/>
    <p:sldId id="518" r:id="rId37"/>
    <p:sldId id="519" r:id="rId38"/>
    <p:sldId id="524" r:id="rId39"/>
    <p:sldId id="521" r:id="rId40"/>
    <p:sldId id="522" r:id="rId41"/>
    <p:sldId id="523" r:id="rId42"/>
    <p:sldId id="490" r:id="rId43"/>
    <p:sldId id="503" r:id="rId44"/>
    <p:sldId id="491" r:id="rId45"/>
    <p:sldId id="493" r:id="rId46"/>
    <p:sldId id="494" r:id="rId47"/>
    <p:sldId id="495" r:id="rId48"/>
    <p:sldId id="497" r:id="rId49"/>
    <p:sldId id="526" r:id="rId50"/>
    <p:sldId id="527" r:id="rId51"/>
    <p:sldId id="528" r:id="rId52"/>
    <p:sldId id="420" r:id="rId53"/>
    <p:sldId id="347" r:id="rId54"/>
    <p:sldId id="424" r:id="rId55"/>
    <p:sldId id="423" r:id="rId56"/>
    <p:sldId id="350" r:id="rId57"/>
    <p:sldId id="427" r:id="rId58"/>
    <p:sldId id="426" r:id="rId59"/>
    <p:sldId id="352" r:id="rId60"/>
    <p:sldId id="429" r:id="rId61"/>
    <p:sldId id="430" r:id="rId62"/>
    <p:sldId id="431" r:id="rId63"/>
    <p:sldId id="354" r:id="rId64"/>
    <p:sldId id="432" r:id="rId65"/>
    <p:sldId id="437" r:id="rId66"/>
    <p:sldId id="360" r:id="rId67"/>
    <p:sldId id="361" r:id="rId68"/>
    <p:sldId id="362" r:id="rId69"/>
    <p:sldId id="440" r:id="rId70"/>
    <p:sldId id="444" r:id="rId71"/>
    <p:sldId id="366" r:id="rId72"/>
    <p:sldId id="535" r:id="rId73"/>
    <p:sldId id="536" r:id="rId74"/>
    <p:sldId id="537" r:id="rId75"/>
    <p:sldId id="538" r:id="rId76"/>
    <p:sldId id="533" r:id="rId77"/>
    <p:sldId id="534" r:id="rId7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6BABD8"/>
    <a:srgbClr val="7AC3F6"/>
    <a:srgbClr val="6CADDA"/>
    <a:srgbClr val="75BBEC"/>
    <a:srgbClr val="6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04" y="60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4244A-B763-DE4F-8ECC-98AB27122A6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B1F93-C7C9-CA4D-BCD9-86D0BAC8B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0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5582-C1A1-4DC1-8730-60146EB6122B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D0A86-429F-48A3-B8E0-E5A44638A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2700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945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60048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722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3771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50721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88861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0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671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D0A86-429F-48A3-B8E0-E5A44638A3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666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68570"/>
            <a:ext cx="9168392" cy="22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502"/>
            <a:ext cx="8229600" cy="899819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84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90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245031"/>
            <a:ext cx="868680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08" y="306320"/>
            <a:ext cx="487063" cy="39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1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05E4-1670-4B9D-B078-E5E4BE1DE3A8}" type="datetime1">
              <a:rPr lang="ko-KR" altLang="en-US" smtClean="0"/>
              <a:t>2022-04-02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3952" y="6473952"/>
            <a:ext cx="2213007" cy="301752"/>
          </a:xfrm>
        </p:spPr>
        <p:txBody>
          <a:bodyPr/>
          <a:lstStyle/>
          <a:p>
            <a:r>
              <a:rPr lang="en-US" altLang="ko-KR" dirty="0"/>
              <a:t>Page </a:t>
            </a:r>
            <a:fld id="{FDDC2DEE-BCEE-4AD3-83C9-FC323B6116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759" cy="478112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359" y="1524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2718"/>
            <a:ext cx="9144000" cy="385281"/>
          </a:xfrm>
          <a:prstGeom prst="rect">
            <a:avLst/>
          </a:prstGeom>
          <a:solidFill>
            <a:srgbClr val="558E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45162" y="6564082"/>
            <a:ext cx="2798838" cy="195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CodeSamples2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CodeSamples2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objectaid.com/update/curr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CodeSamples2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3"/>
          <p:cNvSpPr>
            <a:spLocks noChangeArrowheads="1"/>
          </p:cNvSpPr>
          <p:nvPr/>
        </p:nvSpPr>
        <p:spPr bwMode="auto">
          <a:xfrm>
            <a:off x="789249" y="2295171"/>
            <a:ext cx="4080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March 4, 2014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599099" y="653437"/>
            <a:ext cx="8400788" cy="184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sz="3200" b="1" baseline="-25000" dirty="0">
                <a:solidFill>
                  <a:schemeClr val="accent1"/>
                </a:solidFill>
              </a:rPr>
              <a:t>Object Oriented Programming</a:t>
            </a:r>
            <a:br>
              <a:rPr lang="en-US" sz="3200" b="1" baseline="-25000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>Introduction to Java</a:t>
            </a:r>
            <a:endParaRPr lang="en-US" sz="3200" b="1" i="1" dirty="0">
              <a:solidFill>
                <a:schemeClr val="accent1"/>
              </a:solidFill>
            </a:endParaRPr>
          </a:p>
          <a:p>
            <a:pPr eaLnBrk="1" hangingPunct="1"/>
            <a:r>
              <a:rPr lang="en-US" sz="3200" b="1" i="1" dirty="0">
                <a:solidFill>
                  <a:srgbClr val="FF0000"/>
                </a:solidFill>
              </a:rPr>
              <a:t>Ch. 5. Classes and Methods (1)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20495" y="5152327"/>
            <a:ext cx="5104522" cy="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eaLnBrk="1" hangingPunct="1"/>
            <a:r>
              <a:rPr lang="en-US" altLang="ko-KR" sz="2000" dirty="0"/>
              <a:t>Dept. of Software, </a:t>
            </a:r>
            <a:r>
              <a:rPr lang="en-US" altLang="ko-KR" sz="2000" dirty="0" err="1"/>
              <a:t>Gachon</a:t>
            </a:r>
            <a:r>
              <a:rPr lang="en-US" altLang="ko-KR" sz="2000" dirty="0"/>
              <a:t> University</a:t>
            </a:r>
          </a:p>
          <a:p>
            <a:pPr eaLnBrk="1" hangingPunct="1"/>
            <a:r>
              <a:rPr lang="en-US" altLang="ko-KR" sz="2000" dirty="0" err="1"/>
              <a:t>Ahyoung</a:t>
            </a:r>
            <a:r>
              <a:rPr lang="en-US" altLang="ko-KR" sz="2000" dirty="0"/>
              <a:t> Choi, Spring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" y="5250959"/>
            <a:ext cx="609216" cy="48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218"/>
            <a:ext cx="8229600" cy="4884847"/>
          </a:xfrm>
        </p:spPr>
        <p:txBody>
          <a:bodyPr/>
          <a:lstStyle/>
          <a:p>
            <a:r>
              <a:rPr lang="en-US" dirty="0"/>
              <a:t>You have seen many program components that you can use without knowing the details </a:t>
            </a:r>
          </a:p>
          <a:p>
            <a:pPr lvl="1"/>
            <a:r>
              <a:rPr lang="en-US" dirty="0"/>
              <a:t>Scanner </a:t>
            </a:r>
          </a:p>
          <a:p>
            <a:pPr lvl="2"/>
            <a:r>
              <a:rPr lang="en-US" sz="2400" dirty="0"/>
              <a:t>next(), </a:t>
            </a:r>
            <a:r>
              <a:rPr lang="en-US" sz="2400" dirty="0" err="1"/>
              <a:t>nextLine</a:t>
            </a:r>
            <a:r>
              <a:rPr lang="en-US" sz="2400" dirty="0"/>
              <a:t>(), </a:t>
            </a:r>
            <a:r>
              <a:rPr lang="en-US" sz="2400" dirty="0" err="1"/>
              <a:t>nextInt</a:t>
            </a:r>
            <a:r>
              <a:rPr lang="en-US" sz="2400" dirty="0"/>
              <a:t>() </a:t>
            </a:r>
          </a:p>
          <a:p>
            <a:pPr lvl="1"/>
            <a:r>
              <a:rPr lang="en-US" dirty="0"/>
              <a:t>String </a:t>
            </a:r>
          </a:p>
          <a:p>
            <a:pPr lvl="2"/>
            <a:r>
              <a:rPr lang="en-US" sz="2400" dirty="0"/>
              <a:t>length(), </a:t>
            </a:r>
            <a:r>
              <a:rPr lang="en-US" sz="2400" dirty="0" err="1"/>
              <a:t>indexOf</a:t>
            </a:r>
            <a:r>
              <a:rPr lang="en-US" sz="2400" dirty="0"/>
              <a:t>(), substring(), trim() </a:t>
            </a:r>
          </a:p>
          <a:p>
            <a:pPr lvl="1"/>
            <a:endParaRPr lang="en-US" dirty="0"/>
          </a:p>
          <a:p>
            <a:r>
              <a:rPr lang="en-US" dirty="0"/>
              <a:t>Scanner class has more than 1500 lines of code </a:t>
            </a:r>
          </a:p>
          <a:p>
            <a:pPr lvl="1"/>
            <a:r>
              <a:rPr lang="en-US" sz="2000" dirty="0"/>
              <a:t>But you can use it without copying a single line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4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558" y="1375111"/>
            <a:ext cx="8229600" cy="4884847"/>
          </a:xfrm>
        </p:spPr>
        <p:txBody>
          <a:bodyPr/>
          <a:lstStyle/>
          <a:p>
            <a:r>
              <a:rPr lang="en-US" sz="3200" dirty="0"/>
              <a:t>The rules of reusability </a:t>
            </a:r>
          </a:p>
          <a:p>
            <a:pPr lvl="1"/>
            <a:r>
              <a:rPr lang="en-US" sz="2800" dirty="0"/>
              <a:t>Generic design </a:t>
            </a:r>
          </a:p>
          <a:p>
            <a:pPr lvl="2"/>
            <a:r>
              <a:rPr lang="en-US" sz="2400" dirty="0"/>
              <a:t>A component (a class in Java) should perform a general function </a:t>
            </a:r>
          </a:p>
          <a:p>
            <a:pPr lvl="1"/>
            <a:r>
              <a:rPr lang="en-US" sz="2800" dirty="0"/>
              <a:t>High cohesion  (</a:t>
            </a:r>
            <a:r>
              <a:rPr lang="ko-KR" altLang="en-US" sz="2800" dirty="0"/>
              <a:t>높은 결합력</a:t>
            </a:r>
            <a:r>
              <a:rPr lang="en-US" altLang="ko-KR" sz="2800" dirty="0"/>
              <a:t>)</a:t>
            </a:r>
            <a:endParaRPr lang="en-US" sz="2800" dirty="0"/>
          </a:p>
          <a:p>
            <a:pPr lvl="2"/>
            <a:r>
              <a:rPr lang="en-US" sz="2400" dirty="0"/>
              <a:t>What’s in a class (data and methods) should be closely related to each other </a:t>
            </a:r>
          </a:p>
          <a:p>
            <a:pPr lvl="1"/>
            <a:r>
              <a:rPr lang="en-US" sz="2800" dirty="0"/>
              <a:t>Low coupling (</a:t>
            </a:r>
            <a:r>
              <a:rPr lang="ko-KR" altLang="en-US" sz="2800" dirty="0"/>
              <a:t>느슨한 의존성</a:t>
            </a:r>
            <a:r>
              <a:rPr lang="en-US" altLang="ko-KR" sz="2800" dirty="0"/>
              <a:t>)</a:t>
            </a:r>
            <a:endParaRPr lang="en-US" sz="2800" dirty="0"/>
          </a:p>
          <a:p>
            <a:pPr lvl="2"/>
            <a:r>
              <a:rPr lang="en-US" sz="2400" dirty="0"/>
              <a:t>Classes should be independent of other classes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5.1 Class and Method Definition</a:t>
            </a:r>
          </a:p>
        </p:txBody>
      </p:sp>
    </p:spTree>
    <p:extLst>
      <p:ext uri="{BB962C8B-B14F-4D97-AF65-F5344CB8AC3E}">
        <p14:creationId xmlns:p14="http://schemas.microsoft.com/office/powerpoint/2010/main" val="40140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Class and Method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Java program consists of objects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Objects of class types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Objects that interact with one another</a:t>
            </a:r>
          </a:p>
          <a:p>
            <a:pPr lvl="1"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Program objects can represent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Objects in real world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30172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Class and Method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5.1  A class as a blueprint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436184"/>
            <a:ext cx="52768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32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(Instances)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2219059" y="1378281"/>
            <a:ext cx="460955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 dirty="0">
                <a:latin typeface="Consolas"/>
                <a:ea typeface="굴림" charset="-127"/>
                <a:cs typeface="Consolas"/>
              </a:rPr>
              <a:t>Instances of </a:t>
            </a:r>
            <a:br>
              <a:rPr lang="en-US" altLang="ko-KR" sz="2400" dirty="0">
                <a:latin typeface="Consolas"/>
                <a:ea typeface="굴림" charset="-127"/>
                <a:cs typeface="Consolas"/>
              </a:rPr>
            </a:br>
            <a:r>
              <a:rPr lang="en-US" altLang="ko-KR" sz="2400" dirty="0">
                <a:latin typeface="Consolas"/>
                <a:ea typeface="굴림" charset="-127"/>
                <a:cs typeface="Consolas"/>
              </a:rPr>
              <a:t>the class </a:t>
            </a:r>
            <a:r>
              <a:rPr lang="en-US" altLang="ko-KR" sz="2800" b="1" dirty="0">
                <a:solidFill>
                  <a:schemeClr val="accent2"/>
                </a:solidFill>
                <a:latin typeface="Consolas"/>
                <a:ea typeface="굴림" charset="-127"/>
                <a:cs typeface="Consolas"/>
              </a:rPr>
              <a:t>Automobile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683175" y="2382910"/>
            <a:ext cx="970144" cy="57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138" y="2961520"/>
            <a:ext cx="3681326" cy="1358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/>
                <a:cs typeface="Consolas"/>
              </a:rPr>
              <a:t>Object Name: </a:t>
            </a:r>
            <a:r>
              <a:rPr lang="en-US" sz="1800" dirty="0" err="1">
                <a:latin typeface="Consolas"/>
                <a:cs typeface="Consolas"/>
              </a:rPr>
              <a:t>patsCar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Amount of fuel: 10 gallons</a:t>
            </a:r>
          </a:p>
          <a:p>
            <a:r>
              <a:rPr lang="en-US" sz="1800" dirty="0">
                <a:latin typeface="Consolas"/>
                <a:cs typeface="Consolas"/>
              </a:rPr>
              <a:t>Speed: 55 miles per hour</a:t>
            </a:r>
          </a:p>
          <a:p>
            <a:r>
              <a:rPr lang="en-US" sz="1800" dirty="0">
                <a:latin typeface="Consolas"/>
                <a:cs typeface="Consolas"/>
              </a:rPr>
              <a:t>License plate: “135XJK”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2076" y="2991500"/>
            <a:ext cx="3681326" cy="1358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/>
                <a:cs typeface="Consolas"/>
              </a:rPr>
              <a:t>Object Name: </a:t>
            </a:r>
            <a:r>
              <a:rPr lang="en-US" sz="1800" dirty="0" err="1">
                <a:latin typeface="Consolas"/>
                <a:cs typeface="Consolas"/>
              </a:rPr>
              <a:t>suesCar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Amount of fuel: 14 gallons</a:t>
            </a:r>
          </a:p>
          <a:p>
            <a:r>
              <a:rPr lang="en-US" sz="1800" dirty="0">
                <a:latin typeface="Consolas"/>
                <a:cs typeface="Consolas"/>
              </a:rPr>
              <a:t>Speed: 0 miles per hour</a:t>
            </a:r>
          </a:p>
          <a:p>
            <a:r>
              <a:rPr lang="en-US" sz="1800" dirty="0">
                <a:latin typeface="Consolas"/>
                <a:cs typeface="Consolas"/>
              </a:rPr>
              <a:t>License plate: “SUES CAR”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83174" y="4908508"/>
            <a:ext cx="3681326" cy="1358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latin typeface="Consolas"/>
                <a:cs typeface="Consolas"/>
              </a:rPr>
              <a:t>Object Name: </a:t>
            </a:r>
            <a:r>
              <a:rPr lang="en-US" sz="1800" dirty="0" err="1">
                <a:latin typeface="Consolas"/>
                <a:cs typeface="Consolas"/>
              </a:rPr>
              <a:t>ronsCar</a:t>
            </a:r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latin typeface="Consolas"/>
                <a:cs typeface="Consolas"/>
              </a:rPr>
              <a:t>Amount of fuel: 2 gallons</a:t>
            </a:r>
          </a:p>
          <a:p>
            <a:r>
              <a:rPr lang="en-US" sz="1800" dirty="0">
                <a:latin typeface="Consolas"/>
                <a:cs typeface="Consolas"/>
              </a:rPr>
              <a:t>Speed: 75 miles per hour</a:t>
            </a:r>
          </a:p>
          <a:p>
            <a:r>
              <a:rPr lang="en-US" sz="1800" dirty="0">
                <a:latin typeface="Consolas"/>
                <a:cs typeface="Consolas"/>
              </a:rPr>
              <a:t>License plate: “351 WLF”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51750" y="2270833"/>
            <a:ext cx="1127660" cy="672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>
            <a:off x="4409670" y="2382910"/>
            <a:ext cx="114167" cy="2525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3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35100"/>
            <a:ext cx="8064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8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Important!</a:t>
            </a:r>
          </a:p>
          <a:p>
            <a:pPr marL="0" indent="0">
              <a:buNone/>
            </a:pPr>
            <a:r>
              <a:rPr lang="en-US" dirty="0"/>
              <a:t>- Classes do not have data; individual objects have data </a:t>
            </a:r>
          </a:p>
          <a:p>
            <a:r>
              <a:rPr lang="en-US" dirty="0"/>
              <a:t>Classes specify what kind of data objects have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Class and Method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Figure 5.2  A class outline as a UML class diagram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9485"/>
            <a:ext cx="7554760" cy="335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10146" y="3027670"/>
            <a:ext cx="187665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solidFill>
                  <a:srgbClr val="0000FF"/>
                </a:solidFill>
                <a:latin typeface="+mj-lt"/>
                <a:ea typeface="굴림" charset="-127"/>
                <a:cs typeface="Consolas"/>
              </a:rPr>
              <a:t>Class name</a:t>
            </a:r>
            <a:endParaRPr lang="en-US" altLang="ko-KR" sz="2800" b="1" dirty="0">
              <a:solidFill>
                <a:srgbClr val="0000FF"/>
              </a:solidFill>
              <a:latin typeface="+mj-lt"/>
              <a:ea typeface="굴림" charset="-127"/>
              <a:cs typeface="Consola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81800" y="3860092"/>
            <a:ext cx="187665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solidFill>
                  <a:srgbClr val="0000FF"/>
                </a:solidFill>
                <a:latin typeface="+mj-lt"/>
                <a:ea typeface="굴림" charset="-127"/>
                <a:cs typeface="Consolas"/>
              </a:rPr>
              <a:t>Data</a:t>
            </a:r>
            <a:endParaRPr lang="en-US" altLang="ko-KR" sz="2800" b="1" dirty="0">
              <a:solidFill>
                <a:srgbClr val="0000FF"/>
              </a:solidFill>
              <a:latin typeface="+mj-lt"/>
              <a:ea typeface="굴림" charset="-127"/>
              <a:cs typeface="Consola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58000" y="4552146"/>
            <a:ext cx="1876654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dirty="0">
                <a:solidFill>
                  <a:srgbClr val="0000FF"/>
                </a:solidFill>
                <a:latin typeface="+mj-lt"/>
                <a:ea typeface="굴림" charset="-127"/>
                <a:cs typeface="Consolas"/>
              </a:rPr>
              <a:t>Method</a:t>
            </a:r>
            <a:br>
              <a:rPr lang="en-US" altLang="ko-KR" sz="2800" dirty="0">
                <a:solidFill>
                  <a:srgbClr val="0000FF"/>
                </a:solidFill>
                <a:latin typeface="+mj-lt"/>
                <a:ea typeface="굴림" charset="-127"/>
                <a:cs typeface="Consolas"/>
              </a:rPr>
            </a:br>
            <a:r>
              <a:rPr lang="en-US" altLang="ko-KR" sz="2800" dirty="0">
                <a:solidFill>
                  <a:srgbClr val="0000FF"/>
                </a:solidFill>
                <a:latin typeface="+mj-lt"/>
                <a:ea typeface="굴림" charset="-127"/>
                <a:cs typeface="Consolas"/>
              </a:rPr>
              <a:t>(action)</a:t>
            </a:r>
          </a:p>
        </p:txBody>
      </p:sp>
    </p:spTree>
    <p:extLst>
      <p:ext uri="{BB962C8B-B14F-4D97-AF65-F5344CB8AC3E}">
        <p14:creationId xmlns:p14="http://schemas.microsoft.com/office/powerpoint/2010/main" val="202157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Student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967" y="1778414"/>
            <a:ext cx="4030115" cy="526165"/>
          </a:xfrm>
        </p:spPr>
        <p:txBody>
          <a:bodyPr/>
          <a:lstStyle/>
          <a:p>
            <a:r>
              <a:rPr lang="en-US" dirty="0"/>
              <a:t>UML class specification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7" y="2482792"/>
            <a:ext cx="3897816" cy="3284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38" y="2482792"/>
            <a:ext cx="4159407" cy="3284986"/>
          </a:xfrm>
          <a:prstGeom prst="rect">
            <a:avLst/>
          </a:prstGeom>
        </p:spPr>
      </p:pic>
      <p:sp>
        <p:nvSpPr>
          <p:cNvPr id="6" name="Notched Right Arrow 5"/>
          <p:cNvSpPr/>
          <p:nvPr/>
        </p:nvSpPr>
        <p:spPr>
          <a:xfrm>
            <a:off x="4164783" y="3809802"/>
            <a:ext cx="633755" cy="55648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828800"/>
            <a:ext cx="4666009" cy="2975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41602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: OOP</a:t>
            </a:r>
          </a:p>
        </p:txBody>
      </p:sp>
    </p:spTree>
    <p:extLst>
      <p:ext uri="{BB962C8B-B14F-4D97-AF65-F5344CB8AC3E}">
        <p14:creationId xmlns:p14="http://schemas.microsoft.com/office/powerpoint/2010/main" val="1251245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547656"/>
            <a:ext cx="8934450" cy="774149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ea typeface="굴림" charset="-127"/>
              </a:rPr>
              <a:t>Class Files and Separate Compilation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612"/>
            <a:ext cx="8229600" cy="488484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Each </a:t>
            </a:r>
            <a:r>
              <a:rPr lang="en-US" altLang="ko-KR" b="1" u="sng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Java</a:t>
            </a:r>
            <a:r>
              <a:rPr lang="en-US" altLang="ko-KR" u="sng" dirty="0">
                <a:ea typeface="굴림" charset="-127"/>
              </a:rPr>
              <a:t> class </a:t>
            </a:r>
            <a:r>
              <a:rPr lang="en-US" altLang="ko-KR" dirty="0">
                <a:ea typeface="굴림" charset="-127"/>
              </a:rPr>
              <a:t>definition usually in </a:t>
            </a:r>
            <a:r>
              <a:rPr lang="en-US" altLang="ko-KR" u="sng" dirty="0">
                <a:ea typeface="굴림" charset="-127"/>
              </a:rPr>
              <a:t>a file by itself</a:t>
            </a:r>
          </a:p>
          <a:p>
            <a:pPr lvl="1" eaLnBrk="1" hangingPunct="1"/>
            <a:r>
              <a:rPr lang="en-US" altLang="ko-KR" sz="2800" dirty="0">
                <a:solidFill>
                  <a:srgbClr val="0000FF"/>
                </a:solidFill>
                <a:ea typeface="굴림" charset="-127"/>
              </a:rPr>
              <a:t>File begins with name of the class</a:t>
            </a:r>
          </a:p>
          <a:p>
            <a:pPr lvl="1" eaLnBrk="1" hangingPunct="1"/>
            <a:r>
              <a:rPr lang="en-US" altLang="ko-KR" sz="2800" dirty="0">
                <a:ea typeface="굴림" charset="-127"/>
              </a:rPr>
              <a:t>Ends with </a:t>
            </a:r>
            <a:r>
              <a:rPr lang="en-US" altLang="ko-KR" sz="2800" b="1" dirty="0">
                <a:solidFill>
                  <a:srgbClr val="FF0000"/>
                </a:solidFill>
                <a:ea typeface="굴림" charset="-127"/>
              </a:rPr>
              <a:t>.</a:t>
            </a:r>
            <a:r>
              <a:rPr lang="en-US" altLang="ko-KR" sz="2800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java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Class can be compiled separately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Helpful to keep all class files used by a program in </a:t>
            </a:r>
            <a:r>
              <a:rPr lang="en-US" altLang="ko-KR" dirty="0">
                <a:solidFill>
                  <a:srgbClr val="CC00FF"/>
                </a:solidFill>
                <a:ea typeface="굴림" charset="-127"/>
              </a:rPr>
              <a:t>the same directory</a:t>
            </a:r>
          </a:p>
          <a:p>
            <a:r>
              <a:rPr lang="en-US" altLang="ko-KR" dirty="0"/>
              <a:t>What happens when you compile a .java file? </a:t>
            </a:r>
          </a:p>
          <a:p>
            <a:pPr lvl="1"/>
            <a:r>
              <a:rPr lang="en-US" altLang="ko-KR" dirty="0"/>
              <a:t>.java file gets compiled into a .class file </a:t>
            </a:r>
          </a:p>
          <a:p>
            <a:pPr lvl="2"/>
            <a:r>
              <a:rPr lang="en-US" altLang="ko-KR" sz="2400" dirty="0"/>
              <a:t>Contains Java bytecode (instructions) </a:t>
            </a:r>
          </a:p>
          <a:p>
            <a:r>
              <a:rPr lang="en-US" altLang="ko-KR" dirty="0"/>
              <a:t>You can send the .class file to people who use it, without revealing your actual code </a:t>
            </a:r>
          </a:p>
          <a:p>
            <a:pPr eaLnBrk="1" hangingPunct="1"/>
            <a:endParaRPr lang="en-US" altLang="ko-KR" dirty="0">
              <a:solidFill>
                <a:srgbClr val="CC00FF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17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482" y="1369263"/>
            <a:ext cx="5607116" cy="8705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62"/>
            <a:ext cx="5507397" cy="4884847"/>
          </a:xfrm>
        </p:spPr>
        <p:txBody>
          <a:bodyPr/>
          <a:lstStyle/>
          <a:p>
            <a:r>
              <a:rPr lang="en-US" dirty="0"/>
              <a:t>Syntax rule </a:t>
            </a:r>
          </a:p>
          <a:p>
            <a:pPr lvl="2"/>
            <a:endParaRPr lang="en-US" sz="1800" dirty="0"/>
          </a:p>
          <a:p>
            <a:r>
              <a:rPr lang="en-US" dirty="0"/>
              <a:t>What does the statement do? </a:t>
            </a:r>
          </a:p>
          <a:p>
            <a:pPr lvl="1"/>
            <a:r>
              <a:rPr lang="en-US" sz="2000" dirty="0"/>
              <a:t>The computer will create a new object, and assign </a:t>
            </a:r>
            <a:r>
              <a:rPr lang="en-US" sz="2000" dirty="0">
                <a:solidFill>
                  <a:srgbClr val="800000"/>
                </a:solidFill>
              </a:rPr>
              <a:t>its memory address</a:t>
            </a:r>
            <a:r>
              <a:rPr lang="en-US" sz="2000" dirty="0"/>
              <a:t> to </a:t>
            </a:r>
            <a:r>
              <a:rPr lang="en-US" sz="2000" b="1" dirty="0" err="1">
                <a:solidFill>
                  <a:srgbClr val="FF6600"/>
                </a:solidFill>
              </a:rPr>
              <a:t>ObjectName</a:t>
            </a:r>
            <a:r>
              <a:rPr lang="en-US" sz="2000" b="1" dirty="0">
                <a:solidFill>
                  <a:srgbClr val="FF6600"/>
                </a:solidFill>
              </a:rPr>
              <a:t> </a:t>
            </a:r>
            <a:endParaRPr lang="en-US" sz="2000" dirty="0">
              <a:solidFill>
                <a:srgbClr val="FF6600"/>
              </a:solidFill>
            </a:endParaRPr>
          </a:p>
          <a:p>
            <a:pPr lvl="1"/>
            <a:r>
              <a:rPr lang="en-US" sz="2000" b="1" dirty="0" err="1"/>
              <a:t>ObjectName</a:t>
            </a:r>
            <a:r>
              <a:rPr lang="en-US" sz="2000" b="1" dirty="0"/>
              <a:t> </a:t>
            </a:r>
            <a:r>
              <a:rPr lang="en-US" sz="2000" dirty="0"/>
              <a:t>is sometimes called an class type variable </a:t>
            </a:r>
          </a:p>
          <a:p>
            <a:pPr lvl="2"/>
            <a:r>
              <a:rPr lang="en-US" sz="1400" dirty="0"/>
              <a:t>It is a variable of class type </a:t>
            </a:r>
            <a:r>
              <a:rPr lang="en-US" sz="1400" b="1" dirty="0" err="1"/>
              <a:t>ClassName</a:t>
            </a:r>
            <a:r>
              <a:rPr lang="en-US" sz="1400" b="1" dirty="0"/>
              <a:t> </a:t>
            </a:r>
            <a:endParaRPr lang="en-US" sz="1800" dirty="0"/>
          </a:p>
          <a:p>
            <a:r>
              <a:rPr lang="en-US" dirty="0"/>
              <a:t>Why do we need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dirty="0"/>
              <a:t>? </a:t>
            </a:r>
          </a:p>
          <a:p>
            <a:pPr lvl="1"/>
            <a:r>
              <a:rPr lang="en-US" sz="2000" dirty="0"/>
              <a:t>So we know </a:t>
            </a:r>
            <a:r>
              <a:rPr lang="en-US" sz="2000" dirty="0" err="1"/>
              <a:t>ClassName</a:t>
            </a:r>
            <a:r>
              <a:rPr lang="en-US" sz="2000" dirty="0"/>
              <a:t>() is not executing a method but creating an object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305" y="0"/>
            <a:ext cx="3101695" cy="68525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3058" y="1839660"/>
            <a:ext cx="5385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 err="1">
                <a:solidFill>
                  <a:srgbClr val="660066"/>
                </a:solidFill>
                <a:latin typeface="Consolas"/>
                <a:cs typeface="Consolas"/>
              </a:rPr>
              <a:t>ClassName</a:t>
            </a:r>
            <a:r>
              <a:rPr lang="en-US" altLang="ko-KR" sz="2000" b="1" dirty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altLang="ko-KR" sz="2000" b="1" dirty="0" err="1">
                <a:solidFill>
                  <a:srgbClr val="FF6600"/>
                </a:solidFill>
                <a:latin typeface="Consolas"/>
                <a:cs typeface="Consolas"/>
              </a:rPr>
              <a:t>ObjectName</a:t>
            </a:r>
            <a:r>
              <a:rPr lang="en-US" altLang="ko-KR" sz="2000" b="1" dirty="0">
                <a:latin typeface="Consolas"/>
                <a:cs typeface="Consolas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Consolas"/>
                <a:cs typeface="Consolas"/>
              </a:rPr>
              <a:t> new</a:t>
            </a:r>
            <a:r>
              <a:rPr lang="en-US" altLang="ko-KR" sz="2000" b="1" dirty="0">
                <a:latin typeface="Consolas"/>
                <a:cs typeface="Consolas"/>
              </a:rPr>
              <a:t> </a:t>
            </a:r>
            <a:r>
              <a:rPr lang="en-US" altLang="ko-KR" sz="2000" b="1" dirty="0" err="1">
                <a:solidFill>
                  <a:srgbClr val="660066"/>
                </a:solidFill>
                <a:latin typeface="Consolas"/>
                <a:cs typeface="Consolas"/>
              </a:rPr>
              <a:t>ClassName</a:t>
            </a:r>
            <a:r>
              <a:rPr lang="en-US" altLang="ko-KR" sz="2000" b="1" dirty="0">
                <a:latin typeface="Consolas"/>
                <a:cs typeface="Consolas"/>
              </a:rPr>
              <a:t>(); </a:t>
            </a:r>
            <a:endParaRPr lang="en-US" altLang="ko-KR" sz="2000" dirty="0">
              <a:latin typeface="Consolas"/>
              <a:cs typeface="Consola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7365" y="1411099"/>
            <a:ext cx="926353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62589" y="3215993"/>
            <a:ext cx="926353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20542" y="5020887"/>
            <a:ext cx="242048" cy="3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262"/>
            <a:ext cx="8229600" cy="4884847"/>
          </a:xfrm>
        </p:spPr>
        <p:txBody>
          <a:bodyPr/>
          <a:lstStyle/>
          <a:p>
            <a:r>
              <a:rPr lang="en-US" sz="3200" dirty="0"/>
              <a:t>Creating an object </a:t>
            </a:r>
            <a:r>
              <a:rPr lang="en-US" sz="3200" i="1" dirty="0" err="1"/>
              <a:t>ppopy</a:t>
            </a:r>
            <a:r>
              <a:rPr lang="en-US" sz="3200" dirty="0"/>
              <a:t> of class </a:t>
            </a:r>
            <a:r>
              <a:rPr lang="en-US" sz="3200" i="1" dirty="0"/>
              <a:t>Dog</a:t>
            </a:r>
          </a:p>
          <a:p>
            <a:pPr lvl="1"/>
            <a:r>
              <a:rPr lang="en-US" b="1" dirty="0">
                <a:solidFill>
                  <a:srgbClr val="660066"/>
                </a:solidFill>
                <a:latin typeface="Consolas"/>
                <a:cs typeface="Consolas"/>
              </a:rPr>
              <a:t>Dog </a:t>
            </a:r>
            <a:r>
              <a:rPr lang="en-US" b="1" dirty="0" err="1">
                <a:solidFill>
                  <a:srgbClr val="FF6600"/>
                </a:solidFill>
                <a:latin typeface="Consolas"/>
                <a:cs typeface="Consolas"/>
              </a:rPr>
              <a:t>ppopy</a:t>
            </a:r>
            <a:r>
              <a:rPr lang="en-US" b="1" dirty="0">
                <a:solidFill>
                  <a:srgbClr val="FF6600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nsolas"/>
                <a:cs typeface="Consolas"/>
              </a:rPr>
              <a:t>Dog</a:t>
            </a:r>
            <a:r>
              <a:rPr lang="en-US" b="1" dirty="0">
                <a:latin typeface="Consolas"/>
                <a:cs typeface="Consolas"/>
              </a:rPr>
              <a:t>(); </a:t>
            </a:r>
            <a:endParaRPr lang="en-US" dirty="0">
              <a:latin typeface="Consolas"/>
              <a:cs typeface="Consolas"/>
            </a:endParaRP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Scanner keyboard =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nsolas"/>
                <a:cs typeface="Consolas"/>
              </a:rPr>
              <a:t>Scanner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System.in</a:t>
            </a:r>
            <a:r>
              <a:rPr lang="en-US" b="1" dirty="0">
                <a:latin typeface="Consolas"/>
                <a:cs typeface="Consolas"/>
              </a:rPr>
              <a:t>); </a:t>
            </a:r>
          </a:p>
          <a:p>
            <a:r>
              <a:rPr lang="en-US" dirty="0"/>
              <a:t>Creating an object </a:t>
            </a:r>
            <a:r>
              <a:rPr lang="en-US" i="1" dirty="0"/>
              <a:t>keyboard </a:t>
            </a:r>
            <a:r>
              <a:rPr lang="en-US" dirty="0"/>
              <a:t>of class </a:t>
            </a:r>
            <a:r>
              <a:rPr lang="en-US" i="1" dirty="0"/>
              <a:t>Scanner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266901" y="2887766"/>
            <a:ext cx="2282790" cy="1015663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Assign memory address of object to variable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48953" y="2887766"/>
            <a:ext cx="2282790" cy="1015663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Create an object &amp; return its memory address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2389482"/>
            <a:ext cx="122296" cy="452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86905" y="3969926"/>
            <a:ext cx="410576" cy="32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948954" y="2438400"/>
            <a:ext cx="519565" cy="403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68519" y="3969926"/>
            <a:ext cx="291629" cy="32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2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 vs. 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Instance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variables</a:t>
            </a:r>
          </a:p>
          <a:p>
            <a:pPr lvl="1"/>
            <a:r>
              <a:rPr lang="en-US" dirty="0"/>
              <a:t>Declared in a class (outside of methods) </a:t>
            </a:r>
          </a:p>
          <a:p>
            <a:pPr lvl="1"/>
            <a:r>
              <a:rPr lang="en-US" dirty="0"/>
              <a:t>Confined(</a:t>
            </a:r>
            <a:r>
              <a:rPr lang="ko-KR" altLang="en-US" dirty="0"/>
              <a:t>국한됨</a:t>
            </a:r>
            <a:r>
              <a:rPr lang="en-US" altLang="ko-KR" dirty="0"/>
              <a:t>)</a:t>
            </a:r>
            <a:r>
              <a:rPr lang="en-US" dirty="0"/>
              <a:t> to the class </a:t>
            </a:r>
          </a:p>
          <a:p>
            <a:pPr lvl="2"/>
            <a:r>
              <a:rPr lang="en-US" dirty="0"/>
              <a:t>Can be used anywhere in the class that declares the variable, including inside the class’ methods</a:t>
            </a:r>
          </a:p>
          <a:p>
            <a:pPr lvl="1"/>
            <a:r>
              <a:rPr lang="en-US" dirty="0"/>
              <a:t>(Java does not have global variables)</a:t>
            </a:r>
          </a:p>
          <a:p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Local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variables</a:t>
            </a:r>
          </a:p>
          <a:p>
            <a:pPr lvl="1"/>
            <a:r>
              <a:rPr lang="en-US" dirty="0"/>
              <a:t>Declared in a method </a:t>
            </a:r>
          </a:p>
          <a:p>
            <a:pPr lvl="1"/>
            <a:r>
              <a:rPr lang="en-US" dirty="0"/>
              <a:t>Confined</a:t>
            </a:r>
            <a:r>
              <a:rPr lang="en-US" altLang="ko-KR" dirty="0"/>
              <a:t>(</a:t>
            </a:r>
            <a:r>
              <a:rPr lang="ko-KR" altLang="en-US" dirty="0"/>
              <a:t>국한됨</a:t>
            </a:r>
            <a:r>
              <a:rPr lang="en-US" altLang="ko-KR" dirty="0"/>
              <a:t>)</a:t>
            </a:r>
            <a:r>
              <a:rPr lang="en-US" dirty="0"/>
              <a:t> to the method </a:t>
            </a:r>
          </a:p>
          <a:p>
            <a:pPr lvl="2"/>
            <a:r>
              <a:rPr lang="en-US" dirty="0"/>
              <a:t>Can only be used inside the method that declares the variable</a:t>
            </a:r>
          </a:p>
        </p:txBody>
      </p:sp>
    </p:spTree>
    <p:extLst>
      <p:ext uri="{BB962C8B-B14F-4D97-AF65-F5344CB8AC3E}">
        <p14:creationId xmlns:p14="http://schemas.microsoft.com/office/powerpoint/2010/main" val="4149987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defined in the class are called </a:t>
            </a:r>
            <a:r>
              <a:rPr lang="en-US" i="1" dirty="0"/>
              <a:t>instance variables </a:t>
            </a:r>
            <a:endParaRPr lang="en-US" dirty="0"/>
          </a:p>
          <a:p>
            <a:pPr lvl="1"/>
            <a:r>
              <a:rPr lang="en-US" dirty="0"/>
              <a:t>(defined outside of methods)</a:t>
            </a:r>
          </a:p>
          <a:p>
            <a:pPr lvl="1"/>
            <a:r>
              <a:rPr lang="en-US" dirty="0"/>
              <a:t>Java does not have global variables!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8963" y="3367852"/>
            <a:ext cx="365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String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name;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String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breed;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000" dirty="0">
                <a:latin typeface="Consolas"/>
                <a:cs typeface="Consolas"/>
              </a:rPr>
              <a:t>age;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19037" y="3536878"/>
            <a:ext cx="2282790" cy="40011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Variable names</a:t>
            </a:r>
          </a:p>
        </p:txBody>
      </p:sp>
      <p:sp>
        <p:nvSpPr>
          <p:cNvPr id="7" name="Freeform 6"/>
          <p:cNvSpPr/>
          <p:nvPr/>
        </p:nvSpPr>
        <p:spPr>
          <a:xfrm>
            <a:off x="2991556" y="3263284"/>
            <a:ext cx="2521294" cy="1195827"/>
          </a:xfrm>
          <a:custGeom>
            <a:avLst/>
            <a:gdLst>
              <a:gd name="connsiteX0" fmla="*/ 385703 w 2521294"/>
              <a:gd name="connsiteY0" fmla="*/ 179827 h 1195827"/>
              <a:gd name="connsiteX1" fmla="*/ 432740 w 2521294"/>
              <a:gd name="connsiteY1" fmla="*/ 170420 h 1195827"/>
              <a:gd name="connsiteX2" fmla="*/ 809037 w 2521294"/>
              <a:gd name="connsiteY2" fmla="*/ 208049 h 1195827"/>
              <a:gd name="connsiteX3" fmla="*/ 846666 w 2521294"/>
              <a:gd name="connsiteY3" fmla="*/ 245679 h 1195827"/>
              <a:gd name="connsiteX4" fmla="*/ 856074 w 2521294"/>
              <a:gd name="connsiteY4" fmla="*/ 273901 h 1195827"/>
              <a:gd name="connsiteX5" fmla="*/ 874888 w 2521294"/>
              <a:gd name="connsiteY5" fmla="*/ 311531 h 1195827"/>
              <a:gd name="connsiteX6" fmla="*/ 893703 w 2521294"/>
              <a:gd name="connsiteY6" fmla="*/ 358568 h 1195827"/>
              <a:gd name="connsiteX7" fmla="*/ 903111 w 2521294"/>
              <a:gd name="connsiteY7" fmla="*/ 480864 h 1195827"/>
              <a:gd name="connsiteX8" fmla="*/ 884296 w 2521294"/>
              <a:gd name="connsiteY8" fmla="*/ 763086 h 1195827"/>
              <a:gd name="connsiteX9" fmla="*/ 874888 w 2521294"/>
              <a:gd name="connsiteY9" fmla="*/ 923012 h 1195827"/>
              <a:gd name="connsiteX10" fmla="*/ 865481 w 2521294"/>
              <a:gd name="connsiteY10" fmla="*/ 988864 h 1195827"/>
              <a:gd name="connsiteX11" fmla="*/ 827851 w 2521294"/>
              <a:gd name="connsiteY11" fmla="*/ 1092346 h 1195827"/>
              <a:gd name="connsiteX12" fmla="*/ 639703 w 2521294"/>
              <a:gd name="connsiteY12" fmla="*/ 1186420 h 1195827"/>
              <a:gd name="connsiteX13" fmla="*/ 592666 w 2521294"/>
              <a:gd name="connsiteY13" fmla="*/ 1195827 h 1195827"/>
              <a:gd name="connsiteX14" fmla="*/ 263407 w 2521294"/>
              <a:gd name="connsiteY14" fmla="*/ 1186420 h 1195827"/>
              <a:gd name="connsiteX15" fmla="*/ 178740 w 2521294"/>
              <a:gd name="connsiteY15" fmla="*/ 1167605 h 1195827"/>
              <a:gd name="connsiteX16" fmla="*/ 75259 w 2521294"/>
              <a:gd name="connsiteY16" fmla="*/ 1148790 h 1195827"/>
              <a:gd name="connsiteX17" fmla="*/ 18814 w 2521294"/>
              <a:gd name="connsiteY17" fmla="*/ 1092346 h 1195827"/>
              <a:gd name="connsiteX18" fmla="*/ 0 w 2521294"/>
              <a:gd name="connsiteY18" fmla="*/ 979457 h 1195827"/>
              <a:gd name="connsiteX19" fmla="*/ 9407 w 2521294"/>
              <a:gd name="connsiteY19" fmla="*/ 716049 h 1195827"/>
              <a:gd name="connsiteX20" fmla="*/ 28222 w 2521294"/>
              <a:gd name="connsiteY20" fmla="*/ 546716 h 1195827"/>
              <a:gd name="connsiteX21" fmla="*/ 18814 w 2521294"/>
              <a:gd name="connsiteY21" fmla="*/ 415012 h 1195827"/>
              <a:gd name="connsiteX22" fmla="*/ 37629 w 2521294"/>
              <a:gd name="connsiteY22" fmla="*/ 245679 h 1195827"/>
              <a:gd name="connsiteX23" fmla="*/ 65851 w 2521294"/>
              <a:gd name="connsiteY23" fmla="*/ 179827 h 1195827"/>
              <a:gd name="connsiteX24" fmla="*/ 141111 w 2521294"/>
              <a:gd name="connsiteY24" fmla="*/ 104568 h 1195827"/>
              <a:gd name="connsiteX25" fmla="*/ 197555 w 2521294"/>
              <a:gd name="connsiteY25" fmla="*/ 95160 h 1195827"/>
              <a:gd name="connsiteX26" fmla="*/ 508000 w 2521294"/>
              <a:gd name="connsiteY26" fmla="*/ 66938 h 1195827"/>
              <a:gd name="connsiteX27" fmla="*/ 1674518 w 2521294"/>
              <a:gd name="connsiteY27" fmla="*/ 29309 h 1195827"/>
              <a:gd name="connsiteX28" fmla="*/ 2276592 w 2521294"/>
              <a:gd name="connsiteY28" fmla="*/ 1086 h 1195827"/>
              <a:gd name="connsiteX29" fmla="*/ 2436518 w 2521294"/>
              <a:gd name="connsiteY29" fmla="*/ 10494 h 1195827"/>
              <a:gd name="connsiteX30" fmla="*/ 2455333 w 2521294"/>
              <a:gd name="connsiteY30" fmla="*/ 66938 h 1195827"/>
              <a:gd name="connsiteX31" fmla="*/ 2464740 w 2521294"/>
              <a:gd name="connsiteY31" fmla="*/ 161012 h 1195827"/>
              <a:gd name="connsiteX32" fmla="*/ 2474148 w 2521294"/>
              <a:gd name="connsiteY32" fmla="*/ 226864 h 1195827"/>
              <a:gd name="connsiteX33" fmla="*/ 2464740 w 2521294"/>
              <a:gd name="connsiteY33" fmla="*/ 273901 h 1195827"/>
              <a:gd name="connsiteX34" fmla="*/ 2436518 w 2521294"/>
              <a:gd name="connsiteY34" fmla="*/ 255086 h 1195827"/>
              <a:gd name="connsiteX35" fmla="*/ 2464740 w 2521294"/>
              <a:gd name="connsiteY35" fmla="*/ 264494 h 1195827"/>
              <a:gd name="connsiteX36" fmla="*/ 2521185 w 2521294"/>
              <a:gd name="connsiteY36" fmla="*/ 208049 h 119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21294" h="1195827">
                <a:moveTo>
                  <a:pt x="385703" y="179827"/>
                </a:moveTo>
                <a:cubicBezTo>
                  <a:pt x="401382" y="176691"/>
                  <a:pt x="416758" y="169921"/>
                  <a:pt x="432740" y="170420"/>
                </a:cubicBezTo>
                <a:cubicBezTo>
                  <a:pt x="624775" y="176421"/>
                  <a:pt x="652915" y="184031"/>
                  <a:pt x="809037" y="208049"/>
                </a:cubicBezTo>
                <a:cubicBezTo>
                  <a:pt x="821580" y="220592"/>
                  <a:pt x="836356" y="231244"/>
                  <a:pt x="846666" y="245679"/>
                </a:cubicBezTo>
                <a:cubicBezTo>
                  <a:pt x="852430" y="253748"/>
                  <a:pt x="852168" y="264786"/>
                  <a:pt x="856074" y="273901"/>
                </a:cubicBezTo>
                <a:cubicBezTo>
                  <a:pt x="861598" y="286791"/>
                  <a:pt x="869193" y="298716"/>
                  <a:pt x="874888" y="311531"/>
                </a:cubicBezTo>
                <a:cubicBezTo>
                  <a:pt x="881746" y="326962"/>
                  <a:pt x="887431" y="342889"/>
                  <a:pt x="893703" y="358568"/>
                </a:cubicBezTo>
                <a:cubicBezTo>
                  <a:pt x="896839" y="399333"/>
                  <a:pt x="903111" y="439978"/>
                  <a:pt x="903111" y="480864"/>
                </a:cubicBezTo>
                <a:cubicBezTo>
                  <a:pt x="903111" y="613506"/>
                  <a:pt x="892586" y="647028"/>
                  <a:pt x="884296" y="763086"/>
                </a:cubicBezTo>
                <a:cubicBezTo>
                  <a:pt x="880491" y="816351"/>
                  <a:pt x="879323" y="869796"/>
                  <a:pt x="874888" y="923012"/>
                </a:cubicBezTo>
                <a:cubicBezTo>
                  <a:pt x="873047" y="945109"/>
                  <a:pt x="868852" y="966948"/>
                  <a:pt x="865481" y="988864"/>
                </a:cubicBezTo>
                <a:cubicBezTo>
                  <a:pt x="859804" y="1025765"/>
                  <a:pt x="859431" y="1064977"/>
                  <a:pt x="827851" y="1092346"/>
                </a:cubicBezTo>
                <a:cubicBezTo>
                  <a:pt x="742020" y="1166732"/>
                  <a:pt x="731064" y="1165337"/>
                  <a:pt x="639703" y="1186420"/>
                </a:cubicBezTo>
                <a:cubicBezTo>
                  <a:pt x="624123" y="1190015"/>
                  <a:pt x="608345" y="1192691"/>
                  <a:pt x="592666" y="1195827"/>
                </a:cubicBezTo>
                <a:cubicBezTo>
                  <a:pt x="482913" y="1192691"/>
                  <a:pt x="373068" y="1191903"/>
                  <a:pt x="263407" y="1186420"/>
                </a:cubicBezTo>
                <a:cubicBezTo>
                  <a:pt x="245111" y="1185505"/>
                  <a:pt x="198390" y="1171972"/>
                  <a:pt x="178740" y="1167605"/>
                </a:cubicBezTo>
                <a:cubicBezTo>
                  <a:pt x="139279" y="1158836"/>
                  <a:pt x="116126" y="1155601"/>
                  <a:pt x="75259" y="1148790"/>
                </a:cubicBezTo>
                <a:cubicBezTo>
                  <a:pt x="56444" y="1129975"/>
                  <a:pt x="21752" y="1118791"/>
                  <a:pt x="18814" y="1092346"/>
                </a:cubicBezTo>
                <a:cubicBezTo>
                  <a:pt x="8312" y="997823"/>
                  <a:pt x="18386" y="1034618"/>
                  <a:pt x="0" y="979457"/>
                </a:cubicBezTo>
                <a:cubicBezTo>
                  <a:pt x="3136" y="891654"/>
                  <a:pt x="4789" y="803786"/>
                  <a:pt x="9407" y="716049"/>
                </a:cubicBezTo>
                <a:cubicBezTo>
                  <a:pt x="11575" y="674846"/>
                  <a:pt x="22730" y="590651"/>
                  <a:pt x="28222" y="546716"/>
                </a:cubicBezTo>
                <a:cubicBezTo>
                  <a:pt x="25086" y="502815"/>
                  <a:pt x="17439" y="459004"/>
                  <a:pt x="18814" y="415012"/>
                </a:cubicBezTo>
                <a:cubicBezTo>
                  <a:pt x="20588" y="358248"/>
                  <a:pt x="26491" y="301368"/>
                  <a:pt x="37629" y="245679"/>
                </a:cubicBezTo>
                <a:cubicBezTo>
                  <a:pt x="42313" y="222261"/>
                  <a:pt x="55171" y="201187"/>
                  <a:pt x="65851" y="179827"/>
                </a:cubicBezTo>
                <a:cubicBezTo>
                  <a:pt x="80770" y="149990"/>
                  <a:pt x="113850" y="118199"/>
                  <a:pt x="141111" y="104568"/>
                </a:cubicBezTo>
                <a:cubicBezTo>
                  <a:pt x="158171" y="96038"/>
                  <a:pt x="178969" y="99449"/>
                  <a:pt x="197555" y="95160"/>
                </a:cubicBezTo>
                <a:cubicBezTo>
                  <a:pt x="380066" y="53042"/>
                  <a:pt x="104045" y="80403"/>
                  <a:pt x="508000" y="66938"/>
                </a:cubicBezTo>
                <a:cubicBezTo>
                  <a:pt x="896826" y="53977"/>
                  <a:pt x="1286189" y="52844"/>
                  <a:pt x="1674518" y="29309"/>
                </a:cubicBezTo>
                <a:cubicBezTo>
                  <a:pt x="2082045" y="4610"/>
                  <a:pt x="1881345" y="13837"/>
                  <a:pt x="2276592" y="1086"/>
                </a:cubicBezTo>
                <a:cubicBezTo>
                  <a:pt x="2329901" y="4222"/>
                  <a:pt x="2386410" y="-7967"/>
                  <a:pt x="2436518" y="10494"/>
                </a:cubicBezTo>
                <a:cubicBezTo>
                  <a:pt x="2455128" y="17350"/>
                  <a:pt x="2451678" y="47445"/>
                  <a:pt x="2455333" y="66938"/>
                </a:cubicBezTo>
                <a:cubicBezTo>
                  <a:pt x="2461141" y="97913"/>
                  <a:pt x="2461058" y="129713"/>
                  <a:pt x="2464740" y="161012"/>
                </a:cubicBezTo>
                <a:cubicBezTo>
                  <a:pt x="2467331" y="183034"/>
                  <a:pt x="2471012" y="204913"/>
                  <a:pt x="2474148" y="226864"/>
                </a:cubicBezTo>
                <a:cubicBezTo>
                  <a:pt x="2471012" y="242543"/>
                  <a:pt x="2477532" y="264307"/>
                  <a:pt x="2464740" y="273901"/>
                </a:cubicBezTo>
                <a:cubicBezTo>
                  <a:pt x="2455695" y="280685"/>
                  <a:pt x="2436518" y="266392"/>
                  <a:pt x="2436518" y="255086"/>
                </a:cubicBezTo>
                <a:cubicBezTo>
                  <a:pt x="2436518" y="245170"/>
                  <a:pt x="2455333" y="261358"/>
                  <a:pt x="2464740" y="264494"/>
                </a:cubicBezTo>
                <a:cubicBezTo>
                  <a:pt x="2526403" y="223385"/>
                  <a:pt x="2521185" y="249477"/>
                  <a:pt x="2521185" y="20804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648200"/>
            <a:ext cx="2282790" cy="707886"/>
          </a:xfrm>
          <a:prstGeom prst="rect">
            <a:avLst/>
          </a:prstGeom>
          <a:solidFill>
            <a:srgbClr val="FF0000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type: </a:t>
            </a:r>
            <a:r>
              <a:rPr lang="en-US" altLang="ko-KR" sz="2000" dirty="0" err="1">
                <a:ea typeface="굴림" charset="-127"/>
              </a:rPr>
              <a:t>int</a:t>
            </a:r>
            <a:r>
              <a:rPr lang="en-US" altLang="ko-KR" sz="2000" dirty="0">
                <a:ea typeface="굴림" charset="-127"/>
              </a:rPr>
              <a:t>, double, String …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6799" y="5029200"/>
            <a:ext cx="2752607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800" dirty="0">
                <a:solidFill>
                  <a:srgbClr val="0000FF"/>
                </a:solidFill>
                <a:latin typeface="Consolas"/>
                <a:ea typeface="굴림" charset="-127"/>
                <a:cs typeface="Consolas"/>
              </a:rPr>
              <a:t>public</a:t>
            </a:r>
            <a:r>
              <a:rPr lang="en-US" altLang="ko-KR" sz="1800" dirty="0">
                <a:ea typeface="굴림" charset="-127"/>
              </a:rPr>
              <a:t>: no restrictions on how these instance variables are used (more details later!)</a:t>
            </a:r>
          </a:p>
        </p:txBody>
      </p:sp>
    </p:spTree>
    <p:extLst>
      <p:ext uri="{BB962C8B-B14F-4D97-AF65-F5344CB8AC3E}">
        <p14:creationId xmlns:p14="http://schemas.microsoft.com/office/powerpoint/2010/main" val="350266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Instance Variables inside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0602" y="1936044"/>
            <a:ext cx="3230504" cy="3857537"/>
          </a:xfrm>
        </p:spPr>
        <p:txBody>
          <a:bodyPr/>
          <a:lstStyle/>
          <a:p>
            <a:r>
              <a:rPr lang="en-US" sz="2400" dirty="0"/>
              <a:t>Any instance variables can be freely used in the class definition.</a:t>
            </a:r>
          </a:p>
          <a:p>
            <a:r>
              <a:rPr lang="en-US" sz="2400" dirty="0"/>
              <a:t>Any method can freely access all the instance variables in the object as if they were declared in the method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44311" y="1468404"/>
            <a:ext cx="4923837" cy="5016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 class </a:t>
            </a:r>
            <a:r>
              <a:rPr lang="en-US" sz="1600" dirty="0">
                <a:latin typeface="Consolas"/>
                <a:cs typeface="Consolas"/>
              </a:rPr>
              <a:t>Dog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 String name;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 String breed;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age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getAgeInHumanYears</a:t>
            </a:r>
            <a:r>
              <a:rPr lang="en-US" sz="1600" dirty="0">
                <a:latin typeface="Consolas"/>
                <a:cs typeface="Consolas"/>
              </a:rPr>
              <a:t>()</a:t>
            </a:r>
          </a:p>
          <a:p>
            <a:r>
              <a:rPr lang="en-US" sz="1600" dirty="0">
                <a:latin typeface="Consolas"/>
                <a:cs typeface="Consolas"/>
              </a:rPr>
              <a:t>	{</a:t>
            </a:r>
          </a:p>
          <a:p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humanAge</a:t>
            </a:r>
            <a:r>
              <a:rPr lang="en-US" sz="1600" dirty="0">
                <a:latin typeface="Consolas"/>
                <a:cs typeface="Consolas"/>
              </a:rPr>
              <a:t> = 0;</a:t>
            </a:r>
          </a:p>
          <a:p>
            <a:r>
              <a:rPr lang="en-US" sz="1600" dirty="0">
                <a:latin typeface="Consolas"/>
                <a:cs typeface="Consolas"/>
              </a:rPr>
              <a:t>		if (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age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&lt;= 2)</a:t>
            </a:r>
          </a:p>
          <a:p>
            <a:r>
              <a:rPr lang="en-US" sz="1600" dirty="0">
                <a:latin typeface="Consolas"/>
                <a:cs typeface="Consolas"/>
              </a:rPr>
              <a:t>		{</a:t>
            </a:r>
          </a:p>
          <a:p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dirty="0" err="1">
                <a:latin typeface="Consolas"/>
                <a:cs typeface="Consolas"/>
              </a:rPr>
              <a:t>humanAge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nsolas"/>
                <a:cs typeface="Consolas"/>
              </a:rPr>
              <a:t>age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* 11;		</a:t>
            </a:r>
          </a:p>
          <a:p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r>
              <a:rPr lang="en-US" sz="1600" dirty="0">
                <a:latin typeface="Consolas"/>
                <a:cs typeface="Consolas"/>
              </a:rPr>
              <a:t>		else</a:t>
            </a:r>
          </a:p>
          <a:p>
            <a:r>
              <a:rPr lang="en-US" sz="1600" dirty="0">
                <a:latin typeface="Consolas"/>
                <a:cs typeface="Consolas"/>
              </a:rPr>
              <a:t>		{</a:t>
            </a:r>
          </a:p>
          <a:p>
            <a:r>
              <a:rPr lang="cs-CZ" sz="1600" dirty="0">
                <a:latin typeface="Consolas"/>
                <a:cs typeface="Consolas"/>
              </a:rPr>
              <a:t>			</a:t>
            </a:r>
            <a:r>
              <a:rPr lang="cs-CZ" sz="1600" dirty="0" err="1">
                <a:latin typeface="Consolas"/>
                <a:cs typeface="Consolas"/>
              </a:rPr>
              <a:t>humanAge</a:t>
            </a:r>
            <a:r>
              <a:rPr lang="cs-CZ" sz="1600" dirty="0">
                <a:latin typeface="Consolas"/>
                <a:cs typeface="Consolas"/>
              </a:rPr>
              <a:t> = 22 + ((</a:t>
            </a:r>
            <a:r>
              <a:rPr lang="cs-CZ" sz="1600" b="1" dirty="0">
                <a:solidFill>
                  <a:srgbClr val="FF0000"/>
                </a:solidFill>
                <a:latin typeface="Consolas"/>
                <a:cs typeface="Consolas"/>
              </a:rPr>
              <a:t>age</a:t>
            </a:r>
            <a:r>
              <a:rPr lang="cs-CZ" sz="1600" dirty="0">
                <a:latin typeface="Consolas"/>
                <a:cs typeface="Consolas"/>
              </a:rPr>
              <a:t>-2) * 5);</a:t>
            </a:r>
          </a:p>
          <a:p>
            <a:r>
              <a:rPr lang="cs-CZ" sz="1600" dirty="0">
                <a:latin typeface="Consolas"/>
                <a:cs typeface="Consolas"/>
              </a:rPr>
              <a:t>		}</a:t>
            </a:r>
          </a:p>
          <a:p>
            <a:r>
              <a:rPr lang="cs-CZ" sz="1600" dirty="0">
                <a:latin typeface="Consolas"/>
                <a:cs typeface="Consolas"/>
              </a:rPr>
              <a:t>		</a:t>
            </a:r>
            <a:r>
              <a:rPr lang="cs-CZ" sz="1600" dirty="0">
                <a:solidFill>
                  <a:srgbClr val="660066"/>
                </a:solidFill>
                <a:latin typeface="Consolas"/>
                <a:cs typeface="Consolas"/>
              </a:rPr>
              <a:t>return</a:t>
            </a:r>
            <a:r>
              <a:rPr lang="cs-CZ" sz="1600" dirty="0">
                <a:latin typeface="Consolas"/>
                <a:cs typeface="Consolas"/>
              </a:rPr>
              <a:t> </a:t>
            </a:r>
            <a:r>
              <a:rPr lang="cs-CZ" sz="1600" dirty="0" err="1">
                <a:latin typeface="Consolas"/>
                <a:cs typeface="Consolas"/>
              </a:rPr>
              <a:t>humanAge</a:t>
            </a:r>
            <a:r>
              <a:rPr lang="cs-CZ" sz="1600" dirty="0">
                <a:latin typeface="Consolas"/>
                <a:cs typeface="Consolas"/>
              </a:rPr>
              <a:t>;</a:t>
            </a:r>
          </a:p>
          <a:p>
            <a:r>
              <a:rPr lang="cs-CZ" sz="1600" dirty="0">
                <a:latin typeface="Consolas"/>
                <a:cs typeface="Consolas"/>
              </a:rPr>
              <a:t>	}</a:t>
            </a:r>
          </a:p>
          <a:p>
            <a:r>
              <a:rPr lang="cs-CZ" sz="1600" dirty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3932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Local 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3875"/>
            <a:ext cx="8229600" cy="4740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Variables declared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inside a method </a:t>
            </a:r>
            <a:r>
              <a:rPr lang="en-US" altLang="ko-KR" dirty="0">
                <a:ea typeface="굴림" charset="-127"/>
              </a:rPr>
              <a:t>are called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local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May be used only inside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All variables declared in method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main</a:t>
            </a:r>
            <a:r>
              <a:rPr lang="en-US" altLang="ko-KR" dirty="0">
                <a:ea typeface="굴림" charset="-127"/>
              </a:rPr>
              <a:t> are local to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main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Local variables having the same name and declared in different methods are different variables</a:t>
            </a:r>
          </a:p>
          <a:p>
            <a:pPr eaLnBrk="1" hangingPunct="1">
              <a:lnSpc>
                <a:spcPct val="90000"/>
              </a:lnSpc>
            </a:pPr>
            <a:endParaRPr lang="en-US" altLang="ko-KR" sz="36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40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Local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listing 5.5A &amp; 5.5B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2000" y="2205344"/>
            <a:ext cx="7380000" cy="43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BankAccount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rate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showNewBalance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(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rate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/ 100.0) *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"With interest added, the new amount is $"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BankAccount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myAccount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BankAccount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myAccount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2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100.00;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myAccount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</a:t>
            </a:r>
            <a:r>
              <a:rPr lang="en-US" sz="12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rate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5;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800.00;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myAccount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.showNewBalance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"I wish my new amount were $"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newAmount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3861048"/>
            <a:ext cx="2160000" cy="57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Two different variables named </a:t>
            </a:r>
            <a:r>
              <a:rPr lang="en-US" altLang="ko-KR" sz="1600" i="1" dirty="0" err="1"/>
              <a:t>newAmount</a:t>
            </a:r>
            <a:endParaRPr lang="ko-KR" altLang="en-US" sz="1600" i="1" dirty="0"/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2699792" y="3501008"/>
            <a:ext cx="2448272" cy="64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2699792" y="4149048"/>
            <a:ext cx="2448272" cy="1296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1359768"/>
            <a:ext cx="4676156" cy="73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3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305829"/>
            <a:ext cx="361620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String </a:t>
            </a:r>
            <a:r>
              <a:rPr lang="en-US" sz="1800" dirty="0" err="1">
                <a:latin typeface="Consolas"/>
                <a:cs typeface="Consolas"/>
              </a:rPr>
              <a:t>getMajor</a:t>
            </a:r>
            <a:r>
              <a:rPr lang="en-US" sz="1800" dirty="0">
                <a:latin typeface="Consolas"/>
                <a:cs typeface="Consolas"/>
              </a:rPr>
              <a:t>() </a:t>
            </a:r>
          </a:p>
          <a:p>
            <a:r>
              <a:rPr lang="en-US" sz="1800" dirty="0">
                <a:latin typeface="Consolas"/>
                <a:cs typeface="Consolas"/>
              </a:rPr>
              <a:t>{ 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800" dirty="0">
                <a:latin typeface="Consolas"/>
                <a:cs typeface="Consolas"/>
              </a:rPr>
              <a:t> major; </a:t>
            </a:r>
          </a:p>
          <a:p>
            <a:r>
              <a:rPr lang="en-US" sz="1800" dirty="0">
                <a:latin typeface="Consolas"/>
                <a:cs typeface="Consolas"/>
              </a:rPr>
              <a:t>} </a:t>
            </a:r>
          </a:p>
          <a:p>
            <a:endParaRPr lang="en-US" sz="1800" dirty="0">
              <a:latin typeface="Consolas"/>
              <a:cs typeface="Consolas"/>
            </a:endParaRPr>
          </a:p>
          <a:p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increaseYear</a:t>
            </a:r>
            <a:r>
              <a:rPr lang="en-US" sz="1800" dirty="0">
                <a:latin typeface="Consolas"/>
                <a:cs typeface="Consolas"/>
              </a:rPr>
              <a:t>() </a:t>
            </a:r>
          </a:p>
          <a:p>
            <a:r>
              <a:rPr lang="en-US" sz="1800" dirty="0">
                <a:latin typeface="Consolas"/>
                <a:cs typeface="Consolas"/>
              </a:rPr>
              <a:t>{ 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classYear</a:t>
            </a:r>
            <a:r>
              <a:rPr lang="en-US" sz="1800" dirty="0">
                <a:latin typeface="Consolas"/>
                <a:cs typeface="Consolas"/>
              </a:rPr>
              <a:t>++; </a:t>
            </a:r>
          </a:p>
          <a:p>
            <a:r>
              <a:rPr lang="en-US" sz="18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58544" y="3226718"/>
            <a:ext cx="3083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ea typeface="굴림" charset="-127"/>
              </a:rPr>
              <a:t>What is the difference </a:t>
            </a:r>
            <a:br>
              <a:rPr lang="en-US" altLang="ko-KR" b="1" dirty="0">
                <a:ea typeface="굴림" charset="-127"/>
              </a:rPr>
            </a:br>
            <a:r>
              <a:rPr lang="en-US" altLang="ko-KR" b="1" dirty="0">
                <a:ea typeface="굴림" charset="-127"/>
              </a:rPr>
              <a:t>between these??</a:t>
            </a:r>
          </a:p>
        </p:txBody>
      </p:sp>
    </p:spTree>
    <p:extLst>
      <p:ext uri="{BB962C8B-B14F-4D97-AF65-F5344CB8AC3E}">
        <p14:creationId xmlns:p14="http://schemas.microsoft.com/office/powerpoint/2010/main" val="356536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9887"/>
            <a:ext cx="8229600" cy="4884847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Two kinds of Java methods</a:t>
            </a:r>
          </a:p>
          <a:p>
            <a:pPr lvl="1"/>
            <a:r>
              <a:rPr lang="en-US" sz="2800" dirty="0"/>
              <a:t>Methods that </a:t>
            </a:r>
            <a:r>
              <a:rPr lang="en-US" sz="2800" dirty="0">
                <a:solidFill>
                  <a:srgbClr val="0000FF"/>
                </a:solidFill>
              </a:rPr>
              <a:t>return a value </a:t>
            </a:r>
          </a:p>
          <a:p>
            <a:pPr lvl="2"/>
            <a:r>
              <a:rPr lang="en-US" dirty="0"/>
              <a:t>Examples: String’s </a:t>
            </a:r>
            <a:r>
              <a:rPr lang="en-US" b="1" dirty="0"/>
              <a:t>substring() </a:t>
            </a:r>
            <a:r>
              <a:rPr lang="en-US" dirty="0"/>
              <a:t>method, String’s </a:t>
            </a:r>
            <a:r>
              <a:rPr lang="en-US" b="1" dirty="0" err="1"/>
              <a:t>indexOf</a:t>
            </a:r>
            <a:r>
              <a:rPr lang="en-US" b="1" dirty="0"/>
              <a:t>() </a:t>
            </a:r>
            <a:r>
              <a:rPr lang="en-US" dirty="0"/>
              <a:t>method </a:t>
            </a:r>
          </a:p>
          <a:p>
            <a:pPr lvl="1"/>
            <a:r>
              <a:rPr lang="en-US" sz="2800" dirty="0"/>
              <a:t>Methods that </a:t>
            </a:r>
            <a:r>
              <a:rPr lang="en-US" sz="2800" dirty="0">
                <a:solidFill>
                  <a:srgbClr val="0000FF"/>
                </a:solidFill>
              </a:rPr>
              <a:t>return nothing</a:t>
            </a:r>
            <a:r>
              <a:rPr lang="en-US" sz="2800" dirty="0"/>
              <a:t> </a:t>
            </a:r>
            <a:r>
              <a:rPr lang="en-US" altLang="ko-KR" sz="2800" dirty="0">
                <a:ea typeface="굴림" charset="-127"/>
              </a:rPr>
              <a:t>– a </a:t>
            </a:r>
            <a:r>
              <a:rPr lang="en-US" altLang="ko-KR" sz="2800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2800" dirty="0">
                <a:ea typeface="굴림" charset="-127"/>
              </a:rPr>
              <a:t>method</a:t>
            </a:r>
            <a:endParaRPr lang="en-US" sz="2800" dirty="0"/>
          </a:p>
          <a:p>
            <a:pPr lvl="2"/>
            <a:r>
              <a:rPr lang="en-US" altLang="ko-KR" dirty="0">
                <a:ea typeface="굴림" charset="-127"/>
              </a:rPr>
              <a:t>Perform some other action </a:t>
            </a:r>
            <a:endParaRPr lang="en-US" dirty="0"/>
          </a:p>
          <a:p>
            <a:pPr lvl="2"/>
            <a:r>
              <a:rPr lang="en-US" dirty="0"/>
              <a:t>Example: </a:t>
            </a:r>
            <a:r>
              <a:rPr lang="en-US" b="1" dirty="0" err="1"/>
              <a:t>System.out.println</a:t>
            </a:r>
            <a:r>
              <a:rPr lang="en-US" b="1" dirty="0"/>
              <a:t>() 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“return” means “produce”</a:t>
            </a:r>
          </a:p>
          <a:p>
            <a:pPr lvl="1"/>
            <a:r>
              <a:rPr lang="en-US" dirty="0"/>
              <a:t>A method can produce a value so that other parts of the program can use it, or simply perform some actions</a:t>
            </a:r>
          </a:p>
          <a:p>
            <a:r>
              <a:rPr lang="en-US" altLang="ko-KR" dirty="0">
                <a:ea typeface="굴림" charset="-127"/>
              </a:rPr>
              <a:t>When you use a method you "invoke" or "call" it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helps people to organize code and programs </a:t>
            </a:r>
          </a:p>
          <a:p>
            <a:pPr lvl="1"/>
            <a:r>
              <a:rPr lang="en-US" dirty="0"/>
              <a:t>How to organize data? </a:t>
            </a:r>
          </a:p>
          <a:p>
            <a:pPr lvl="1"/>
            <a:r>
              <a:rPr lang="en-US" dirty="0"/>
              <a:t>How to organize manipulations of data? </a:t>
            </a:r>
          </a:p>
          <a:p>
            <a:endParaRPr lang="en-US" dirty="0"/>
          </a:p>
          <a:p>
            <a:r>
              <a:rPr lang="en-US" dirty="0"/>
              <a:t>OOP uses classes and objects to get good organization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0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305829"/>
            <a:ext cx="361620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String </a:t>
            </a:r>
            <a:r>
              <a:rPr lang="en-US" sz="1800" dirty="0" err="1">
                <a:latin typeface="Consolas"/>
                <a:cs typeface="Consolas"/>
              </a:rPr>
              <a:t>getMajor</a:t>
            </a:r>
            <a:r>
              <a:rPr lang="en-US" sz="1800" dirty="0">
                <a:latin typeface="Consolas"/>
                <a:cs typeface="Consolas"/>
              </a:rPr>
              <a:t>() </a:t>
            </a:r>
          </a:p>
          <a:p>
            <a:r>
              <a:rPr lang="en-US" sz="1800" dirty="0">
                <a:latin typeface="Consolas"/>
                <a:cs typeface="Consolas"/>
              </a:rPr>
              <a:t>{ 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800" dirty="0">
                <a:latin typeface="Consolas"/>
                <a:cs typeface="Consolas"/>
              </a:rPr>
              <a:t> major; </a:t>
            </a:r>
          </a:p>
          <a:p>
            <a:r>
              <a:rPr lang="en-US" sz="1800" dirty="0">
                <a:latin typeface="Consolas"/>
                <a:cs typeface="Consolas"/>
              </a:rPr>
              <a:t>} </a:t>
            </a:r>
          </a:p>
          <a:p>
            <a:endParaRPr lang="en-US" sz="1800" dirty="0">
              <a:latin typeface="Consolas"/>
              <a:cs typeface="Consolas"/>
            </a:endParaRPr>
          </a:p>
          <a:p>
            <a:endParaRPr lang="en-US" sz="1800" dirty="0">
              <a:latin typeface="Consolas"/>
              <a:cs typeface="Consolas"/>
            </a:endParaRPr>
          </a:p>
          <a:p>
            <a:r>
              <a:rPr lang="en-US" sz="18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increaseYear</a:t>
            </a:r>
            <a:r>
              <a:rPr lang="en-US" sz="1800" dirty="0">
                <a:latin typeface="Consolas"/>
                <a:cs typeface="Consolas"/>
              </a:rPr>
              <a:t>() </a:t>
            </a:r>
          </a:p>
          <a:p>
            <a:r>
              <a:rPr lang="en-US" sz="1800" dirty="0">
                <a:latin typeface="Consolas"/>
                <a:cs typeface="Consolas"/>
              </a:rPr>
              <a:t>{ </a:t>
            </a:r>
          </a:p>
          <a:p>
            <a:r>
              <a:rPr lang="en-US" sz="1800" dirty="0">
                <a:latin typeface="Consolas"/>
                <a:cs typeface="Consolas"/>
              </a:rPr>
              <a:t>	</a:t>
            </a:r>
            <a:r>
              <a:rPr lang="en-US" sz="1800" dirty="0" err="1">
                <a:latin typeface="Consolas"/>
                <a:cs typeface="Consolas"/>
              </a:rPr>
              <a:t>classYear</a:t>
            </a:r>
            <a:r>
              <a:rPr lang="en-US" sz="1800" dirty="0">
                <a:latin typeface="Consolas"/>
                <a:cs typeface="Consolas"/>
              </a:rPr>
              <a:t>++; </a:t>
            </a:r>
          </a:p>
          <a:p>
            <a:r>
              <a:rPr lang="en-US" sz="18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4067" y="2503989"/>
            <a:ext cx="228279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Returns a String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932011" y="3142074"/>
            <a:ext cx="228279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Return type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43400" y="4419600"/>
            <a:ext cx="228279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Returns nothing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10742" y="2704044"/>
            <a:ext cx="940739" cy="43803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21659" y="3542184"/>
            <a:ext cx="1229822" cy="37535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09333" y="2667000"/>
            <a:ext cx="1492289" cy="4750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95600" y="4648200"/>
            <a:ext cx="1492290" cy="271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50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Defining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void</a:t>
            </a:r>
            <a:r>
              <a:rPr lang="en-US" altLang="ko-KR" dirty="0">
                <a:ea typeface="굴림" charset="-127"/>
              </a:rPr>
              <a:t>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Most method definitions we will see as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public</a:t>
            </a:r>
            <a:endParaRPr lang="en-US" altLang="ko-KR" sz="36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Method does not return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Specified as a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void</a:t>
            </a:r>
            <a:r>
              <a:rPr lang="en-US" altLang="ko-KR" sz="1800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Heading includes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Body enclosed in braces 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{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Think of method as defining an action to be taken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2020" y="4403443"/>
            <a:ext cx="5181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6862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Methods That Return a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7475"/>
            <a:ext cx="8686800" cy="483711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Consider method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getAgeInHumanYears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( )</a:t>
            </a:r>
            <a:r>
              <a:rPr lang="en-US" altLang="ko-KR" dirty="0">
                <a:ea typeface="굴림" charset="-127"/>
              </a:rPr>
              <a:t> 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Heading declares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type of value to be returned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Last statement executed is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return</a:t>
            </a:r>
          </a:p>
        </p:txBody>
      </p:sp>
      <p:pic>
        <p:nvPicPr>
          <p:cNvPr id="1843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9175" y="1905000"/>
            <a:ext cx="38957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Line 13"/>
          <p:cNvSpPr>
            <a:spLocks noChangeShapeType="1"/>
          </p:cNvSpPr>
          <p:nvPr/>
        </p:nvSpPr>
        <p:spPr bwMode="auto">
          <a:xfrm flipV="1">
            <a:off x="1547664" y="2060847"/>
            <a:ext cx="1512168" cy="2736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8" name="Line 14"/>
          <p:cNvSpPr>
            <a:spLocks noChangeShapeType="1"/>
          </p:cNvSpPr>
          <p:nvPr/>
        </p:nvSpPr>
        <p:spPr bwMode="auto">
          <a:xfrm flipH="1" flipV="1">
            <a:off x="3621088" y="4506912"/>
            <a:ext cx="1656468" cy="10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87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that returns a value must have </a:t>
            </a:r>
            <a:r>
              <a:rPr lang="en-US" i="1" dirty="0"/>
              <a:t>at least one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dirty="0"/>
              <a:t> statement </a:t>
            </a:r>
          </a:p>
          <a:p>
            <a:r>
              <a:rPr lang="en-US" dirty="0"/>
              <a:t>Terminates the method, and returns a value </a:t>
            </a:r>
          </a:p>
          <a:p>
            <a:r>
              <a:rPr lang="en-US" dirty="0"/>
              <a:t>Syntax: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Expression</a:t>
            </a:r>
            <a:r>
              <a:rPr lang="en-US" dirty="0">
                <a:latin typeface="Consolas"/>
                <a:cs typeface="Consolas"/>
              </a:rPr>
              <a:t>;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can be any expression that produces a value of type specified by </a:t>
            </a:r>
            <a:r>
              <a:rPr lang="en-US" b="1" dirty="0"/>
              <a:t>the return type </a:t>
            </a:r>
            <a:r>
              <a:rPr lang="en-US" dirty="0"/>
              <a:t>in the method heading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49" y="3320815"/>
            <a:ext cx="2232674" cy="148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954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Lab: Dog class test </a:t>
            </a:r>
            <a:endParaRPr lang="en-US" altLang="ko-KR" dirty="0">
              <a:solidFill>
                <a:srgbClr val="0000FF"/>
              </a:solidFill>
              <a:ea typeface="굴림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18864" y="1519319"/>
            <a:ext cx="4962654" cy="4525962"/>
          </a:xfrm>
        </p:spPr>
        <p:txBody>
          <a:bodyPr/>
          <a:lstStyle/>
          <a:p>
            <a:r>
              <a:rPr lang="en-US" altLang="ko-KR" dirty="0"/>
              <a:t>Implement a class </a:t>
            </a:r>
            <a:r>
              <a:rPr lang="en-US" altLang="ko-KR" i="1" dirty="0"/>
              <a:t>Dog </a:t>
            </a:r>
            <a:r>
              <a:rPr lang="en-US" altLang="ko-KR" dirty="0"/>
              <a:t>and write a test program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Note class has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Three pieces of data (</a:t>
            </a:r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instance variables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lvl="3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String name, String breed, </a:t>
            </a:r>
            <a:r>
              <a:rPr lang="en-US" altLang="ko-KR" dirty="0" err="1">
                <a:ea typeface="굴림" charset="-127"/>
              </a:rPr>
              <a:t>int</a:t>
            </a:r>
            <a:r>
              <a:rPr lang="en-US" altLang="ko-KR" dirty="0">
                <a:ea typeface="굴림" charset="-127"/>
              </a:rPr>
              <a:t> age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Two behaviors (methods)</a:t>
            </a:r>
          </a:p>
          <a:p>
            <a:pPr lvl="3">
              <a:lnSpc>
                <a:spcPct val="90000"/>
              </a:lnSpc>
            </a:pPr>
            <a:r>
              <a:rPr lang="en-US" altLang="ko-KR" dirty="0" err="1">
                <a:ea typeface="굴림" charset="-127"/>
              </a:rPr>
              <a:t>writeOutput</a:t>
            </a:r>
            <a:r>
              <a:rPr lang="en-US" altLang="ko-KR" dirty="0">
                <a:ea typeface="굴림" charset="-127"/>
              </a:rPr>
              <a:t>(), </a:t>
            </a:r>
            <a:r>
              <a:rPr lang="en-US" altLang="ko-KR" dirty="0" err="1">
                <a:ea typeface="굴림" charset="-127"/>
              </a:rPr>
              <a:t>getAgeInHumanYears</a:t>
            </a:r>
            <a:r>
              <a:rPr lang="en-US" altLang="ko-KR" dirty="0">
                <a:ea typeface="굴림" charset="-127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Each instance of this type has its own copies of the data items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ea typeface="굴림" charset="-127"/>
              </a:rPr>
              <a:t>Use of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public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No restrictions on how variables used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ea typeface="굴림" charset="-127"/>
              </a:rPr>
              <a:t>Later will replace with </a:t>
            </a:r>
            <a:r>
              <a:rPr lang="en-US" altLang="ko-KR" sz="1600" b="1" dirty="0">
                <a:solidFill>
                  <a:srgbClr val="FF0000"/>
                </a:solidFill>
                <a:latin typeface="Courier New" pitchFamily="49" charset="0"/>
                <a:ea typeface="굴림" charset="-127"/>
                <a:cs typeface="Courier New" pitchFamily="49" charset="0"/>
              </a:rPr>
              <a:t>private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822" y="4924148"/>
            <a:ext cx="3796178" cy="14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29"/>
          <a:stretch/>
        </p:blipFill>
        <p:spPr bwMode="auto">
          <a:xfrm>
            <a:off x="5414670" y="1413109"/>
            <a:ext cx="3662482" cy="32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553152" y="3791825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Sample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screen output</a:t>
            </a:r>
          </a:p>
        </p:txBody>
      </p:sp>
    </p:spTree>
    <p:extLst>
      <p:ext uri="{BB962C8B-B14F-4D97-AF65-F5344CB8AC3E}">
        <p14:creationId xmlns:p14="http://schemas.microsoft.com/office/powerpoint/2010/main" val="3959284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Lab: Dog class test </a:t>
            </a:r>
            <a:endParaRPr lang="en-US" altLang="ko-K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a class </a:t>
            </a:r>
            <a:r>
              <a:rPr lang="en-US" altLang="ko-KR" i="1" dirty="0"/>
              <a:t>Dog </a:t>
            </a:r>
            <a:r>
              <a:rPr lang="en-US" altLang="ko-KR" dirty="0"/>
              <a:t>and write a test program</a:t>
            </a:r>
          </a:p>
          <a:p>
            <a:pPr lvl="1"/>
            <a:r>
              <a:rPr lang="en-US" altLang="ko-KR" sz="1800" dirty="0" err="1"/>
              <a:t>writeOutput</a:t>
            </a:r>
            <a:r>
              <a:rPr lang="en-US" altLang="ko-KR" sz="1800" dirty="0"/>
              <a:t>(): print all instance variable data in dog class</a:t>
            </a:r>
          </a:p>
          <a:p>
            <a:pPr lvl="1"/>
            <a:r>
              <a:rPr lang="en-US" altLang="ko-KR" sz="1800" dirty="0" err="1"/>
              <a:t>getAgeInHumanYears</a:t>
            </a:r>
            <a:r>
              <a:rPr lang="en-US" altLang="ko-KR" sz="1800" dirty="0"/>
              <a:t>(): convert dog age to human years</a:t>
            </a:r>
          </a:p>
          <a:p>
            <a:endParaRPr lang="en-US" altLang="ko-KR" dirty="0"/>
          </a:p>
          <a:p>
            <a:r>
              <a:rPr lang="en-US" altLang="ko-KR" dirty="0"/>
              <a:t>Write a test class </a:t>
            </a:r>
            <a:r>
              <a:rPr lang="en-US" altLang="ko-KR" dirty="0" err="1"/>
              <a:t>DogDemo</a:t>
            </a:r>
            <a:endParaRPr lang="en-US" altLang="ko-KR" dirty="0"/>
          </a:p>
          <a:p>
            <a:pPr lvl="1"/>
            <a:r>
              <a:rPr lang="en-US" altLang="ko-KR" dirty="0"/>
              <a:t>Add separate java file in project</a:t>
            </a:r>
          </a:p>
          <a:p>
            <a:pPr lvl="1"/>
            <a:r>
              <a:rPr lang="en-US" altLang="ko-KR" dirty="0"/>
              <a:t>Make instances and set the values</a:t>
            </a:r>
          </a:p>
          <a:p>
            <a:pPr lvl="1"/>
            <a:r>
              <a:rPr lang="en-US" altLang="ko-KR" dirty="0"/>
              <a:t>Print matched human age and output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62" y="2971695"/>
            <a:ext cx="2998811" cy="16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44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966" y="265973"/>
            <a:ext cx="6190034" cy="6389498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968211"/>
            <a:ext cx="1524000" cy="40011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Class name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63" y="1619225"/>
            <a:ext cx="2282790" cy="707886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Data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(Instance variables)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1981200" y="968211"/>
            <a:ext cx="1229725" cy="200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62200" y="1168266"/>
            <a:ext cx="1062786" cy="705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2400" y="3352800"/>
            <a:ext cx="2282790" cy="40011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Methods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86000" y="2622608"/>
            <a:ext cx="962623" cy="873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3624306"/>
            <a:ext cx="1062786" cy="1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62200" y="1368321"/>
            <a:ext cx="1138986" cy="556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38400" y="1619226"/>
            <a:ext cx="1062786" cy="254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75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"/>
            <a:ext cx="5360988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12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Species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5529" cy="4884847"/>
          </a:xfrm>
        </p:spPr>
        <p:txBody>
          <a:bodyPr/>
          <a:lstStyle/>
          <a:p>
            <a:r>
              <a:rPr lang="en-US" altLang="ko-KR" dirty="0"/>
              <a:t>Implement a class </a:t>
            </a:r>
            <a:r>
              <a:rPr lang="en-US" altLang="ko-KR" i="1" dirty="0"/>
              <a:t>Species </a:t>
            </a:r>
            <a:r>
              <a:rPr lang="en-US" altLang="ko-KR" dirty="0"/>
              <a:t>and write a test program (</a:t>
            </a:r>
            <a:r>
              <a:rPr lang="en-US" altLang="ko-KR" dirty="0">
                <a:solidFill>
                  <a:srgbClr val="FF0000"/>
                </a:solidFill>
              </a:rPr>
              <a:t>List 5.3 &amp; 5.4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SpeciesFirstTry</a:t>
            </a:r>
            <a:r>
              <a:rPr lang="en-US" altLang="ko-KR" dirty="0"/>
              <a:t> Class</a:t>
            </a:r>
          </a:p>
          <a:p>
            <a:pPr lvl="2"/>
            <a:r>
              <a:rPr lang="en-US" altLang="ko-KR" dirty="0"/>
              <a:t>Data: Name, population, and growth rate</a:t>
            </a:r>
          </a:p>
          <a:p>
            <a:pPr lvl="1"/>
            <a:r>
              <a:rPr lang="en-US" altLang="ko-KR" dirty="0"/>
              <a:t>Action</a:t>
            </a:r>
          </a:p>
          <a:p>
            <a:pPr lvl="2"/>
            <a:r>
              <a:rPr lang="en-US" altLang="ko-KR" dirty="0" err="1"/>
              <a:t>readInput</a:t>
            </a:r>
            <a:r>
              <a:rPr lang="en-US" altLang="ko-KR" dirty="0"/>
              <a:t>(): read data</a:t>
            </a:r>
          </a:p>
          <a:p>
            <a:pPr lvl="2"/>
            <a:r>
              <a:rPr lang="en-US" altLang="ko-KR" dirty="0" err="1"/>
              <a:t>writeOutput</a:t>
            </a:r>
            <a:r>
              <a:rPr lang="en-US" altLang="ko-KR" dirty="0"/>
              <a:t>(): print result</a:t>
            </a:r>
          </a:p>
          <a:p>
            <a:pPr lvl="2"/>
            <a:r>
              <a:rPr lang="en-US" altLang="ko-KR" dirty="0"/>
              <a:t>getPopulationIn10: compute the population in 10 years</a:t>
            </a:r>
          </a:p>
          <a:p>
            <a:pPr lvl="1"/>
            <a:endParaRPr lang="en-US" altLang="ko-KR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18"/>
          <a:stretch/>
        </p:blipFill>
        <p:spPr bwMode="auto">
          <a:xfrm>
            <a:off x="5635811" y="2246290"/>
            <a:ext cx="3394635" cy="359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946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Species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36" y="1676033"/>
            <a:ext cx="6380163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61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we need it?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There will be shapes on a square, a circle, and a triangle. When the user clicks on a shape, the shape will rotate clockwise 360 degree and play an AIF sound file specific to particular shape.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63493" y="2804227"/>
            <a:ext cx="1144494" cy="1118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2314389" y="2808519"/>
            <a:ext cx="1272988" cy="111844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81716" y="2808519"/>
            <a:ext cx="1165411" cy="1118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81207" y="3311382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07550" y="3408269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09143" y="3374134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으로 구부러진 화살표 15"/>
          <p:cNvSpPr/>
          <p:nvPr/>
        </p:nvSpPr>
        <p:spPr>
          <a:xfrm rot="18425178">
            <a:off x="4630903" y="2330661"/>
            <a:ext cx="394447" cy="117800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 rot="18425178">
            <a:off x="1662350" y="2336897"/>
            <a:ext cx="393986" cy="1019291"/>
          </a:xfrm>
          <a:prstGeom prst="curvedLeftArrow">
            <a:avLst>
              <a:gd name="adj1" fmla="val 25000"/>
              <a:gd name="adj2" fmla="val 58498"/>
              <a:gd name="adj3" fmla="val 22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1" y="4420399"/>
            <a:ext cx="4149379" cy="20334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195" y="4177525"/>
            <a:ext cx="3601276" cy="22744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6248" y="3874395"/>
            <a:ext cx="15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C version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23195" y="3804259"/>
            <a:ext cx="190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Java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7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21" y="841963"/>
            <a:ext cx="6484937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744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8502"/>
            <a:ext cx="62960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7802"/>
            <a:ext cx="62198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799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Keyword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this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Within a method definition, you can use the keyword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this </a:t>
            </a:r>
            <a:r>
              <a:rPr lang="en-US" altLang="ko-KR" dirty="0">
                <a:ea typeface="굴림" charset="-127"/>
              </a:rPr>
              <a:t>as a name for the object receiving the method call. (</a:t>
            </a:r>
            <a:r>
              <a:rPr lang="ko-KR" altLang="en-US" dirty="0">
                <a:ea typeface="굴림" charset="-127"/>
              </a:rPr>
              <a:t>객체 자기자신</a:t>
            </a:r>
            <a:r>
              <a:rPr lang="en-US" altLang="ko-KR" dirty="0">
                <a:ea typeface="굴림" charset="-127"/>
              </a:rPr>
              <a:t>)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 Example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     </a:t>
            </a:r>
            <a:r>
              <a:rPr lang="en-US" altLang="ko-KR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this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.name =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keyboard.nextLine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();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/>
          <a:stretch/>
        </p:blipFill>
        <p:spPr bwMode="auto">
          <a:xfrm>
            <a:off x="871538" y="3776633"/>
            <a:ext cx="6029326" cy="291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78781" y="5907881"/>
            <a:ext cx="2536032" cy="19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Keyword </a:t>
            </a:r>
            <a:r>
              <a:rPr lang="en-US" altLang="ko-KR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5" y="1665940"/>
            <a:ext cx="6948259" cy="46153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88" y="1368322"/>
            <a:ext cx="5616208" cy="128896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2874682" y="2012805"/>
            <a:ext cx="368106" cy="1005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22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Blocks { }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6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Recall compound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Enclosed in braces </a:t>
            </a:r>
            <a:r>
              <a:rPr lang="en-US" altLang="ko-KR" sz="32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{</a:t>
            </a:r>
            <a:r>
              <a:rPr lang="en-US" altLang="ko-KR" dirty="0">
                <a:ea typeface="굴림" charset="-127"/>
              </a:rPr>
              <a:t>  </a:t>
            </a:r>
            <a:r>
              <a:rPr lang="en-US" altLang="ko-KR" sz="32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When you declare a variable within a compound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The compound statement is called a </a:t>
            </a:r>
            <a:r>
              <a:rPr lang="en-US" altLang="ko-KR" i="1" dirty="0">
                <a:ea typeface="굴림" charset="-127"/>
              </a:rPr>
              <a:t>block</a:t>
            </a:r>
            <a:endParaRPr lang="en-US" altLang="ko-KR" dirty="0">
              <a:ea typeface="굴림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The scope of the variable is from its declaration to the end of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 Variable declared outside the block usable both outside and inside the block</a:t>
            </a:r>
          </a:p>
        </p:txBody>
      </p:sp>
    </p:spTree>
    <p:extLst>
      <p:ext uri="{BB962C8B-B14F-4D97-AF65-F5344CB8AC3E}">
        <p14:creationId xmlns:p14="http://schemas.microsoft.com/office/powerpoint/2010/main" val="2782158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We can make it more versatile by giving the method a parameter to specify how many years</a:t>
            </a:r>
          </a:p>
          <a:p>
            <a:pPr lvl="1"/>
            <a:r>
              <a:rPr lang="en-US" altLang="ko-KR" dirty="0">
                <a:ea typeface="굴림" charset="-127"/>
              </a:rPr>
              <a:t>Note </a:t>
            </a:r>
            <a:r>
              <a:rPr lang="en-US" altLang="ko-KR" dirty="0">
                <a:ea typeface="굴림" charset="-127"/>
                <a:hlinkClick r:id="rId3" action="ppaction://hlinkfile"/>
              </a:rPr>
              <a:t>sample program</a:t>
            </a:r>
            <a:r>
              <a:rPr lang="en-US" altLang="ko-KR" dirty="0">
                <a:ea typeface="굴림" charset="-127"/>
              </a:rPr>
              <a:t>, listing 5.6</a:t>
            </a:r>
            <a:br>
              <a:rPr lang="en-US" altLang="ko-KR" dirty="0">
                <a:ea typeface="굴림" charset="-127"/>
              </a:rPr>
            </a:br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532" y="2996952"/>
            <a:ext cx="4140000" cy="28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getPopulationIn10()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1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population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10;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while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((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 &amp;&amp; (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0)) {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(</a:t>
            </a:r>
            <a:r>
              <a:rPr lang="en-US" sz="11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growthRate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/ 100) *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--;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(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1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44468" y="2996952"/>
            <a:ext cx="4140000" cy="28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predictPopulation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year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0;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double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1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population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year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while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((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 &amp;&amp; (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0)) {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    (</a:t>
            </a:r>
            <a:r>
              <a:rPr lang="en-US" sz="1100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growthRate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/ 100) * 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count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--;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if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(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&gt; 0)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(</a:t>
            </a:r>
            <a:r>
              <a:rPr lang="en-US" sz="11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</a:t>
            </a:r>
            <a:r>
              <a:rPr lang="en-US" sz="11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populationAmount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1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1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result</a:t>
            </a: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1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1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1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76256" y="3032984"/>
            <a:ext cx="756000" cy="2520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05619" y="3796535"/>
            <a:ext cx="396000" cy="25200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Parameters of Primitive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671" y="1485148"/>
            <a:ext cx="8686800" cy="4799013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Note the declaration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public 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b="1" dirty="0" err="1">
                <a:solidFill>
                  <a:srgbClr val="800000"/>
                </a:solidFill>
                <a:latin typeface="Courier New" pitchFamily="49" charset="0"/>
                <a:ea typeface="굴림" charset="-127"/>
              </a:rPr>
              <a:t>predictPopulation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(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b="1" dirty="0">
                <a:solidFill>
                  <a:srgbClr val="3366FF"/>
                </a:solidFill>
                <a:latin typeface="Courier New" pitchFamily="49" charset="0"/>
                <a:ea typeface="굴림" charset="-127"/>
              </a:rPr>
              <a:t>years</a:t>
            </a:r>
            <a:r>
              <a:rPr lang="en-US" altLang="ko-KR" sz="24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i="1" dirty="0">
                <a:ea typeface="굴림" charset="-127"/>
              </a:rPr>
              <a:t>formal</a:t>
            </a:r>
            <a:r>
              <a:rPr lang="en-US" altLang="ko-KR" sz="2000" dirty="0">
                <a:ea typeface="굴림" charset="-127"/>
              </a:rPr>
              <a:t> parameter is </a:t>
            </a:r>
            <a:r>
              <a:rPr lang="en-US" altLang="ko-KR" b="1" dirty="0">
                <a:solidFill>
                  <a:srgbClr val="3366FF"/>
                </a:solidFill>
                <a:latin typeface="Courier New" pitchFamily="49" charset="0"/>
                <a:ea typeface="굴림" charset="-127"/>
              </a:rPr>
              <a:t>years</a:t>
            </a:r>
          </a:p>
          <a:p>
            <a:pPr lvl="1" eaLnBrk="1" hangingPunct="1"/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Calling the method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futurePopulation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 =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   </a:t>
            </a:r>
            <a:br>
              <a:rPr lang="en-US" altLang="ko-KR" sz="2400" dirty="0">
                <a:solidFill>
                  <a:srgbClr val="0000FF"/>
                </a:solidFill>
                <a:ea typeface="굴림" charset="-127"/>
              </a:rPr>
            </a:b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  </a:t>
            </a:r>
            <a:r>
              <a:rPr lang="en-US" altLang="ko-KR" sz="2400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speciesOfTheMonth.predictPopulation</a:t>
            </a:r>
            <a:r>
              <a:rPr lang="en-US" altLang="ko-KR" sz="2400" b="1" dirty="0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(10);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i="1" dirty="0">
                <a:ea typeface="굴림" charset="-127"/>
              </a:rPr>
              <a:t>actual</a:t>
            </a:r>
            <a:r>
              <a:rPr lang="en-US" altLang="ko-KR" sz="2000" dirty="0">
                <a:ea typeface="굴림" charset="-127"/>
              </a:rPr>
              <a:t> parameter (=argument) is the integer 10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View </a:t>
            </a:r>
            <a:r>
              <a:rPr lang="en-US" altLang="ko-KR" sz="2400" dirty="0">
                <a:ea typeface="굴림" charset="-127"/>
                <a:hlinkClick r:id="rId3" action="ppaction://hlinkfile"/>
              </a:rPr>
              <a:t>sample program</a:t>
            </a:r>
            <a:r>
              <a:rPr lang="en-US" altLang="ko-KR" sz="2400" dirty="0">
                <a:ea typeface="굴림" charset="-127"/>
              </a:rPr>
              <a:t>, listing 5.7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32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sz="32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SpeciesSecondClassDemo</a:t>
            </a:r>
            <a:endParaRPr lang="en-US" altLang="ko-KR" sz="32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838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8425"/>
            <a:ext cx="5410200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37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vs. Argument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two terms </a:t>
            </a:r>
            <a:r>
              <a:rPr lang="en-US" altLang="ko-KR" i="1" dirty="0"/>
              <a:t>parameter</a:t>
            </a:r>
            <a:r>
              <a:rPr lang="en-US" altLang="ko-KR" dirty="0"/>
              <a:t> and </a:t>
            </a:r>
            <a:r>
              <a:rPr lang="en-US" altLang="ko-KR" i="1" dirty="0"/>
              <a:t>argument</a:t>
            </a:r>
            <a:r>
              <a:rPr lang="en-US" altLang="ko-KR" dirty="0"/>
              <a:t> are sometimes loosely used interchangeably</a:t>
            </a:r>
          </a:p>
          <a:p>
            <a:r>
              <a:rPr lang="en-US" altLang="ko-KR" dirty="0"/>
              <a:t>Difference ?</a:t>
            </a:r>
          </a:p>
          <a:p>
            <a:pPr lvl="1"/>
            <a:r>
              <a:rPr lang="en-US" altLang="ko-KR" b="1" i="1" dirty="0"/>
              <a:t>parameter</a:t>
            </a:r>
            <a:r>
              <a:rPr lang="en-US" altLang="ko-KR" dirty="0"/>
              <a:t> (sometimes called </a:t>
            </a:r>
            <a:r>
              <a:rPr lang="en-US" altLang="ko-KR" i="1" dirty="0"/>
              <a:t>formal parameter</a:t>
            </a:r>
            <a:r>
              <a:rPr lang="en-US" altLang="ko-KR" dirty="0"/>
              <a:t>) is often used to refer to the variable as found in </a:t>
            </a:r>
            <a:r>
              <a:rPr lang="en-US" altLang="ko-KR" dirty="0">
                <a:solidFill>
                  <a:srgbClr val="FF0000"/>
                </a:solidFill>
              </a:rPr>
              <a:t>the function definition</a:t>
            </a:r>
          </a:p>
          <a:p>
            <a:pPr lvl="1"/>
            <a:r>
              <a:rPr lang="en-US" altLang="ko-KR" b="1" i="1" dirty="0"/>
              <a:t>argument</a:t>
            </a:r>
            <a:r>
              <a:rPr lang="en-US" altLang="ko-KR" dirty="0"/>
              <a:t> (sometimes called </a:t>
            </a:r>
            <a:r>
              <a:rPr lang="en-US" altLang="ko-KR" i="1" dirty="0"/>
              <a:t>actual parameter</a:t>
            </a:r>
            <a:r>
              <a:rPr lang="en-US" altLang="ko-KR" dirty="0"/>
              <a:t>) refers to the actual </a:t>
            </a:r>
            <a:r>
              <a:rPr lang="en-US" altLang="ko-KR" dirty="0">
                <a:solidFill>
                  <a:srgbClr val="FF0000"/>
                </a:solidFill>
              </a:rPr>
              <a:t>input passed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2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plug-in for UML</a:t>
            </a:r>
          </a:p>
          <a:p>
            <a:pPr lvl="1"/>
            <a:r>
              <a:rPr lang="en-US" altLang="ko-KR" dirty="0" err="1"/>
              <a:t>ObjectAid</a:t>
            </a:r>
            <a:r>
              <a:rPr lang="en-US" altLang="ko-KR" dirty="0"/>
              <a:t> plug-in</a:t>
            </a:r>
          </a:p>
          <a:p>
            <a:pPr lvl="1"/>
            <a:r>
              <a:rPr lang="en-US" altLang="ko-KR" b="1" dirty="0">
                <a:hlinkClick r:id="rId2"/>
              </a:rPr>
              <a:t>http://www.objectaid.com/update/current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678" y="3036044"/>
            <a:ext cx="4658678" cy="26860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50350"/>
            <a:ext cx="4599396" cy="33346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940" y="657350"/>
            <a:ext cx="3459480" cy="188570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 rot="10800000">
            <a:off x="7772400" y="2352569"/>
            <a:ext cx="632460" cy="6818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we need it?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What if new function is added? </a:t>
            </a:r>
          </a:p>
          <a:p>
            <a:pPr lvl="1"/>
            <a:r>
              <a:rPr lang="en-US" altLang="ko-KR" sz="2000" dirty="0"/>
              <a:t>There will be an amoeba shape on the screen, with the others. When the user clicks on the amoeba, it will rotate like the others, and play a .</a:t>
            </a:r>
            <a:r>
              <a:rPr lang="en-US" altLang="ko-KR" sz="2000" dirty="0" err="1"/>
              <a:t>hif</a:t>
            </a:r>
            <a:r>
              <a:rPr lang="en-US" altLang="ko-KR" sz="2000" dirty="0"/>
              <a:t> sound file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21658" y="3270547"/>
            <a:ext cx="1144494" cy="1118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2272554" y="3274839"/>
            <a:ext cx="1272988" cy="111844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39881" y="3274839"/>
            <a:ext cx="1165411" cy="1118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6750424" y="3132243"/>
            <a:ext cx="1804894" cy="1395048"/>
          </a:xfrm>
          <a:prstGeom prst="clou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덧셈 기호 9"/>
          <p:cNvSpPr/>
          <p:nvPr/>
        </p:nvSpPr>
        <p:spPr>
          <a:xfrm>
            <a:off x="5570069" y="3383254"/>
            <a:ext cx="932331" cy="1010025"/>
          </a:xfrm>
          <a:prstGeom prst="mathPlus">
            <a:avLst>
              <a:gd name="adj1" fmla="val 123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39372" y="3777702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865715" y="3874589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67308" y="3840454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140390" y="3469912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으로 구부러진 화살표 15"/>
          <p:cNvSpPr/>
          <p:nvPr/>
        </p:nvSpPr>
        <p:spPr>
          <a:xfrm rot="18425178">
            <a:off x="4589068" y="2796981"/>
            <a:ext cx="394447" cy="117800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 rot="18425178">
            <a:off x="1620515" y="2803217"/>
            <a:ext cx="393986" cy="1019291"/>
          </a:xfrm>
          <a:prstGeom prst="curvedLeftArrow">
            <a:avLst>
              <a:gd name="adj1" fmla="val 25000"/>
              <a:gd name="adj2" fmla="val 58498"/>
              <a:gd name="adj3" fmla="val 22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왼쪽으로 구부러진 화살표 18"/>
          <p:cNvSpPr/>
          <p:nvPr/>
        </p:nvSpPr>
        <p:spPr>
          <a:xfrm rot="13576069" flipV="1">
            <a:off x="6717307" y="2785665"/>
            <a:ext cx="393986" cy="1100198"/>
          </a:xfrm>
          <a:prstGeom prst="curvedLeftArrow">
            <a:avLst>
              <a:gd name="adj1" fmla="val 25000"/>
              <a:gd name="adj2" fmla="val 58498"/>
              <a:gd name="adj3" fmla="val 22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23" y="4620866"/>
            <a:ext cx="4381500" cy="1543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54" y="4527291"/>
            <a:ext cx="3194811" cy="22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7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UML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right click-&gt; new-&gt; other-&gt;type “UML”-&gt; select “Class Diagram” -&gt;define name anything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370"/>
            <a:ext cx="4493638" cy="3303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10" y="2491740"/>
            <a:ext cx="4069865" cy="3924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09115" y="3855721"/>
            <a:ext cx="982980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73" y="2633663"/>
            <a:ext cx="3292162" cy="362997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7375" y="3457894"/>
            <a:ext cx="982980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7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UML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Drag java files to </a:t>
            </a:r>
            <a:r>
              <a:rPr lang="en-US" altLang="ko-KR" dirty="0" err="1"/>
              <a:t>uml.ucls</a:t>
            </a:r>
            <a:r>
              <a:rPr lang="en-US" altLang="ko-KR" dirty="0"/>
              <a:t> window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2735580"/>
            <a:ext cx="7772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30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471"/>
            <a:ext cx="8229600" cy="89981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5.2 </a:t>
            </a:r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Information Hiding, Encapsulation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19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Information Hiding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Programmer using a class </a:t>
            </a:r>
            <a:r>
              <a:rPr lang="en-US" altLang="ko-KR" dirty="0">
                <a:ea typeface="굴림" charset="-127"/>
              </a:rPr>
              <a:t>method need </a:t>
            </a:r>
            <a:r>
              <a:rPr lang="en-US" altLang="ko-KR" b="1" u="sng" dirty="0">
                <a:ea typeface="굴림" charset="-127"/>
              </a:rPr>
              <a:t>not</a:t>
            </a:r>
            <a:r>
              <a:rPr lang="en-US" altLang="ko-KR" dirty="0">
                <a:ea typeface="굴림" charset="-127"/>
              </a:rPr>
              <a:t> know details of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Only</a:t>
            </a:r>
            <a:r>
              <a:rPr lang="en-US" altLang="ko-KR" dirty="0">
                <a:ea typeface="굴림" charset="-127"/>
              </a:rPr>
              <a:t> needs to know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what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 the method does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Information hiding: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Designing a method so it can be used without knowing details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Also referred to as </a:t>
            </a:r>
            <a:r>
              <a:rPr lang="en-US" altLang="ko-KR" i="1" dirty="0">
                <a:ea typeface="굴림" charset="-127"/>
              </a:rPr>
              <a:t>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Method design should separate </a:t>
            </a:r>
            <a:r>
              <a:rPr lang="en-US" altLang="ko-KR" i="1" dirty="0">
                <a:ea typeface="굴림" charset="-127"/>
              </a:rPr>
              <a:t>what</a:t>
            </a:r>
            <a:r>
              <a:rPr lang="en-US" altLang="ko-KR" dirty="0">
                <a:ea typeface="굴림" charset="-127"/>
              </a:rPr>
              <a:t> from </a:t>
            </a:r>
            <a:r>
              <a:rPr lang="en-US" altLang="ko-KR" i="1" dirty="0">
                <a:ea typeface="굴림" charset="-127"/>
              </a:rPr>
              <a:t>how</a:t>
            </a:r>
            <a:endParaRPr lang="en-US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public/private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3037"/>
            <a:ext cx="4105393" cy="288201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restriction </a:t>
            </a:r>
            <a:r>
              <a:rPr lang="en-US" dirty="0"/>
              <a:t>on how you can use the method or instance variable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3603037"/>
            <a:ext cx="4105393" cy="28820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rgbClr val="000090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ヒラギノ角ゴ Pro W3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8000"/>
                </a:solidFill>
                <a:latin typeface="Consolas"/>
                <a:cs typeface="Consolas"/>
              </a:rPr>
              <a:t>private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not directly use </a:t>
            </a:r>
            <a:r>
              <a:rPr lang="en-US" dirty="0"/>
              <a:t>the method or instance variable’s name </a:t>
            </a:r>
            <a:r>
              <a:rPr lang="en-US" dirty="0">
                <a:solidFill>
                  <a:srgbClr val="FF0000"/>
                </a:solidFill>
              </a:rPr>
              <a:t>outside the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852" y="1287824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Consolas"/>
                <a:cs typeface="Consolas"/>
              </a:rPr>
              <a:t>public class </a:t>
            </a:r>
            <a:r>
              <a:rPr lang="en-US" sz="2000" dirty="0">
                <a:latin typeface="Consolas"/>
                <a:cs typeface="Consolas"/>
              </a:rPr>
              <a:t>Student </a:t>
            </a:r>
          </a:p>
          <a:p>
            <a:r>
              <a:rPr lang="en-US" sz="2000" dirty="0">
                <a:latin typeface="Consolas"/>
                <a:cs typeface="Consolas"/>
              </a:rPr>
              <a:t>{ </a:t>
            </a:r>
          </a:p>
          <a:p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classYear</a:t>
            </a:r>
            <a:r>
              <a:rPr lang="en-US" sz="2000" dirty="0">
                <a:latin typeface="Consolas"/>
                <a:cs typeface="Consolas"/>
              </a:rPr>
              <a:t>; </a:t>
            </a:r>
          </a:p>
          <a:p>
            <a:r>
              <a:rPr lang="en-US" sz="2000" dirty="0">
                <a:latin typeface="Consolas"/>
                <a:cs typeface="Consolas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lang="en-US" sz="2000" dirty="0">
                <a:solidFill>
                  <a:srgbClr val="660066"/>
                </a:solidFill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setMajor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/>
                <a:cs typeface="Consolas"/>
              </a:rPr>
              <a:t>private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String major;</a:t>
            </a:r>
          </a:p>
          <a:p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/>
                <a:cs typeface="Consolas"/>
              </a:rPr>
              <a:t>private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660066"/>
                </a:solidFill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setYear</a:t>
            </a:r>
            <a:r>
              <a:rPr lang="en-US" sz="2000" dirty="0">
                <a:latin typeface="Consolas"/>
                <a:cs typeface="Consolas"/>
              </a:rPr>
              <a:t>();   </a:t>
            </a:r>
          </a:p>
          <a:p>
            <a:r>
              <a:rPr lang="en-US" sz="2000" dirty="0">
                <a:latin typeface="Consolas"/>
                <a:cs typeface="Consola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21493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public/private Modifier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629" y="1869956"/>
            <a:ext cx="59831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 class </a:t>
            </a:r>
            <a:r>
              <a:rPr lang="en-US" sz="1600" dirty="0">
                <a:latin typeface="Consolas"/>
                <a:cs typeface="Consolas"/>
              </a:rPr>
              <a:t>Student </a:t>
            </a:r>
          </a:p>
          <a:p>
            <a:r>
              <a:rPr lang="en-US" sz="1600" dirty="0">
                <a:latin typeface="Consolas"/>
                <a:cs typeface="Consolas"/>
              </a:rPr>
              <a:t>{ 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rgbClr val="660066"/>
                </a:solidFill>
                <a:latin typeface="Consolas"/>
                <a:cs typeface="Consolas"/>
              </a:rPr>
              <a:t>int</a:t>
            </a:r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classYear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sz="1600" dirty="0">
                <a:latin typeface="Consolas"/>
                <a:cs typeface="Consolas"/>
              </a:rPr>
              <a:t> String major; </a:t>
            </a:r>
          </a:p>
          <a:p>
            <a:r>
              <a:rPr lang="en-US" sz="1600" dirty="0">
                <a:latin typeface="Consolas"/>
                <a:cs typeface="Consolas"/>
              </a:rPr>
              <a:t>} 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solidFill>
                  <a:srgbClr val="660066"/>
                </a:solidFill>
                <a:latin typeface="Consolas"/>
                <a:cs typeface="Consolas"/>
              </a:rPr>
              <a:t>public class </a:t>
            </a:r>
            <a:r>
              <a:rPr lang="en-US" sz="1600" dirty="0" err="1">
                <a:latin typeface="Consolas"/>
                <a:cs typeface="Consolas"/>
              </a:rPr>
              <a:t>StudentTest</a:t>
            </a:r>
            <a:r>
              <a:rPr lang="en-US" sz="1600" dirty="0">
                <a:latin typeface="Consolas"/>
                <a:cs typeface="Consolas"/>
              </a:rPr>
              <a:t>{ </a:t>
            </a:r>
          </a:p>
          <a:p>
            <a:r>
              <a:rPr lang="en-US" sz="1600" dirty="0">
                <a:latin typeface="Consolas"/>
                <a:cs typeface="Consolas"/>
              </a:rPr>
              <a:t>   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){ </a:t>
            </a:r>
          </a:p>
          <a:p>
            <a:r>
              <a:rPr lang="en-US" sz="1600" dirty="0">
                <a:latin typeface="Consolas"/>
                <a:cs typeface="Consolas"/>
              </a:rPr>
              <a:t>	  Student jack = </a:t>
            </a:r>
            <a:r>
              <a:rPr lang="en-US" sz="16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lang="en-US" sz="1600" dirty="0">
                <a:latin typeface="Consolas"/>
                <a:cs typeface="Consolas"/>
              </a:rPr>
              <a:t> Student(); </a:t>
            </a:r>
          </a:p>
          <a:p>
            <a:r>
              <a:rPr lang="en-US" sz="1600" dirty="0">
                <a:latin typeface="Consolas"/>
                <a:cs typeface="Consolas"/>
              </a:rPr>
              <a:t>	  </a:t>
            </a:r>
            <a:r>
              <a:rPr lang="en-US" sz="1600" dirty="0" err="1">
                <a:latin typeface="Consolas"/>
                <a:cs typeface="Consolas"/>
              </a:rPr>
              <a:t>jack.classYear</a:t>
            </a:r>
            <a:r>
              <a:rPr lang="en-US" sz="1600" dirty="0">
                <a:latin typeface="Consolas"/>
                <a:cs typeface="Consolas"/>
              </a:rPr>
              <a:t> = 1; </a:t>
            </a:r>
          </a:p>
          <a:p>
            <a:r>
              <a:rPr lang="en-US" sz="1600" dirty="0">
                <a:latin typeface="Consolas"/>
                <a:cs typeface="Consolas"/>
              </a:rPr>
              <a:t>	  </a:t>
            </a:r>
            <a:r>
              <a:rPr lang="en-US" sz="1600" dirty="0" err="1">
                <a:latin typeface="Consolas"/>
                <a:cs typeface="Consolas"/>
              </a:rPr>
              <a:t>jack.major</a:t>
            </a:r>
            <a:r>
              <a:rPr lang="en-US" sz="1600" dirty="0">
                <a:latin typeface="Consolas"/>
                <a:cs typeface="Consolas"/>
              </a:rPr>
              <a:t> = “Computer Science”; </a:t>
            </a:r>
          </a:p>
          <a:p>
            <a:r>
              <a:rPr lang="en-US" sz="1600" dirty="0">
                <a:latin typeface="Consolas"/>
                <a:cs typeface="Consolas"/>
              </a:rPr>
              <a:t>   } </a:t>
            </a:r>
          </a:p>
          <a:p>
            <a:r>
              <a:rPr lang="en-US" sz="16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8667" y="4459111"/>
            <a:ext cx="3197347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Error!!! </a:t>
            </a:r>
            <a:r>
              <a:rPr lang="en-US" i="1" dirty="0"/>
              <a:t>major </a:t>
            </a:r>
            <a:r>
              <a:rPr lang="en-US" dirty="0"/>
              <a:t>is </a:t>
            </a:r>
            <a:r>
              <a:rPr lang="en-US" i="1" dirty="0"/>
              <a:t>private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8667" y="3959820"/>
            <a:ext cx="292820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OK, </a:t>
            </a:r>
            <a:r>
              <a:rPr lang="en-US" dirty="0" err="1"/>
              <a:t>classYear</a:t>
            </a:r>
            <a:r>
              <a:rPr lang="en-US" dirty="0"/>
              <a:t> is public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349037" y="4190653"/>
            <a:ext cx="2069630" cy="70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4724400" y="4566703"/>
            <a:ext cx="694267" cy="123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1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411163"/>
            <a:ext cx="7657782" cy="777557"/>
          </a:xfrm>
        </p:spPr>
        <p:txBody>
          <a:bodyPr/>
          <a:lstStyle/>
          <a:p>
            <a:pPr eaLnBrk="1" hangingPunct="1"/>
            <a:r>
              <a:rPr lang="en-US" altLang="ko-KR" sz="3600" b="1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public</a:t>
            </a:r>
            <a:r>
              <a:rPr lang="en-US" altLang="ko-KR" sz="4000" dirty="0">
                <a:solidFill>
                  <a:srgbClr val="FF0000"/>
                </a:solidFill>
                <a:ea typeface="굴림" charset="-127"/>
              </a:rPr>
              <a:t> </a:t>
            </a:r>
            <a:r>
              <a:rPr lang="en-US" altLang="ko-KR" sz="4000" dirty="0">
                <a:ea typeface="굴림" charset="-127"/>
              </a:rPr>
              <a:t>and </a:t>
            </a:r>
            <a:r>
              <a:rPr lang="en-US" altLang="ko-KR" sz="3600" b="1" dirty="0">
                <a:solidFill>
                  <a:srgbClr val="00B050"/>
                </a:solidFill>
                <a:latin typeface="Courier New" pitchFamily="49" charset="0"/>
                <a:ea typeface="굴림" charset="-127"/>
              </a:rPr>
              <a:t>private</a:t>
            </a:r>
            <a:r>
              <a:rPr lang="en-US" altLang="ko-KR" sz="4000" dirty="0">
                <a:solidFill>
                  <a:srgbClr val="00B050"/>
                </a:solidFill>
                <a:ea typeface="굴림" charset="-127"/>
              </a:rPr>
              <a:t> </a:t>
            </a:r>
            <a:r>
              <a:rPr lang="en-US" altLang="ko-KR" sz="4000" dirty="0">
                <a:ea typeface="굴림" charset="-127"/>
              </a:rPr>
              <a:t>Modifiers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Type specified as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public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Any other class can directly access that object by name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Classes generally specified as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public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Instance variables usually </a:t>
            </a:r>
            <a:r>
              <a:rPr lang="en-US" altLang="ko-KR" u="sng" dirty="0">
                <a:ea typeface="굴림" charset="-127"/>
              </a:rPr>
              <a:t>not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public</a:t>
            </a:r>
          </a:p>
          <a:p>
            <a:pPr lvl="1" eaLnBrk="1" hangingPunct="1"/>
            <a:r>
              <a:rPr lang="en-US" altLang="ko-KR" sz="2800" dirty="0">
                <a:ea typeface="굴림" charset="-127"/>
              </a:rPr>
              <a:t>Instead specify as </a:t>
            </a:r>
            <a:r>
              <a:rPr lang="en-US" altLang="ko-KR" sz="28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221046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ea typeface="굴림" charset="-127"/>
              </a:rPr>
              <a:t>More about </a:t>
            </a:r>
            <a:r>
              <a:rPr lang="en-US" altLang="ko-KR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private</a:t>
            </a:r>
            <a:r>
              <a:rPr lang="en-US" altLang="ko-KR" sz="4400" dirty="0">
                <a:ea typeface="굴림" charset="-127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Hides instance variables and methods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class/object. The private variables and methods are still there, holding data for the object.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Invisible to </a:t>
            </a:r>
            <a:r>
              <a:rPr lang="en-US" b="1" dirty="0"/>
              <a:t>external users of the class </a:t>
            </a:r>
          </a:p>
          <a:p>
            <a:pPr lvl="1"/>
            <a:r>
              <a:rPr lang="en-US" dirty="0"/>
              <a:t>Users cannot access private class members directly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Information hiding 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504" y="5184480"/>
            <a:ext cx="8872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ko-KR" sz="2000" dirty="0">
                <a:ea typeface="굴림" charset="-127"/>
              </a:rPr>
              <a:t>Statement such as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box.width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= 6;</a:t>
            </a:r>
            <a:r>
              <a:rPr lang="en-US" altLang="ko-KR" sz="2000" dirty="0">
                <a:ea typeface="굴림" charset="-127"/>
              </a:rPr>
              <a:t>  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is </a:t>
            </a:r>
            <a:r>
              <a:rPr lang="en-US" altLang="ko-KR" sz="2000" u="sng" dirty="0">
                <a:ea typeface="굴림" charset="-127"/>
              </a:rPr>
              <a:t>illegal</a:t>
            </a:r>
            <a:r>
              <a:rPr lang="en-US" altLang="ko-KR" sz="2000" dirty="0">
                <a:ea typeface="굴림" charset="-127"/>
              </a:rPr>
              <a:t> since width is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private </a:t>
            </a:r>
            <a:r>
              <a:rPr lang="en-US" altLang="ko-KR" sz="2000" dirty="0">
                <a:ea typeface="굴림" charset="-127"/>
              </a:rPr>
              <a:t>Keeps remaining elements of the class  consistent in this example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Programming Example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9523" y="1483885"/>
            <a:ext cx="5400000" cy="28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Rectangle.java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Rectangle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private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private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setDimensions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,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newHeight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width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*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height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 err="1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int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getArea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return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41811" y="3428349"/>
            <a:ext cx="5040000" cy="223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RectangleTest.java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RectangleTest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static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void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main(String[]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args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)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Rectangle </a:t>
            </a:r>
            <a:r>
              <a:rPr lang="en-US" sz="1200" kern="0" dirty="0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box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new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Rectangle();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box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.setDimensions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(10, 5);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"Area is: 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box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.getArea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box.width</a:t>
            </a:r>
            <a:r>
              <a:rPr lang="en-US" sz="1200" kern="0" dirty="0">
                <a:solidFill>
                  <a:srgbClr val="FF0000"/>
                </a:solidFill>
                <a:effectLst/>
                <a:latin typeface="Consolas"/>
                <a:ea typeface="맑은 고딕"/>
                <a:cs typeface="Times New Roman"/>
              </a:rPr>
              <a:t> = 6;</a:t>
            </a:r>
            <a:endParaRPr lang="ko-KR" sz="1200" kern="100" dirty="0">
              <a:solidFill>
                <a:srgbClr val="FF0000"/>
              </a:solidFill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   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System.</a:t>
            </a:r>
            <a:r>
              <a:rPr lang="en-US" sz="1200" b="1" i="1" kern="0" dirty="0" err="1">
                <a:solidFill>
                  <a:srgbClr val="0000C0"/>
                </a:solidFill>
                <a:effectLst/>
                <a:latin typeface="Consolas"/>
                <a:ea typeface="맑은 고딕"/>
                <a:cs typeface="Times New Roman"/>
              </a:rPr>
              <a:t>out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.println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</a:t>
            </a:r>
            <a:r>
              <a:rPr lang="en-US" sz="1200" kern="0" dirty="0">
                <a:solidFill>
                  <a:srgbClr val="2A00FF"/>
                </a:solidFill>
                <a:effectLst/>
                <a:latin typeface="Consolas"/>
                <a:ea typeface="맑은 고딕"/>
                <a:cs typeface="Times New Roman"/>
              </a:rPr>
              <a:t>"Area is: "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+ </a:t>
            </a:r>
            <a:r>
              <a:rPr lang="en-US" sz="1200" kern="0" dirty="0" err="1">
                <a:solidFill>
                  <a:srgbClr val="6A3E3E"/>
                </a:solidFill>
                <a:effectLst/>
                <a:latin typeface="Consolas"/>
                <a:ea typeface="맑은 고딕"/>
                <a:cs typeface="Times New Roman"/>
              </a:rPr>
              <a:t>box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.getArea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());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107953" y="5354284"/>
            <a:ext cx="2196686" cy="432048"/>
          </a:xfrm>
          <a:prstGeom prst="wedgeRoundRectCallout">
            <a:avLst>
              <a:gd name="adj1" fmla="val -98311"/>
              <a:gd name="adj2" fmla="val -1617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Error!!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57200" y="3193796"/>
            <a:ext cx="3239205" cy="432048"/>
          </a:xfrm>
          <a:prstGeom prst="wedgeRoundRectCallout">
            <a:avLst>
              <a:gd name="adj1" fmla="val -7634"/>
              <a:gd name="adj2" fmla="val 26972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50!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Programming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ea typeface="굴림" charset="-127"/>
              </a:rPr>
              <a:t>Another implementation of a Rectangle class</a:t>
            </a:r>
          </a:p>
          <a:p>
            <a:pPr eaLnBrk="1" hangingPunct="1"/>
            <a:r>
              <a:rPr lang="en-US" altLang="ko-KR" sz="2000" dirty="0">
                <a:ea typeface="굴림" charset="-127"/>
              </a:rPr>
              <a:t>Note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setDimensions</a:t>
            </a:r>
            <a:r>
              <a:rPr lang="en-US" altLang="ko-KR" sz="2000" dirty="0">
                <a:ea typeface="굴림" charset="-127"/>
              </a:rPr>
              <a:t> method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Only way the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width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height</a:t>
            </a:r>
            <a:r>
              <a:rPr lang="en-US" altLang="ko-KR" sz="2000" dirty="0">
                <a:ea typeface="굴림" charset="-127"/>
              </a:rPr>
              <a:t> may be altered outside the class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636" y="2934328"/>
            <a:ext cx="5400000" cy="243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kern="0" dirty="0">
                <a:solidFill>
                  <a:srgbClr val="3F7F5F"/>
                </a:solidFill>
                <a:effectLst/>
                <a:latin typeface="Consolas"/>
                <a:ea typeface="맑은 고딕"/>
                <a:cs typeface="Times New Roman"/>
              </a:rPr>
              <a:t>// Rectangle.java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public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200" b="1" kern="0" dirty="0">
                <a:solidFill>
                  <a:srgbClr val="7F0055"/>
                </a:solidFill>
                <a:effectLst/>
                <a:latin typeface="Consolas"/>
                <a:ea typeface="맑은 고딕"/>
                <a:cs typeface="Times New Roman"/>
              </a:rPr>
              <a:t>class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Consolas"/>
                <a:ea typeface="맑은 고딕"/>
                <a:cs typeface="Times New Roman"/>
              </a:rPr>
              <a:t> Rectangle {</a:t>
            </a:r>
            <a:endParaRPr lang="ko-KR" sz="1200" kern="100" dirty="0">
              <a:effectLst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private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latin typeface="Consolas"/>
                <a:cs typeface="Times New Roman"/>
              </a:rPr>
              <a:t> 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setDimensions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newWidth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newHeight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newWidth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;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newHeight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getArea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 {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width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* </a:t>
            </a:r>
            <a:r>
              <a:rPr lang="en-US" altLang="ko-KR" sz="1200" kern="0" dirty="0">
                <a:solidFill>
                  <a:srgbClr val="0000C0"/>
                </a:solidFill>
                <a:latin typeface="Consolas"/>
                <a:cs typeface="Times New Roman"/>
              </a:rPr>
              <a:t>height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74019" y="4313348"/>
            <a:ext cx="5040000" cy="223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3F7F5F"/>
                </a:solidFill>
                <a:latin typeface="Consolas"/>
                <a:cs typeface="Times New Roman"/>
              </a:rPr>
              <a:t>// RectangleTest.java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class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RectangleTest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{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void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main(String[]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args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Rectangle </a:t>
            </a:r>
            <a:r>
              <a:rPr lang="en-US" altLang="ko-KR" sz="1200" kern="0" dirty="0">
                <a:solidFill>
                  <a:srgbClr val="6A3E3E"/>
                </a:solidFill>
                <a:latin typeface="Consolas"/>
                <a:cs typeface="Times New Roman"/>
              </a:rPr>
              <a:t>box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Rectangle();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box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.setDimensions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(10, 5);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2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cs typeface="Times New Roman"/>
              </a:rPr>
              <a:t>"Area is: 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+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box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.getArea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b="1" kern="0" dirty="0">
                <a:solidFill>
                  <a:srgbClr val="FF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b="1" kern="0" dirty="0" err="1">
                <a:solidFill>
                  <a:srgbClr val="FF0000"/>
                </a:solidFill>
                <a:latin typeface="Consolas"/>
                <a:cs typeface="Times New Roman"/>
              </a:rPr>
              <a:t>box.setDimensions</a:t>
            </a:r>
            <a:r>
              <a:rPr lang="en-US" altLang="ko-KR" sz="1200" b="1" kern="0" dirty="0">
                <a:solidFill>
                  <a:srgbClr val="FF0000"/>
                </a:solidFill>
                <a:latin typeface="Consolas"/>
                <a:cs typeface="Times New Roman"/>
              </a:rPr>
              <a:t>(6, 5);</a:t>
            </a:r>
            <a:endParaRPr lang="ko-KR" altLang="ko-KR" sz="1200" b="1" kern="100" dirty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    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2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200" kern="0" dirty="0">
                <a:solidFill>
                  <a:srgbClr val="2A00FF"/>
                </a:solidFill>
                <a:latin typeface="Consolas"/>
                <a:cs typeface="Times New Roman"/>
              </a:rPr>
              <a:t>"Area is: "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+ </a:t>
            </a:r>
            <a:r>
              <a:rPr lang="en-US" altLang="ko-KR" sz="1200" kern="0" dirty="0" err="1">
                <a:solidFill>
                  <a:srgbClr val="6A3E3E"/>
                </a:solidFill>
                <a:latin typeface="Consolas"/>
                <a:cs typeface="Times New Roman"/>
              </a:rPr>
              <a:t>box</a:t>
            </a:r>
            <a:r>
              <a:rPr lang="en-US" altLang="ko-KR" sz="1200" kern="0" dirty="0" err="1">
                <a:solidFill>
                  <a:srgbClr val="000000"/>
                </a:solidFill>
                <a:latin typeface="Consolas"/>
                <a:cs typeface="Times New Roman"/>
              </a:rPr>
              <a:t>.getArea</a:t>
            </a: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());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    }</a:t>
            </a:r>
            <a:endParaRPr lang="ko-KR" altLang="ko-KR" sz="1200" kern="100" dirty="0"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200" kern="100" dirty="0">
              <a:cs typeface="Times New Roman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070764" y="6257316"/>
            <a:ext cx="3475727" cy="432048"/>
          </a:xfrm>
          <a:prstGeom prst="wedgeRoundRectCallout">
            <a:avLst>
              <a:gd name="adj1" fmla="val -46890"/>
              <a:gd name="adj2" fmla="val -1023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Now prints a correct 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we need it?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What if new function is added? </a:t>
            </a:r>
          </a:p>
          <a:p>
            <a:pPr lvl="1"/>
            <a:r>
              <a:rPr lang="en-US" altLang="ko-KR" sz="2000" dirty="0"/>
              <a:t>There will be an amoeba shape on the screen, with the others. When the user clicks on the amoeba, it will rotate like the others, and play a .</a:t>
            </a:r>
            <a:r>
              <a:rPr lang="en-US" altLang="ko-KR" sz="2000" dirty="0" err="1"/>
              <a:t>hif</a:t>
            </a:r>
            <a:r>
              <a:rPr lang="en-US" altLang="ko-KR" sz="2000" dirty="0"/>
              <a:t> sound file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714189" y="3222190"/>
            <a:ext cx="1144494" cy="11184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2265085" y="3226482"/>
            <a:ext cx="1272988" cy="111844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832412" y="3226482"/>
            <a:ext cx="1165411" cy="1118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6742955" y="3083886"/>
            <a:ext cx="1804894" cy="1395048"/>
          </a:xfrm>
          <a:prstGeom prst="cloud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덧셈 기호 9"/>
          <p:cNvSpPr/>
          <p:nvPr/>
        </p:nvSpPr>
        <p:spPr>
          <a:xfrm>
            <a:off x="5562600" y="3334897"/>
            <a:ext cx="932331" cy="1010025"/>
          </a:xfrm>
          <a:prstGeom prst="mathPlus">
            <a:avLst>
              <a:gd name="adj1" fmla="val 1238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31903" y="3729345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858246" y="3826232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59839" y="3792097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132921" y="3421555"/>
            <a:ext cx="101600" cy="9562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으로 구부러진 화살표 15"/>
          <p:cNvSpPr/>
          <p:nvPr/>
        </p:nvSpPr>
        <p:spPr>
          <a:xfrm rot="18425178">
            <a:off x="4581599" y="2748624"/>
            <a:ext cx="394447" cy="1178006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왼쪽으로 구부러진 화살표 16"/>
          <p:cNvSpPr/>
          <p:nvPr/>
        </p:nvSpPr>
        <p:spPr>
          <a:xfrm rot="18425178">
            <a:off x="1613046" y="2754860"/>
            <a:ext cx="393986" cy="1019291"/>
          </a:xfrm>
          <a:prstGeom prst="curvedLeftArrow">
            <a:avLst>
              <a:gd name="adj1" fmla="val 25000"/>
              <a:gd name="adj2" fmla="val 58498"/>
              <a:gd name="adj3" fmla="val 22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왼쪽으로 구부러진 화살표 18"/>
          <p:cNvSpPr/>
          <p:nvPr/>
        </p:nvSpPr>
        <p:spPr>
          <a:xfrm rot="13576069" flipV="1">
            <a:off x="6709838" y="2737308"/>
            <a:ext cx="393986" cy="1100198"/>
          </a:xfrm>
          <a:prstGeom prst="curvedLeftArrow">
            <a:avLst>
              <a:gd name="adj1" fmla="val 25000"/>
              <a:gd name="adj2" fmla="val 58498"/>
              <a:gd name="adj3" fmla="val 228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69" y="4545796"/>
            <a:ext cx="1698062" cy="220669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0" y="4478934"/>
            <a:ext cx="3187988" cy="20866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6868" y="5060920"/>
            <a:ext cx="176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need to change here!</a:t>
            </a:r>
          </a:p>
        </p:txBody>
      </p:sp>
    </p:spTree>
    <p:extLst>
      <p:ext uri="{BB962C8B-B14F-4D97-AF65-F5344CB8AC3E}">
        <p14:creationId xmlns:p14="http://schemas.microsoft.com/office/powerpoint/2010/main" val="42792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access </a:t>
            </a:r>
            <a:r>
              <a:rPr lang="en-US" b="1" dirty="0"/>
              <a:t>private</a:t>
            </a:r>
            <a:r>
              <a:rPr lang="en-US" dirty="0"/>
              <a:t> instance variables? 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Accessor</a:t>
            </a:r>
            <a:r>
              <a:rPr lang="en-US" dirty="0">
                <a:solidFill>
                  <a:srgbClr val="FF0000"/>
                </a:solidFill>
              </a:rPr>
              <a:t> methods </a:t>
            </a:r>
            <a:r>
              <a:rPr lang="en-US" dirty="0"/>
              <a:t>(a.k.a. get methods, </a:t>
            </a:r>
            <a:r>
              <a:rPr lang="en-US" b="1" dirty="0"/>
              <a:t>getters</a:t>
            </a:r>
            <a:r>
              <a:rPr lang="en-US" dirty="0"/>
              <a:t>) </a:t>
            </a:r>
          </a:p>
          <a:p>
            <a:pPr lvl="1"/>
            <a:r>
              <a:rPr lang="en-US" altLang="ko-KR" dirty="0">
                <a:ea typeface="굴림" charset="-127"/>
              </a:rPr>
              <a:t>Typically named </a:t>
            </a:r>
            <a:r>
              <a:rPr lang="en-US" altLang="ko-KR" b="1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get</a:t>
            </a:r>
            <a:r>
              <a:rPr lang="en-US" altLang="ko-KR" b="1" i="1" dirty="0" err="1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SomeValue</a:t>
            </a:r>
            <a:endParaRPr lang="en-US" altLang="ko-KR" b="1" i="1" dirty="0">
              <a:solidFill>
                <a:srgbClr val="FF0000"/>
              </a:solidFill>
              <a:latin typeface="Courier New" pitchFamily="49" charset="0"/>
              <a:ea typeface="굴림" charset="-127"/>
            </a:endParaRPr>
          </a:p>
          <a:p>
            <a:pPr lvl="1"/>
            <a:r>
              <a:rPr lang="en-US" dirty="0"/>
              <a:t>Allow you to look at data in private instance variables </a:t>
            </a:r>
          </a:p>
          <a:p>
            <a:r>
              <a:rPr lang="en-US" dirty="0" err="1">
                <a:solidFill>
                  <a:srgbClr val="0000FF"/>
                </a:solidFill>
              </a:rPr>
              <a:t>Mutator</a:t>
            </a:r>
            <a:r>
              <a:rPr lang="en-US" dirty="0">
                <a:solidFill>
                  <a:srgbClr val="0000FF"/>
                </a:solidFill>
              </a:rPr>
              <a:t> methods </a:t>
            </a:r>
            <a:r>
              <a:rPr lang="en-US" dirty="0"/>
              <a:t>(a.k.a. set methods, </a:t>
            </a:r>
            <a:r>
              <a:rPr lang="en-US" b="1" dirty="0"/>
              <a:t>setters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Allow you to change data in private instance variables </a:t>
            </a:r>
          </a:p>
          <a:p>
            <a:pPr lvl="1"/>
            <a:r>
              <a:rPr lang="en-US" altLang="ko-KR" dirty="0">
                <a:ea typeface="굴림" charset="-127"/>
              </a:rPr>
              <a:t>Typically named </a:t>
            </a:r>
            <a:r>
              <a:rPr lang="en-US" altLang="ko-KR" b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set</a:t>
            </a:r>
            <a:r>
              <a:rPr lang="en-US" altLang="ko-KR" b="1" i="1" dirty="0" err="1">
                <a:solidFill>
                  <a:srgbClr val="0000FF"/>
                </a:solidFill>
                <a:latin typeface="Courier New" pitchFamily="49" charset="0"/>
                <a:ea typeface="굴림" charset="-127"/>
              </a:rPr>
              <a:t>SomeValue</a:t>
            </a:r>
            <a:endParaRPr lang="en-US" altLang="ko-KR" b="1" i="1" dirty="0">
              <a:solidFill>
                <a:srgbClr val="0000FF"/>
              </a:solidFill>
              <a:latin typeface="Courier New" pitchFamily="49" charset="0"/>
              <a:ea typeface="굴림" charset="-127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034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50555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lang="en-US" sz="1400" dirty="0">
                <a:latin typeface="Consolas"/>
                <a:cs typeface="Consolas"/>
              </a:rPr>
              <a:t>Student </a:t>
            </a:r>
          </a:p>
          <a:p>
            <a:r>
              <a:rPr lang="en-US" sz="1400" dirty="0">
                <a:latin typeface="Consolas"/>
                <a:cs typeface="Consolas"/>
              </a:rPr>
              <a:t>{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name;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age; 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public void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setName</a:t>
            </a:r>
            <a:r>
              <a:rPr lang="en-US" sz="1400" b="1" dirty="0">
                <a:latin typeface="Consolas"/>
                <a:cs typeface="Consolas"/>
              </a:rPr>
              <a:t>(String </a:t>
            </a:r>
            <a:r>
              <a:rPr lang="en-US" sz="1400" b="1" dirty="0" err="1">
                <a:latin typeface="Consolas"/>
                <a:cs typeface="Consolas"/>
              </a:rPr>
              <a:t>studentName</a:t>
            </a:r>
            <a:r>
              <a:rPr lang="en-US" sz="1400" b="1" dirty="0">
                <a:latin typeface="Consolas"/>
                <a:cs typeface="Consolas"/>
              </a:rPr>
              <a:t>) { </a:t>
            </a:r>
          </a:p>
          <a:p>
            <a:r>
              <a:rPr lang="en-US" sz="1400" b="1" dirty="0">
                <a:latin typeface="Consolas"/>
                <a:cs typeface="Consolas"/>
              </a:rPr>
              <a:t>	 	name = </a:t>
            </a:r>
            <a:r>
              <a:rPr lang="en-US" sz="1400" b="1" dirty="0" err="1">
                <a:latin typeface="Consolas"/>
                <a:cs typeface="Consolas"/>
              </a:rPr>
              <a:t>studentName</a:t>
            </a:r>
            <a:r>
              <a:rPr lang="en-US" sz="1400" b="1" dirty="0">
                <a:latin typeface="Consolas"/>
                <a:cs typeface="Consolas"/>
              </a:rPr>
              <a:t>; </a:t>
            </a:r>
          </a:p>
          <a:p>
            <a:r>
              <a:rPr lang="en-US" sz="1400" b="1" dirty="0">
                <a:latin typeface="Consolas"/>
                <a:cs typeface="Consolas"/>
              </a:rPr>
              <a:t>	} </a:t>
            </a:r>
          </a:p>
          <a:p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public void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setAge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int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err="1">
                <a:latin typeface="Consolas"/>
                <a:cs typeface="Consolas"/>
              </a:rPr>
              <a:t>studentAge</a:t>
            </a:r>
            <a:r>
              <a:rPr lang="en-US" sz="1400" b="1" dirty="0">
                <a:latin typeface="Consolas"/>
                <a:cs typeface="Consolas"/>
              </a:rPr>
              <a:t>) { </a:t>
            </a:r>
          </a:p>
          <a:p>
            <a:r>
              <a:rPr lang="en-US" sz="1400" b="1" dirty="0">
                <a:latin typeface="Consolas"/>
                <a:cs typeface="Consolas"/>
              </a:rPr>
              <a:t>		age = </a:t>
            </a:r>
            <a:r>
              <a:rPr lang="en-US" sz="1400" b="1" dirty="0" err="1">
                <a:latin typeface="Consolas"/>
                <a:cs typeface="Consolas"/>
              </a:rPr>
              <a:t>studentAge</a:t>
            </a:r>
            <a:r>
              <a:rPr lang="en-US" sz="1400" b="1" dirty="0">
                <a:latin typeface="Consolas"/>
                <a:cs typeface="Consolas"/>
              </a:rPr>
              <a:t>; </a:t>
            </a:r>
          </a:p>
          <a:p>
            <a:r>
              <a:rPr lang="en-US" sz="1400" b="1" dirty="0">
                <a:latin typeface="Consolas"/>
                <a:cs typeface="Consolas"/>
              </a:rPr>
              <a:t>	} </a:t>
            </a:r>
          </a:p>
          <a:p>
            <a:endParaRPr lang="en-US" sz="1400" b="1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cs typeface="Consolas"/>
              </a:rPr>
              <a:t>getName</a:t>
            </a:r>
            <a:r>
              <a:rPr lang="en-US" sz="1400" dirty="0">
                <a:latin typeface="Consolas"/>
                <a:cs typeface="Consolas"/>
              </a:rPr>
              <a:t>() { </a:t>
            </a:r>
          </a:p>
          <a:p>
            <a:r>
              <a:rPr lang="en-US" sz="1400" dirty="0">
                <a:latin typeface="Consolas"/>
                <a:cs typeface="Consolas"/>
              </a:rPr>
              <a:t>		return name; </a:t>
            </a:r>
          </a:p>
          <a:p>
            <a:r>
              <a:rPr lang="en-US" sz="1400" dirty="0">
                <a:latin typeface="Consolas"/>
                <a:cs typeface="Consolas"/>
              </a:rPr>
              <a:t>	}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cs typeface="Consolas"/>
              </a:rPr>
              <a:t>getAge</a:t>
            </a:r>
            <a:r>
              <a:rPr lang="en-US" sz="1400" dirty="0">
                <a:latin typeface="Consolas"/>
                <a:cs typeface="Consolas"/>
              </a:rPr>
              <a:t>() { </a:t>
            </a:r>
          </a:p>
          <a:p>
            <a:r>
              <a:rPr lang="en-US" sz="1400" dirty="0">
                <a:latin typeface="Consolas"/>
                <a:cs typeface="Consolas"/>
              </a:rPr>
              <a:t>		return age; </a:t>
            </a:r>
          </a:p>
          <a:p>
            <a:r>
              <a:rPr lang="en-US" sz="1400" dirty="0">
                <a:latin typeface="Consolas"/>
                <a:cs typeface="Consolas"/>
              </a:rPr>
              <a:t>	} </a:t>
            </a:r>
          </a:p>
          <a:p>
            <a:r>
              <a:rPr lang="en-US" sz="14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074" y="2878667"/>
            <a:ext cx="1420519" cy="46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074" y="4346223"/>
            <a:ext cx="1420519" cy="46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Accessors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00889" y="2728148"/>
            <a:ext cx="301037" cy="8560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791200" y="4191000"/>
            <a:ext cx="301037" cy="8560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16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312" y="1449682"/>
            <a:ext cx="5111984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public class </a:t>
            </a:r>
            <a:r>
              <a:rPr lang="en-US" sz="1400" dirty="0">
                <a:latin typeface="Consolas"/>
                <a:cs typeface="Consolas"/>
              </a:rPr>
              <a:t>Student </a:t>
            </a:r>
          </a:p>
          <a:p>
            <a:r>
              <a:rPr lang="en-US" sz="1400" dirty="0">
                <a:latin typeface="Consolas"/>
                <a:cs typeface="Consolas"/>
              </a:rPr>
              <a:t>{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latin typeface="Consolas"/>
                <a:cs typeface="Consolas"/>
              </a:rPr>
              <a:t> String name;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private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age; 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public void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setName</a:t>
            </a:r>
            <a:r>
              <a:rPr lang="en-US" sz="1400" b="1" dirty="0">
                <a:latin typeface="Consolas"/>
                <a:cs typeface="Consolas"/>
              </a:rPr>
              <a:t>(String </a:t>
            </a:r>
            <a:r>
              <a:rPr lang="en-US" sz="1400" b="1" dirty="0" err="1">
                <a:latin typeface="Consolas"/>
                <a:cs typeface="Consolas"/>
              </a:rPr>
              <a:t>studentName</a:t>
            </a:r>
            <a:r>
              <a:rPr lang="en-US" sz="1400" b="1" dirty="0">
                <a:latin typeface="Consolas"/>
                <a:cs typeface="Consolas"/>
              </a:rPr>
              <a:t>) { </a:t>
            </a:r>
          </a:p>
          <a:p>
            <a:r>
              <a:rPr lang="en-US" sz="1400" b="1" dirty="0">
                <a:latin typeface="Consolas"/>
                <a:cs typeface="Consolas"/>
              </a:rPr>
              <a:t>	 	name = </a:t>
            </a:r>
            <a:r>
              <a:rPr lang="en-US" sz="1400" b="1" dirty="0" err="1">
                <a:latin typeface="Consolas"/>
                <a:cs typeface="Consolas"/>
              </a:rPr>
              <a:t>studentName</a:t>
            </a:r>
            <a:r>
              <a:rPr lang="en-US" sz="1400" b="1" dirty="0">
                <a:latin typeface="Consolas"/>
                <a:cs typeface="Consolas"/>
              </a:rPr>
              <a:t>; </a:t>
            </a:r>
          </a:p>
          <a:p>
            <a:r>
              <a:rPr lang="en-US" sz="1400" b="1" dirty="0">
                <a:latin typeface="Consolas"/>
                <a:cs typeface="Consolas"/>
              </a:rPr>
              <a:t>	} </a:t>
            </a:r>
          </a:p>
          <a:p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public void </a:t>
            </a:r>
            <a:r>
              <a:rPr lang="en-US" sz="1400" b="1" dirty="0" err="1">
                <a:solidFill>
                  <a:srgbClr val="0000FF"/>
                </a:solidFill>
                <a:latin typeface="Consolas"/>
                <a:cs typeface="Consolas"/>
              </a:rPr>
              <a:t>setAge</a:t>
            </a:r>
            <a:r>
              <a:rPr lang="en-US" sz="1400" b="1" dirty="0">
                <a:latin typeface="Consolas"/>
                <a:cs typeface="Consolas"/>
              </a:rPr>
              <a:t>(</a:t>
            </a:r>
            <a:r>
              <a:rPr lang="en-US" sz="1400" b="1" dirty="0" err="1">
                <a:latin typeface="Consolas"/>
                <a:cs typeface="Consolas"/>
              </a:rPr>
              <a:t>int</a:t>
            </a:r>
            <a:r>
              <a:rPr lang="en-US" sz="1400" b="1" dirty="0">
                <a:latin typeface="Consolas"/>
                <a:cs typeface="Consolas"/>
              </a:rPr>
              <a:t> </a:t>
            </a:r>
            <a:r>
              <a:rPr lang="en-US" sz="1400" b="1" dirty="0" err="1">
                <a:latin typeface="Consolas"/>
                <a:cs typeface="Consolas"/>
              </a:rPr>
              <a:t>studentAge</a:t>
            </a:r>
            <a:r>
              <a:rPr lang="en-US" sz="1400" b="1" dirty="0">
                <a:latin typeface="Consolas"/>
                <a:cs typeface="Consolas"/>
              </a:rPr>
              <a:t>) { </a:t>
            </a:r>
          </a:p>
          <a:p>
            <a:r>
              <a:rPr lang="en-US" sz="1400" b="1" dirty="0">
                <a:latin typeface="Consolas"/>
                <a:cs typeface="Consolas"/>
              </a:rPr>
              <a:t>	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if</a:t>
            </a:r>
            <a:r>
              <a:rPr lang="en-US" sz="1400" b="1" dirty="0">
                <a:latin typeface="Consolas"/>
                <a:cs typeface="Consolas"/>
              </a:rPr>
              <a:t>( </a:t>
            </a:r>
            <a:r>
              <a:rPr lang="en-US" sz="1400" b="1" dirty="0" err="1">
                <a:latin typeface="Consolas"/>
                <a:cs typeface="Consolas"/>
              </a:rPr>
              <a:t>studentAge</a:t>
            </a:r>
            <a:r>
              <a:rPr lang="en-US" sz="1400" b="1" dirty="0">
                <a:latin typeface="Consolas"/>
                <a:cs typeface="Consolas"/>
              </a:rPr>
              <a:t> &gt; 0 )</a:t>
            </a:r>
          </a:p>
          <a:p>
            <a:r>
              <a:rPr lang="en-US" sz="1400" b="1" dirty="0">
                <a:latin typeface="Consolas"/>
                <a:cs typeface="Consolas"/>
              </a:rPr>
              <a:t>			age = </a:t>
            </a:r>
            <a:r>
              <a:rPr lang="en-US" sz="1400" b="1" dirty="0" err="1">
                <a:latin typeface="Consolas"/>
                <a:cs typeface="Consolas"/>
              </a:rPr>
              <a:t>studentAge</a:t>
            </a:r>
            <a:r>
              <a:rPr lang="en-US" sz="1400" b="1" dirty="0">
                <a:latin typeface="Consolas"/>
                <a:cs typeface="Consolas"/>
              </a:rPr>
              <a:t>; </a:t>
            </a:r>
          </a:p>
          <a:p>
            <a:r>
              <a:rPr lang="en-US" sz="1400" b="1" dirty="0">
                <a:latin typeface="Consolas"/>
                <a:cs typeface="Consolas"/>
              </a:rPr>
              <a:t>		</a:t>
            </a:r>
            <a:r>
              <a:rPr lang="en-US" sz="1400" b="1" dirty="0">
                <a:solidFill>
                  <a:srgbClr val="660066"/>
                </a:solidFill>
                <a:latin typeface="Consolas"/>
                <a:cs typeface="Consolas"/>
              </a:rPr>
              <a:t>else</a:t>
            </a:r>
          </a:p>
          <a:p>
            <a:r>
              <a:rPr lang="en-US" sz="1400" b="1" dirty="0">
                <a:latin typeface="Consolas"/>
                <a:cs typeface="Consolas"/>
              </a:rPr>
              <a:t>			</a:t>
            </a:r>
            <a:r>
              <a:rPr lang="en-US" sz="1400" b="1" dirty="0" err="1">
                <a:latin typeface="Consolas"/>
                <a:cs typeface="Consolas"/>
              </a:rPr>
              <a:t>System.out.println</a:t>
            </a:r>
            <a:r>
              <a:rPr lang="en-US" sz="1400" b="1" dirty="0">
                <a:latin typeface="Consolas"/>
                <a:cs typeface="Consolas"/>
              </a:rPr>
              <a:t>(“The input for age </a:t>
            </a:r>
            <a:r>
              <a:rPr lang="en-US" sz="1400" b="1" dirty="0" err="1">
                <a:latin typeface="Consolas"/>
                <a:cs typeface="Consolas"/>
              </a:rPr>
              <a:t>shuld</a:t>
            </a:r>
            <a:r>
              <a:rPr lang="en-US" sz="1400" b="1" dirty="0">
                <a:latin typeface="Consolas"/>
                <a:cs typeface="Consolas"/>
              </a:rPr>
              <a:t> be positive”);</a:t>
            </a:r>
          </a:p>
          <a:p>
            <a:r>
              <a:rPr lang="en-US" sz="1400" b="1" dirty="0">
                <a:latin typeface="Consolas"/>
                <a:cs typeface="Consolas"/>
              </a:rPr>
              <a:t>	} </a:t>
            </a:r>
          </a:p>
          <a:p>
            <a:endParaRPr lang="en-US" sz="1400" b="1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String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cs typeface="Consolas"/>
              </a:rPr>
              <a:t>getName</a:t>
            </a:r>
            <a:r>
              <a:rPr lang="en-US" sz="1400" dirty="0">
                <a:latin typeface="Consolas"/>
                <a:cs typeface="Consolas"/>
              </a:rPr>
              <a:t>() { </a:t>
            </a:r>
          </a:p>
          <a:p>
            <a:r>
              <a:rPr lang="en-US" sz="1400" dirty="0">
                <a:latin typeface="Consolas"/>
                <a:cs typeface="Consolas"/>
              </a:rPr>
              <a:t>		return name; </a:t>
            </a:r>
          </a:p>
          <a:p>
            <a:r>
              <a:rPr lang="en-US" sz="1400" dirty="0">
                <a:latin typeface="Consolas"/>
                <a:cs typeface="Consolas"/>
              </a:rPr>
              <a:t>	} </a:t>
            </a:r>
          </a:p>
          <a:p>
            <a:r>
              <a:rPr lang="en-US" sz="1400" dirty="0">
                <a:latin typeface="Consolas"/>
                <a:cs typeface="Consolas"/>
              </a:rPr>
              <a:t>	</a:t>
            </a:r>
            <a:r>
              <a:rPr lang="en-US" sz="1400" dirty="0">
                <a:solidFill>
                  <a:srgbClr val="660066"/>
                </a:solidFill>
                <a:latin typeface="Consolas"/>
                <a:cs typeface="Consolas"/>
              </a:rPr>
              <a:t>public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cs typeface="Consolas"/>
              </a:rPr>
              <a:t>getAge</a:t>
            </a:r>
            <a:r>
              <a:rPr lang="en-US" sz="1400" dirty="0">
                <a:latin typeface="Consolas"/>
                <a:cs typeface="Consolas"/>
              </a:rPr>
              <a:t>() { </a:t>
            </a:r>
          </a:p>
          <a:p>
            <a:r>
              <a:rPr lang="en-US" sz="1400" dirty="0">
                <a:latin typeface="Consolas"/>
                <a:cs typeface="Consolas"/>
              </a:rPr>
              <a:t>		return age; </a:t>
            </a:r>
          </a:p>
          <a:p>
            <a:r>
              <a:rPr lang="en-US" sz="1400" dirty="0">
                <a:latin typeface="Consolas"/>
                <a:cs typeface="Consolas"/>
              </a:rPr>
              <a:t>	} </a:t>
            </a:r>
          </a:p>
          <a:p>
            <a:r>
              <a:rPr lang="en-US" sz="1400" dirty="0">
                <a:latin typeface="Consolas"/>
                <a:cs typeface="Consolas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074" y="2878667"/>
            <a:ext cx="1420519" cy="46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Mutators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074" y="5202297"/>
            <a:ext cx="1420519" cy="46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Accessors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00889" y="2728148"/>
            <a:ext cx="301037" cy="14017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791200" y="5047074"/>
            <a:ext cx="301037" cy="8560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0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Consider an example class with </a:t>
            </a:r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and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Lab: View </a:t>
            </a:r>
            <a:r>
              <a:rPr lang="en-US" altLang="ko-KR" dirty="0">
                <a:ea typeface="굴림" charset="-127"/>
                <a:hlinkClick r:id="rId3" action="ppaction://hlinkfile"/>
              </a:rPr>
              <a:t>sample code</a:t>
            </a:r>
            <a:r>
              <a:rPr lang="en-US" altLang="ko-KR" dirty="0">
                <a:ea typeface="굴림" charset="-127"/>
              </a:rPr>
              <a:t>, listing 5.11</a:t>
            </a:r>
            <a:br>
              <a:rPr lang="en-US" altLang="ko-KR" dirty="0">
                <a:ea typeface="굴림" charset="-127"/>
              </a:rPr>
            </a:br>
            <a:r>
              <a:rPr lang="en-US" altLang="ko-KR" b="1" dirty="0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class </a:t>
            </a:r>
            <a:r>
              <a:rPr lang="en-US" altLang="ko-KR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SpeciesFourthTry</a:t>
            </a:r>
            <a:endParaRPr lang="en-US" altLang="ko-KR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Note the </a:t>
            </a:r>
            <a:r>
              <a:rPr lang="en-US" altLang="ko-KR" dirty="0" err="1">
                <a:ea typeface="굴림" charset="-127"/>
              </a:rPr>
              <a:t>mutator</a:t>
            </a:r>
            <a:r>
              <a:rPr lang="en-US" altLang="ko-KR" dirty="0">
                <a:ea typeface="굴림" charset="-127"/>
              </a:rPr>
              <a:t> method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setSpecies</a:t>
            </a:r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Note </a:t>
            </a:r>
            <a:r>
              <a:rPr lang="en-US" altLang="ko-KR" dirty="0" err="1">
                <a:ea typeface="굴림" charset="-127"/>
              </a:rPr>
              <a:t>accessor</a:t>
            </a:r>
            <a:r>
              <a:rPr lang="en-US" altLang="ko-KR" dirty="0">
                <a:ea typeface="굴림" charset="-127"/>
              </a:rPr>
              <a:t>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getName</a:t>
            </a:r>
            <a:r>
              <a:rPr lang="en-US" altLang="ko-KR" sz="2800" dirty="0">
                <a:ea typeface="굴림" charset="-127"/>
              </a:rPr>
              <a:t>, 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getPopulation</a:t>
            </a:r>
            <a:r>
              <a:rPr lang="en-US" altLang="ko-KR" sz="2800" dirty="0">
                <a:ea typeface="굴림" charset="-127"/>
              </a:rPr>
              <a:t>, 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itchFamily="49" charset="0"/>
                <a:ea typeface="굴림" charset="-127"/>
              </a:rPr>
              <a:t>getGrowthRate</a:t>
            </a:r>
            <a:endParaRPr lang="en-US" altLang="ko-KR" sz="2800" b="1" dirty="0">
              <a:solidFill>
                <a:schemeClr val="accent2"/>
              </a:solidFill>
              <a:latin typeface="Courier New" pitchFamily="49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636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492760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96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methods </a:t>
            </a:r>
            <a:r>
              <a:rPr lang="en-US" b="0" dirty="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lang="en-US" dirty="0"/>
              <a:t>? 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make methods private? 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Helper methods that will only be used from inside a class should be private </a:t>
            </a:r>
          </a:p>
          <a:p>
            <a:pPr lvl="1"/>
            <a:r>
              <a:rPr lang="en-US" dirty="0"/>
              <a:t>External users have no need to call these methods </a:t>
            </a:r>
          </a:p>
          <a:p>
            <a:endParaRPr lang="en-US" dirty="0"/>
          </a:p>
          <a:p>
            <a:r>
              <a:rPr lang="en-US" b="1" dirty="0"/>
              <a:t>Encapsulation 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67" y="4069393"/>
            <a:ext cx="2741561" cy="20561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28" y="4069393"/>
            <a:ext cx="2230376" cy="22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48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Encapsulation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Consider example of </a:t>
            </a:r>
            <a:r>
              <a:rPr lang="en-US" altLang="ko-KR" b="1" dirty="0">
                <a:ea typeface="굴림" charset="-127"/>
              </a:rPr>
              <a:t>driving a car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We see and use break pedal, accelerator pedal, steering wheel – 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know </a:t>
            </a:r>
            <a:r>
              <a:rPr lang="en-US" altLang="ko-KR" u="sng" dirty="0">
                <a:solidFill>
                  <a:srgbClr val="0000FF"/>
                </a:solidFill>
                <a:ea typeface="굴림" charset="-127"/>
              </a:rPr>
              <a:t>what</a:t>
            </a:r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 they do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We do </a:t>
            </a:r>
            <a:r>
              <a:rPr lang="en-US" altLang="ko-KR" u="sng" dirty="0">
                <a:ea typeface="굴림" charset="-127"/>
              </a:rPr>
              <a:t>not</a:t>
            </a:r>
            <a:r>
              <a:rPr lang="en-US" altLang="ko-KR" dirty="0">
                <a:ea typeface="굴림" charset="-127"/>
              </a:rPr>
              <a:t> see mechanical details of </a:t>
            </a:r>
            <a:r>
              <a:rPr lang="en-US" altLang="ko-KR" u="sng" dirty="0">
                <a:solidFill>
                  <a:srgbClr val="008000"/>
                </a:solidFill>
                <a:ea typeface="굴림" charset="-127"/>
              </a:rPr>
              <a:t>how</a:t>
            </a:r>
            <a:r>
              <a:rPr lang="en-US" altLang="ko-KR" dirty="0">
                <a:solidFill>
                  <a:srgbClr val="008000"/>
                </a:solidFill>
                <a:ea typeface="굴림" charset="-127"/>
              </a:rPr>
              <a:t> they do their jobs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Encapsulation divides class definition into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Class interface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Class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368721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Encapsulation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A </a:t>
            </a:r>
            <a:r>
              <a:rPr lang="en-US" altLang="ko-KR" b="1" i="1" dirty="0">
                <a:solidFill>
                  <a:srgbClr val="FF0000"/>
                </a:solidFill>
                <a:ea typeface="굴림" charset="-127"/>
              </a:rPr>
              <a:t>class interface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Tells </a:t>
            </a:r>
            <a:r>
              <a:rPr lang="en-US" altLang="ko-KR" b="1" u="sng" dirty="0">
                <a:solidFill>
                  <a:srgbClr val="0000FF"/>
                </a:solidFill>
                <a:ea typeface="굴림" charset="-127"/>
              </a:rPr>
              <a:t>what</a:t>
            </a:r>
            <a:r>
              <a:rPr lang="en-US" altLang="ko-KR" b="1" dirty="0">
                <a:solidFill>
                  <a:srgbClr val="0000FF"/>
                </a:solidFill>
                <a:ea typeface="굴림" charset="-127"/>
              </a:rPr>
              <a:t> the class does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Gives headings for public methods and comments about them</a:t>
            </a:r>
          </a:p>
          <a:p>
            <a:pPr lvl="1"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b="1" dirty="0">
                <a:solidFill>
                  <a:srgbClr val="00B0F0"/>
                </a:solidFill>
                <a:ea typeface="굴림" charset="-127"/>
              </a:rPr>
              <a:t>A </a:t>
            </a:r>
            <a:r>
              <a:rPr lang="en-US" altLang="ko-KR" b="1" i="1" dirty="0">
                <a:solidFill>
                  <a:srgbClr val="00B0F0"/>
                </a:solidFill>
                <a:ea typeface="굴림" charset="-127"/>
              </a:rPr>
              <a:t>class implementation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Contains private variables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Includes definitions of public and private methods</a:t>
            </a:r>
          </a:p>
        </p:txBody>
      </p:sp>
    </p:spTree>
    <p:extLst>
      <p:ext uri="{BB962C8B-B14F-4D97-AF65-F5344CB8AC3E}">
        <p14:creationId xmlns:p14="http://schemas.microsoft.com/office/powerpoint/2010/main" val="15129721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Encapsulation</a:t>
            </a:r>
            <a:endParaRPr lang="en-US" altLang="ko-K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Figure 5.3  A well encapsulated class definition</a:t>
            </a:r>
            <a:endParaRPr lang="en-US" altLang="ko-KR" dirty="0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6479382" y="4020578"/>
            <a:ext cx="1558304" cy="523220"/>
          </a:xfrm>
          <a:prstGeom prst="rect">
            <a:avLst/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i="1" dirty="0">
                <a:latin typeface="Times New Roman" pitchFamily="18" charset="0"/>
              </a:rPr>
              <a:t>Programmer who uses the class</a:t>
            </a:r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5680869" y="4304740"/>
            <a:ext cx="735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363" y="2250914"/>
            <a:ext cx="45148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5146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private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Make </a:t>
            </a:r>
            <a:r>
              <a:rPr lang="en-US" altLang="ko-KR" sz="2400" b="1" dirty="0"/>
              <a:t>helping methods </a:t>
            </a:r>
            <a:r>
              <a:rPr lang="en-US" altLang="ko-KR" sz="2400" b="1" i="1" dirty="0">
                <a:solidFill>
                  <a:srgbClr val="00B050"/>
                </a:solidFill>
              </a:rPr>
              <a:t>private </a:t>
            </a:r>
            <a:endParaRPr lang="en-US" altLang="ko-KR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9" y="2047256"/>
            <a:ext cx="7695259" cy="39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we need it?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17" y="1346310"/>
            <a:ext cx="7756166" cy="51387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0456" y="1542686"/>
            <a:ext cx="171014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Inheritance!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When You Define a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before class definition (this is your header) and before method</a:t>
            </a:r>
          </a:p>
          <a:p>
            <a:r>
              <a:rPr lang="en-US" b="1" dirty="0"/>
              <a:t>Instance variables are </a:t>
            </a:r>
            <a:r>
              <a:rPr lang="en-US" b="1" i="1" dirty="0">
                <a:solidFill>
                  <a:srgbClr val="0000FF"/>
                </a:solidFill>
              </a:rPr>
              <a:t>private 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Provide </a:t>
            </a:r>
            <a:r>
              <a:rPr lang="en-US" b="1" i="1" dirty="0">
                <a:solidFill>
                  <a:srgbClr val="0000FF"/>
                </a:solidFill>
              </a:rPr>
              <a:t>public</a:t>
            </a:r>
            <a:r>
              <a:rPr lang="en-US" b="1" i="1" dirty="0"/>
              <a:t> </a:t>
            </a:r>
            <a:r>
              <a:rPr lang="en-US" b="1" dirty="0" err="1"/>
              <a:t>accessor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mutator</a:t>
            </a:r>
            <a:r>
              <a:rPr lang="en-US" b="1" dirty="0"/>
              <a:t> methods </a:t>
            </a:r>
          </a:p>
          <a:p>
            <a:r>
              <a:rPr lang="en-US" dirty="0"/>
              <a:t>Make </a:t>
            </a:r>
            <a:r>
              <a:rPr lang="en-US" b="1" dirty="0"/>
              <a:t>helping methods </a:t>
            </a:r>
            <a:r>
              <a:rPr lang="en-US" b="1" i="1" dirty="0"/>
              <a:t>private </a:t>
            </a:r>
            <a:endParaRPr lang="en-US" b="1" dirty="0"/>
          </a:p>
          <a:p>
            <a:r>
              <a:rPr lang="en-US" b="1" dirty="0">
                <a:solidFill>
                  <a:srgbClr val="008000"/>
                </a:solidFill>
              </a:rPr>
              <a:t>/* */ </a:t>
            </a:r>
            <a:r>
              <a:rPr lang="en-US" b="1" dirty="0"/>
              <a:t>for user-interface comments and </a:t>
            </a:r>
            <a:r>
              <a:rPr lang="en-US" b="1" dirty="0">
                <a:solidFill>
                  <a:srgbClr val="008000"/>
                </a:solidFill>
              </a:rPr>
              <a:t>// </a:t>
            </a:r>
            <a:r>
              <a:rPr lang="en-US" b="1" dirty="0"/>
              <a:t>for implementation comments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53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0100" y="2156315"/>
            <a:ext cx="5346700" cy="412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UML Class Diagrams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Recall a UML class diagram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9625" y="4085127"/>
            <a:ext cx="2971800" cy="2017574"/>
            <a:chOff x="990600" y="3276600"/>
            <a:chExt cx="2971800" cy="2018226"/>
          </a:xfrm>
        </p:grpSpPr>
        <p:sp>
          <p:nvSpPr>
            <p:cNvPr id="6" name="Rounded Rectangle 5"/>
            <p:cNvSpPr/>
            <p:nvPr/>
          </p:nvSpPr>
          <p:spPr>
            <a:xfrm>
              <a:off x="3581400" y="3276600"/>
              <a:ext cx="381000" cy="19659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4586711"/>
              <a:ext cx="1925216" cy="708115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/>
                <a:t>Plus signs imply public methods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544763" y="3870517"/>
              <a:ext cx="990600" cy="671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30588" y="2911966"/>
            <a:ext cx="4999037" cy="1271449"/>
            <a:chOff x="3611880" y="2103120"/>
            <a:chExt cx="4998720" cy="1272012"/>
          </a:xfrm>
        </p:grpSpPr>
        <p:sp>
          <p:nvSpPr>
            <p:cNvPr id="13" name="Rounded Rectangle 12"/>
            <p:cNvSpPr/>
            <p:nvPr/>
          </p:nvSpPr>
          <p:spPr>
            <a:xfrm>
              <a:off x="3611880" y="2103120"/>
              <a:ext cx="350815" cy="82268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ko-KR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83492" y="2666932"/>
              <a:ext cx="2027108" cy="708200"/>
            </a:xfrm>
            <a:prstGeom prst="rect">
              <a:avLst/>
            </a:prstGeom>
            <a:solidFill>
              <a:srgbClr val="D3EBE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/>
                <a:t>Minus signs imply private methods</a:t>
              </a:r>
            </a:p>
          </p:txBody>
        </p:sp>
        <p:cxnSp>
          <p:nvCxnSpPr>
            <p:cNvPr id="16" name="Straight Arrow Connector 15"/>
            <p:cNvCxnSpPr>
              <a:endCxn id="13" idx="3"/>
            </p:cNvCxnSpPr>
            <p:nvPr/>
          </p:nvCxnSpPr>
          <p:spPr>
            <a:xfrm rot="10800000">
              <a:off x="3962695" y="2514464"/>
              <a:ext cx="2606510" cy="335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9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modifier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sp>
        <p:nvSpPr>
          <p:cNvPr id="4" name="아래쪽 화살표 3"/>
          <p:cNvSpPr/>
          <p:nvPr/>
        </p:nvSpPr>
        <p:spPr>
          <a:xfrm>
            <a:off x="2720340" y="1744980"/>
            <a:ext cx="525780" cy="1844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75626" y="2324100"/>
            <a:ext cx="2033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Easy to access!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65757" y="3798039"/>
          <a:ext cx="856488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55">
                  <a:extLst>
                    <a:ext uri="{9D8B030D-6E8A-4147-A177-3AD203B41FA5}">
                      <a16:colId xmlns:a16="http://schemas.microsoft.com/office/drawing/2014/main" val="3406223294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3734563219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3007086759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1783367120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1543985704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3315186533"/>
                    </a:ext>
                  </a:extLst>
                </a:gridCol>
                <a:gridCol w="1223555">
                  <a:extLst>
                    <a:ext uri="{9D8B030D-6E8A-4147-A177-3AD203B41FA5}">
                      <a16:colId xmlns:a16="http://schemas.microsoft.com/office/drawing/2014/main" val="4201376281"/>
                    </a:ext>
                  </a:extLst>
                </a:gridCol>
              </a:tblGrid>
              <a:tr h="31277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Current Class</a:t>
                      </a:r>
                    </a:p>
                    <a:p>
                      <a:pPr latinLnBrk="1"/>
                      <a:r>
                        <a:rPr lang="en-US" altLang="ko-KR" dirty="0"/>
                        <a:t>Only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Same package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Different package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 Classes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38703"/>
                  </a:ext>
                </a:extLst>
              </a:tr>
              <a:tr h="312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Subclass</a:t>
                      </a:r>
                    </a:p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상속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subclass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Subclass</a:t>
                      </a:r>
                    </a:p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상속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subclass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55955"/>
                  </a:ext>
                </a:extLst>
              </a:tr>
              <a:tr h="178731">
                <a:tc>
                  <a:txBody>
                    <a:bodyPr/>
                    <a:lstStyle/>
                    <a:p>
                      <a:r>
                        <a:rPr lang="en-US" altLang="ko-KR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24205"/>
                  </a:ext>
                </a:extLst>
              </a:tr>
              <a:tr h="178731">
                <a:tc>
                  <a:txBody>
                    <a:bodyPr/>
                    <a:lstStyle/>
                    <a:p>
                      <a:r>
                        <a:rPr lang="en-US" altLang="ko-KR" dirty="0"/>
                        <a:t>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78182"/>
                  </a:ext>
                </a:extLst>
              </a:tr>
              <a:tr h="178731">
                <a:tc>
                  <a:txBody>
                    <a:bodyPr/>
                    <a:lstStyle/>
                    <a:p>
                      <a:r>
                        <a:rPr lang="en-US" altLang="ko-KR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68796"/>
                  </a:ext>
                </a:extLst>
              </a:tr>
              <a:tr h="1787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73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Access modifier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4840" y="3581400"/>
            <a:ext cx="518160" cy="16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" y="1476707"/>
            <a:ext cx="3300544" cy="23658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28994"/>
          <a:stretch/>
        </p:blipFill>
        <p:spPr>
          <a:xfrm>
            <a:off x="3276813" y="1316146"/>
            <a:ext cx="3225505" cy="505287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810705" y="3308808"/>
            <a:ext cx="1197204" cy="295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2089193" y="3274410"/>
            <a:ext cx="622169" cy="36381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r="72423"/>
          <a:stretch/>
        </p:blipFill>
        <p:spPr>
          <a:xfrm>
            <a:off x="515954" y="4115176"/>
            <a:ext cx="2139396" cy="213062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844360" y="3569430"/>
            <a:ext cx="518160" cy="137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45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Access modifier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8166" b="5159"/>
          <a:stretch/>
        </p:blipFill>
        <p:spPr>
          <a:xfrm>
            <a:off x="3203177" y="1182027"/>
            <a:ext cx="2759578" cy="5457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09114" y="1421976"/>
            <a:ext cx="1379220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6259" y="4355676"/>
            <a:ext cx="1468754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9114" y="1684335"/>
            <a:ext cx="1379220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26258" y="4629569"/>
            <a:ext cx="1468755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09115" y="5289416"/>
            <a:ext cx="1073852" cy="38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2593" y="5160242"/>
            <a:ext cx="142380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Private type </a:t>
            </a:r>
          </a:p>
          <a:p>
            <a:r>
              <a:rPr lang="en-US" altLang="ko-KR" sz="1800" dirty="0"/>
              <a:t>access error!</a:t>
            </a:r>
            <a:endParaRPr lang="ko-KR" altLang="en-US" sz="1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048" y="1182027"/>
            <a:ext cx="2956069" cy="54645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339004" y="1431145"/>
            <a:ext cx="1379220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39004" y="1693504"/>
            <a:ext cx="1379220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49470" y="4345529"/>
            <a:ext cx="1468754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49469" y="4614011"/>
            <a:ext cx="1468755" cy="2130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98253" y="5403349"/>
            <a:ext cx="1073852" cy="38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63667" y="5217465"/>
            <a:ext cx="142380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Private type </a:t>
            </a:r>
          </a:p>
          <a:p>
            <a:r>
              <a:rPr lang="en-US" altLang="ko-KR" sz="1800" dirty="0"/>
              <a:t>access error!</a:t>
            </a:r>
            <a:endParaRPr lang="ko-KR" altLang="en-US" sz="1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r="85045"/>
          <a:stretch/>
        </p:blipFill>
        <p:spPr>
          <a:xfrm>
            <a:off x="81193" y="4127984"/>
            <a:ext cx="1084416" cy="199146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80564" y="3046543"/>
            <a:ext cx="518160" cy="16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17019" y="3118933"/>
            <a:ext cx="518160" cy="16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4840" y="3581400"/>
            <a:ext cx="518160" cy="16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83" y="1476707"/>
            <a:ext cx="3300544" cy="236587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10705" y="3308807"/>
            <a:ext cx="1197204" cy="664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2089193" y="3447640"/>
            <a:ext cx="970517" cy="36381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rcRect l="28510" r="43517"/>
          <a:stretch/>
        </p:blipFill>
        <p:spPr>
          <a:xfrm>
            <a:off x="1123611" y="4127984"/>
            <a:ext cx="2028419" cy="19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43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3" y="1476707"/>
            <a:ext cx="3300544" cy="23658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Access modifier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0" y="4232302"/>
            <a:ext cx="2652765" cy="1863698"/>
            <a:chOff x="257315" y="4362148"/>
            <a:chExt cx="2221613" cy="163034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56993" r="14498"/>
            <a:stretch/>
          </p:blipFill>
          <p:spPr>
            <a:xfrm>
              <a:off x="984012" y="4362148"/>
              <a:ext cx="1494916" cy="1630348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/>
            <a:srcRect r="85624"/>
            <a:stretch/>
          </p:blipFill>
          <p:spPr>
            <a:xfrm>
              <a:off x="257315" y="4362149"/>
              <a:ext cx="753845" cy="163034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011159" y="5240090"/>
              <a:ext cx="1420703" cy="48054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r="14058"/>
          <a:stretch/>
        </p:blipFill>
        <p:spPr>
          <a:xfrm>
            <a:off x="2956673" y="1041956"/>
            <a:ext cx="2916965" cy="567597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264639" y="1291074"/>
            <a:ext cx="1379220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79225" y="4088474"/>
            <a:ext cx="1379220" cy="213095"/>
          </a:xfrm>
          <a:prstGeom prst="rect">
            <a:avLst/>
          </a:prstGeom>
          <a:noFill/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35694" y="5206567"/>
            <a:ext cx="1073852" cy="38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79225" y="5962248"/>
            <a:ext cx="1073852" cy="38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03239" y="5432770"/>
            <a:ext cx="142380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Private &amp; default type </a:t>
            </a:r>
          </a:p>
          <a:p>
            <a:r>
              <a:rPr lang="en-US" altLang="ko-KR" sz="1800" dirty="0"/>
              <a:t>access error!</a:t>
            </a:r>
            <a:endParaRPr lang="ko-KR" altLang="en-US" sz="18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838" y="1019720"/>
            <a:ext cx="3006107" cy="572044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3264639" y="1552223"/>
            <a:ext cx="1379220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279225" y="4562718"/>
            <a:ext cx="1468755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281216" y="1291074"/>
            <a:ext cx="1379220" cy="21309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281216" y="4301569"/>
            <a:ext cx="1379220" cy="213095"/>
          </a:xfrm>
          <a:prstGeom prst="rect">
            <a:avLst/>
          </a:prstGeom>
          <a:noFill/>
          <a:ln w="38100">
            <a:solidFill>
              <a:srgbClr val="CC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46352" y="5414648"/>
            <a:ext cx="1314084" cy="1185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737771" y="5141976"/>
            <a:ext cx="137211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Private &amp; default &amp; protected</a:t>
            </a:r>
          </a:p>
          <a:p>
            <a:r>
              <a:rPr lang="en-US" altLang="ko-KR" sz="1800" dirty="0"/>
              <a:t> type access error!</a:t>
            </a:r>
            <a:endParaRPr lang="ko-KR" altLang="en-US" sz="1800" dirty="0"/>
          </a:p>
        </p:txBody>
      </p:sp>
      <p:sp>
        <p:nvSpPr>
          <p:cNvPr id="36" name="직사각형 35"/>
          <p:cNvSpPr/>
          <p:nvPr/>
        </p:nvSpPr>
        <p:spPr>
          <a:xfrm>
            <a:off x="6280858" y="1590203"/>
            <a:ext cx="1379220" cy="213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269016" y="4676636"/>
            <a:ext cx="1468755" cy="2130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4840" y="3581400"/>
            <a:ext cx="518160" cy="16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0705" y="3308807"/>
            <a:ext cx="1197204" cy="272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064110" y="2587938"/>
            <a:ext cx="324330" cy="363816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0705" y="2533400"/>
            <a:ext cx="1197204" cy="5571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95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Ex5_1. Implement a class </a:t>
            </a:r>
            <a:r>
              <a:rPr lang="en-US" altLang="ko-KR" i="1" dirty="0" err="1"/>
              <a:t>MotorBoat</a:t>
            </a:r>
            <a:r>
              <a:rPr lang="en-US" altLang="ko-KR" i="1" dirty="0"/>
              <a:t> </a:t>
            </a:r>
            <a:r>
              <a:rPr lang="en-US" altLang="ko-KR" dirty="0"/>
              <a:t>and write a test program</a:t>
            </a:r>
          </a:p>
          <a:p>
            <a:pPr lvl="1"/>
            <a:r>
              <a:rPr lang="en-US" altLang="ko-KR" dirty="0"/>
              <a:t>Attributes (public):</a:t>
            </a:r>
          </a:p>
          <a:p>
            <a:pPr lvl="2"/>
            <a:r>
              <a:rPr lang="en-US" altLang="ko-KR" dirty="0"/>
              <a:t>Capacity of fuel tank (</a:t>
            </a:r>
            <a:r>
              <a:rPr lang="en-US" altLang="ko-KR" i="1" dirty="0"/>
              <a:t>C</a:t>
            </a:r>
            <a:r>
              <a:rPr lang="en-US" altLang="ko-KR" dirty="0"/>
              <a:t>), Amount of fuel in the tank (</a:t>
            </a:r>
            <a:r>
              <a:rPr lang="en-US" altLang="ko-KR" i="1" dirty="0"/>
              <a:t>f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Maximum speed (</a:t>
            </a:r>
            <a:r>
              <a:rPr lang="en-US" altLang="ko-KR" i="1" dirty="0"/>
              <a:t>M</a:t>
            </a:r>
            <a:r>
              <a:rPr lang="en-US" altLang="ko-KR" dirty="0"/>
              <a:t>), Current speed (</a:t>
            </a:r>
            <a:r>
              <a:rPr lang="en-US" altLang="ko-KR" i="1" dirty="0"/>
              <a:t>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Efficiency of the boat’s motor (</a:t>
            </a:r>
            <a:r>
              <a:rPr lang="en-US" altLang="ko-KR" i="1" dirty="0"/>
              <a:t>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Methods:</a:t>
            </a:r>
          </a:p>
          <a:p>
            <a:pPr lvl="2"/>
            <a:r>
              <a:rPr lang="en-US" altLang="ko-KR" dirty="0"/>
              <a:t>Given a parameter (time </a:t>
            </a:r>
            <a:r>
              <a:rPr lang="en-US" altLang="ko-KR" i="1" dirty="0"/>
              <a:t>t</a:t>
            </a:r>
            <a:r>
              <a:rPr lang="en-US" altLang="ko-KR" dirty="0"/>
              <a:t>), print the amount of fuel used at the maximum and current speeds (f=</a:t>
            </a:r>
            <a:r>
              <a:rPr lang="en-US" altLang="ko-KR" i="1" dirty="0"/>
              <a:t>e</a:t>
            </a:r>
            <a:r>
              <a:rPr lang="en-US" altLang="ko-KR" dirty="0"/>
              <a:t>*</a:t>
            </a:r>
            <a:r>
              <a:rPr lang="en-US" altLang="ko-KR" i="1" dirty="0"/>
              <a:t>s</a:t>
            </a:r>
            <a:r>
              <a:rPr lang="en-US" altLang="ko-KR" baseline="30000" dirty="0"/>
              <a:t>2</a:t>
            </a:r>
            <a:r>
              <a:rPr lang="en-US" altLang="ko-KR" dirty="0"/>
              <a:t>*</a:t>
            </a:r>
            <a:r>
              <a:rPr lang="en-US" altLang="ko-KR" i="1" dirty="0"/>
              <a:t>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Given a time </a:t>
            </a:r>
            <a:r>
              <a:rPr lang="en-US" altLang="ko-KR" i="1" dirty="0"/>
              <a:t>t</a:t>
            </a:r>
            <a:r>
              <a:rPr lang="en-US" altLang="ko-KR" dirty="0"/>
              <a:t>, print the travel distance (</a:t>
            </a:r>
            <a:r>
              <a:rPr lang="en-US" altLang="ko-KR" i="1" dirty="0"/>
              <a:t>s</a:t>
            </a:r>
            <a:r>
              <a:rPr lang="en-US" altLang="ko-KR" dirty="0"/>
              <a:t>*</a:t>
            </a:r>
            <a:r>
              <a:rPr lang="en-US" altLang="ko-KR" i="1" dirty="0"/>
              <a:t>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 current speed </a:t>
            </a:r>
            <a:r>
              <a:rPr lang="en-US" altLang="ko-KR" i="1" dirty="0"/>
              <a:t>s</a:t>
            </a:r>
            <a:r>
              <a:rPr lang="en-US" altLang="ko-KR" dirty="0"/>
              <a:t> and fuel amount </a:t>
            </a:r>
            <a:r>
              <a:rPr lang="en-US" altLang="ko-KR" i="1" dirty="0"/>
              <a:t>f</a:t>
            </a:r>
            <a:r>
              <a:rPr lang="en-US" altLang="ko-KR" dirty="0"/>
              <a:t>, print the travel distance</a:t>
            </a:r>
          </a:p>
        </p:txBody>
      </p:sp>
    </p:spTree>
    <p:extLst>
      <p:ext uri="{BB962C8B-B14F-4D97-AF65-F5344CB8AC3E}">
        <p14:creationId xmlns:p14="http://schemas.microsoft.com/office/powerpoint/2010/main" val="6936076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Ex5_2. Modify Ex5_1</a:t>
            </a:r>
          </a:p>
          <a:p>
            <a:pPr lvl="1"/>
            <a:r>
              <a:rPr lang="en-US" altLang="ko-KR" dirty="0"/>
              <a:t>Make tank capacity (C) and maximum speed (M) constants</a:t>
            </a:r>
          </a:p>
          <a:p>
            <a:pPr lvl="2"/>
            <a:r>
              <a:rPr lang="en-US" altLang="ko-KR" dirty="0"/>
              <a:t>public static final double </a:t>
            </a:r>
            <a:r>
              <a:rPr lang="en-US" altLang="ko-KR" dirty="0" err="1"/>
              <a:t>tankCapacity</a:t>
            </a:r>
            <a:r>
              <a:rPr lang="en-US" altLang="ko-KR" dirty="0"/>
              <a:t> = 60.0;</a:t>
            </a:r>
          </a:p>
          <a:p>
            <a:pPr lvl="1"/>
            <a:r>
              <a:rPr lang="en-US" altLang="ko-KR" dirty="0"/>
              <a:t>Make all other instance variables private, and implement their getter/setter methods</a:t>
            </a:r>
          </a:p>
          <a:p>
            <a:pPr lvl="2"/>
            <a:r>
              <a:rPr lang="en-US" altLang="ko-KR" dirty="0"/>
              <a:t>Check if fuel amount (f) and current speed (s) exceeds C and M; if so, print an error message</a:t>
            </a:r>
          </a:p>
          <a:p>
            <a:pPr lvl="1"/>
            <a:r>
              <a:rPr lang="en-US" altLang="ko-KR" dirty="0"/>
              <a:t>Modify the test program accordingly</a:t>
            </a:r>
          </a:p>
        </p:txBody>
      </p:sp>
    </p:spTree>
    <p:extLst>
      <p:ext uri="{BB962C8B-B14F-4D97-AF65-F5344CB8AC3E}">
        <p14:creationId xmlns:p14="http://schemas.microsoft.com/office/powerpoint/2010/main" val="45932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we need it?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49" y="2157822"/>
            <a:ext cx="7880163" cy="32771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0456" y="1542686"/>
            <a:ext cx="1603516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Overriding!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45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111"/>
            <a:ext cx="8229600" cy="4884847"/>
          </a:xfrm>
        </p:spPr>
        <p:txBody>
          <a:bodyPr/>
          <a:lstStyle/>
          <a:p>
            <a:r>
              <a:rPr lang="en-US" dirty="0"/>
              <a:t>How does good organization (or usually called “good design”) help you? </a:t>
            </a:r>
          </a:p>
          <a:p>
            <a:pPr lvl="1"/>
            <a:r>
              <a:rPr lang="en-US" dirty="0"/>
              <a:t>If I can make it work, it is a good design? </a:t>
            </a:r>
          </a:p>
          <a:p>
            <a:r>
              <a:rPr lang="en-US" dirty="0"/>
              <a:t>Good design means better </a:t>
            </a:r>
            <a:r>
              <a:rPr lang="en-US" b="1" dirty="0"/>
              <a:t>reusability </a:t>
            </a:r>
            <a:endParaRPr lang="en-US" dirty="0"/>
          </a:p>
          <a:p>
            <a:pPr lvl="1"/>
            <a:r>
              <a:rPr lang="en-US" dirty="0"/>
              <a:t>You can use part of your program in another program </a:t>
            </a:r>
          </a:p>
          <a:p>
            <a:pPr lvl="1"/>
            <a:r>
              <a:rPr lang="en-US" dirty="0"/>
              <a:t>You can use part of your program in a new version</a:t>
            </a:r>
          </a:p>
          <a:p>
            <a:pPr lvl="2"/>
            <a:r>
              <a:rPr lang="en-US" dirty="0"/>
              <a:t>You can change only one part if you know other parts are good </a:t>
            </a:r>
          </a:p>
          <a:p>
            <a:pPr lvl="1"/>
            <a:r>
              <a:rPr lang="en-US" dirty="0"/>
              <a:t>Others can use part of, or the whole of your program </a:t>
            </a:r>
          </a:p>
          <a:p>
            <a:pPr lvl="2"/>
            <a:r>
              <a:rPr lang="en-US" dirty="0"/>
              <a:t>They don’t even have to know the details if they trust you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That’s how programmers collaborate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2614"/>
      </p:ext>
    </p:extLst>
  </p:cSld>
  <p:clrMapOvr>
    <a:masterClrMapping/>
  </p:clrMapOvr>
</p:sld>
</file>

<file path=ppt/theme/theme1.xml><?xml version="1.0" encoding="utf-8"?>
<a:theme xmlns:a="http://schemas.openxmlformats.org/drawingml/2006/main" name="UNC-5-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UNC-5-ed</Template>
  <TotalTime>8410</TotalTime>
  <Words>3528</Words>
  <Application>Microsoft Office PowerPoint</Application>
  <PresentationFormat>화면 슬라이드 쇼(4:3)</PresentationFormat>
  <Paragraphs>641</Paragraphs>
  <Slides>77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ヒラギノ角ゴ Pro W3</vt:lpstr>
      <vt:lpstr>굴림</vt:lpstr>
      <vt:lpstr>맑은 고딕</vt:lpstr>
      <vt:lpstr>Arial</vt:lpstr>
      <vt:lpstr>Calibri</vt:lpstr>
      <vt:lpstr>Consolas</vt:lpstr>
      <vt:lpstr>Courier New</vt:lpstr>
      <vt:lpstr>Times New Roman</vt:lpstr>
      <vt:lpstr>UNC-5-ed</vt:lpstr>
      <vt:lpstr>PowerPoint 프레젠테이션</vt:lpstr>
      <vt:lpstr>Introduction : OOP</vt:lpstr>
      <vt:lpstr>Intro: OOP</vt:lpstr>
      <vt:lpstr>Why do we need it? </vt:lpstr>
      <vt:lpstr>Why do we need it? </vt:lpstr>
      <vt:lpstr>Why do we need it? </vt:lpstr>
      <vt:lpstr>Why do we need it? </vt:lpstr>
      <vt:lpstr>Why do we need it? </vt:lpstr>
      <vt:lpstr>Reusability</vt:lpstr>
      <vt:lpstr>Cont.</vt:lpstr>
      <vt:lpstr>Cont.</vt:lpstr>
      <vt:lpstr>5.1 Class and Method Definition</vt:lpstr>
      <vt:lpstr>Class and Method Definitions</vt:lpstr>
      <vt:lpstr>Class and Method Definitions</vt:lpstr>
      <vt:lpstr>Objects (Instances)</vt:lpstr>
      <vt:lpstr>Hey..</vt:lpstr>
      <vt:lpstr>Objects</vt:lpstr>
      <vt:lpstr>Class and Method Definitions</vt:lpstr>
      <vt:lpstr>Class Student </vt:lpstr>
      <vt:lpstr>Class Files and Separate Compilation</vt:lpstr>
      <vt:lpstr>Creating an Object</vt:lpstr>
      <vt:lpstr>Creating an Object</vt:lpstr>
      <vt:lpstr>Instance Variable vs. Local Variable</vt:lpstr>
      <vt:lpstr>Instance Variables </vt:lpstr>
      <vt:lpstr>Using Instance Variables inside a Class</vt:lpstr>
      <vt:lpstr>Local Variables</vt:lpstr>
      <vt:lpstr>Local Variables</vt:lpstr>
      <vt:lpstr>Methods</vt:lpstr>
      <vt:lpstr>Methods</vt:lpstr>
      <vt:lpstr>Methods</vt:lpstr>
      <vt:lpstr>Defining void Methods</vt:lpstr>
      <vt:lpstr>Methods That Return a Value</vt:lpstr>
      <vt:lpstr>return Statement</vt:lpstr>
      <vt:lpstr>Lab: Dog class test </vt:lpstr>
      <vt:lpstr>Lab: Dog class test </vt:lpstr>
      <vt:lpstr>PowerPoint 프레젠테이션</vt:lpstr>
      <vt:lpstr>PowerPoint 프레젠테이션</vt:lpstr>
      <vt:lpstr>Lab: Species class</vt:lpstr>
      <vt:lpstr>Lab: Species class</vt:lpstr>
      <vt:lpstr>PowerPoint 프레젠테이션</vt:lpstr>
      <vt:lpstr>PowerPoint 프레젠테이션</vt:lpstr>
      <vt:lpstr>Keyword this</vt:lpstr>
      <vt:lpstr>Keyword this</vt:lpstr>
      <vt:lpstr>Blocks { }</vt:lpstr>
      <vt:lpstr>Methods with Parameters</vt:lpstr>
      <vt:lpstr>Parameters of Primitive Type</vt:lpstr>
      <vt:lpstr>PowerPoint 프레젠테이션</vt:lpstr>
      <vt:lpstr>Parameter vs. Argument </vt:lpstr>
      <vt:lpstr>UML diagram</vt:lpstr>
      <vt:lpstr>Install UML diagram</vt:lpstr>
      <vt:lpstr>Install UML diagram</vt:lpstr>
      <vt:lpstr>5.2 Information Hiding, Encapsulation</vt:lpstr>
      <vt:lpstr>Information Hiding</vt:lpstr>
      <vt:lpstr>public/private Modifier</vt:lpstr>
      <vt:lpstr>public/private Modifier</vt:lpstr>
      <vt:lpstr>public and private Modifiers</vt:lpstr>
      <vt:lpstr>More about private </vt:lpstr>
      <vt:lpstr>Programming Example</vt:lpstr>
      <vt:lpstr>Programming Example</vt:lpstr>
      <vt:lpstr>Accessor and Mutator Methods</vt:lpstr>
      <vt:lpstr>Accessor and Mutator Methods</vt:lpstr>
      <vt:lpstr>Accessor and Mutator Methods</vt:lpstr>
      <vt:lpstr>Accessor and Mutator Methods</vt:lpstr>
      <vt:lpstr>PowerPoint 프레젠테이션</vt:lpstr>
      <vt:lpstr>Why make methods private?  </vt:lpstr>
      <vt:lpstr>Encapsulation</vt:lpstr>
      <vt:lpstr>Encapsulation</vt:lpstr>
      <vt:lpstr>Encapsulation</vt:lpstr>
      <vt:lpstr>Example : private Method</vt:lpstr>
      <vt:lpstr>Guidelines When You Define a Class </vt:lpstr>
      <vt:lpstr>UML Class Diagrams</vt:lpstr>
      <vt:lpstr>Access modifier</vt:lpstr>
      <vt:lpstr>Lab: Access modifier</vt:lpstr>
      <vt:lpstr>Lab: Access modifier</vt:lpstr>
      <vt:lpstr>Lab: Access modifier</vt:lpstr>
      <vt:lpstr>Practice 5</vt:lpstr>
      <vt:lpstr>Practice 5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Haohan Li</dc:creator>
  <cp:lastModifiedBy>Ahyoung Choi</cp:lastModifiedBy>
  <cp:revision>1019</cp:revision>
  <cp:lastPrinted>2014-03-27T00:42:36Z</cp:lastPrinted>
  <dcterms:created xsi:type="dcterms:W3CDTF">2013-01-10T01:00:39Z</dcterms:created>
  <dcterms:modified xsi:type="dcterms:W3CDTF">2022-04-02T05:37:59Z</dcterms:modified>
</cp:coreProperties>
</file>