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50" r:id="rId2"/>
    <p:sldId id="466" r:id="rId3"/>
    <p:sldId id="457" r:id="rId4"/>
    <p:sldId id="424" r:id="rId5"/>
    <p:sldId id="428" r:id="rId6"/>
    <p:sldId id="449" r:id="rId7"/>
    <p:sldId id="431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76" r:id="rId16"/>
    <p:sldId id="460" r:id="rId17"/>
    <p:sldId id="462" r:id="rId18"/>
    <p:sldId id="459" r:id="rId19"/>
    <p:sldId id="461" r:id="rId20"/>
    <p:sldId id="463" r:id="rId21"/>
    <p:sldId id="468" r:id="rId22"/>
    <p:sldId id="469" r:id="rId23"/>
    <p:sldId id="470" r:id="rId24"/>
    <p:sldId id="471" r:id="rId25"/>
    <p:sldId id="473" r:id="rId26"/>
    <p:sldId id="475" r:id="rId27"/>
    <p:sldId id="474" r:id="rId28"/>
    <p:sldId id="472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6BABD8"/>
    <a:srgbClr val="7AC3F6"/>
    <a:srgbClr val="6CADDA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22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244A-B763-DE4F-8ECC-98AB27122A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1F93-C7C9-CA4D-BCD9-86D0BAC8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5582-C1A1-4DC1-8730-60146EB6122B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0A86-429F-48A3-B8E0-E5A44638A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6272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5142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6985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2629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68570"/>
            <a:ext cx="9168392" cy="22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9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200" y="1245031"/>
            <a:ext cx="86868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08" y="306320"/>
            <a:ext cx="487063" cy="39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05E4-1670-4B9D-B078-E5E4BE1DE3A8}" type="datetime1">
              <a:rPr lang="ko-KR" altLang="en-US" smtClean="0"/>
              <a:t>2022-04-14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3952" y="6473952"/>
            <a:ext cx="2213007" cy="301752"/>
          </a:xfrm>
        </p:spPr>
        <p:txBody>
          <a:bodyPr/>
          <a:lstStyle/>
          <a:p>
            <a:r>
              <a:rPr lang="en-US" altLang="ko-KR" dirty="0"/>
              <a:t>Page </a:t>
            </a:r>
            <a:fld id="{FDDC2DEE-BCEE-4AD3-83C9-FC323B6116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359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8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2718"/>
            <a:ext cx="9144000" cy="385281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45162" y="6564082"/>
            <a:ext cx="2798838" cy="195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5.3 </a:t>
            </a:r>
            <a:r>
              <a:rPr lang="en-US" altLang="ko-KR" dirty="0">
                <a:ea typeface="굴림" charset="-127"/>
              </a:rPr>
              <a:t>Objects and 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6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vs. equals() for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a class type</a:t>
            </a:r>
          </a:p>
          <a:p>
            <a:r>
              <a:rPr lang="en-US" dirty="0"/>
              <a:t>What happens when you have</a:t>
            </a:r>
          </a:p>
          <a:p>
            <a:pPr>
              <a:buFont typeface="Wingdings 2" pitchFamily="18" charset="2"/>
              <a:buNone/>
            </a:pPr>
            <a:endParaRPr lang="en-US" sz="2000" dirty="0"/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Consolas" pitchFamily="49" charset="0"/>
              </a:rPr>
              <a:t>String s1 = </a:t>
            </a:r>
            <a:r>
              <a:rPr lang="en-US" sz="1800" dirty="0">
                <a:solidFill>
                  <a:srgbClr val="941EDF"/>
                </a:solidFill>
                <a:latin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</a:rPr>
              <a:t> String(</a:t>
            </a:r>
            <a:r>
              <a:rPr lang="en-US" sz="1800" dirty="0">
                <a:solidFill>
                  <a:srgbClr val="00CB00"/>
                </a:solidFill>
                <a:latin typeface="Consolas" pitchFamily="49" charset="0"/>
              </a:rPr>
              <a:t>“Hello”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Consolas" pitchFamily="49" charset="0"/>
              </a:rPr>
              <a:t>String s2 = </a:t>
            </a:r>
            <a:r>
              <a:rPr lang="en-US" sz="1800" dirty="0">
                <a:solidFill>
                  <a:srgbClr val="941EDF"/>
                </a:solidFill>
                <a:latin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</a:rPr>
              <a:t> String(</a:t>
            </a:r>
            <a:r>
              <a:rPr lang="en-US" sz="1800" dirty="0">
                <a:solidFill>
                  <a:srgbClr val="00CB00"/>
                </a:solidFill>
                <a:latin typeface="Consolas" pitchFamily="49" charset="0"/>
              </a:rPr>
              <a:t>“Hello”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>
                <a:solidFill>
                  <a:srgbClr val="941EDF"/>
                </a:solidFill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strEqual</a:t>
            </a:r>
            <a:r>
              <a:rPr lang="en-US" sz="1800" dirty="0">
                <a:latin typeface="Consolas" pitchFamily="49" charset="0"/>
              </a:rPr>
              <a:t> = (s1 == s2);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r>
              <a:rPr lang="en-US" dirty="0" err="1"/>
              <a:t>strEqual</a:t>
            </a:r>
            <a:r>
              <a:rPr lang="en-US" dirty="0"/>
              <a:t> is </a:t>
            </a:r>
            <a:r>
              <a:rPr lang="en-US" dirty="0">
                <a:solidFill>
                  <a:srgbClr val="941EDF"/>
                </a:solidFill>
              </a:rPr>
              <a:t>false</a:t>
            </a:r>
            <a:r>
              <a:rPr lang="en-US" dirty="0"/>
              <a:t>!  Why?</a:t>
            </a:r>
          </a:p>
          <a:p>
            <a:r>
              <a:rPr lang="en-US" dirty="0"/>
              <a:t>s1 and s2 store different addresses!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28875" y="4476750"/>
            <a:ext cx="685800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2474" y="5004648"/>
            <a:ext cx="5362575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vs. equals() for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a class type</a:t>
            </a:r>
          </a:p>
          <a:p>
            <a:r>
              <a:rPr lang="en-US" dirty="0"/>
              <a:t>What happens when you have</a:t>
            </a:r>
          </a:p>
          <a:p>
            <a:pPr>
              <a:buFont typeface="Wingdings 2" pitchFamily="18" charset="2"/>
              <a:buNone/>
            </a:pPr>
            <a:endParaRPr lang="en-US" sz="2000" dirty="0"/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Consolas" pitchFamily="49" charset="0"/>
              </a:rPr>
              <a:t>String s1 = </a:t>
            </a:r>
            <a:r>
              <a:rPr lang="en-US" sz="1800" dirty="0">
                <a:solidFill>
                  <a:srgbClr val="941EDF"/>
                </a:solidFill>
                <a:latin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</a:rPr>
              <a:t> String(</a:t>
            </a:r>
            <a:r>
              <a:rPr lang="en-US" sz="1800" dirty="0">
                <a:solidFill>
                  <a:srgbClr val="00CB00"/>
                </a:solidFill>
                <a:latin typeface="Consolas" pitchFamily="49" charset="0"/>
              </a:rPr>
              <a:t>“Hello”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Consolas" pitchFamily="49" charset="0"/>
              </a:rPr>
              <a:t>String s2 = s1;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>
                <a:solidFill>
                  <a:srgbClr val="941EDF"/>
                </a:solidFill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strEqual</a:t>
            </a:r>
            <a:r>
              <a:rPr lang="en-US" sz="1800" dirty="0">
                <a:latin typeface="Consolas" pitchFamily="49" charset="0"/>
              </a:rPr>
              <a:t> = (s1 == s2);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r>
              <a:rPr lang="en-US" dirty="0" err="1"/>
              <a:t>strEqual</a:t>
            </a:r>
            <a:r>
              <a:rPr lang="en-US" dirty="0"/>
              <a:t> is </a:t>
            </a:r>
            <a:r>
              <a:rPr lang="en-US" dirty="0">
                <a:solidFill>
                  <a:srgbClr val="941EDF"/>
                </a:solidFill>
              </a:rPr>
              <a:t>true</a:t>
            </a:r>
            <a:r>
              <a:rPr lang="en-US" dirty="0"/>
              <a:t>! </a:t>
            </a:r>
          </a:p>
          <a:p>
            <a:r>
              <a:rPr lang="en-US" dirty="0"/>
              <a:t>s1 and s2 have the same address!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3642" y="4484636"/>
            <a:ext cx="685800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2474" y="5076825"/>
            <a:ext cx="5362575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vs. equals() for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a class type</a:t>
            </a:r>
          </a:p>
          <a:p>
            <a:r>
              <a:rPr lang="en-US" dirty="0"/>
              <a:t>What happens when you have</a:t>
            </a:r>
          </a:p>
          <a:p>
            <a:pPr>
              <a:buFont typeface="Wingdings 2" pitchFamily="18" charset="2"/>
              <a:buNone/>
            </a:pPr>
            <a:endParaRPr lang="en-US" sz="2000" dirty="0"/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Consolas" pitchFamily="49" charset="0"/>
              </a:rPr>
              <a:t>String s1 = </a:t>
            </a:r>
            <a:r>
              <a:rPr lang="en-US" sz="1800" dirty="0">
                <a:solidFill>
                  <a:srgbClr val="941EDF"/>
                </a:solidFill>
                <a:latin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</a:rPr>
              <a:t> String(</a:t>
            </a:r>
            <a:r>
              <a:rPr lang="en-US" sz="1800" dirty="0">
                <a:solidFill>
                  <a:srgbClr val="00CB00"/>
                </a:solidFill>
                <a:latin typeface="Consolas" pitchFamily="49" charset="0"/>
              </a:rPr>
              <a:t>“Hello”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Consolas" pitchFamily="49" charset="0"/>
              </a:rPr>
              <a:t>String s2 = </a:t>
            </a:r>
            <a:r>
              <a:rPr lang="en-US" sz="1800" dirty="0">
                <a:solidFill>
                  <a:srgbClr val="941EDF"/>
                </a:solidFill>
                <a:latin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</a:rPr>
              <a:t> String(</a:t>
            </a:r>
            <a:r>
              <a:rPr lang="en-US" sz="1800" dirty="0">
                <a:solidFill>
                  <a:srgbClr val="00CB00"/>
                </a:solidFill>
                <a:latin typeface="Consolas" pitchFamily="49" charset="0"/>
              </a:rPr>
              <a:t>“Hello”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>
                <a:solidFill>
                  <a:srgbClr val="941EDF"/>
                </a:solidFill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strEqual</a:t>
            </a:r>
            <a:r>
              <a:rPr lang="en-US" sz="1800" dirty="0">
                <a:latin typeface="Consolas" pitchFamily="49" charset="0"/>
              </a:rPr>
              <a:t> = (s1.equals(s2));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r>
              <a:rPr lang="en-US" dirty="0" err="1"/>
              <a:t>strEqual</a:t>
            </a:r>
            <a:r>
              <a:rPr lang="en-US" dirty="0"/>
              <a:t> is </a:t>
            </a:r>
            <a:r>
              <a:rPr lang="en-US" dirty="0">
                <a:solidFill>
                  <a:srgbClr val="941EDF"/>
                </a:solidFill>
              </a:rPr>
              <a:t>true</a:t>
            </a:r>
            <a:r>
              <a:rPr lang="en-US" dirty="0"/>
              <a:t>!  Why?</a:t>
            </a:r>
          </a:p>
          <a:p>
            <a:r>
              <a:rPr lang="en-US" dirty="0"/>
              <a:t>String’s .equals() method checks if all the characters in the two Strings are the same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28875" y="4484636"/>
            <a:ext cx="685800" cy="476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9149" y="5084445"/>
            <a:ext cx="7867651" cy="895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9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</a:t>
            </a:r>
            <a:r>
              <a:rPr lang="en-US" altLang="ko-KR" dirty="0">
                <a:solidFill>
                  <a:schemeClr val="accent2"/>
                </a:solidFill>
              </a:rPr>
              <a:t>equals() </a:t>
            </a:r>
            <a:r>
              <a:rPr lang="en-US" altLang="ko-KR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cannot use == to compare two objects</a:t>
            </a:r>
          </a:p>
          <a:p>
            <a:r>
              <a:rPr lang="en-US" altLang="ko-KR" dirty="0"/>
              <a:t>We </a:t>
            </a:r>
            <a:r>
              <a:rPr lang="en-US" altLang="ko-KR" dirty="0">
                <a:solidFill>
                  <a:schemeClr val="accent2"/>
                </a:solidFill>
              </a:rPr>
              <a:t>must</a:t>
            </a:r>
            <a:r>
              <a:rPr lang="en-US" altLang="ko-KR" i="1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write a method for a given class which will make the comparison as needed</a:t>
            </a:r>
          </a:p>
          <a:p>
            <a:pPr lvl="0" defTabSz="914400">
              <a:lnSpc>
                <a:spcPct val="90000"/>
              </a:lnSpc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endParaRPr lang="en-US" sz="1800" kern="0" dirty="0">
              <a:solidFill>
                <a:srgbClr val="003366"/>
              </a:solidFill>
              <a:latin typeface="Consolas" pitchFamily="49" charset="0"/>
              <a:ea typeface="ヒラギノ角ゴ Pro W3" pitchFamily="-112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3925" y="3273610"/>
            <a:ext cx="6943725" cy="2739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altLang="ko-KR" sz="2000" kern="0" dirty="0">
                <a:solidFill>
                  <a:srgbClr val="941EDF"/>
                </a:solidFill>
                <a:latin typeface="Consolas" pitchFamily="49" charset="0"/>
                <a:ea typeface="ヒラギノ角ゴ Pro W3" pitchFamily="-112" charset="-128"/>
              </a:rPr>
              <a:t>public</a:t>
            </a: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US" altLang="ko-KR" sz="2000" kern="0" dirty="0">
                <a:solidFill>
                  <a:srgbClr val="941EDF"/>
                </a:solidFill>
                <a:latin typeface="Consolas" pitchFamily="49" charset="0"/>
                <a:ea typeface="ヒラギノ角ゴ Pro W3" pitchFamily="-112" charset="-128"/>
              </a:rPr>
              <a:t>class</a:t>
            </a: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Book {</a:t>
            </a:r>
          </a:p>
          <a:p>
            <a:pPr lvl="0" defTabSz="914400">
              <a:lnSpc>
                <a:spcPct val="90000"/>
              </a:lnSpc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   </a:t>
            </a:r>
            <a:r>
              <a:rPr lang="en-US" altLang="ko-KR" sz="2000" kern="0" dirty="0">
                <a:solidFill>
                  <a:srgbClr val="941EDF"/>
                </a:solidFill>
                <a:latin typeface="Consolas" pitchFamily="49" charset="0"/>
                <a:ea typeface="ヒラギノ角ゴ Pro W3" pitchFamily="-112" charset="-128"/>
              </a:rPr>
              <a:t>private</a:t>
            </a: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String name;</a:t>
            </a:r>
          </a:p>
          <a:p>
            <a:pPr lvl="0" defTabSz="914400">
              <a:lnSpc>
                <a:spcPct val="90000"/>
              </a:lnSpc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   </a:t>
            </a:r>
            <a:r>
              <a:rPr lang="en-US" altLang="ko-KR" sz="2000" kern="0" dirty="0">
                <a:solidFill>
                  <a:srgbClr val="941EDF"/>
                </a:solidFill>
                <a:latin typeface="Consolas" pitchFamily="49" charset="0"/>
                <a:ea typeface="ヒラギノ角ゴ Pro W3" pitchFamily="-112" charset="-128"/>
              </a:rPr>
              <a:t>private</a:t>
            </a: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US" altLang="ko-KR" sz="2000" kern="0" dirty="0" err="1">
                <a:solidFill>
                  <a:srgbClr val="941EDF"/>
                </a:solidFill>
                <a:latin typeface="Consolas" pitchFamily="49" charset="0"/>
                <a:ea typeface="ヒラギノ角ゴ Pro W3" pitchFamily="-112" charset="-128"/>
              </a:rPr>
              <a:t>int</a:t>
            </a: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page;</a:t>
            </a:r>
          </a:p>
          <a:p>
            <a:pPr lvl="0" defTabSz="914400">
              <a:lnSpc>
                <a:spcPct val="90000"/>
              </a:lnSpc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   </a:t>
            </a:r>
            <a:r>
              <a:rPr lang="en-US" altLang="ko-KR" sz="2000" kern="0" dirty="0">
                <a:solidFill>
                  <a:srgbClr val="941EDF"/>
                </a:solidFill>
                <a:latin typeface="Consolas" pitchFamily="49" charset="0"/>
                <a:ea typeface="ヒラギノ角ゴ Pro W3" pitchFamily="-112" charset="-128"/>
              </a:rPr>
              <a:t>public</a:t>
            </a: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</a:t>
            </a:r>
            <a:r>
              <a:rPr lang="en-US" altLang="ko-KR" sz="2000" kern="0" dirty="0" err="1">
                <a:solidFill>
                  <a:srgbClr val="941EDF"/>
                </a:solidFill>
                <a:latin typeface="Consolas" pitchFamily="49" charset="0"/>
                <a:ea typeface="ヒラギノ角ゴ Pro W3" pitchFamily="-112" charset="-128"/>
              </a:rPr>
              <a:t>boolean</a:t>
            </a: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equals(Book book){</a:t>
            </a:r>
          </a:p>
          <a:p>
            <a:pPr lvl="0" defTabSz="914400">
              <a:lnSpc>
                <a:spcPct val="90000"/>
              </a:lnSpc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       </a:t>
            </a:r>
            <a:r>
              <a:rPr lang="en-US" altLang="ko-KR" sz="2000" kern="0" dirty="0">
                <a:solidFill>
                  <a:srgbClr val="941EDF"/>
                </a:solidFill>
                <a:latin typeface="Consolas" pitchFamily="49" charset="0"/>
                <a:ea typeface="ヒラギノ角ゴ Pro W3" pitchFamily="-112" charset="-128"/>
              </a:rPr>
              <a:t>return</a:t>
            </a: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(</a:t>
            </a:r>
            <a:r>
              <a:rPr lang="en-US" altLang="ko-KR" sz="2000" kern="0" dirty="0" err="1">
                <a:solidFill>
                  <a:srgbClr val="941EDF"/>
                </a:solidFill>
                <a:latin typeface="Consolas" pitchFamily="49" charset="0"/>
                <a:ea typeface="ヒラギノ角ゴ Pro W3" pitchFamily="-112" charset="-128"/>
              </a:rPr>
              <a:t>this</a:t>
            </a:r>
            <a:r>
              <a:rPr lang="en-US" altLang="ko-KR" sz="2000" kern="0" dirty="0" err="1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.name.equals</a:t>
            </a: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(book.name) &amp;&amp;</a:t>
            </a:r>
          </a:p>
          <a:p>
            <a:pPr lvl="0" defTabSz="914400">
              <a:lnSpc>
                <a:spcPct val="90000"/>
              </a:lnSpc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               </a:t>
            </a:r>
            <a:r>
              <a:rPr lang="en-US" altLang="ko-KR" sz="2000" kern="0" dirty="0" err="1">
                <a:solidFill>
                  <a:srgbClr val="941EDF"/>
                </a:solidFill>
                <a:latin typeface="Consolas" pitchFamily="49" charset="0"/>
                <a:ea typeface="ヒラギノ角ゴ Pro W3" pitchFamily="-112" charset="-128"/>
              </a:rPr>
              <a:t>this</a:t>
            </a:r>
            <a:r>
              <a:rPr lang="en-US" altLang="ko-KR" sz="2000" kern="0" dirty="0" err="1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.page</a:t>
            </a: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== </a:t>
            </a:r>
            <a:r>
              <a:rPr lang="en-US" altLang="ko-KR" sz="2000" kern="0" dirty="0" err="1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book.page</a:t>
            </a: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);</a:t>
            </a:r>
          </a:p>
          <a:p>
            <a:pPr lvl="0" defTabSz="914400">
              <a:lnSpc>
                <a:spcPct val="90000"/>
              </a:lnSpc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    }</a:t>
            </a:r>
          </a:p>
          <a:p>
            <a:pPr lvl="0" defTabSz="914400">
              <a:lnSpc>
                <a:spcPct val="90000"/>
              </a:lnSpc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altLang="ko-KR" sz="2000" kern="0" dirty="0">
                <a:solidFill>
                  <a:srgbClr val="003366"/>
                </a:solidFill>
                <a:latin typeface="Consolas" pitchFamily="49" charset="0"/>
                <a:ea typeface="ヒラギノ角ゴ Pro W3" pitchFamily="-112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409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</a:t>
            </a:r>
            <a:r>
              <a:rPr lang="en-US" altLang="ko-KR" dirty="0">
                <a:solidFill>
                  <a:schemeClr val="accent2"/>
                </a:solidFill>
              </a:rPr>
              <a:t>equals() </a:t>
            </a:r>
            <a:r>
              <a:rPr lang="en-US" altLang="ko-KR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class has a default .equals() method if it is not explicitly written</a:t>
            </a:r>
          </a:p>
          <a:p>
            <a:pPr lvl="1"/>
            <a:r>
              <a:rPr lang="en-US" dirty="0"/>
              <a:t>It use “==” to check every pair of instance variables</a:t>
            </a:r>
          </a:p>
          <a:p>
            <a:r>
              <a:rPr lang="en-US" dirty="0"/>
              <a:t>You decide </a:t>
            </a:r>
            <a:r>
              <a:rPr lang="en-US" dirty="0">
                <a:solidFill>
                  <a:srgbClr val="FF0000"/>
                </a:solidFill>
              </a:rPr>
              <a:t>what it means for two objects </a:t>
            </a:r>
            <a:r>
              <a:rPr lang="en-US" dirty="0"/>
              <a:t>of a specific class type to be considered </a:t>
            </a:r>
            <a:r>
              <a:rPr lang="en-US" dirty="0">
                <a:solidFill>
                  <a:srgbClr val="FF0000"/>
                </a:solidFill>
              </a:rPr>
              <a:t>equal</a:t>
            </a:r>
          </a:p>
          <a:p>
            <a:pPr lvl="1"/>
            <a:r>
              <a:rPr lang="en-US" dirty="0"/>
              <a:t>Perhaps books are equal if the names and page numbers are equal</a:t>
            </a:r>
          </a:p>
          <a:p>
            <a:pPr lvl="1"/>
            <a:r>
              <a:rPr lang="en-US" dirty="0"/>
              <a:t>Perhaps only if the names are equal</a:t>
            </a:r>
          </a:p>
          <a:p>
            <a:pPr lvl="1"/>
            <a:r>
              <a:rPr lang="en-US" dirty="0"/>
              <a:t>Put this logic inside .equals() method</a:t>
            </a:r>
          </a:p>
        </p:txBody>
      </p:sp>
    </p:spTree>
    <p:extLst>
      <p:ext uri="{BB962C8B-B14F-4D97-AF65-F5344CB8AC3E}">
        <p14:creationId xmlns:p14="http://schemas.microsoft.com/office/powerpoint/2010/main" val="338241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Boolean-Valued Methods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Methods can return a value of type </a:t>
            </a:r>
            <a:r>
              <a:rPr lang="en-US" altLang="ko-KR" sz="30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boolean</a:t>
            </a:r>
            <a:endParaRPr lang="en-US" altLang="ko-KR" sz="3000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Use a </a:t>
            </a:r>
            <a:r>
              <a:rPr lang="en-US" altLang="ko-KR" sz="30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boolean</a:t>
            </a:r>
            <a:r>
              <a:rPr lang="en-US" altLang="ko-KR" dirty="0">
                <a:ea typeface="굴림" charset="-127"/>
              </a:rPr>
              <a:t> value in the </a:t>
            </a:r>
            <a:r>
              <a:rPr lang="en-US" altLang="ko-KR" sz="3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return</a:t>
            </a:r>
            <a:r>
              <a:rPr lang="en-US" altLang="ko-KR" dirty="0">
                <a:ea typeface="굴림" charset="-127"/>
              </a:rPr>
              <a:t> statement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Note method from listing 5.19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6238" y="3922713"/>
            <a:ext cx="6234112" cy="2020887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31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define equal method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120" y="1365851"/>
            <a:ext cx="81686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import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java.util.Scanner</a:t>
            </a:r>
            <a:r>
              <a:rPr lang="ko-KR" altLang="en-US" sz="1800" dirty="0"/>
              <a:t>;</a:t>
            </a:r>
          </a:p>
          <a:p>
            <a:r>
              <a:rPr lang="ko-KR" altLang="en-US" sz="1800" dirty="0" err="1"/>
              <a:t>public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class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Species</a:t>
            </a:r>
            <a:r>
              <a:rPr lang="ko-KR" altLang="en-US" sz="1800" dirty="0"/>
              <a:t> {</a:t>
            </a:r>
          </a:p>
          <a:p>
            <a:r>
              <a:rPr lang="ko-KR" altLang="en-US" sz="1800" dirty="0"/>
              <a:t>    </a:t>
            </a:r>
            <a:r>
              <a:rPr lang="ko-KR" altLang="en-US" sz="1800" dirty="0" err="1"/>
              <a:t>private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String</a:t>
            </a:r>
            <a:r>
              <a:rPr lang="ko-KR" altLang="en-US" sz="1800" dirty="0"/>
              <a:t> </a:t>
            </a:r>
            <a:r>
              <a:rPr lang="ko-KR" altLang="en-US" sz="1800" dirty="0" err="1"/>
              <a:t>name</a:t>
            </a:r>
            <a:r>
              <a:rPr lang="ko-KR" altLang="en-US" sz="1800" dirty="0"/>
              <a:t>;</a:t>
            </a:r>
          </a:p>
          <a:p>
            <a:r>
              <a:rPr lang="ko-KR" altLang="en-US" sz="1800" dirty="0"/>
              <a:t>    </a:t>
            </a:r>
            <a:r>
              <a:rPr lang="ko-KR" altLang="en-US" sz="1800" dirty="0" err="1"/>
              <a:t>private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population</a:t>
            </a:r>
            <a:r>
              <a:rPr lang="ko-KR" altLang="en-US" sz="1800" dirty="0"/>
              <a:t>;</a:t>
            </a:r>
          </a:p>
          <a:p>
            <a:r>
              <a:rPr lang="ko-KR" altLang="en-US" sz="1800" dirty="0"/>
              <a:t>    </a:t>
            </a:r>
            <a:r>
              <a:rPr lang="ko-KR" altLang="en-US" sz="1800" dirty="0" err="1"/>
              <a:t>private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double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growthRate</a:t>
            </a:r>
            <a:r>
              <a:rPr lang="ko-KR" altLang="en-US" sz="1800" dirty="0"/>
              <a:t>;</a:t>
            </a:r>
          </a:p>
          <a:p>
            <a:r>
              <a:rPr lang="ko-KR" altLang="en-US" sz="1800" dirty="0"/>
              <a:t>    </a:t>
            </a:r>
          </a:p>
          <a:p>
            <a:r>
              <a:rPr lang="ko-KR" altLang="en-US" sz="1800" dirty="0"/>
              <a:t>    </a:t>
            </a:r>
            <a:r>
              <a:rPr lang="ko-KR" altLang="en-US" sz="1800" dirty="0">
                <a:solidFill>
                  <a:srgbClr val="00B050"/>
                </a:solidFill>
              </a:rPr>
              <a:t>/*The </a:t>
            </a:r>
            <a:r>
              <a:rPr lang="ko-KR" altLang="en-US" sz="1800" dirty="0" err="1">
                <a:solidFill>
                  <a:srgbClr val="00B050"/>
                </a:solidFill>
              </a:rPr>
              <a:t>definition</a:t>
            </a:r>
            <a:r>
              <a:rPr lang="ko-KR" altLang="en-US" sz="1800" dirty="0">
                <a:solidFill>
                  <a:srgbClr val="00B050"/>
                </a:solidFill>
              </a:rPr>
              <a:t> of </a:t>
            </a:r>
            <a:r>
              <a:rPr lang="ko-KR" altLang="en-US" sz="1800" dirty="0" err="1">
                <a:solidFill>
                  <a:srgbClr val="00B050"/>
                </a:solidFill>
              </a:rPr>
              <a:t>the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methods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readInput</a:t>
            </a:r>
            <a:r>
              <a:rPr lang="ko-KR" altLang="en-US" sz="1800" dirty="0">
                <a:solidFill>
                  <a:srgbClr val="00B050"/>
                </a:solidFill>
              </a:rPr>
              <a:t>, </a:t>
            </a:r>
            <a:r>
              <a:rPr lang="ko-KR" altLang="en-US" sz="1800" dirty="0" err="1">
                <a:solidFill>
                  <a:srgbClr val="00B050"/>
                </a:solidFill>
              </a:rPr>
              <a:t>writeOutput</a:t>
            </a:r>
            <a:r>
              <a:rPr lang="ko-KR" altLang="en-US" sz="1800" dirty="0">
                <a:solidFill>
                  <a:srgbClr val="00B050"/>
                </a:solidFill>
              </a:rPr>
              <a:t>, and </a:t>
            </a:r>
            <a:r>
              <a:rPr lang="ko-KR" altLang="en-US" sz="1800" dirty="0" err="1">
                <a:solidFill>
                  <a:srgbClr val="00B050"/>
                </a:solidFill>
              </a:rPr>
              <a:t>predictPopulation</a:t>
            </a:r>
            <a:endParaRPr lang="ko-KR" altLang="en-US" sz="1800" dirty="0">
              <a:solidFill>
                <a:srgbClr val="00B050"/>
              </a:solidFill>
            </a:endParaRPr>
          </a:p>
          <a:p>
            <a:r>
              <a:rPr lang="ko-KR" altLang="en-US" sz="1800" dirty="0">
                <a:solidFill>
                  <a:srgbClr val="00B050"/>
                </a:solidFill>
              </a:rPr>
              <a:t>        </a:t>
            </a:r>
            <a:r>
              <a:rPr lang="ko-KR" altLang="en-US" sz="1800" dirty="0" err="1">
                <a:solidFill>
                  <a:srgbClr val="00B050"/>
                </a:solidFill>
              </a:rPr>
              <a:t>go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here.They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are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the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same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as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in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Listing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b="1" dirty="0">
                <a:solidFill>
                  <a:srgbClr val="00B050"/>
                </a:solidFill>
              </a:rPr>
              <a:t>5.3</a:t>
            </a:r>
            <a:r>
              <a:rPr lang="ko-KR" altLang="en-US" sz="1800" dirty="0">
                <a:solidFill>
                  <a:srgbClr val="00B050"/>
                </a:solidFill>
              </a:rPr>
              <a:t> and </a:t>
            </a:r>
            <a:r>
              <a:rPr lang="ko-KR" altLang="en-US" sz="1800" dirty="0" err="1">
                <a:solidFill>
                  <a:srgbClr val="00B050"/>
                </a:solidFill>
              </a:rPr>
              <a:t>Listing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b="1" dirty="0">
                <a:solidFill>
                  <a:srgbClr val="00B050"/>
                </a:solidFill>
              </a:rPr>
              <a:t>5.6</a:t>
            </a:r>
            <a:r>
              <a:rPr lang="ko-KR" altLang="en-US" sz="1800" dirty="0">
                <a:solidFill>
                  <a:srgbClr val="00B050"/>
                </a:solidFill>
              </a:rPr>
              <a:t> . &gt;</a:t>
            </a:r>
          </a:p>
          <a:p>
            <a:r>
              <a:rPr lang="ko-KR" altLang="en-US" sz="1800" dirty="0">
                <a:solidFill>
                  <a:srgbClr val="00B050"/>
                </a:solidFill>
              </a:rPr>
              <a:t>        &lt; The </a:t>
            </a:r>
            <a:r>
              <a:rPr lang="ko-KR" altLang="en-US" sz="1800" dirty="0" err="1">
                <a:solidFill>
                  <a:srgbClr val="00B050"/>
                </a:solidFill>
              </a:rPr>
              <a:t>definition</a:t>
            </a:r>
            <a:r>
              <a:rPr lang="ko-KR" altLang="en-US" sz="1800" dirty="0">
                <a:solidFill>
                  <a:srgbClr val="00B050"/>
                </a:solidFill>
              </a:rPr>
              <a:t> of </a:t>
            </a:r>
            <a:r>
              <a:rPr lang="ko-KR" altLang="en-US" sz="1800" dirty="0" err="1">
                <a:solidFill>
                  <a:srgbClr val="00B050"/>
                </a:solidFill>
              </a:rPr>
              <a:t>the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methods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setSpecies</a:t>
            </a:r>
            <a:r>
              <a:rPr lang="ko-KR" altLang="en-US" sz="1800" dirty="0">
                <a:solidFill>
                  <a:srgbClr val="00B050"/>
                </a:solidFill>
              </a:rPr>
              <a:t>, </a:t>
            </a:r>
            <a:r>
              <a:rPr lang="ko-KR" altLang="en-US" sz="1800" dirty="0" err="1">
                <a:solidFill>
                  <a:srgbClr val="00B050"/>
                </a:solidFill>
              </a:rPr>
              <a:t>getName</a:t>
            </a:r>
            <a:r>
              <a:rPr lang="ko-KR" altLang="en-US" sz="1800" dirty="0">
                <a:solidFill>
                  <a:srgbClr val="00B050"/>
                </a:solidFill>
              </a:rPr>
              <a:t>, </a:t>
            </a:r>
            <a:r>
              <a:rPr lang="ko-KR" altLang="en-US" sz="1800" dirty="0" err="1">
                <a:solidFill>
                  <a:srgbClr val="00B050"/>
                </a:solidFill>
              </a:rPr>
              <a:t>getPopulation</a:t>
            </a:r>
            <a:r>
              <a:rPr lang="ko-KR" altLang="en-US" sz="1800" dirty="0">
                <a:solidFill>
                  <a:srgbClr val="00B050"/>
                </a:solidFill>
              </a:rPr>
              <a:t>,</a:t>
            </a:r>
          </a:p>
          <a:p>
            <a:r>
              <a:rPr lang="ko-KR" altLang="en-US" sz="1800" dirty="0">
                <a:solidFill>
                  <a:srgbClr val="00B050"/>
                </a:solidFill>
              </a:rPr>
              <a:t>        and </a:t>
            </a:r>
            <a:r>
              <a:rPr lang="ko-KR" altLang="en-US" sz="1800" dirty="0" err="1">
                <a:solidFill>
                  <a:srgbClr val="00B050"/>
                </a:solidFill>
              </a:rPr>
              <a:t>getGrowthRate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go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here.They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are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the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same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as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in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dirty="0" err="1">
                <a:solidFill>
                  <a:srgbClr val="00B050"/>
                </a:solidFill>
              </a:rPr>
              <a:t>Listing</a:t>
            </a:r>
            <a:r>
              <a:rPr lang="ko-KR" altLang="en-US" sz="1800" dirty="0">
                <a:solidFill>
                  <a:srgbClr val="00B050"/>
                </a:solidFill>
              </a:rPr>
              <a:t> </a:t>
            </a:r>
            <a:r>
              <a:rPr lang="ko-KR" altLang="en-US" sz="1800" b="1" dirty="0">
                <a:solidFill>
                  <a:srgbClr val="00B050"/>
                </a:solidFill>
              </a:rPr>
              <a:t>5.11</a:t>
            </a:r>
            <a:r>
              <a:rPr lang="ko-KR" altLang="en-US" sz="1800" dirty="0">
                <a:solidFill>
                  <a:srgbClr val="00B050"/>
                </a:solidFill>
              </a:rPr>
              <a:t> . &gt;  */</a:t>
            </a:r>
          </a:p>
          <a:p>
            <a:endParaRPr lang="ko-KR" altLang="en-US" sz="1800" dirty="0"/>
          </a:p>
          <a:p>
            <a:r>
              <a:rPr lang="ko-KR" altLang="en-US" sz="1800" dirty="0"/>
              <a:t>    </a:t>
            </a:r>
            <a:r>
              <a:rPr lang="ko-KR" altLang="en-US" sz="1800" dirty="0" err="1"/>
              <a:t>public</a:t>
            </a:r>
            <a:r>
              <a:rPr lang="ko-KR" altLang="en-US" sz="1800" dirty="0"/>
              <a:t> </a:t>
            </a:r>
            <a:r>
              <a:rPr lang="ko-KR" altLang="en-US" sz="1800" dirty="0" err="1"/>
              <a:t>boolean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equals</a:t>
            </a:r>
            <a:r>
              <a:rPr lang="ko-KR" altLang="en-US" sz="1800" dirty="0"/>
              <a:t> (</a:t>
            </a:r>
            <a:r>
              <a:rPr lang="ko-KR" altLang="en-US" sz="1800" dirty="0" err="1"/>
              <a:t>Species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otherObject</a:t>
            </a:r>
            <a:r>
              <a:rPr lang="ko-KR" altLang="en-US" sz="1800" dirty="0"/>
              <a:t>)</a:t>
            </a:r>
          </a:p>
          <a:p>
            <a:r>
              <a:rPr lang="ko-KR" altLang="en-US" sz="1800" dirty="0"/>
              <a:t>    {</a:t>
            </a:r>
          </a:p>
          <a:p>
            <a:r>
              <a:rPr lang="ko-KR" altLang="en-US" sz="1800" dirty="0"/>
              <a:t>        </a:t>
            </a:r>
            <a:r>
              <a:rPr lang="ko-KR" altLang="en-US" sz="1800" dirty="0" err="1"/>
              <a:t>return</a:t>
            </a:r>
            <a:r>
              <a:rPr lang="ko-KR" altLang="en-US" sz="1800" dirty="0"/>
              <a:t> (</a:t>
            </a:r>
            <a:r>
              <a:rPr lang="ko-KR" altLang="en-US" sz="1800" dirty="0" err="1"/>
              <a:t>this.name.equalsIgnoreCase</a:t>
            </a:r>
            <a:r>
              <a:rPr lang="ko-KR" altLang="en-US" sz="1800" dirty="0"/>
              <a:t> (</a:t>
            </a:r>
            <a:r>
              <a:rPr lang="ko-KR" altLang="en-US" sz="1800" dirty="0" err="1"/>
              <a:t>otherObject.name</a:t>
            </a:r>
            <a:r>
              <a:rPr lang="ko-KR" altLang="en-US" sz="1800" dirty="0"/>
              <a:t>)) &amp;&amp;</a:t>
            </a:r>
          </a:p>
          <a:p>
            <a:r>
              <a:rPr lang="ko-KR" altLang="en-US" sz="1800" dirty="0"/>
              <a:t>            (</a:t>
            </a:r>
            <a:r>
              <a:rPr lang="ko-KR" altLang="en-US" sz="1800" dirty="0" err="1"/>
              <a:t>this.population</a:t>
            </a:r>
            <a:r>
              <a:rPr lang="ko-KR" altLang="en-US" sz="1800" dirty="0"/>
              <a:t> == </a:t>
            </a:r>
            <a:r>
              <a:rPr lang="ko-KR" altLang="en-US" sz="1800" dirty="0" err="1"/>
              <a:t>otherObject.population</a:t>
            </a:r>
            <a:r>
              <a:rPr lang="ko-KR" altLang="en-US" sz="1800" dirty="0"/>
              <a:t>) &amp;&amp;</a:t>
            </a:r>
          </a:p>
          <a:p>
            <a:r>
              <a:rPr lang="ko-KR" altLang="en-US" sz="1800" dirty="0"/>
              <a:t>            (</a:t>
            </a:r>
            <a:r>
              <a:rPr lang="ko-KR" altLang="en-US" sz="1800" dirty="0" err="1"/>
              <a:t>this.growthRate</a:t>
            </a:r>
            <a:r>
              <a:rPr lang="ko-KR" altLang="en-US" sz="1800" dirty="0"/>
              <a:t> == </a:t>
            </a:r>
            <a:r>
              <a:rPr lang="ko-KR" altLang="en-US" sz="1800" dirty="0" err="1"/>
              <a:t>otherObject.growthRate</a:t>
            </a:r>
            <a:r>
              <a:rPr lang="ko-KR" altLang="en-US" sz="1800" dirty="0"/>
              <a:t>);</a:t>
            </a:r>
          </a:p>
          <a:p>
            <a:r>
              <a:rPr lang="ko-KR" altLang="en-US" sz="1800" dirty="0"/>
              <a:t>    }</a:t>
            </a:r>
          </a:p>
          <a:p>
            <a:r>
              <a:rPr lang="ko-KR" altLang="en-US" sz="18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5511" y="6103172"/>
            <a:ext cx="6248400" cy="9067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21480" y="1847757"/>
            <a:ext cx="457689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이전에 짠 것이 없으면 강의자료실에서 </a:t>
            </a:r>
            <a:endParaRPr lang="en-US" altLang="ko-KR" sz="2000" dirty="0"/>
          </a:p>
          <a:p>
            <a:r>
              <a:rPr lang="en-US" altLang="ko-KR" sz="2000" dirty="0"/>
              <a:t>Species.java </a:t>
            </a:r>
            <a:r>
              <a:rPr lang="ko-KR" altLang="en-US" sz="2000" dirty="0"/>
              <a:t>파일 다운로드</a:t>
            </a:r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 flipH="1">
            <a:off x="6423661" y="2555643"/>
            <a:ext cx="86266" cy="486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6813" y="4349637"/>
            <a:ext cx="1595887" cy="3450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define equal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4340" y="1368321"/>
            <a:ext cx="8229600" cy="4884847"/>
          </a:xfrm>
        </p:spPr>
        <p:txBody>
          <a:bodyPr/>
          <a:lstStyle/>
          <a:p>
            <a:r>
              <a:rPr lang="en-US" altLang="ko-KR" dirty="0"/>
              <a:t>Make a main class to test equal method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1780238"/>
            <a:ext cx="701040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public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SpeciesEqualsDemo</a:t>
            </a:r>
            <a:r>
              <a:rPr lang="ko-KR" altLang="en-US" sz="1600" dirty="0"/>
              <a:t>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public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static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String</a:t>
            </a:r>
            <a:r>
              <a:rPr lang="ko-KR" altLang="en-US" sz="1600" dirty="0"/>
              <a:t> [] </a:t>
            </a:r>
            <a:r>
              <a:rPr lang="ko-KR" altLang="en-US" sz="1600" dirty="0" err="1"/>
              <a:t>args</a:t>
            </a:r>
            <a:r>
              <a:rPr lang="ko-KR" altLang="en-US" sz="1600" dirty="0"/>
              <a:t>)   {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Species</a:t>
            </a:r>
            <a:r>
              <a:rPr lang="ko-KR" altLang="en-US" sz="1600" dirty="0"/>
              <a:t> s1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Species</a:t>
            </a:r>
            <a:r>
              <a:rPr lang="ko-KR" altLang="en-US" sz="1600" dirty="0"/>
              <a:t> (), s2 = </a:t>
            </a:r>
            <a:r>
              <a:rPr lang="ko-KR" altLang="en-US" sz="1600" dirty="0" err="1"/>
              <a:t>new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Species</a:t>
            </a:r>
            <a:r>
              <a:rPr lang="ko-KR" altLang="en-US" sz="1600" dirty="0"/>
              <a:t> ();</a:t>
            </a:r>
          </a:p>
          <a:p>
            <a:r>
              <a:rPr lang="ko-KR" altLang="en-US" sz="1600" dirty="0"/>
              <a:t>        s1.setSpecies ("</a:t>
            </a:r>
            <a:r>
              <a:rPr lang="ko-KR" altLang="en-US" sz="1600" dirty="0" err="1"/>
              <a:t>Klingon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ox</a:t>
            </a:r>
            <a:r>
              <a:rPr lang="ko-KR" altLang="en-US" sz="1600" dirty="0"/>
              <a:t>", 10, 15);</a:t>
            </a:r>
          </a:p>
          <a:p>
            <a:r>
              <a:rPr lang="ko-KR" altLang="en-US" sz="1600" dirty="0"/>
              <a:t>        s2.setSpecies ("</a:t>
            </a:r>
            <a:r>
              <a:rPr lang="ko-KR" altLang="en-US" sz="1600" dirty="0" err="1"/>
              <a:t>Klingon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ox</a:t>
            </a:r>
            <a:r>
              <a:rPr lang="ko-KR" altLang="en-US" sz="1600" dirty="0"/>
              <a:t>", 10, 15);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(s1 == s2)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Match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==.");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else</a:t>
            </a:r>
            <a:endParaRPr lang="ko-KR" altLang="en-US" sz="1600" dirty="0"/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match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==.");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(s1.equals (s2))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Match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method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equals</a:t>
            </a:r>
            <a:r>
              <a:rPr lang="ko-KR" altLang="en-US" sz="1600" dirty="0"/>
              <a:t>.");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else</a:t>
            </a:r>
            <a:endParaRPr lang="ko-KR" altLang="en-US" sz="1600" dirty="0"/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match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method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equals</a:t>
            </a:r>
            <a:r>
              <a:rPr lang="ko-KR" altLang="en-US" sz="1600" dirty="0"/>
              <a:t>.");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Now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change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one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Klingon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ox</a:t>
            </a:r>
            <a:r>
              <a:rPr lang="ko-KR" altLang="en-US" sz="1600" dirty="0"/>
              <a:t>.");</a:t>
            </a:r>
          </a:p>
          <a:p>
            <a:r>
              <a:rPr lang="ko-KR" altLang="en-US" sz="1600" dirty="0"/>
              <a:t>        s2.setSpecies ("</a:t>
            </a:r>
            <a:r>
              <a:rPr lang="ko-KR" altLang="en-US" sz="1600" dirty="0" err="1"/>
              <a:t>klingon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ox</a:t>
            </a:r>
            <a:r>
              <a:rPr lang="ko-KR" altLang="en-US" sz="1600" dirty="0"/>
              <a:t>", 10, 15); //</a:t>
            </a:r>
            <a:r>
              <a:rPr lang="ko-KR" altLang="en-US" sz="1600" dirty="0" err="1"/>
              <a:t>Use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lowercase</a:t>
            </a:r>
            <a:endParaRPr lang="ko-KR" altLang="en-US" sz="1600" dirty="0"/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(s1.equals (s2))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Match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method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equals</a:t>
            </a:r>
            <a:r>
              <a:rPr lang="ko-KR" altLang="en-US" sz="1600" dirty="0"/>
              <a:t>.");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else</a:t>
            </a:r>
            <a:endParaRPr lang="ko-KR" altLang="en-US" sz="1600" dirty="0"/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System.out.println</a:t>
            </a:r>
            <a:r>
              <a:rPr lang="ko-KR" altLang="en-US" sz="1600" dirty="0"/>
              <a:t> ("</a:t>
            </a:r>
            <a:r>
              <a:rPr lang="ko-KR" altLang="en-US" sz="1600" dirty="0" err="1"/>
              <a:t>Do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Not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match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method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equals</a:t>
            </a:r>
            <a:r>
              <a:rPr lang="ko-KR" altLang="en-US" sz="1600" dirty="0"/>
              <a:t>.");</a:t>
            </a:r>
          </a:p>
          <a:p>
            <a:r>
              <a:rPr lang="ko-KR" altLang="en-US" sz="1600" dirty="0"/>
              <a:t>    }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3440" y="2312670"/>
            <a:ext cx="4099560" cy="716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34331" y="2246153"/>
            <a:ext cx="410966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1) </a:t>
            </a:r>
            <a:r>
              <a:rPr lang="ko-KR" altLang="en-US" sz="1800" dirty="0"/>
              <a:t>두개 종족의 객체 만들기</a:t>
            </a:r>
            <a:endParaRPr lang="en-US" altLang="ko-KR" sz="1800" dirty="0"/>
          </a:p>
          <a:p>
            <a:r>
              <a:rPr lang="en-US" altLang="ko-KR" sz="1800" dirty="0"/>
              <a:t>2) </a:t>
            </a:r>
            <a:r>
              <a:rPr lang="ko-KR" altLang="en-US" sz="1800" dirty="0"/>
              <a:t>각 객체에 동일한 객체 이름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종족수</a:t>
            </a:r>
            <a:r>
              <a:rPr lang="en-US" altLang="ko-KR" sz="1800" dirty="0"/>
              <a:t>, </a:t>
            </a:r>
            <a:r>
              <a:rPr lang="ko-KR" altLang="en-US" sz="1800" dirty="0"/>
              <a:t>증가율 입력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058538" y="3334342"/>
            <a:ext cx="355097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==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각 객체 비교한 결과 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2335" y="5158600"/>
            <a:ext cx="266824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객체입력값을 바꾸고 </a:t>
            </a:r>
            <a:endParaRPr lang="en-US" altLang="ko-KR" sz="2000" dirty="0"/>
          </a:p>
          <a:p>
            <a:r>
              <a:rPr lang="en-US" altLang="ko-KR" sz="2000" dirty="0"/>
              <a:t>Equal </a:t>
            </a:r>
            <a:r>
              <a:rPr lang="ko-KR" altLang="en-US" sz="2000" dirty="0"/>
              <a:t>한지 재 확인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53440" y="3048000"/>
            <a:ext cx="4099560" cy="9482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3440" y="3991956"/>
            <a:ext cx="5471160" cy="10296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27751" y="3996228"/>
            <a:ext cx="341624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아까 짠 </a:t>
            </a:r>
            <a:r>
              <a:rPr lang="en-US" altLang="ko-KR" sz="2000" dirty="0"/>
              <a:t>equal </a:t>
            </a:r>
            <a:r>
              <a:rPr lang="ko-KR" altLang="en-US" sz="2000" dirty="0"/>
              <a:t>함수로 비교한 결과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61942" y="5509508"/>
            <a:ext cx="1531620" cy="2557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7050"/>
            <a:ext cx="4632111" cy="269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781499"/>
            <a:ext cx="4655820" cy="395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71862" y="683210"/>
            <a:ext cx="4320540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readInput</a:t>
            </a:r>
            <a:r>
              <a:rPr lang="ko-KR" altLang="en-US" sz="1200" dirty="0"/>
              <a:t> () 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Scanner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keyboard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Scanner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System.in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System.out.println</a:t>
            </a:r>
            <a:r>
              <a:rPr lang="ko-KR" altLang="en-US" sz="1200" dirty="0"/>
              <a:t> ("</a:t>
            </a:r>
            <a:r>
              <a:rPr lang="ko-KR" altLang="en-US" sz="1200" dirty="0" err="1"/>
              <a:t>What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species</a:t>
            </a:r>
            <a:r>
              <a:rPr lang="ko-KR" altLang="en-US" sz="1200" dirty="0"/>
              <a:t>'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?");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keyboard.nextLine</a:t>
            </a:r>
            <a:r>
              <a:rPr lang="ko-KR" altLang="en-US" sz="1200" dirty="0"/>
              <a:t> 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System.out.println</a:t>
            </a:r>
            <a:r>
              <a:rPr lang="ko-KR" altLang="en-US" sz="1200" dirty="0"/>
              <a:t> ("</a:t>
            </a:r>
            <a:r>
              <a:rPr lang="ko-KR" altLang="en-US" sz="1200" dirty="0" err="1"/>
              <a:t>What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population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species</a:t>
            </a:r>
            <a:r>
              <a:rPr lang="ko-KR" altLang="en-US" sz="1200" dirty="0"/>
              <a:t>?");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population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keyboard.nextInt</a:t>
            </a:r>
            <a:r>
              <a:rPr lang="ko-KR" altLang="en-US" sz="1200" dirty="0"/>
              <a:t> ();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System.out.println</a:t>
            </a:r>
            <a:r>
              <a:rPr lang="ko-KR" altLang="en-US" sz="1200" dirty="0"/>
              <a:t> ("</a:t>
            </a:r>
            <a:r>
              <a:rPr lang="ko-KR" altLang="en-US" sz="1200" dirty="0" err="1"/>
              <a:t>Enter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growth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(% </a:t>
            </a:r>
            <a:r>
              <a:rPr lang="ko-KR" altLang="en-US" sz="1200" dirty="0" err="1"/>
              <a:t>increase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):");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growthRate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keyboard.nextDouble</a:t>
            </a:r>
            <a:r>
              <a:rPr lang="ko-KR" altLang="en-US" sz="1200" dirty="0"/>
              <a:t> ();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writeOutput</a:t>
            </a:r>
            <a:r>
              <a:rPr lang="ko-KR" altLang="en-US" sz="1200" dirty="0"/>
              <a:t> ()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System.out.println</a:t>
            </a:r>
            <a:r>
              <a:rPr lang="ko-KR" altLang="en-US" sz="1200" dirty="0"/>
              <a:t> ("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 = " +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System.out.println</a:t>
            </a:r>
            <a:r>
              <a:rPr lang="ko-KR" altLang="en-US" sz="1200" dirty="0"/>
              <a:t> ("</a:t>
            </a:r>
            <a:r>
              <a:rPr lang="ko-KR" altLang="en-US" sz="1200" dirty="0" err="1"/>
              <a:t>Population</a:t>
            </a:r>
            <a:r>
              <a:rPr lang="ko-KR" altLang="en-US" sz="1200" dirty="0"/>
              <a:t> = " + </a:t>
            </a:r>
            <a:r>
              <a:rPr lang="ko-KR" altLang="en-US" sz="1200" dirty="0" err="1"/>
              <a:t>population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System.out.println</a:t>
            </a:r>
            <a:r>
              <a:rPr lang="ko-KR" altLang="en-US" sz="1200" dirty="0"/>
              <a:t> ("</a:t>
            </a:r>
            <a:r>
              <a:rPr lang="ko-KR" altLang="en-US" sz="1200" dirty="0" err="1"/>
              <a:t>Growth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= " + </a:t>
            </a:r>
            <a:r>
              <a:rPr lang="ko-KR" altLang="en-US" sz="1200" dirty="0" err="1"/>
              <a:t>growthRate</a:t>
            </a:r>
            <a:r>
              <a:rPr lang="ko-KR" altLang="en-US" sz="1200" dirty="0"/>
              <a:t> + "%");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predictPopulation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years</a:t>
            </a:r>
            <a:r>
              <a:rPr lang="ko-KR" altLang="en-US" sz="1200" dirty="0"/>
              <a:t>)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populationAmount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population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years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while</a:t>
            </a:r>
            <a:r>
              <a:rPr lang="ko-KR" altLang="en-US" sz="1200" dirty="0"/>
              <a:t> ((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 &gt; 0) &amp;&amp; (</a:t>
            </a:r>
            <a:r>
              <a:rPr lang="ko-KR" altLang="en-US" sz="1200" dirty="0" err="1"/>
              <a:t>populationAmount</a:t>
            </a:r>
            <a:r>
              <a:rPr lang="ko-KR" altLang="en-US" sz="1200" dirty="0"/>
              <a:t> &gt; 0))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populationAmount</a:t>
            </a:r>
            <a:r>
              <a:rPr lang="ko-KR" altLang="en-US" sz="1200" dirty="0"/>
              <a:t> = (</a:t>
            </a:r>
            <a:r>
              <a:rPr lang="ko-KR" altLang="en-US" sz="1200" dirty="0" err="1"/>
              <a:t>populationAmount</a:t>
            </a:r>
            <a:r>
              <a:rPr lang="ko-KR" altLang="en-US" sz="1200" dirty="0"/>
              <a:t> +</a:t>
            </a:r>
          </a:p>
          <a:p>
            <a:r>
              <a:rPr lang="ko-KR" altLang="en-US" sz="1200" dirty="0"/>
              <a:t>                    (</a:t>
            </a:r>
            <a:r>
              <a:rPr lang="ko-KR" altLang="en-US" sz="1200" dirty="0" err="1"/>
              <a:t>growthRate</a:t>
            </a:r>
            <a:r>
              <a:rPr lang="ko-KR" altLang="en-US" sz="1200" dirty="0"/>
              <a:t> / 100) * </a:t>
            </a:r>
            <a:r>
              <a:rPr lang="ko-KR" altLang="en-US" sz="1200" dirty="0" err="1"/>
              <a:t>populationAmount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 - - ;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populationAmount</a:t>
            </a:r>
            <a:r>
              <a:rPr lang="ko-KR" altLang="en-US" sz="1200" dirty="0"/>
              <a:t> &gt; 0)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 = 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populationAmount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862" y="71200"/>
            <a:ext cx="30455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LISTING 5.6 </a:t>
            </a:r>
            <a:r>
              <a:rPr lang="ko-KR" altLang="en-US" dirty="0"/>
              <a:t> 함수 추가</a:t>
            </a:r>
          </a:p>
        </p:txBody>
      </p:sp>
    </p:spTree>
    <p:extLst>
      <p:ext uri="{BB962C8B-B14F-4D97-AF65-F5344CB8AC3E}">
        <p14:creationId xmlns:p14="http://schemas.microsoft.com/office/powerpoint/2010/main" val="140585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" y="19764"/>
            <a:ext cx="5478780" cy="681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66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 of a Class Type</a:t>
            </a:r>
            <a:endParaRPr lang="ko-KR" alt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variables are implemented as a memory location</a:t>
            </a:r>
          </a:p>
          <a:p>
            <a:endParaRPr lang="en-US" altLang="ko-KR" dirty="0"/>
          </a:p>
          <a:p>
            <a:r>
              <a:rPr lang="en-US" altLang="ko-KR" dirty="0"/>
              <a:t>For a variable, it has the memory location assigned</a:t>
            </a:r>
          </a:p>
          <a:p>
            <a:pPr lvl="1"/>
            <a:r>
              <a:rPr lang="en-US" altLang="ko-KR" dirty="0"/>
              <a:t>If the variable is a </a:t>
            </a:r>
            <a:r>
              <a:rPr lang="en-US" altLang="ko-KR" b="1" dirty="0"/>
              <a:t>primitive type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A data value is stored in the memory location</a:t>
            </a:r>
          </a:p>
          <a:p>
            <a:pPr lvl="1"/>
            <a:r>
              <a:rPr lang="en-US" altLang="ko-KR" dirty="0"/>
              <a:t>If the variable is a </a:t>
            </a:r>
            <a:r>
              <a:rPr lang="en-US" altLang="ko-KR" b="1" dirty="0"/>
              <a:t>class type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The value stored in the memory location contains memory address of object named by the variable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8104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define equal method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85775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Class Diagram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for the class </a:t>
            </a:r>
            <a:br>
              <a:rPr lang="en-US" altLang="ko-KR" dirty="0">
                <a:ea typeface="굴림" charset="-127"/>
              </a:rPr>
            </a:br>
            <a:r>
              <a:rPr lang="en-US" altLang="ko-KR" sz="3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Species</a:t>
            </a:r>
            <a:r>
              <a:rPr lang="en-US" altLang="ko-KR" dirty="0">
                <a:ea typeface="굴림" charset="-127"/>
              </a:rPr>
              <a:t>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in listing 5.17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</p:txBody>
      </p:sp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4068" y="1600200"/>
            <a:ext cx="5583793" cy="399288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6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Parameters</a:t>
            </a:r>
            <a:r>
              <a:rPr lang="en-US" altLang="en-US" dirty="0"/>
              <a:t> of a Class Type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When assignment operator used with objects of class type</a:t>
            </a:r>
          </a:p>
          <a:p>
            <a:pPr lvl="1" eaLnBrk="1" hangingPunct="1"/>
            <a:r>
              <a:rPr lang="en-US" altLang="en-US" sz="2400" dirty="0"/>
              <a:t>Only </a:t>
            </a:r>
            <a:r>
              <a:rPr lang="en-US" altLang="en-US" sz="2400" b="1" dirty="0"/>
              <a:t>memory address is copied</a:t>
            </a:r>
          </a:p>
          <a:p>
            <a:pPr eaLnBrk="1" hangingPunct="1"/>
            <a:r>
              <a:rPr lang="en-US" altLang="en-US" sz="2800" dirty="0"/>
              <a:t>Similar to use of </a:t>
            </a:r>
            <a:r>
              <a:rPr lang="en-US" altLang="en-US" sz="2800" b="1" dirty="0"/>
              <a:t>parameter of class type</a:t>
            </a:r>
          </a:p>
          <a:p>
            <a:pPr lvl="1" eaLnBrk="1" hangingPunct="1"/>
            <a:r>
              <a:rPr lang="en-US" altLang="en-US" sz="2400" b="1" dirty="0"/>
              <a:t>Memory address of actual parameter passed </a:t>
            </a:r>
            <a:r>
              <a:rPr lang="en-US" altLang="en-US" sz="2400" dirty="0"/>
              <a:t>to formal parameter</a:t>
            </a:r>
          </a:p>
          <a:p>
            <a:pPr lvl="1" eaLnBrk="1" hangingPunct="1"/>
            <a:r>
              <a:rPr lang="en-US" altLang="en-US" sz="2400" dirty="0"/>
              <a:t>Formal parameter may access public elements of the class</a:t>
            </a:r>
          </a:p>
        </p:txBody>
      </p:sp>
    </p:spTree>
    <p:extLst>
      <p:ext uri="{BB962C8B-B14F-4D97-AF65-F5344CB8AC3E}">
        <p14:creationId xmlns:p14="http://schemas.microsoft.com/office/powerpoint/2010/main" val="37987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Parameters</a:t>
            </a:r>
            <a:r>
              <a:rPr lang="en-US" dirty="0"/>
              <a:t> of a Primitive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increaseNum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solidFill>
                  <a:srgbClr val="941EDF"/>
                </a:solidFill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num)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 num++; // num is changed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doStuff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solidFill>
                  <a:srgbClr val="941EDF"/>
                </a:solidFill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x = 5;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increaseNum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</a:rPr>
              <a:t>x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System.out.println</a:t>
            </a:r>
            <a:r>
              <a:rPr lang="en-US" sz="1600" dirty="0">
                <a:latin typeface="Consolas" pitchFamily="49" charset="0"/>
              </a:rPr>
              <a:t>(x);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/>
              <a:t>Prints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. Why?</a:t>
            </a:r>
          </a:p>
          <a:p>
            <a:pPr>
              <a:lnSpc>
                <a:spcPct val="90000"/>
              </a:lnSpc>
            </a:pPr>
            <a:r>
              <a:rPr lang="en-US" dirty="0"/>
              <a:t>num is local to </a:t>
            </a:r>
            <a:r>
              <a:rPr lang="en-US" dirty="0" err="1"/>
              <a:t>increaseNum</a:t>
            </a:r>
            <a:r>
              <a:rPr lang="en-US" dirty="0"/>
              <a:t> method; does not change x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11547" y="4192438"/>
            <a:ext cx="276045" cy="543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869180" y="1873580"/>
            <a:ext cx="391668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void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swap</a:t>
            </a:r>
            <a:r>
              <a:rPr lang="ko-KR" altLang="en-US" sz="1800" dirty="0"/>
              <a:t>(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first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second</a:t>
            </a:r>
            <a:r>
              <a:rPr lang="ko-KR" altLang="en-US" sz="1800" dirty="0"/>
              <a:t>) {</a:t>
            </a:r>
          </a:p>
          <a:p>
            <a:r>
              <a:rPr lang="ko-KR" altLang="en-US" sz="1800" dirty="0"/>
              <a:t>  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tmp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first</a:t>
            </a:r>
            <a:r>
              <a:rPr lang="ko-KR" altLang="en-US" sz="1800" dirty="0"/>
              <a:t>;</a:t>
            </a:r>
          </a:p>
          <a:p>
            <a:r>
              <a:rPr lang="ko-KR" altLang="en-US" sz="1800" dirty="0"/>
              <a:t>   </a:t>
            </a:r>
            <a:r>
              <a:rPr lang="ko-KR" altLang="en-US" sz="1800" dirty="0" err="1"/>
              <a:t>first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second</a:t>
            </a:r>
            <a:r>
              <a:rPr lang="ko-KR" altLang="en-US" sz="1800" dirty="0"/>
              <a:t>;</a:t>
            </a:r>
          </a:p>
          <a:p>
            <a:r>
              <a:rPr lang="ko-KR" altLang="en-US" sz="1800" dirty="0"/>
              <a:t>   </a:t>
            </a:r>
            <a:r>
              <a:rPr lang="ko-KR" altLang="en-US" sz="1800" dirty="0" err="1"/>
              <a:t>second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tmp</a:t>
            </a:r>
            <a:r>
              <a:rPr lang="ko-KR" altLang="en-US" sz="1800" dirty="0"/>
              <a:t>;</a:t>
            </a:r>
          </a:p>
          <a:p>
            <a:r>
              <a:rPr lang="ko-KR" altLang="en-US" sz="1800" dirty="0"/>
              <a:t>}</a:t>
            </a:r>
          </a:p>
          <a:p>
            <a:r>
              <a:rPr lang="en-US" altLang="ko-KR" sz="1800" dirty="0"/>
              <a:t>void</a:t>
            </a:r>
            <a:r>
              <a:rPr lang="ko-KR" altLang="en-US" sz="1800" dirty="0"/>
              <a:t> </a:t>
            </a:r>
            <a:r>
              <a:rPr lang="ko-KR" altLang="en-US" sz="1800" dirty="0" err="1"/>
              <a:t>main</a:t>
            </a:r>
            <a:r>
              <a:rPr lang="ko-KR" altLang="en-US" sz="1800" dirty="0"/>
              <a:t>() {</a:t>
            </a:r>
          </a:p>
          <a:p>
            <a:r>
              <a:rPr lang="ko-KR" altLang="en-US" sz="1800" dirty="0"/>
              <a:t>    </a:t>
            </a:r>
            <a:r>
              <a:rPr lang="ko-KR" altLang="en-US" sz="1800" dirty="0" err="1"/>
              <a:t>int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x</a:t>
            </a:r>
            <a:r>
              <a:rPr lang="ko-KR" altLang="en-US" sz="1800" dirty="0"/>
              <a:t> = 10, </a:t>
            </a:r>
            <a:r>
              <a:rPr lang="ko-KR" altLang="en-US" sz="1800" dirty="0" err="1"/>
              <a:t>y</a:t>
            </a:r>
            <a:r>
              <a:rPr lang="ko-KR" altLang="en-US" sz="1800" dirty="0"/>
              <a:t> = 20;</a:t>
            </a:r>
          </a:p>
          <a:p>
            <a:r>
              <a:rPr lang="ko-KR" altLang="en-US" sz="1800" dirty="0"/>
              <a:t>    </a:t>
            </a:r>
            <a:r>
              <a:rPr lang="ko-KR" altLang="en-US" sz="1800" dirty="0" err="1"/>
              <a:t>swap</a:t>
            </a:r>
            <a:r>
              <a:rPr lang="ko-KR" altLang="en-US" sz="1800" dirty="0"/>
              <a:t>(</a:t>
            </a:r>
            <a:r>
              <a:rPr lang="ko-KR" altLang="en-US" sz="1800" dirty="0" err="1"/>
              <a:t>x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y</a:t>
            </a:r>
            <a:r>
              <a:rPr lang="ko-KR" altLang="en-US" sz="1800" dirty="0"/>
              <a:t>);</a:t>
            </a:r>
          </a:p>
          <a:p>
            <a:r>
              <a:rPr lang="ko-KR" altLang="en-US" sz="1800" dirty="0"/>
              <a:t>    </a:t>
            </a:r>
            <a:r>
              <a:rPr lang="ko-KR" altLang="en-US" sz="1800" dirty="0" err="1"/>
              <a:t>printf</a:t>
            </a:r>
            <a:r>
              <a:rPr lang="ko-KR" altLang="en-US" sz="1800" dirty="0"/>
              <a:t>("</a:t>
            </a:r>
            <a:r>
              <a:rPr lang="ko-KR" altLang="en-US" sz="1800" dirty="0" err="1"/>
              <a:t>x</a:t>
            </a:r>
            <a:r>
              <a:rPr lang="ko-KR" altLang="en-US" sz="1800" dirty="0"/>
              <a:t> = %</a:t>
            </a:r>
            <a:r>
              <a:rPr lang="ko-KR" altLang="en-US" sz="1800" dirty="0" err="1"/>
              <a:t>d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y</a:t>
            </a:r>
            <a:r>
              <a:rPr lang="ko-KR" altLang="en-US" sz="1800" dirty="0"/>
              <a:t> = %</a:t>
            </a:r>
            <a:r>
              <a:rPr lang="ko-KR" altLang="en-US" sz="1800" dirty="0" err="1"/>
              <a:t>d</a:t>
            </a:r>
            <a:r>
              <a:rPr lang="ko-KR" altLang="en-US" sz="1800" dirty="0"/>
              <a:t>\</a:t>
            </a:r>
            <a:r>
              <a:rPr lang="ko-KR" altLang="en-US" sz="1800" dirty="0" err="1"/>
              <a:t>n</a:t>
            </a:r>
            <a:r>
              <a:rPr lang="ko-KR" altLang="en-US" sz="1800" dirty="0"/>
              <a:t>", </a:t>
            </a:r>
            <a:r>
              <a:rPr lang="ko-KR" altLang="en-US" sz="1800" dirty="0" err="1"/>
              <a:t>x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y</a:t>
            </a:r>
            <a:r>
              <a:rPr lang="ko-KR" altLang="en-US" sz="1800" dirty="0"/>
              <a:t>);</a:t>
            </a:r>
          </a:p>
          <a:p>
            <a:r>
              <a:rPr lang="ko-KR" altLang="en-US" sz="1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1368321"/>
            <a:ext cx="23780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Call by value in C!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7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Parameters</a:t>
            </a:r>
            <a:r>
              <a:rPr lang="en-US" dirty="0"/>
              <a:t> of a Class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534"/>
            <a:ext cx="8229600" cy="4884847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ko-KR" sz="1600" dirty="0">
                <a:solidFill>
                  <a:srgbClr val="941EDF"/>
                </a:solidFill>
                <a:latin typeface="Consolas" pitchFamily="49" charset="0"/>
              </a:rPr>
              <a:t>public </a:t>
            </a:r>
            <a:r>
              <a:rPr lang="en-US" altLang="ko-KR" sz="1600" dirty="0">
                <a:solidFill>
                  <a:srgbClr val="0000FF"/>
                </a:solidFill>
                <a:latin typeface="Consolas" pitchFamily="49" charset="0"/>
              </a:rPr>
              <a:t>Book(String name) { this.name = name; }</a:t>
            </a:r>
            <a:endParaRPr lang="en-US" sz="1600" dirty="0">
              <a:solidFill>
                <a:srgbClr val="0000FF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changeBook</a:t>
            </a:r>
            <a:r>
              <a:rPr lang="en-US" sz="1600" dirty="0">
                <a:latin typeface="Consolas" pitchFamily="49" charset="0"/>
              </a:rPr>
              <a:t>(Book book){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 book = new Book(</a:t>
            </a:r>
            <a:r>
              <a:rPr lang="en-US" sz="1600" dirty="0">
                <a:solidFill>
                  <a:srgbClr val="00CB00"/>
                </a:solidFill>
                <a:latin typeface="Consolas" pitchFamily="49" charset="0"/>
              </a:rPr>
              <a:t>“Biology”</a:t>
            </a:r>
            <a:r>
              <a:rPr lang="en-US" sz="1600" dirty="0">
                <a:latin typeface="Consolas" pitchFamily="49" charset="0"/>
              </a:rPr>
              <a:t>); // book is changed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</a:rPr>
              <a:t>    /*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600" kern="0" dirty="0">
                <a:solidFill>
                  <a:srgbClr val="00B050"/>
                </a:solidFill>
                <a:latin typeface="Consolas"/>
                <a:ea typeface="맑은 고딕"/>
                <a:cs typeface="Times New Roman"/>
              </a:rPr>
              <a:t>     book = </a:t>
            </a:r>
            <a:r>
              <a:rPr lang="en-US" altLang="ko-KR" sz="1600" b="1" kern="0" dirty="0">
                <a:solidFill>
                  <a:srgbClr val="00B050"/>
                </a:solidFill>
                <a:latin typeface="Consolas"/>
                <a:ea typeface="맑은 고딕"/>
                <a:cs typeface="Times New Roman"/>
              </a:rPr>
              <a:t>new</a:t>
            </a:r>
            <a:r>
              <a:rPr lang="en-US" altLang="ko-KR" sz="1600" kern="0" dirty="0">
                <a:solidFill>
                  <a:srgbClr val="00B050"/>
                </a:solidFill>
                <a:latin typeface="Consolas"/>
                <a:ea typeface="맑은 고딕"/>
                <a:cs typeface="Times New Roman"/>
              </a:rPr>
              <a:t> Book();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600" kern="0" dirty="0">
                <a:solidFill>
                  <a:srgbClr val="00B050"/>
                </a:solidFill>
                <a:latin typeface="Consolas"/>
                <a:ea typeface="맑은 고딕"/>
                <a:cs typeface="Times New Roman"/>
              </a:rPr>
              <a:t>     </a:t>
            </a:r>
            <a:r>
              <a:rPr lang="en-US" altLang="ko-KR" sz="1600" kern="0" dirty="0" err="1">
                <a:solidFill>
                  <a:srgbClr val="00B050"/>
                </a:solidFill>
                <a:latin typeface="Consolas"/>
                <a:ea typeface="맑은 고딕"/>
                <a:cs typeface="Times New Roman"/>
              </a:rPr>
              <a:t>book.setName</a:t>
            </a:r>
            <a:r>
              <a:rPr lang="en-US" altLang="ko-KR" sz="1600" kern="0" dirty="0">
                <a:solidFill>
                  <a:srgbClr val="00B050"/>
                </a:solidFill>
                <a:latin typeface="Consolas"/>
                <a:ea typeface="맑은 고딕"/>
                <a:cs typeface="Times New Roman"/>
              </a:rPr>
              <a:t>("Biology");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kern="0" dirty="0">
                <a:solidFill>
                  <a:srgbClr val="00B050"/>
                </a:solidFill>
                <a:latin typeface="Consolas"/>
                <a:ea typeface="맑은 고딕"/>
                <a:cs typeface="Times New Roman"/>
              </a:rPr>
              <a:t>    */</a:t>
            </a:r>
            <a:endParaRPr lang="en-US" sz="1600" dirty="0">
              <a:solidFill>
                <a:srgbClr val="00B05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doStuff</a:t>
            </a:r>
            <a:r>
              <a:rPr lang="en-US" sz="1600" dirty="0">
                <a:latin typeface="Consolas" pitchFamily="49" charset="0"/>
              </a:rPr>
              <a:t>() 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 Book </a:t>
            </a:r>
            <a:r>
              <a:rPr lang="en-US" sz="1600" dirty="0" err="1">
                <a:latin typeface="Consolas" pitchFamily="49" charset="0"/>
              </a:rPr>
              <a:t>jacksBook</a:t>
            </a:r>
            <a:r>
              <a:rPr lang="en-US" sz="1600" dirty="0">
                <a:latin typeface="Consolas" pitchFamily="49" charset="0"/>
              </a:rPr>
              <a:t> = new Book(</a:t>
            </a:r>
            <a:r>
              <a:rPr lang="en-US" sz="1600" dirty="0">
                <a:solidFill>
                  <a:srgbClr val="00CB00"/>
                </a:solidFill>
                <a:latin typeface="Consolas" pitchFamily="49" charset="0"/>
              </a:rPr>
              <a:t>“Java”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changeBook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onsolas" pitchFamily="49" charset="0"/>
              </a:rPr>
              <a:t>jacksBook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System.out.println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jacksBook.getName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/>
              <a:t>Prints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. Why?</a:t>
            </a:r>
          </a:p>
          <a:p>
            <a:pPr>
              <a:lnSpc>
                <a:spcPct val="90000"/>
              </a:lnSpc>
            </a:pPr>
            <a:r>
              <a:rPr lang="en-US" dirty="0"/>
              <a:t>book is local to </a:t>
            </a:r>
            <a:r>
              <a:rPr lang="en-US" dirty="0" err="1"/>
              <a:t>changeBook</a:t>
            </a:r>
            <a:r>
              <a:rPr lang="en-US" dirty="0"/>
              <a:t>, does not change </a:t>
            </a:r>
            <a:r>
              <a:rPr lang="en-US" dirty="0" err="1"/>
              <a:t>jacksBook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11547" y="4921928"/>
            <a:ext cx="586596" cy="543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5288" y="1488534"/>
            <a:ext cx="290746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Call by reference in C!</a:t>
            </a:r>
            <a:endParaRPr lang="ko-KR" altLang="en-US" dirty="0"/>
          </a:p>
        </p:txBody>
      </p:sp>
      <p:graphicFrame>
        <p:nvGraphicFramePr>
          <p:cNvPr id="7" name="Table 5"/>
          <p:cNvGraphicFramePr>
            <a:graphicFrameLocks noGrp="1"/>
          </p:cNvGraphicFramePr>
          <p:nvPr/>
        </p:nvGraphicFramePr>
        <p:xfrm>
          <a:off x="4567822" y="2175542"/>
          <a:ext cx="2169964" cy="2746386"/>
        </p:xfrm>
        <a:graphic>
          <a:graphicData uri="http://schemas.openxmlformats.org/drawingml/2006/table">
            <a:tbl>
              <a:tblPr/>
              <a:tblGrid>
                <a:gridCol w="101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“Java”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자유형 7"/>
          <p:cNvSpPr/>
          <p:nvPr/>
        </p:nvSpPr>
        <p:spPr>
          <a:xfrm>
            <a:off x="6524061" y="3258420"/>
            <a:ext cx="516820" cy="1008112"/>
          </a:xfrm>
          <a:custGeom>
            <a:avLst/>
            <a:gdLst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83" h="1094838">
                <a:moveTo>
                  <a:pt x="0" y="556"/>
                </a:moveTo>
                <a:cubicBezTo>
                  <a:pt x="242341" y="-1942"/>
                  <a:pt x="580869" y="556"/>
                  <a:pt x="749508" y="83002"/>
                </a:cubicBezTo>
                <a:cubicBezTo>
                  <a:pt x="918147" y="165448"/>
                  <a:pt x="984354" y="352824"/>
                  <a:pt x="1011836" y="495231"/>
                </a:cubicBezTo>
                <a:cubicBezTo>
                  <a:pt x="1039318" y="637638"/>
                  <a:pt x="990600" y="837507"/>
                  <a:pt x="914400" y="937441"/>
                </a:cubicBezTo>
                <a:cubicBezTo>
                  <a:pt x="838200" y="1037375"/>
                  <a:pt x="697042" y="1072353"/>
                  <a:pt x="554636" y="109483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6524061" y="2610348"/>
            <a:ext cx="516820" cy="609447"/>
          </a:xfrm>
          <a:custGeom>
            <a:avLst/>
            <a:gdLst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83" h="1094838">
                <a:moveTo>
                  <a:pt x="0" y="556"/>
                </a:moveTo>
                <a:cubicBezTo>
                  <a:pt x="242341" y="-1942"/>
                  <a:pt x="580869" y="556"/>
                  <a:pt x="749508" y="83002"/>
                </a:cubicBezTo>
                <a:cubicBezTo>
                  <a:pt x="918147" y="165448"/>
                  <a:pt x="984354" y="352824"/>
                  <a:pt x="1011836" y="495231"/>
                </a:cubicBezTo>
                <a:cubicBezTo>
                  <a:pt x="1039318" y="637638"/>
                  <a:pt x="990600" y="837507"/>
                  <a:pt x="914400" y="937441"/>
                </a:cubicBezTo>
                <a:cubicBezTo>
                  <a:pt x="838200" y="1037375"/>
                  <a:pt x="697042" y="1072353"/>
                  <a:pt x="554636" y="109483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25359" y="2449400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Book </a:t>
            </a:r>
            <a:r>
              <a:rPr lang="en-US" altLang="ko-KR" sz="1600" dirty="0" err="1"/>
              <a:t>JackBook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/>
        </p:nvGraphicFramePr>
        <p:xfrm>
          <a:off x="6792862" y="2159710"/>
          <a:ext cx="2169964" cy="2746386"/>
        </p:xfrm>
        <a:graphic>
          <a:graphicData uri="http://schemas.openxmlformats.org/drawingml/2006/table">
            <a:tbl>
              <a:tblPr/>
              <a:tblGrid>
                <a:gridCol w="101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2016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“Biology”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50612" y="2410945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Book </a:t>
            </a:r>
            <a:r>
              <a:rPr lang="en-US" altLang="ko-KR" sz="1600" dirty="0" err="1"/>
              <a:t>book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sp>
        <p:nvSpPr>
          <p:cNvPr id="19" name="자유형 18"/>
          <p:cNvSpPr/>
          <p:nvPr/>
        </p:nvSpPr>
        <p:spPr>
          <a:xfrm>
            <a:off x="8432788" y="3219795"/>
            <a:ext cx="682971" cy="1008112"/>
          </a:xfrm>
          <a:custGeom>
            <a:avLst/>
            <a:gdLst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83" h="1094838">
                <a:moveTo>
                  <a:pt x="0" y="556"/>
                </a:moveTo>
                <a:cubicBezTo>
                  <a:pt x="242341" y="-1942"/>
                  <a:pt x="580869" y="556"/>
                  <a:pt x="749508" y="83002"/>
                </a:cubicBezTo>
                <a:cubicBezTo>
                  <a:pt x="918147" y="165448"/>
                  <a:pt x="984354" y="352824"/>
                  <a:pt x="1011836" y="495231"/>
                </a:cubicBezTo>
                <a:cubicBezTo>
                  <a:pt x="1039318" y="637638"/>
                  <a:pt x="990600" y="837507"/>
                  <a:pt x="914400" y="937441"/>
                </a:cubicBezTo>
                <a:cubicBezTo>
                  <a:pt x="838200" y="1037375"/>
                  <a:pt x="697042" y="1072353"/>
                  <a:pt x="554636" y="109483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8432788" y="2571723"/>
            <a:ext cx="682971" cy="609447"/>
          </a:xfrm>
          <a:custGeom>
            <a:avLst/>
            <a:gdLst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83" h="1094838">
                <a:moveTo>
                  <a:pt x="0" y="556"/>
                </a:moveTo>
                <a:cubicBezTo>
                  <a:pt x="242341" y="-1942"/>
                  <a:pt x="580869" y="556"/>
                  <a:pt x="749508" y="83002"/>
                </a:cubicBezTo>
                <a:cubicBezTo>
                  <a:pt x="918147" y="165448"/>
                  <a:pt x="984354" y="352824"/>
                  <a:pt x="1011836" y="495231"/>
                </a:cubicBezTo>
                <a:cubicBezTo>
                  <a:pt x="1039318" y="637638"/>
                  <a:pt x="990600" y="837507"/>
                  <a:pt x="914400" y="937441"/>
                </a:cubicBezTo>
                <a:cubicBezTo>
                  <a:pt x="838200" y="1037375"/>
                  <a:pt x="697042" y="1072353"/>
                  <a:pt x="554636" y="109483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850380" y="2667000"/>
            <a:ext cx="1097280" cy="591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89941" y="3105986"/>
            <a:ext cx="134160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400" dirty="0" err="1">
                <a:latin typeface="Consolas" pitchFamily="49" charset="0"/>
              </a:rPr>
              <a:t>changeBook</a:t>
            </a:r>
            <a:endParaRPr lang="en-US" altLang="ko-KR" sz="1400" dirty="0">
              <a:latin typeface="Consolas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400" dirty="0">
                <a:latin typeface="Consolas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nsolas" pitchFamily="49" charset="0"/>
              </a:rPr>
              <a:t>jacksBook</a:t>
            </a:r>
            <a:r>
              <a:rPr lang="en-US" altLang="ko-KR" sz="1400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1753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9" grpId="0" animBg="1"/>
      <p:bldP spid="20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Parameters</a:t>
            </a:r>
            <a:r>
              <a:rPr lang="en-US" dirty="0"/>
              <a:t> of a Class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changeBook</a:t>
            </a:r>
            <a:r>
              <a:rPr lang="en-US" sz="1600" dirty="0">
                <a:latin typeface="Consolas" pitchFamily="49" charset="0"/>
              </a:rPr>
              <a:t>(Book </a:t>
            </a:r>
            <a:r>
              <a:rPr lang="en-US" sz="1600" dirty="0" err="1">
                <a:latin typeface="Consolas" pitchFamily="49" charset="0"/>
              </a:rPr>
              <a:t>book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</a:rPr>
              <a:t>book.setName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00CB00"/>
                </a:solidFill>
                <a:latin typeface="Consolas" pitchFamily="49" charset="0"/>
              </a:rPr>
              <a:t>“Biology”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941EDF"/>
                </a:solidFill>
                <a:latin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doStuff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 Book </a:t>
            </a:r>
            <a:r>
              <a:rPr lang="en-US" sz="1600" dirty="0" err="1">
                <a:latin typeface="Consolas" pitchFamily="49" charset="0"/>
              </a:rPr>
              <a:t>jacksBook</a:t>
            </a:r>
            <a:r>
              <a:rPr lang="en-US" sz="1600" dirty="0">
                <a:latin typeface="Consolas" pitchFamily="49" charset="0"/>
              </a:rPr>
              <a:t> = new Book(</a:t>
            </a:r>
            <a:r>
              <a:rPr lang="en-US" sz="1600" dirty="0">
                <a:solidFill>
                  <a:srgbClr val="00CB00"/>
                </a:solidFill>
                <a:latin typeface="Consolas" pitchFamily="49" charset="0"/>
              </a:rPr>
              <a:t>“Java”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changeBook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jacksBook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System.out.println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jacksBook.getName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/>
              <a:t>Prints </a:t>
            </a:r>
            <a:r>
              <a:rPr lang="en-US" dirty="0">
                <a:solidFill>
                  <a:srgbClr val="FF0000"/>
                </a:solidFill>
              </a:rPr>
              <a:t>Biology</a:t>
            </a:r>
            <a:r>
              <a:rPr lang="en-US" dirty="0"/>
              <a:t>. Why?</a:t>
            </a:r>
          </a:p>
          <a:p>
            <a:pPr>
              <a:lnSpc>
                <a:spcPct val="90000"/>
              </a:lnSpc>
            </a:pPr>
            <a:r>
              <a:rPr lang="en-US" dirty="0"/>
              <a:t>book contains the same address as </a:t>
            </a:r>
            <a:r>
              <a:rPr lang="en-US" dirty="0" err="1"/>
              <a:t>jacksBook</a:t>
            </a:r>
            <a:r>
              <a:rPr lang="en-US" dirty="0"/>
              <a:t>!</a:t>
            </a:r>
          </a:p>
          <a:p>
            <a:pPr>
              <a:lnSpc>
                <a:spcPct val="90000"/>
              </a:lnSpc>
            </a:pPr>
            <a:r>
              <a:rPr lang="en-US" dirty="0"/>
              <a:t>Pay attention: </a:t>
            </a:r>
            <a:r>
              <a:rPr lang="en-US" b="1" dirty="0">
                <a:solidFill>
                  <a:srgbClr val="FF0000"/>
                </a:solidFill>
              </a:rPr>
              <a:t>the value of </a:t>
            </a:r>
            <a:r>
              <a:rPr lang="en-US" b="1" i="1" dirty="0">
                <a:solidFill>
                  <a:srgbClr val="FF0000"/>
                </a:solidFill>
              </a:rPr>
              <a:t>book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not changed!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09588" y="4244170"/>
            <a:ext cx="1026544" cy="543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1368321"/>
            <a:ext cx="290746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Call by reference in C!</a:t>
            </a:r>
            <a:endParaRPr lang="ko-KR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67822" y="2175542"/>
          <a:ext cx="2169964" cy="2746386"/>
        </p:xfrm>
        <a:graphic>
          <a:graphicData uri="http://schemas.openxmlformats.org/drawingml/2006/table">
            <a:tbl>
              <a:tblPr/>
              <a:tblGrid>
                <a:gridCol w="101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“Biology”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자유형 6"/>
          <p:cNvSpPr/>
          <p:nvPr/>
        </p:nvSpPr>
        <p:spPr>
          <a:xfrm>
            <a:off x="6524061" y="3258420"/>
            <a:ext cx="516820" cy="1008112"/>
          </a:xfrm>
          <a:custGeom>
            <a:avLst/>
            <a:gdLst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83" h="1094838">
                <a:moveTo>
                  <a:pt x="0" y="556"/>
                </a:moveTo>
                <a:cubicBezTo>
                  <a:pt x="242341" y="-1942"/>
                  <a:pt x="580869" y="556"/>
                  <a:pt x="749508" y="83002"/>
                </a:cubicBezTo>
                <a:cubicBezTo>
                  <a:pt x="918147" y="165448"/>
                  <a:pt x="984354" y="352824"/>
                  <a:pt x="1011836" y="495231"/>
                </a:cubicBezTo>
                <a:cubicBezTo>
                  <a:pt x="1039318" y="637638"/>
                  <a:pt x="990600" y="837507"/>
                  <a:pt x="914400" y="937441"/>
                </a:cubicBezTo>
                <a:cubicBezTo>
                  <a:pt x="838200" y="1037375"/>
                  <a:pt x="697042" y="1072353"/>
                  <a:pt x="554636" y="109483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524061" y="2610348"/>
            <a:ext cx="516820" cy="609447"/>
          </a:xfrm>
          <a:custGeom>
            <a:avLst/>
            <a:gdLst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83" h="1094838">
                <a:moveTo>
                  <a:pt x="0" y="556"/>
                </a:moveTo>
                <a:cubicBezTo>
                  <a:pt x="242341" y="-1942"/>
                  <a:pt x="580869" y="556"/>
                  <a:pt x="749508" y="83002"/>
                </a:cubicBezTo>
                <a:cubicBezTo>
                  <a:pt x="918147" y="165448"/>
                  <a:pt x="984354" y="352824"/>
                  <a:pt x="1011836" y="495231"/>
                </a:cubicBezTo>
                <a:cubicBezTo>
                  <a:pt x="1039318" y="637638"/>
                  <a:pt x="990600" y="837507"/>
                  <a:pt x="914400" y="937441"/>
                </a:cubicBezTo>
                <a:cubicBezTo>
                  <a:pt x="838200" y="1037375"/>
                  <a:pt x="697042" y="1072353"/>
                  <a:pt x="554636" y="109483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25359" y="2449400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Book </a:t>
            </a:r>
            <a:r>
              <a:rPr lang="en-US" altLang="ko-KR" sz="1600" dirty="0" err="1"/>
              <a:t>JackBook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graphicFrame>
        <p:nvGraphicFramePr>
          <p:cNvPr id="10" name="Table 5"/>
          <p:cNvGraphicFramePr>
            <a:graphicFrameLocks noGrp="1"/>
          </p:cNvGraphicFramePr>
          <p:nvPr/>
        </p:nvGraphicFramePr>
        <p:xfrm>
          <a:off x="6792862" y="2159710"/>
          <a:ext cx="2169964" cy="2746386"/>
        </p:xfrm>
        <a:graphic>
          <a:graphicData uri="http://schemas.openxmlformats.org/drawingml/2006/table">
            <a:tbl>
              <a:tblPr/>
              <a:tblGrid>
                <a:gridCol w="101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2016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“Biology”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50612" y="2410945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Book </a:t>
            </a:r>
            <a:r>
              <a:rPr lang="en-US" altLang="ko-KR" sz="1600" dirty="0" err="1"/>
              <a:t>book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850380" y="2667000"/>
            <a:ext cx="1097280" cy="591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89941" y="3105986"/>
            <a:ext cx="134160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dirty="0" err="1">
                <a:latin typeface="Consolas" pitchFamily="49" charset="0"/>
              </a:rPr>
              <a:t>changeBook</a:t>
            </a:r>
            <a:endParaRPr lang="en-US" altLang="ko-KR" sz="1200" dirty="0">
              <a:latin typeface="Consolas" pitchFamily="49" charset="0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200" dirty="0">
                <a:latin typeface="Consolas" pitchFamily="49" charset="0"/>
              </a:rPr>
              <a:t>(</a:t>
            </a:r>
            <a:r>
              <a:rPr lang="en-US" altLang="ko-KR" sz="1200" dirty="0" err="1">
                <a:solidFill>
                  <a:srgbClr val="00B050"/>
                </a:solidFill>
                <a:latin typeface="Consolas" pitchFamily="49" charset="0"/>
              </a:rPr>
              <a:t>jacksBook</a:t>
            </a:r>
            <a:r>
              <a:rPr lang="en-US" altLang="ko-KR" sz="1200" dirty="0">
                <a:latin typeface="Consolas" pitchFamily="49" charset="0"/>
              </a:rPr>
              <a:t>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62720" y="4264487"/>
            <a:ext cx="11849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Consolas" pitchFamily="49" charset="0"/>
              </a:rPr>
              <a:t>book.setName</a:t>
            </a:r>
            <a:endParaRPr lang="en-US" altLang="ko-KR" sz="1100" dirty="0">
              <a:latin typeface="Consolas" pitchFamily="49" charset="0"/>
            </a:endParaRPr>
          </a:p>
          <a:p>
            <a:r>
              <a:rPr lang="en-US" altLang="ko-KR" sz="1100" dirty="0">
                <a:latin typeface="Consolas" pitchFamily="49" charset="0"/>
              </a:rPr>
              <a:t>(</a:t>
            </a:r>
            <a:r>
              <a:rPr lang="en-US" altLang="ko-KR" sz="1100" dirty="0">
                <a:solidFill>
                  <a:srgbClr val="00CB00"/>
                </a:solidFill>
                <a:latin typeface="Consolas" pitchFamily="49" charset="0"/>
              </a:rPr>
              <a:t>“Biology”</a:t>
            </a:r>
            <a:r>
              <a:rPr lang="en-US" altLang="ko-KR" sz="1100" dirty="0">
                <a:latin typeface="Consolas" pitchFamily="49" charset="0"/>
              </a:rPr>
              <a:t>); 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695032" y="4104095"/>
            <a:ext cx="95122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Java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60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5" grpId="0"/>
      <p:bldP spid="16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EX5_3. Implement a class </a:t>
            </a:r>
            <a:r>
              <a:rPr lang="en-US" altLang="ko-KR" dirty="0" err="1"/>
              <a:t>PersonAddress</a:t>
            </a:r>
            <a:r>
              <a:rPr lang="en-US" altLang="ko-KR" dirty="0"/>
              <a:t> that represents an entry in an address book.</a:t>
            </a:r>
          </a:p>
          <a:p>
            <a:pPr lvl="1"/>
            <a:r>
              <a:rPr lang="en-US" altLang="ko-KR" dirty="0"/>
              <a:t>Attributes</a:t>
            </a:r>
          </a:p>
          <a:p>
            <a:pPr lvl="2"/>
            <a:r>
              <a:rPr lang="en-US" altLang="ko-KR" dirty="0"/>
              <a:t>The first &amp; last name of the person (</a:t>
            </a:r>
            <a:r>
              <a:rPr lang="ko-KR" altLang="en-US" dirty="0"/>
              <a:t>성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/>
              <a:t>The e-mail address of the person</a:t>
            </a:r>
          </a:p>
          <a:p>
            <a:pPr lvl="2"/>
            <a:r>
              <a:rPr lang="en-US" altLang="ko-KR" dirty="0"/>
              <a:t>The telephone number of the person</a:t>
            </a:r>
          </a:p>
          <a:p>
            <a:pPr lvl="1"/>
            <a:r>
              <a:rPr lang="en-US" altLang="ko-KR" dirty="0"/>
              <a:t>Methods</a:t>
            </a:r>
          </a:p>
          <a:p>
            <a:pPr lvl="2"/>
            <a:r>
              <a:rPr lang="en-US" altLang="ko-KR" dirty="0"/>
              <a:t>Access each attribute </a:t>
            </a:r>
            <a:r>
              <a:rPr lang="en-US" altLang="ko-KR" dirty="0">
                <a:sym typeface="Wingdings" panose="05000000000000000000" pitchFamily="2" charset="2"/>
              </a:rPr>
              <a:t> getter method 3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endParaRPr lang="en-US" altLang="ko-KR" dirty="0"/>
          </a:p>
          <a:p>
            <a:pPr lvl="2"/>
            <a:r>
              <a:rPr lang="en-US" altLang="ko-KR" dirty="0"/>
              <a:t>Change the e-mail address </a:t>
            </a:r>
            <a:r>
              <a:rPr lang="en-US" altLang="ko-KR" dirty="0">
                <a:sym typeface="Wingdings" panose="05000000000000000000" pitchFamily="2" charset="2"/>
              </a:rPr>
              <a:t> update email method 1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endParaRPr lang="en-US" altLang="ko-KR" dirty="0"/>
          </a:p>
          <a:p>
            <a:pPr lvl="2"/>
            <a:r>
              <a:rPr lang="en-US" altLang="ko-KR" dirty="0"/>
              <a:t>Change the telephone number </a:t>
            </a:r>
            <a:r>
              <a:rPr lang="en-US" altLang="ko-KR" dirty="0">
                <a:sym typeface="Wingdings" panose="05000000000000000000" pitchFamily="2" charset="2"/>
              </a:rPr>
              <a:t> change number method 1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endParaRPr lang="en-US" altLang="ko-KR" dirty="0"/>
          </a:p>
          <a:p>
            <a:pPr lvl="2"/>
            <a:r>
              <a:rPr lang="en-US" altLang="ko-KR" dirty="0"/>
              <a:t>Test whether two instances are equal based solely on name </a:t>
            </a:r>
            <a:r>
              <a:rPr lang="en-US" altLang="ko-KR" dirty="0">
                <a:sym typeface="Wingdings" panose="05000000000000000000" pitchFamily="2" charset="2"/>
              </a:rPr>
              <a:t> equal method 1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61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EX5_3. Implement the class</a:t>
            </a:r>
          </a:p>
          <a:p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76200" y="2135892"/>
            <a:ext cx="527304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PersonAddress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 instances </a:t>
            </a:r>
            <a:r>
              <a:rPr lang="ko-KR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선언</a:t>
            </a:r>
            <a:endParaRPr lang="ko-KR" alt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 method </a:t>
            </a:r>
            <a:r>
              <a:rPr lang="ko-KR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구현 </a:t>
            </a:r>
            <a:endParaRPr lang="en-US" altLang="ko-KR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initialize(String first, String last, String email, String phone) {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getFirstName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getEmailAddress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getPhoneNumber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newEmail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updatePhone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newPhone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PersonAddress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other){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486400" y="2135892"/>
            <a:ext cx="3581400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PersonAddressTest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 Main </a:t>
            </a:r>
            <a:r>
              <a:rPr lang="ko-KR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함수 만들기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/>
              <a:t> </a:t>
            </a:r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{</a:t>
            </a:r>
          </a:p>
          <a:p>
            <a:endParaRPr lang="en-US" altLang="ko-KR" sz="1400" b="1" dirty="0"/>
          </a:p>
          <a:p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// person address </a:t>
            </a:r>
            <a:r>
              <a:rPr lang="ko-KR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개생성</a:t>
            </a:r>
            <a:endParaRPr lang="en-US" altLang="ko-KR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// </a:t>
            </a:r>
            <a:r>
              <a:rPr lang="ko-KR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초기화 </a:t>
            </a:r>
            <a:b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// person 1 </a:t>
            </a:r>
            <a:r>
              <a:rPr lang="ko-KR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정보 불러오기</a:t>
            </a:r>
            <a:endParaRPr lang="en-US" altLang="ko-KR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// person 2 </a:t>
            </a:r>
            <a:r>
              <a:rPr lang="ko-KR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정보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불러오기</a:t>
            </a:r>
            <a:endParaRPr lang="en-US" altLang="ko-KR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// person 1 </a:t>
            </a:r>
            <a:r>
              <a:rPr lang="ko-KR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2 </a:t>
            </a:r>
            <a:r>
              <a:rPr lang="ko-KR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비교</a:t>
            </a:r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// person 1</a:t>
            </a:r>
            <a:r>
              <a:rPr lang="ko-KR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의 이메일 업데이트</a:t>
            </a:r>
            <a:endParaRPr lang="en-US" altLang="ko-KR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// person 2</a:t>
            </a:r>
            <a:r>
              <a:rPr lang="ko-KR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의 전화번호 업데이트</a:t>
            </a:r>
            <a:endParaRPr lang="en-US" altLang="ko-KR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6846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EX5_3. Write a method and its precondition and </a:t>
            </a:r>
            <a:r>
              <a:rPr lang="en-US" altLang="ko-KR" sz="2400" dirty="0" err="1"/>
              <a:t>postconditions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public String </a:t>
            </a:r>
            <a:r>
              <a:rPr lang="en-US" altLang="ko-KR" sz="2000" dirty="0" err="1"/>
              <a:t>getFirstName</a:t>
            </a:r>
            <a:r>
              <a:rPr lang="en-US" altLang="ko-KR" sz="2000" dirty="0"/>
              <a:t>()</a:t>
            </a:r>
          </a:p>
          <a:p>
            <a:pPr lvl="2"/>
            <a:r>
              <a:rPr lang="en-US" altLang="ko-KR" sz="1600" dirty="0"/>
              <a:t>Precondition: none.</a:t>
            </a:r>
          </a:p>
          <a:p>
            <a:pPr lvl="2"/>
            <a:r>
              <a:rPr lang="en-US" altLang="ko-KR" sz="1600" dirty="0" err="1"/>
              <a:t>Postcondition</a:t>
            </a:r>
            <a:r>
              <a:rPr lang="en-US" altLang="ko-KR" sz="1600" dirty="0"/>
              <a:t>: The first name was returned.</a:t>
            </a:r>
          </a:p>
          <a:p>
            <a:pPr lvl="1"/>
            <a:r>
              <a:rPr lang="en-US" altLang="ko-KR" sz="2000" dirty="0"/>
              <a:t>public String </a:t>
            </a:r>
            <a:r>
              <a:rPr lang="en-US" altLang="ko-KR" sz="2000" dirty="0" err="1"/>
              <a:t>getLastName</a:t>
            </a:r>
            <a:r>
              <a:rPr lang="en-US" altLang="ko-KR" sz="2000" dirty="0"/>
              <a:t>()</a:t>
            </a:r>
          </a:p>
          <a:p>
            <a:pPr lvl="1"/>
            <a:r>
              <a:rPr lang="en-US" altLang="ko-KR" sz="2000" dirty="0"/>
              <a:t>public String </a:t>
            </a:r>
            <a:r>
              <a:rPr lang="en-US" altLang="ko-KR" sz="2000" dirty="0" err="1"/>
              <a:t>getEmailAddress</a:t>
            </a:r>
            <a:r>
              <a:rPr lang="en-US" altLang="ko-KR" sz="2000" dirty="0"/>
              <a:t>()</a:t>
            </a:r>
          </a:p>
          <a:p>
            <a:pPr lvl="1"/>
            <a:r>
              <a:rPr lang="en-US" altLang="ko-KR" sz="2000" dirty="0"/>
              <a:t>public String </a:t>
            </a:r>
            <a:r>
              <a:rPr lang="en-US" altLang="ko-KR" sz="2000" dirty="0" err="1"/>
              <a:t>getPhoneNumber</a:t>
            </a:r>
            <a:r>
              <a:rPr lang="en-US" altLang="ko-KR" sz="2000" dirty="0"/>
              <a:t>()</a:t>
            </a:r>
          </a:p>
          <a:p>
            <a:pPr lvl="1"/>
            <a:r>
              <a:rPr lang="en-US" altLang="ko-KR" sz="2000" dirty="0"/>
              <a:t>public void </a:t>
            </a:r>
            <a:r>
              <a:rPr lang="en-US" altLang="ko-KR" sz="2000" dirty="0" err="1"/>
              <a:t>updateEmail</a:t>
            </a:r>
            <a:r>
              <a:rPr lang="en-US" altLang="ko-KR" sz="2000" dirty="0"/>
              <a:t>(String </a:t>
            </a:r>
            <a:r>
              <a:rPr lang="en-US" altLang="ko-KR" sz="2000" dirty="0" err="1"/>
              <a:t>newEmail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600" dirty="0"/>
              <a:t>Precondition: none.</a:t>
            </a:r>
          </a:p>
          <a:p>
            <a:pPr lvl="2"/>
            <a:r>
              <a:rPr lang="en-US" altLang="ko-KR" sz="1600" dirty="0" err="1"/>
              <a:t>Postcondition</a:t>
            </a:r>
            <a:r>
              <a:rPr lang="en-US" altLang="ko-KR" sz="1600" dirty="0"/>
              <a:t>: The email address was changed to </a:t>
            </a:r>
            <a:r>
              <a:rPr lang="en-US" altLang="ko-KR" sz="1600" dirty="0" err="1"/>
              <a:t>newEmail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2000" dirty="0"/>
              <a:t>public void </a:t>
            </a:r>
            <a:r>
              <a:rPr lang="en-US" altLang="ko-KR" sz="2000" dirty="0" err="1"/>
              <a:t>updatePhone</a:t>
            </a:r>
            <a:r>
              <a:rPr lang="en-US" altLang="ko-KR" sz="2000" dirty="0"/>
              <a:t>(String </a:t>
            </a:r>
            <a:r>
              <a:rPr lang="en-US" altLang="ko-KR" sz="2000" dirty="0" err="1"/>
              <a:t>newPhone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public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equal(</a:t>
            </a:r>
            <a:r>
              <a:rPr lang="en-US" altLang="ko-KR" sz="2000" dirty="0" err="1"/>
              <a:t>PersonAddress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otherPerson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600" dirty="0"/>
              <a:t>Precondition: </a:t>
            </a:r>
            <a:r>
              <a:rPr lang="en-US" altLang="ko-KR" sz="1600" dirty="0" err="1"/>
              <a:t>otherPerson</a:t>
            </a:r>
            <a:r>
              <a:rPr lang="en-US" altLang="ko-KR" sz="1600" dirty="0"/>
              <a:t> is not null.</a:t>
            </a:r>
          </a:p>
          <a:p>
            <a:pPr lvl="2"/>
            <a:r>
              <a:rPr lang="en-US" altLang="ko-KR" sz="1600" dirty="0" err="1"/>
              <a:t>Postcondition</a:t>
            </a:r>
            <a:r>
              <a:rPr lang="en-US" altLang="ko-KR" sz="1600" dirty="0"/>
              <a:t>: True was returned if the first and last names match.</a:t>
            </a:r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696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Summary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Classes have </a:t>
            </a:r>
          </a:p>
          <a:p>
            <a:pPr lvl="1"/>
            <a:r>
              <a:rPr lang="en-US" altLang="ko-KR">
                <a:ea typeface="굴림" charset="-127"/>
              </a:rPr>
              <a:t>Instance variables to store data</a:t>
            </a:r>
          </a:p>
          <a:p>
            <a:pPr lvl="1"/>
            <a:r>
              <a:rPr lang="en-US" altLang="ko-KR">
                <a:ea typeface="굴림" charset="-127"/>
              </a:rPr>
              <a:t>Method definitions to perform actions</a:t>
            </a:r>
          </a:p>
          <a:p>
            <a:r>
              <a:rPr lang="en-US" altLang="ko-KR">
                <a:ea typeface="굴림" charset="-127"/>
              </a:rPr>
              <a:t>Instance variables should be private</a:t>
            </a:r>
          </a:p>
          <a:p>
            <a:r>
              <a:rPr lang="en-US" altLang="ko-KR">
                <a:ea typeface="굴림" charset="-127"/>
              </a:rPr>
              <a:t>Class needs accessor, mutator methods</a:t>
            </a:r>
          </a:p>
          <a:p>
            <a:r>
              <a:rPr lang="en-US" altLang="ko-KR">
                <a:ea typeface="굴림" charset="-127"/>
              </a:rPr>
              <a:t>Methods may be</a:t>
            </a:r>
          </a:p>
          <a:p>
            <a:pPr lvl="1"/>
            <a:r>
              <a:rPr lang="en-US" altLang="ko-KR">
                <a:ea typeface="굴림" charset="-127"/>
              </a:rPr>
              <a:t>Value returning methods</a:t>
            </a:r>
          </a:p>
          <a:p>
            <a:pPr lvl="1"/>
            <a:r>
              <a:rPr lang="en-US" altLang="ko-KR">
                <a:ea typeface="굴림" charset="-127"/>
              </a:rPr>
              <a:t>Void methods that do not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188906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C00FF"/>
                </a:solidFill>
              </a:rPr>
              <a:t>Variables</a:t>
            </a:r>
            <a:r>
              <a:rPr lang="en-US" altLang="ko-KR" dirty="0"/>
              <a:t> of primitive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When declaring a primitive variable, a certain amount of memory is allocated based on the declared type</a:t>
            </a:r>
          </a:p>
          <a:p>
            <a:pPr lvl="1"/>
            <a:r>
              <a:rPr lang="en-US" altLang="ko-KR" dirty="0"/>
              <a:t>Actual data values are saved in the allocated 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1532" y="57648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99445"/>
              </p:ext>
            </p:extLst>
          </p:nvPr>
        </p:nvGraphicFramePr>
        <p:xfrm>
          <a:off x="70099" y="3018486"/>
          <a:ext cx="2650976" cy="2746386"/>
        </p:xfrm>
        <a:graphic>
          <a:graphicData uri="http://schemas.openxmlformats.org/drawingml/2006/table">
            <a:tbl>
              <a:tblPr/>
              <a:tblGrid>
                <a:gridCol w="14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51969"/>
              </p:ext>
            </p:extLst>
          </p:nvPr>
        </p:nvGraphicFramePr>
        <p:xfrm>
          <a:off x="70099" y="3018486"/>
          <a:ext cx="2650976" cy="2746386"/>
        </p:xfrm>
        <a:graphic>
          <a:graphicData uri="http://schemas.openxmlformats.org/drawingml/2006/table">
            <a:tbl>
              <a:tblPr/>
              <a:tblGrid>
                <a:gridCol w="14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age;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???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double amount;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???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char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;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??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27978"/>
              </p:ext>
            </p:extLst>
          </p:nvPr>
        </p:nvGraphicFramePr>
        <p:xfrm>
          <a:off x="70099" y="3018486"/>
          <a:ext cx="2650976" cy="2746386"/>
        </p:xfrm>
        <a:graphic>
          <a:graphicData uri="http://schemas.openxmlformats.org/drawingml/2006/table">
            <a:tbl>
              <a:tblPr/>
              <a:tblGrid>
                <a:gridCol w="14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age;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256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double amount;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3.14159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char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;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'a'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 Box 128"/>
          <p:cNvSpPr txBox="1">
            <a:spLocks noChangeArrowheads="1"/>
          </p:cNvSpPr>
          <p:nvPr/>
        </p:nvSpPr>
        <p:spPr bwMode="auto">
          <a:xfrm>
            <a:off x="6594286" y="3321143"/>
            <a:ext cx="247961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 err="1">
                <a:solidFill>
                  <a:srgbClr val="336699"/>
                </a:solidFill>
                <a:latin typeface="Consolas" pitchFamily="49" charset="0"/>
              </a:rPr>
              <a:t>int</a:t>
            </a:r>
            <a:r>
              <a:rPr lang="en-US" sz="2000" i="1" dirty="0">
                <a:latin typeface="Consolas" pitchFamily="49" charset="0"/>
              </a:rPr>
              <a:t> age</a:t>
            </a:r>
            <a:r>
              <a:rPr lang="en-US" altLang="zh-CN" sz="2000" i="1" dirty="0"/>
              <a:t>;</a:t>
            </a:r>
            <a:br>
              <a:rPr lang="en-US" altLang="zh-CN" sz="2000" i="1" dirty="0"/>
            </a:br>
            <a:br>
              <a:rPr lang="en-US" altLang="zh-CN" sz="2000" i="1" dirty="0"/>
            </a:br>
            <a:r>
              <a:rPr lang="en-US" sz="2000" i="1" dirty="0">
                <a:solidFill>
                  <a:srgbClr val="336699"/>
                </a:solidFill>
                <a:latin typeface="Consolas" pitchFamily="49" charset="0"/>
              </a:rPr>
              <a:t>double</a:t>
            </a:r>
            <a:r>
              <a:rPr lang="en-US" sz="2000" i="1" dirty="0">
                <a:latin typeface="Consolas" pitchFamily="49" charset="0"/>
              </a:rPr>
              <a:t> length</a:t>
            </a:r>
            <a:r>
              <a:rPr lang="en-US" altLang="zh-CN" sz="2000" i="1" dirty="0"/>
              <a:t>;</a:t>
            </a:r>
            <a:br>
              <a:rPr lang="en-US" altLang="zh-CN" sz="2000" i="1" dirty="0"/>
            </a:br>
            <a:br>
              <a:rPr lang="en-US" altLang="zh-CN" sz="2000" i="1" dirty="0"/>
            </a:br>
            <a:r>
              <a:rPr lang="en-US" sz="2000" i="1" dirty="0">
                <a:solidFill>
                  <a:srgbClr val="336699"/>
                </a:solidFill>
                <a:latin typeface="Consolas" pitchFamily="49" charset="0"/>
              </a:rPr>
              <a:t>char</a:t>
            </a:r>
            <a:r>
              <a:rPr lang="en-US" sz="2000" i="1" dirty="0">
                <a:latin typeface="Consolas" pitchFamily="49" charset="0"/>
              </a:rPr>
              <a:t> letter</a:t>
            </a:r>
            <a:r>
              <a:rPr lang="en-US" altLang="zh-CN" sz="2000" i="1" dirty="0"/>
              <a:t>;</a:t>
            </a:r>
            <a:endParaRPr lang="zh-CN" altLang="en-US" sz="2000" i="1" dirty="0"/>
          </a:p>
        </p:txBody>
      </p:sp>
      <p:graphicFrame>
        <p:nvGraphicFramePr>
          <p:cNvPr id="2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67822"/>
              </p:ext>
            </p:extLst>
          </p:nvPr>
        </p:nvGraphicFramePr>
        <p:xfrm>
          <a:off x="3682811" y="3308443"/>
          <a:ext cx="2011363" cy="2006600"/>
        </p:xfrm>
        <a:graphic>
          <a:graphicData uri="http://schemas.openxmlformats.org/drawingml/2006/table">
            <a:tbl>
              <a:tblPr/>
              <a:tblGrid>
                <a:gridCol w="2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B5E9F4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1" name="Straight Arrow Connector 6"/>
          <p:cNvCxnSpPr/>
          <p:nvPr/>
        </p:nvCxnSpPr>
        <p:spPr>
          <a:xfrm rot="10800000" flipV="1">
            <a:off x="4987736" y="3559268"/>
            <a:ext cx="1600200" cy="1333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>
            <a:stCxn id="18" idx="1"/>
          </p:cNvCxnSpPr>
          <p:nvPr/>
        </p:nvCxnSpPr>
        <p:spPr>
          <a:xfrm flipH="1">
            <a:off x="5702112" y="4136751"/>
            <a:ext cx="892174" cy="606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8"/>
          <p:cNvCxnSpPr/>
          <p:nvPr/>
        </p:nvCxnSpPr>
        <p:spPr>
          <a:xfrm rot="10800000" flipV="1">
            <a:off x="5225861" y="4768943"/>
            <a:ext cx="1352550" cy="2000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8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FF"/>
                </a:solidFill>
              </a:rPr>
              <a:t>Variables</a:t>
            </a:r>
            <a:r>
              <a:rPr lang="en-US" dirty="0"/>
              <a:t> of a Class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 differently from variables of a primitive type</a:t>
            </a:r>
          </a:p>
          <a:p>
            <a:pPr lvl="1"/>
            <a:r>
              <a:rPr lang="en-US" dirty="0"/>
              <a:t>Scanner </a:t>
            </a:r>
            <a:r>
              <a:rPr lang="en-US" dirty="0">
                <a:solidFill>
                  <a:srgbClr val="FF0000"/>
                </a:solidFill>
              </a:rPr>
              <a:t>keyboard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Student </a:t>
            </a:r>
            <a:r>
              <a:rPr lang="en-US" dirty="0">
                <a:solidFill>
                  <a:srgbClr val="FF0000"/>
                </a:solidFill>
              </a:rPr>
              <a:t>jack</a:t>
            </a:r>
            <a:r>
              <a:rPr lang="en-US" dirty="0"/>
              <a:t> = new Student();</a:t>
            </a:r>
          </a:p>
          <a:p>
            <a:pPr lvl="1"/>
            <a:r>
              <a:rPr lang="en-US" dirty="0"/>
              <a:t>String 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= “SWDM is nice!”;</a:t>
            </a:r>
          </a:p>
          <a:p>
            <a:r>
              <a:rPr lang="en-US" dirty="0"/>
              <a:t>At least, you have seen that you can not easily compare two strings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string1 == string2;    </a:t>
            </a:r>
            <a:r>
              <a:rPr lang="en-US" i="1" dirty="0">
                <a:solidFill>
                  <a:srgbClr val="B97533"/>
                </a:solidFill>
              </a:rPr>
              <a:t>//BAD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i="1" dirty="0"/>
              <a:t>string1.equals(string2);   </a:t>
            </a:r>
            <a:r>
              <a:rPr lang="en-US" i="1" dirty="0">
                <a:solidFill>
                  <a:srgbClr val="B97533"/>
                </a:solidFill>
              </a:rPr>
              <a:t>//GOOD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5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00FF"/>
                </a:solidFill>
              </a:rPr>
              <a:t>Variables</a:t>
            </a:r>
            <a:r>
              <a:rPr lang="en-US" dirty="0"/>
              <a:t> of a Class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class type variable, the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address</a:t>
            </a:r>
            <a:r>
              <a:rPr lang="en-US" dirty="0"/>
              <a:t> pointing to the actual object is saved (not the object itself)</a:t>
            </a:r>
          </a:p>
          <a:p>
            <a:pPr lvl="1"/>
            <a:r>
              <a:rPr lang="en-US" dirty="0"/>
              <a:t>String s;</a:t>
            </a:r>
          </a:p>
          <a:p>
            <a:pPr lvl="1"/>
            <a:r>
              <a:rPr lang="en-US" dirty="0"/>
              <a:t>s=“How are you?”;</a:t>
            </a: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6260"/>
              </p:ext>
            </p:extLst>
          </p:nvPr>
        </p:nvGraphicFramePr>
        <p:xfrm>
          <a:off x="4549907" y="2870134"/>
          <a:ext cx="2008039" cy="2746386"/>
        </p:xfrm>
        <a:graphic>
          <a:graphicData uri="http://schemas.openxmlformats.org/drawingml/2006/table">
            <a:tbl>
              <a:tblPr/>
              <a:tblGrid>
                <a:gridCol w="85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String s;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???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90722"/>
              </p:ext>
            </p:extLst>
          </p:nvPr>
        </p:nvGraphicFramePr>
        <p:xfrm>
          <a:off x="4549907" y="2870134"/>
          <a:ext cx="2008039" cy="2746386"/>
        </p:xfrm>
        <a:graphic>
          <a:graphicData uri="http://schemas.openxmlformats.org/drawingml/2006/table">
            <a:tbl>
              <a:tblPr/>
              <a:tblGrid>
                <a:gridCol w="85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String s;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“How are you?”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자유형 15"/>
          <p:cNvSpPr/>
          <p:nvPr/>
        </p:nvSpPr>
        <p:spPr>
          <a:xfrm>
            <a:off x="6015954" y="3319759"/>
            <a:ext cx="1019583" cy="1094838"/>
          </a:xfrm>
          <a:custGeom>
            <a:avLst/>
            <a:gdLst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83" h="1094838">
                <a:moveTo>
                  <a:pt x="0" y="556"/>
                </a:moveTo>
                <a:cubicBezTo>
                  <a:pt x="242341" y="-1942"/>
                  <a:pt x="580869" y="556"/>
                  <a:pt x="749508" y="83002"/>
                </a:cubicBezTo>
                <a:cubicBezTo>
                  <a:pt x="918147" y="165448"/>
                  <a:pt x="984354" y="352824"/>
                  <a:pt x="1011836" y="495231"/>
                </a:cubicBezTo>
                <a:cubicBezTo>
                  <a:pt x="1039318" y="637638"/>
                  <a:pt x="990600" y="837507"/>
                  <a:pt x="914400" y="937441"/>
                </a:cubicBezTo>
                <a:cubicBezTo>
                  <a:pt x="838200" y="1037375"/>
                  <a:pt x="697042" y="1072353"/>
                  <a:pt x="554636" y="109483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81918" y="56072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00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C00FF"/>
                </a:solidFill>
              </a:rPr>
              <a:t>Variables</a:t>
            </a:r>
            <a:r>
              <a:rPr lang="en-US" altLang="ko-KR" dirty="0"/>
              <a:t> of a Class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Variables of class type </a:t>
            </a:r>
            <a:r>
              <a:rPr lang="en-US" altLang="ko-KR" i="1" dirty="0"/>
              <a:t>cont’d</a:t>
            </a:r>
          </a:p>
          <a:p>
            <a:pPr lvl="1"/>
            <a:r>
              <a:rPr lang="en-US" altLang="ko-KR" dirty="0"/>
              <a:t>Student s = new Student();</a:t>
            </a:r>
          </a:p>
          <a:p>
            <a:pPr lvl="1"/>
            <a:r>
              <a:rPr lang="en-US" altLang="ko-KR" dirty="0" err="1"/>
              <a:t>s.setStudent</a:t>
            </a:r>
            <a:r>
              <a:rPr lang="en-US" altLang="ko-KR" dirty="0"/>
              <a:t>(“Jim Smith”, 2017);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99498"/>
              </p:ext>
            </p:extLst>
          </p:nvPr>
        </p:nvGraphicFramePr>
        <p:xfrm>
          <a:off x="1344723" y="3192724"/>
          <a:ext cx="2169964" cy="2746386"/>
        </p:xfrm>
        <a:graphic>
          <a:graphicData uri="http://schemas.openxmlformats.org/drawingml/2006/table">
            <a:tbl>
              <a:tblPr/>
              <a:tblGrid>
                <a:gridCol w="101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Student s;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???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???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34845"/>
              </p:ext>
            </p:extLst>
          </p:nvPr>
        </p:nvGraphicFramePr>
        <p:xfrm>
          <a:off x="1344723" y="3192724"/>
          <a:ext cx="2169964" cy="2746386"/>
        </p:xfrm>
        <a:graphic>
          <a:graphicData uri="http://schemas.openxmlformats.org/drawingml/2006/table">
            <a:tbl>
              <a:tblPr/>
              <a:tblGrid>
                <a:gridCol w="101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Student s;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“Jim Smith”</a:t>
                      </a:r>
                    </a:p>
                  </a:txBody>
                  <a:tcPr marL="61307" marR="61307" marT="30657" marB="30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1307" marR="61307" marT="30657" marB="3065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61307" marR="61307" marT="30657" marB="30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자유형 5"/>
          <p:cNvSpPr/>
          <p:nvPr/>
        </p:nvSpPr>
        <p:spPr>
          <a:xfrm>
            <a:off x="3051237" y="4282926"/>
            <a:ext cx="875567" cy="1008112"/>
          </a:xfrm>
          <a:custGeom>
            <a:avLst/>
            <a:gdLst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83" h="1094838">
                <a:moveTo>
                  <a:pt x="0" y="556"/>
                </a:moveTo>
                <a:cubicBezTo>
                  <a:pt x="242341" y="-1942"/>
                  <a:pt x="580869" y="556"/>
                  <a:pt x="749508" y="83002"/>
                </a:cubicBezTo>
                <a:cubicBezTo>
                  <a:pt x="918147" y="165448"/>
                  <a:pt x="984354" y="352824"/>
                  <a:pt x="1011836" y="495231"/>
                </a:cubicBezTo>
                <a:cubicBezTo>
                  <a:pt x="1039318" y="637638"/>
                  <a:pt x="990600" y="837507"/>
                  <a:pt x="914400" y="937441"/>
                </a:cubicBezTo>
                <a:cubicBezTo>
                  <a:pt x="838200" y="1037375"/>
                  <a:pt x="697042" y="1072353"/>
                  <a:pt x="554636" y="109483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051237" y="3634854"/>
            <a:ext cx="875567" cy="609447"/>
          </a:xfrm>
          <a:custGeom>
            <a:avLst/>
            <a:gdLst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1836"/>
              <a:gd name="connsiteY0" fmla="*/ 0 h 1094282"/>
              <a:gd name="connsiteX1" fmla="*/ 749508 w 1011836"/>
              <a:gd name="connsiteY1" fmla="*/ 82446 h 1094282"/>
              <a:gd name="connsiteX2" fmla="*/ 1011836 w 1011836"/>
              <a:gd name="connsiteY2" fmla="*/ 494675 h 1094282"/>
              <a:gd name="connsiteX3" fmla="*/ 914400 w 1011836"/>
              <a:gd name="connsiteY3" fmla="*/ 936885 h 1094282"/>
              <a:gd name="connsiteX4" fmla="*/ 554636 w 1011836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0 h 1094282"/>
              <a:gd name="connsiteX1" fmla="*/ 749508 w 1019583"/>
              <a:gd name="connsiteY1" fmla="*/ 82446 h 1094282"/>
              <a:gd name="connsiteX2" fmla="*/ 1011836 w 1019583"/>
              <a:gd name="connsiteY2" fmla="*/ 494675 h 1094282"/>
              <a:gd name="connsiteX3" fmla="*/ 914400 w 1019583"/>
              <a:gd name="connsiteY3" fmla="*/ 936885 h 1094282"/>
              <a:gd name="connsiteX4" fmla="*/ 554636 w 1019583"/>
              <a:gd name="connsiteY4" fmla="*/ 1094282 h 1094282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  <a:gd name="connsiteX0" fmla="*/ 0 w 1019583"/>
              <a:gd name="connsiteY0" fmla="*/ 556 h 1094838"/>
              <a:gd name="connsiteX1" fmla="*/ 749508 w 1019583"/>
              <a:gd name="connsiteY1" fmla="*/ 83002 h 1094838"/>
              <a:gd name="connsiteX2" fmla="*/ 1011836 w 1019583"/>
              <a:gd name="connsiteY2" fmla="*/ 495231 h 1094838"/>
              <a:gd name="connsiteX3" fmla="*/ 914400 w 1019583"/>
              <a:gd name="connsiteY3" fmla="*/ 937441 h 1094838"/>
              <a:gd name="connsiteX4" fmla="*/ 554636 w 1019583"/>
              <a:gd name="connsiteY4" fmla="*/ 1094838 h 10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583" h="1094838">
                <a:moveTo>
                  <a:pt x="0" y="556"/>
                </a:moveTo>
                <a:cubicBezTo>
                  <a:pt x="242341" y="-1942"/>
                  <a:pt x="580869" y="556"/>
                  <a:pt x="749508" y="83002"/>
                </a:cubicBezTo>
                <a:cubicBezTo>
                  <a:pt x="918147" y="165448"/>
                  <a:pt x="984354" y="352824"/>
                  <a:pt x="1011836" y="495231"/>
                </a:cubicBezTo>
                <a:cubicBezTo>
                  <a:pt x="1039318" y="637638"/>
                  <a:pt x="990600" y="837507"/>
                  <a:pt x="914400" y="937441"/>
                </a:cubicBezTo>
                <a:cubicBezTo>
                  <a:pt x="838200" y="1037375"/>
                  <a:pt x="697042" y="1072353"/>
                  <a:pt x="554636" y="109483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45159" y="594621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305" y="0"/>
            <a:ext cx="3101695" cy="685258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57365" y="1411099"/>
            <a:ext cx="926353" cy="304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62589" y="3215993"/>
            <a:ext cx="926353" cy="304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20542" y="5020887"/>
            <a:ext cx="242048" cy="304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2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we have a class named Book</a:t>
            </a:r>
          </a:p>
          <a:p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Consolas" pitchFamily="49" charset="0"/>
              </a:rPr>
              <a:t>Book </a:t>
            </a:r>
            <a:r>
              <a:rPr lang="en-US" sz="1800" dirty="0" err="1">
                <a:latin typeface="Consolas" pitchFamily="49" charset="0"/>
              </a:rPr>
              <a:t>jacksBook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>
                <a:solidFill>
                  <a:srgbClr val="941EDF"/>
                </a:solidFill>
                <a:latin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</a:rPr>
              <a:t> Book(</a:t>
            </a:r>
            <a:r>
              <a:rPr lang="en-US" sz="1800" dirty="0">
                <a:solidFill>
                  <a:srgbClr val="00CB00"/>
                </a:solidFill>
                <a:latin typeface="Consolas" pitchFamily="49" charset="0"/>
              </a:rPr>
              <a:t>“Java”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Consolas" pitchFamily="49" charset="0"/>
              </a:rPr>
              <a:t>Book </a:t>
            </a:r>
            <a:r>
              <a:rPr lang="en-US" sz="1800" dirty="0" err="1">
                <a:latin typeface="Consolas" pitchFamily="49" charset="0"/>
              </a:rPr>
              <a:t>apusBook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>
                <a:solidFill>
                  <a:srgbClr val="941EDF"/>
                </a:solidFill>
                <a:latin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</a:rPr>
              <a:t> Book(</a:t>
            </a:r>
            <a:r>
              <a:rPr lang="en-US" sz="1800" dirty="0">
                <a:solidFill>
                  <a:srgbClr val="00CB00"/>
                </a:solidFill>
                <a:latin typeface="Consolas" pitchFamily="49" charset="0"/>
              </a:rPr>
              <a:t>“Java”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r>
              <a:rPr lang="en-US" sz="1800" dirty="0"/>
              <a:t>vs.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Consolas" pitchFamily="49" charset="0"/>
              </a:rPr>
              <a:t>Book </a:t>
            </a:r>
            <a:r>
              <a:rPr lang="en-US" sz="1800" dirty="0" err="1">
                <a:latin typeface="Consolas" pitchFamily="49" charset="0"/>
              </a:rPr>
              <a:t>jacksBook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>
                <a:solidFill>
                  <a:srgbClr val="941EDF"/>
                </a:solidFill>
                <a:latin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</a:rPr>
              <a:t> Book(</a:t>
            </a:r>
            <a:r>
              <a:rPr lang="en-US" sz="1800" dirty="0">
                <a:solidFill>
                  <a:srgbClr val="00CB00"/>
                </a:solidFill>
                <a:latin typeface="Consolas" pitchFamily="49" charset="0"/>
              </a:rPr>
              <a:t>“Java”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1800" dirty="0">
                <a:latin typeface="Consolas" pitchFamily="49" charset="0"/>
              </a:rPr>
              <a:t>Book </a:t>
            </a:r>
            <a:r>
              <a:rPr lang="en-US" sz="1800" dirty="0" err="1">
                <a:latin typeface="Consolas" pitchFamily="49" charset="0"/>
              </a:rPr>
              <a:t>apusBook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jacksBook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883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Objects in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0" y="2162175"/>
            <a:ext cx="1430200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err="1">
                <a:latin typeface="Lucida Sans Unicode" pitchFamily="34" charset="0"/>
              </a:rPr>
              <a:t>jacksBook</a:t>
            </a:r>
            <a:endParaRPr lang="en-US" sz="2000" dirty="0">
              <a:latin typeface="Lucida Sans Unicode" pitchFamily="34" charset="0"/>
            </a:endParaRPr>
          </a:p>
          <a:p>
            <a:endParaRPr lang="en-US" sz="2000" dirty="0">
              <a:latin typeface="Lucida Sans Unicode" pitchFamily="34" charset="0"/>
            </a:endParaRPr>
          </a:p>
          <a:p>
            <a:r>
              <a:rPr lang="en-US" sz="2000" dirty="0" err="1">
                <a:latin typeface="Lucida Sans Unicode" pitchFamily="34" charset="0"/>
              </a:rPr>
              <a:t>apusBook</a:t>
            </a:r>
            <a:endParaRPr lang="en-US" sz="2000" dirty="0">
              <a:latin typeface="Lucida Sans Unicod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6550" y="2162175"/>
            <a:ext cx="800100" cy="10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>
                <a:latin typeface="Lucida Sans Unicode" pitchFamily="34" charset="0"/>
              </a:rPr>
              <a:t>?</a:t>
            </a:r>
          </a:p>
          <a:p>
            <a:endParaRPr lang="en-US" sz="2000">
              <a:latin typeface="Lucida Sans Unicode" pitchFamily="34" charset="0"/>
            </a:endParaRPr>
          </a:p>
          <a:p>
            <a:r>
              <a:rPr lang="en-US" sz="2000">
                <a:latin typeface="Lucida Sans Unicode" pitchFamily="34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4625" y="1619250"/>
            <a:ext cx="1079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Memory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29200" y="1619250"/>
            <a:ext cx="385762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Book </a:t>
            </a:r>
            <a:r>
              <a:rPr lang="en-US" sz="1800" dirty="0" err="1">
                <a:latin typeface="Consolas" pitchFamily="49" charset="0"/>
              </a:rPr>
              <a:t>jacksBook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r>
              <a:rPr lang="en-US" sz="1800" dirty="0">
                <a:latin typeface="Consolas" pitchFamily="49" charset="0"/>
              </a:rPr>
              <a:t>Book </a:t>
            </a:r>
            <a:r>
              <a:rPr lang="en-US" sz="1800" dirty="0" err="1">
                <a:latin typeface="Consolas" pitchFamily="49" charset="0"/>
              </a:rPr>
              <a:t>apusBook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endParaRPr lang="en-US" sz="1800" dirty="0">
              <a:latin typeface="Consolas" pitchFamily="49" charset="0"/>
            </a:endParaRPr>
          </a:p>
          <a:p>
            <a:r>
              <a:rPr lang="en-US" sz="1800" dirty="0" err="1">
                <a:latin typeface="Consolas" pitchFamily="49" charset="0"/>
              </a:rPr>
              <a:t>jacksBook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>
                <a:solidFill>
                  <a:srgbClr val="941EDF"/>
                </a:solidFill>
                <a:latin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</a:rPr>
              <a:t> Book(</a:t>
            </a:r>
            <a:r>
              <a:rPr lang="en-US" sz="1800" dirty="0">
                <a:solidFill>
                  <a:srgbClr val="00CB00"/>
                </a:solidFill>
                <a:latin typeface="Consolas" pitchFamily="49" charset="0"/>
              </a:rPr>
              <a:t>“Java”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r>
              <a:rPr lang="en-US" sz="1800" dirty="0" err="1">
                <a:latin typeface="Consolas" pitchFamily="49" charset="0"/>
              </a:rPr>
              <a:t>apusBook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>
                <a:solidFill>
                  <a:srgbClr val="941EDF"/>
                </a:solidFill>
                <a:latin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</a:rPr>
              <a:t> Book(</a:t>
            </a:r>
            <a:r>
              <a:rPr lang="en-US" sz="1800" dirty="0">
                <a:solidFill>
                  <a:srgbClr val="00CB00"/>
                </a:solidFill>
                <a:latin typeface="Consolas" pitchFamily="49" charset="0"/>
              </a:rPr>
              <a:t>“Java”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endParaRPr lang="en-US" sz="1800" dirty="0">
              <a:latin typeface="Consolas" pitchFamily="49" charset="0"/>
            </a:endParaRPr>
          </a:p>
          <a:p>
            <a:r>
              <a:rPr lang="en-US" sz="1800" dirty="0" err="1">
                <a:latin typeface="Consolas" pitchFamily="49" charset="0"/>
              </a:rPr>
              <a:t>jacksBook.setPage</a:t>
            </a:r>
            <a:r>
              <a:rPr lang="en-US" sz="1800" dirty="0">
                <a:latin typeface="Consolas" pitchFamily="49" charset="0"/>
              </a:rPr>
              <a:t>(137);</a:t>
            </a:r>
          </a:p>
          <a:p>
            <a:r>
              <a:rPr lang="en-US" sz="1800" dirty="0" err="1">
                <a:latin typeface="Consolas" pitchFamily="49" charset="0"/>
              </a:rPr>
              <a:t>apusBook.setPage</a:t>
            </a:r>
            <a:r>
              <a:rPr lang="en-US" sz="1800" dirty="0">
                <a:latin typeface="Consolas" pitchFamily="49" charset="0"/>
              </a:rPr>
              <a:t>(253);</a:t>
            </a:r>
          </a:p>
          <a:p>
            <a:endParaRPr lang="en-US" sz="1800" dirty="0">
              <a:latin typeface="Consolas" pitchFamily="49" charset="0"/>
            </a:endParaRPr>
          </a:p>
          <a:p>
            <a:r>
              <a:rPr lang="en-US" sz="1800" dirty="0" err="1">
                <a:latin typeface="Consolas" pitchFamily="49" charset="0"/>
              </a:rPr>
              <a:t>apusBook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jacksBook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r>
              <a:rPr lang="en-US" sz="1800" dirty="0" err="1">
                <a:latin typeface="Consolas" pitchFamily="49" charset="0"/>
              </a:rPr>
              <a:t>apusBook.setPage</a:t>
            </a:r>
            <a:r>
              <a:rPr lang="en-US" sz="1800" dirty="0">
                <a:latin typeface="Consolas" pitchFamily="49" charset="0"/>
              </a:rPr>
              <a:t>(509);</a:t>
            </a:r>
          </a:p>
          <a:p>
            <a:endParaRPr lang="en-US" sz="1800" dirty="0">
              <a:latin typeface="Consolas" pitchFamily="49" charset="0"/>
            </a:endParaRPr>
          </a:p>
          <a:p>
            <a:endParaRPr lang="en-US" sz="1800" dirty="0">
              <a:latin typeface="Consolas" pitchFamily="49" charset="0"/>
            </a:endParaRPr>
          </a:p>
          <a:p>
            <a:endParaRPr lang="en-US" sz="1800" dirty="0">
              <a:latin typeface="Consolas" pitchFamily="49" charset="0"/>
            </a:endParaRPr>
          </a:p>
          <a:p>
            <a:r>
              <a:rPr lang="en-US" sz="1800" b="1" dirty="0" err="1">
                <a:latin typeface="Consolas" pitchFamily="49" charset="0"/>
              </a:rPr>
              <a:t>jacksBook</a:t>
            </a:r>
            <a:r>
              <a:rPr lang="en-US" sz="1800" b="1" dirty="0">
                <a:latin typeface="Consolas" pitchFamily="49" charset="0"/>
              </a:rPr>
              <a:t> now has 509 pages!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6550" y="4105275"/>
            <a:ext cx="800100" cy="163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>
                <a:latin typeface="Lucida Sans Unicode" pitchFamily="34" charset="0"/>
              </a:rPr>
              <a:t>?</a:t>
            </a:r>
          </a:p>
          <a:p>
            <a:r>
              <a:rPr lang="en-US" sz="2000">
                <a:latin typeface="Lucida Sans Unicode" pitchFamily="34" charset="0"/>
              </a:rPr>
              <a:t>?</a:t>
            </a:r>
          </a:p>
          <a:p>
            <a:endParaRPr lang="en-US" sz="2000">
              <a:latin typeface="Lucida Sans Unicode" pitchFamily="34" charset="0"/>
            </a:endParaRPr>
          </a:p>
          <a:p>
            <a:r>
              <a:rPr lang="en-US" sz="2000">
                <a:latin typeface="Lucida Sans Unicode" pitchFamily="34" charset="0"/>
              </a:rPr>
              <a:t>?</a:t>
            </a:r>
          </a:p>
          <a:p>
            <a:r>
              <a:rPr lang="en-US" sz="2000">
                <a:latin typeface="Lucida Sans Unicode" pitchFamily="34" charset="0"/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76550" y="4105275"/>
            <a:ext cx="800100" cy="163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>
                <a:latin typeface="Lucida Sans Unicode" pitchFamily="34" charset="0"/>
              </a:rPr>
              <a:t>?</a:t>
            </a:r>
          </a:p>
          <a:p>
            <a:r>
              <a:rPr lang="en-US" sz="2000">
                <a:latin typeface="Lucida Sans Unicode" pitchFamily="34" charset="0"/>
              </a:rPr>
              <a:t>?</a:t>
            </a:r>
          </a:p>
          <a:p>
            <a:endParaRPr lang="en-US" sz="2000">
              <a:latin typeface="Lucida Sans Unicode" pitchFamily="34" charset="0"/>
            </a:endParaRPr>
          </a:p>
          <a:p>
            <a:r>
              <a:rPr lang="en-US" sz="2000">
                <a:latin typeface="Lucida Sans Unicode" pitchFamily="34" charset="0"/>
              </a:rPr>
              <a:t>Java</a:t>
            </a:r>
          </a:p>
          <a:p>
            <a:r>
              <a:rPr lang="en-US" sz="2000">
                <a:latin typeface="Lucida Sans Unicode" pitchFamily="34" charset="0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6550" y="4105275"/>
            <a:ext cx="800100" cy="163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>
                <a:latin typeface="Lucida Sans Unicode" pitchFamily="34" charset="0"/>
              </a:rPr>
              <a:t>Java</a:t>
            </a:r>
          </a:p>
          <a:p>
            <a:r>
              <a:rPr lang="en-US" sz="2000">
                <a:latin typeface="Lucida Sans Unicode" pitchFamily="34" charset="0"/>
              </a:rPr>
              <a:t>?</a:t>
            </a:r>
          </a:p>
          <a:p>
            <a:endParaRPr lang="en-US" sz="2000">
              <a:latin typeface="Lucida Sans Unicode" pitchFamily="34" charset="0"/>
            </a:endParaRPr>
          </a:p>
          <a:p>
            <a:r>
              <a:rPr lang="en-US" sz="2000">
                <a:latin typeface="Lucida Sans Unicode" pitchFamily="34" charset="0"/>
              </a:rPr>
              <a:t>Java</a:t>
            </a:r>
          </a:p>
          <a:p>
            <a:r>
              <a:rPr lang="en-US" sz="2000">
                <a:latin typeface="Lucida Sans Unicode" pitchFamily="34" charset="0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76550" y="4105275"/>
            <a:ext cx="800100" cy="163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>
                <a:latin typeface="Lucida Sans Unicode" pitchFamily="34" charset="0"/>
              </a:rPr>
              <a:t>Java</a:t>
            </a:r>
          </a:p>
          <a:p>
            <a:r>
              <a:rPr lang="en-US" sz="2000">
                <a:latin typeface="Lucida Sans Unicode" pitchFamily="34" charset="0"/>
              </a:rPr>
              <a:t>?</a:t>
            </a:r>
          </a:p>
          <a:p>
            <a:endParaRPr lang="en-US" sz="2000">
              <a:latin typeface="Lucida Sans Unicode" pitchFamily="34" charset="0"/>
            </a:endParaRPr>
          </a:p>
          <a:p>
            <a:r>
              <a:rPr lang="en-US" sz="2000">
                <a:latin typeface="Lucida Sans Unicode" pitchFamily="34" charset="0"/>
              </a:rPr>
              <a:t>Java</a:t>
            </a:r>
          </a:p>
          <a:p>
            <a:r>
              <a:rPr lang="en-US" sz="2000">
                <a:latin typeface="Lucida Sans Unicode" pitchFamily="34" charset="0"/>
              </a:rPr>
              <a:t>137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6550" y="4105275"/>
            <a:ext cx="800100" cy="163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>
                <a:latin typeface="Lucida Sans Unicode" pitchFamily="34" charset="0"/>
              </a:rPr>
              <a:t>Java</a:t>
            </a:r>
          </a:p>
          <a:p>
            <a:r>
              <a:rPr lang="en-US" sz="2000">
                <a:latin typeface="Lucida Sans Unicode" pitchFamily="34" charset="0"/>
              </a:rPr>
              <a:t>253</a:t>
            </a:r>
          </a:p>
          <a:p>
            <a:endParaRPr lang="en-US" sz="2000">
              <a:latin typeface="Lucida Sans Unicode" pitchFamily="34" charset="0"/>
            </a:endParaRPr>
          </a:p>
          <a:p>
            <a:r>
              <a:rPr lang="en-US" sz="2000">
                <a:latin typeface="Lucida Sans Unicode" pitchFamily="34" charset="0"/>
              </a:rPr>
              <a:t>Java</a:t>
            </a:r>
          </a:p>
          <a:p>
            <a:r>
              <a:rPr lang="en-US" sz="2000">
                <a:latin typeface="Lucida Sans Unicode" pitchFamily="34" charset="0"/>
              </a:rPr>
              <a:t>137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76551" y="4105275"/>
            <a:ext cx="800100" cy="163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Lucida Sans Unicode" pitchFamily="34" charset="0"/>
              </a:rPr>
              <a:t>Java</a:t>
            </a:r>
          </a:p>
          <a:p>
            <a:r>
              <a:rPr lang="en-US" sz="2000">
                <a:latin typeface="Lucida Sans Unicode" pitchFamily="34" charset="0"/>
              </a:rPr>
              <a:t>253</a:t>
            </a:r>
          </a:p>
          <a:p>
            <a:endParaRPr lang="en-US" sz="2000">
              <a:latin typeface="Lucida Sans Unicode" pitchFamily="34" charset="0"/>
            </a:endParaRPr>
          </a:p>
          <a:p>
            <a:r>
              <a:rPr lang="en-US" sz="2000">
                <a:latin typeface="Lucida Sans Unicode" pitchFamily="34" charset="0"/>
              </a:rPr>
              <a:t>Java</a:t>
            </a:r>
          </a:p>
          <a:p>
            <a:r>
              <a:rPr lang="en-US" sz="2000">
                <a:latin typeface="Lucida Sans Unicode" pitchFamily="34" charset="0"/>
              </a:rPr>
              <a:t>509</a:t>
            </a:r>
          </a:p>
        </p:txBody>
      </p:sp>
      <p:sp>
        <p:nvSpPr>
          <p:cNvPr id="17" name="Arc 16"/>
          <p:cNvSpPr/>
          <p:nvPr/>
        </p:nvSpPr>
        <p:spPr>
          <a:xfrm>
            <a:off x="3371850" y="2971801"/>
            <a:ext cx="514350" cy="1352550"/>
          </a:xfrm>
          <a:prstGeom prst="arc">
            <a:avLst>
              <a:gd name="adj1" fmla="val 16578101"/>
              <a:gd name="adj2" fmla="val 552857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8" name="Arc 17"/>
          <p:cNvSpPr/>
          <p:nvPr/>
        </p:nvSpPr>
        <p:spPr>
          <a:xfrm>
            <a:off x="3371850" y="2838449"/>
            <a:ext cx="590550" cy="2428875"/>
          </a:xfrm>
          <a:prstGeom prst="arc">
            <a:avLst>
              <a:gd name="adj1" fmla="val 16578101"/>
              <a:gd name="adj2" fmla="val 528560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9" name="Arc 18"/>
          <p:cNvSpPr/>
          <p:nvPr/>
        </p:nvSpPr>
        <p:spPr>
          <a:xfrm>
            <a:off x="3390901" y="2276475"/>
            <a:ext cx="647700" cy="2943225"/>
          </a:xfrm>
          <a:prstGeom prst="arc">
            <a:avLst>
              <a:gd name="adj1" fmla="val 16297682"/>
              <a:gd name="adj2" fmla="val 536550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2876550" y="2162175"/>
            <a:ext cx="971550" cy="10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Lucida Sans Unicode" pitchFamily="34" charset="0"/>
              </a:rPr>
              <a:t>2078</a:t>
            </a:r>
          </a:p>
          <a:p>
            <a:endParaRPr lang="en-US" sz="2000">
              <a:latin typeface="Lucida Sans Unicode" pitchFamily="34" charset="0"/>
            </a:endParaRPr>
          </a:p>
          <a:p>
            <a:r>
              <a:rPr lang="en-US" sz="2000">
                <a:latin typeface="Lucida Sans Unicode" pitchFamily="34" charset="0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7500" y="2162175"/>
            <a:ext cx="990600" cy="10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Lucida Sans Unicode" pitchFamily="34" charset="0"/>
              </a:rPr>
              <a:t>2078</a:t>
            </a:r>
          </a:p>
          <a:p>
            <a:endParaRPr lang="en-US" sz="2000" dirty="0">
              <a:latin typeface="Lucida Sans Unicode" pitchFamily="34" charset="0"/>
            </a:endParaRPr>
          </a:p>
          <a:p>
            <a:r>
              <a:rPr lang="en-US" sz="2000" dirty="0">
                <a:latin typeface="Lucida Sans Unicode" pitchFamily="34" charset="0"/>
              </a:rPr>
              <a:t>1056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1838" y="4105275"/>
            <a:ext cx="303212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>
                <a:latin typeface="Lucida Sans Unicode" pitchFamily="34" charset="0"/>
              </a:rPr>
              <a:t>?</a:t>
            </a:r>
          </a:p>
          <a:p>
            <a:endParaRPr lang="en-US" sz="2000">
              <a:latin typeface="Lucida Sans Unicode" pitchFamily="34" charset="0"/>
            </a:endParaRPr>
          </a:p>
          <a:p>
            <a:endParaRPr lang="en-US" sz="2000">
              <a:latin typeface="Lucida Sans Unicode" pitchFamily="34" charset="0"/>
            </a:endParaRPr>
          </a:p>
          <a:p>
            <a:r>
              <a:rPr lang="en-US" sz="2000">
                <a:latin typeface="Lucida Sans Unicode" pitchFamily="34" charset="0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01838" y="4105275"/>
            <a:ext cx="83227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>
                <a:latin typeface="Lucida Sans Unicode" pitchFamily="34" charset="0"/>
              </a:rPr>
              <a:t>?</a:t>
            </a:r>
          </a:p>
          <a:p>
            <a:endParaRPr lang="en-US" sz="2000">
              <a:latin typeface="Lucida Sans Unicode" pitchFamily="34" charset="0"/>
            </a:endParaRPr>
          </a:p>
          <a:p>
            <a:endParaRPr lang="en-US" sz="2000">
              <a:latin typeface="Lucida Sans Unicode" pitchFamily="34" charset="0"/>
            </a:endParaRPr>
          </a:p>
          <a:p>
            <a:r>
              <a:rPr lang="en-US" sz="2000">
                <a:latin typeface="Lucida Sans Unicode" pitchFamily="34" charset="0"/>
              </a:rPr>
              <a:t>2078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1838" y="4105275"/>
            <a:ext cx="83227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>
                <a:latin typeface="Lucida Sans Unicode" pitchFamily="34" charset="0"/>
              </a:rPr>
              <a:t>1056</a:t>
            </a:r>
          </a:p>
          <a:p>
            <a:endParaRPr lang="en-US" sz="2000">
              <a:latin typeface="Lucida Sans Unicode" pitchFamily="34" charset="0"/>
            </a:endParaRPr>
          </a:p>
          <a:p>
            <a:endParaRPr lang="en-US" sz="2000">
              <a:latin typeface="Lucida Sans Unicode" pitchFamily="34" charset="0"/>
            </a:endParaRPr>
          </a:p>
          <a:p>
            <a:r>
              <a:rPr lang="en-US" sz="2000">
                <a:latin typeface="Lucida Sans Unicode" pitchFamily="34" charset="0"/>
              </a:rPr>
              <a:t>2078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57500" y="2162175"/>
            <a:ext cx="990600" cy="10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Lucida Sans Unicode" pitchFamily="34" charset="0"/>
              </a:rPr>
              <a:t>2078</a:t>
            </a:r>
          </a:p>
          <a:p>
            <a:endParaRPr lang="en-US" sz="2000" dirty="0">
              <a:latin typeface="Lucida Sans Unicode" pitchFamily="34" charset="0"/>
            </a:endParaRPr>
          </a:p>
          <a:p>
            <a:r>
              <a:rPr lang="en-US" sz="2000" dirty="0">
                <a:latin typeface="Lucida Sans Unicode" pitchFamily="34" charset="0"/>
              </a:rPr>
              <a:t>2078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593" y="3406309"/>
            <a:ext cx="1584435" cy="160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This location of memory is out of reach – it will be recycled by the system</a:t>
            </a:r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1679028" y="4209872"/>
            <a:ext cx="433551" cy="114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3" grpId="0"/>
      <p:bldP spid="24" grpId="0"/>
      <p:bldP spid="24" grpId="1"/>
      <p:bldP spid="11" grpId="0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of a class type contain memory addresses</a:t>
            </a:r>
          </a:p>
          <a:p>
            <a:pPr lvl="1"/>
            <a:r>
              <a:rPr lang="en-US" dirty="0"/>
              <a:t>NOT objects themselves</a:t>
            </a:r>
          </a:p>
          <a:p>
            <a:r>
              <a:rPr lang="en-US" dirty="0"/>
              <a:t>It is dangerous to use assign operator “=” and equal-to operator “==” on class type variables</a:t>
            </a:r>
          </a:p>
        </p:txBody>
      </p:sp>
    </p:spTree>
    <p:extLst>
      <p:ext uri="{BB962C8B-B14F-4D97-AF65-F5344CB8AC3E}">
        <p14:creationId xmlns:p14="http://schemas.microsoft.com/office/powerpoint/2010/main" val="1907331077"/>
      </p:ext>
    </p:extLst>
  </p:cSld>
  <p:clrMapOvr>
    <a:masterClrMapping/>
  </p:clrMapOvr>
</p:sld>
</file>

<file path=ppt/theme/theme1.xml><?xml version="1.0" encoding="utf-8"?>
<a:theme xmlns:a="http://schemas.openxmlformats.org/drawingml/2006/main" name="UNC-5-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UNC-5-ed</Template>
  <TotalTime>16566</TotalTime>
  <Words>2278</Words>
  <Application>Microsoft Office PowerPoint</Application>
  <PresentationFormat>화면 슬라이드 쇼(4:3)</PresentationFormat>
  <Paragraphs>461</Paragraphs>
  <Slides>28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Lucida Sans Unicode</vt:lpstr>
      <vt:lpstr>Wingdings 2</vt:lpstr>
      <vt:lpstr>UNC-5-ed</vt:lpstr>
      <vt:lpstr>5.3 Objects and References</vt:lpstr>
      <vt:lpstr>Variables of a Class Type</vt:lpstr>
      <vt:lpstr>Variables of primitive type</vt:lpstr>
      <vt:lpstr>Variables of a Class Type</vt:lpstr>
      <vt:lpstr>Variables of a Class Type</vt:lpstr>
      <vt:lpstr>Variables of a Class Type</vt:lpstr>
      <vt:lpstr>Example: Books</vt:lpstr>
      <vt:lpstr>Objects in Memory</vt:lpstr>
      <vt:lpstr>Remember</vt:lpstr>
      <vt:lpstr>== vs. equals() for Strings Explained</vt:lpstr>
      <vt:lpstr>== vs. equals() for Strings Explained</vt:lpstr>
      <vt:lpstr>== vs. equals() for Strings Explained</vt:lpstr>
      <vt:lpstr>Defining equals() method</vt:lpstr>
      <vt:lpstr>Defining equals() method</vt:lpstr>
      <vt:lpstr>Boolean-Valued Methods</vt:lpstr>
      <vt:lpstr>Lab: define equal method</vt:lpstr>
      <vt:lpstr>Lab: define equal method</vt:lpstr>
      <vt:lpstr>PowerPoint 프레젠테이션</vt:lpstr>
      <vt:lpstr>PowerPoint 프레젠테이션</vt:lpstr>
      <vt:lpstr>Lab: define equal method</vt:lpstr>
      <vt:lpstr>Parameters of a Class Type</vt:lpstr>
      <vt:lpstr>Parameters of a Primitive Type</vt:lpstr>
      <vt:lpstr>Parameters of a Class Type</vt:lpstr>
      <vt:lpstr>Parameters of a Class Type</vt:lpstr>
      <vt:lpstr>Practice 5</vt:lpstr>
      <vt:lpstr>Practice 5</vt:lpstr>
      <vt:lpstr>Practice 5</vt:lpstr>
      <vt:lpstr>Summary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Haohan Li</dc:creator>
  <cp:lastModifiedBy>Hwang Jaein</cp:lastModifiedBy>
  <cp:revision>1023</cp:revision>
  <cp:lastPrinted>2014-03-31T12:06:45Z</cp:lastPrinted>
  <dcterms:created xsi:type="dcterms:W3CDTF">2013-01-10T01:00:39Z</dcterms:created>
  <dcterms:modified xsi:type="dcterms:W3CDTF">2022-04-14T11:11:27Z</dcterms:modified>
</cp:coreProperties>
</file>