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25" r:id="rId3"/>
    <p:sldId id="315" r:id="rId4"/>
    <p:sldId id="308" r:id="rId5"/>
    <p:sldId id="316" r:id="rId6"/>
    <p:sldId id="366" r:id="rId7"/>
    <p:sldId id="260" r:id="rId8"/>
    <p:sldId id="317" r:id="rId9"/>
    <p:sldId id="318" r:id="rId10"/>
    <p:sldId id="261" r:id="rId11"/>
    <p:sldId id="320" r:id="rId12"/>
    <p:sldId id="263" r:id="rId13"/>
    <p:sldId id="264" r:id="rId14"/>
    <p:sldId id="322" r:id="rId15"/>
    <p:sldId id="265" r:id="rId16"/>
    <p:sldId id="323" r:id="rId17"/>
    <p:sldId id="326" r:id="rId18"/>
    <p:sldId id="334" r:id="rId19"/>
    <p:sldId id="365" r:id="rId20"/>
    <p:sldId id="267" r:id="rId21"/>
    <p:sldId id="346" r:id="rId22"/>
    <p:sldId id="269" r:id="rId23"/>
    <p:sldId id="337" r:id="rId24"/>
    <p:sldId id="347" r:id="rId25"/>
    <p:sldId id="367" r:id="rId26"/>
    <p:sldId id="270" r:id="rId27"/>
    <p:sldId id="327" r:id="rId28"/>
    <p:sldId id="271" r:id="rId29"/>
    <p:sldId id="370" r:id="rId30"/>
    <p:sldId id="371" r:id="rId31"/>
    <p:sldId id="272" r:id="rId32"/>
    <p:sldId id="273" r:id="rId33"/>
    <p:sldId id="372" r:id="rId34"/>
    <p:sldId id="274" r:id="rId35"/>
    <p:sldId id="275" r:id="rId36"/>
    <p:sldId id="276" r:id="rId37"/>
    <p:sldId id="348" r:id="rId38"/>
    <p:sldId id="357" r:id="rId39"/>
    <p:sldId id="354" r:id="rId40"/>
    <p:sldId id="350" r:id="rId41"/>
    <p:sldId id="355" r:id="rId42"/>
    <p:sldId id="353" r:id="rId43"/>
    <p:sldId id="375" r:id="rId44"/>
    <p:sldId id="279" r:id="rId45"/>
    <p:sldId id="280" r:id="rId46"/>
    <p:sldId id="376" r:id="rId47"/>
    <p:sldId id="373" r:id="rId48"/>
    <p:sldId id="374" r:id="rId49"/>
    <p:sldId id="257" r:id="rId50"/>
    <p:sldId id="258" r:id="rId51"/>
    <p:sldId id="259" r:id="rId52"/>
    <p:sldId id="379" r:id="rId53"/>
    <p:sldId id="380" r:id="rId54"/>
    <p:sldId id="262" r:id="rId55"/>
    <p:sldId id="381" r:id="rId56"/>
    <p:sldId id="382" r:id="rId57"/>
    <p:sldId id="383" r:id="rId58"/>
    <p:sldId id="266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89E08-FC80-47A2-9978-39D3EA20642F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DimensionCoverter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4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2022-04-15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Local%20Settings/Temp/Temporary%20Directory%203%20for%2089511-86611-savitchC4-6.zip/CodeSamples3.htm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Local%20Settings/Temp/Temporary%20Directory%203%20for%2089511-86611-savitchC4-6.zip/CodeSamples3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Local%20Settings/Temp/Temporary%20Directory%203%20for%2089511-86611-savitchC4-6.zip/CodeSamples3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../Local%20Settings/Temp/Temporary%20Directory%203%20for%2089511-86611-savitchC4-6.zip/CodeSamples3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../Local%20Settings/Temp/Temporary%20Directory%203%20for%2089511-86611-savitchC4-6.zip/CodeSamples3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../Local%20Settings/Temp/Temporary%20Directory%203%20for%2089511-86611-savitchC4-6.zip/CodeSamples3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../Local%20Settings/Temp/Temporary%20Directory%203%20for%2089511-86611-savitchC4-6.zip/CodeSamples3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lang/Enum.html#finalize()" TargetMode="External"/><Relationship Id="rId13" Type="http://schemas.openxmlformats.org/officeDocument/2006/relationships/hyperlink" Target="https://docs.oracle.com/javase/7/docs/api/java/lang/Enum.html#name()" TargetMode="External"/><Relationship Id="rId3" Type="http://schemas.openxmlformats.org/officeDocument/2006/relationships/hyperlink" Target="https://docs.oracle.com/javase/7/docs/api/java/lang/Object.html" TargetMode="External"/><Relationship Id="rId7" Type="http://schemas.openxmlformats.org/officeDocument/2006/relationships/hyperlink" Target="https://docs.oracle.com/javase/7/docs/api/java/lang/Enum.html#equals(java.lang.Object)" TargetMode="External"/><Relationship Id="rId12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docs.oracle.com/javase/7/docs/api/java/lang/Enum.html#valueOf(java.lang.Class,%20java.lang.Str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Enum.html" TargetMode="External"/><Relationship Id="rId11" Type="http://schemas.openxmlformats.org/officeDocument/2006/relationships/hyperlink" Target="https://docs.oracle.com/javase/7/docs/api/java/lang/Enum.html#hashCode()" TargetMode="External"/><Relationship Id="rId5" Type="http://schemas.openxmlformats.org/officeDocument/2006/relationships/hyperlink" Target="https://docs.oracle.com/javase/7/docs/api/java/lang/Enum.html#compareTo(E)" TargetMode="External"/><Relationship Id="rId15" Type="http://schemas.openxmlformats.org/officeDocument/2006/relationships/hyperlink" Target="https://docs.oracle.com/javase/7/docs/api/java/lang/Enum.html#toString()" TargetMode="External"/><Relationship Id="rId10" Type="http://schemas.openxmlformats.org/officeDocument/2006/relationships/hyperlink" Target="https://docs.oracle.com/javase/7/docs/api/java/lang/Enum.html#getDeclaringClass()" TargetMode="External"/><Relationship Id="rId4" Type="http://schemas.openxmlformats.org/officeDocument/2006/relationships/hyperlink" Target="https://docs.oracle.com/javase/7/docs/api/java/lang/Enum.html#clone()" TargetMode="External"/><Relationship Id="rId9" Type="http://schemas.openxmlformats.org/officeDocument/2006/relationships/hyperlink" Target="https://docs.oracle.com/javase/7/docs/api/java/lang/Class.html" TargetMode="External"/><Relationship Id="rId14" Type="http://schemas.openxmlformats.org/officeDocument/2006/relationships/hyperlink" Target="https://docs.oracle.com/javase/7/docs/api/java/lang/Enum.html#ordinal()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Local%20Settings/Temp/Temporary%20Directory%203%20for%2089511-86611-savitchC4-6.zip/CodeSamples3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March 4, 2014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599099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Introduction to Java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eaLnBrk="1" hangingPunct="1"/>
            <a:r>
              <a:rPr lang="en-US" sz="3200" b="1" i="1" dirty="0">
                <a:solidFill>
                  <a:srgbClr val="FF0000"/>
                </a:solidFill>
              </a:rPr>
              <a:t>Ch. 6. More About Objects </a:t>
            </a:r>
            <a:r>
              <a:rPr lang="en-US" sz="3200" b="1" i="1">
                <a:solidFill>
                  <a:srgbClr val="FF0000"/>
                </a:solidFill>
              </a:rPr>
              <a:t>and Methods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/>
              <a:t>Dept. of Software,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 err="1"/>
              <a:t>Ahyoung</a:t>
            </a:r>
            <a:r>
              <a:rPr lang="en-US" altLang="ko-KR" sz="2000" dirty="0"/>
              <a:t> Choi, Spring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Defining Constructors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1822797"/>
            <a:ext cx="62658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17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911"/>
            <a:ext cx="6437312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95512" y="1939461"/>
            <a:ext cx="19812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38562" y="2847511"/>
            <a:ext cx="104775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15105" y="63116"/>
            <a:ext cx="3155575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Differences between </a:t>
            </a:r>
            <a:r>
              <a:rPr lang="en-US" altLang="ko-KR" dirty="0" err="1"/>
              <a:t>mutator</a:t>
            </a:r>
            <a:r>
              <a:rPr lang="en-US" altLang="ko-KR" dirty="0"/>
              <a:t> (setter method) vs constructor?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Can call once vs </a:t>
            </a:r>
          </a:p>
          <a:p>
            <a:r>
              <a:rPr lang="en-US" altLang="ko-KR" dirty="0"/>
              <a:t>Can call whenever want  </a:t>
            </a:r>
          </a:p>
        </p:txBody>
      </p:sp>
    </p:spTree>
    <p:extLst>
      <p:ext uri="{BB962C8B-B14F-4D97-AF65-F5344CB8AC3E}">
        <p14:creationId xmlns:p14="http://schemas.microsoft.com/office/powerpoint/2010/main" val="2652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Defining Constructors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65450" cy="452596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Figure 6.2 A constructor returning a reference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9612" y="1491559"/>
            <a:ext cx="5437188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12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9750" y="482600"/>
            <a:ext cx="8604250" cy="1143000"/>
          </a:xfrm>
        </p:spPr>
        <p:txBody>
          <a:bodyPr/>
          <a:lstStyle/>
          <a:p>
            <a:pPr eaLnBrk="1" hangingPunct="1"/>
            <a:r>
              <a:rPr lang="en-US" altLang="ko-KR" sz="3600">
                <a:ea typeface="굴림" charset="-127"/>
              </a:rPr>
              <a:t>Calling Methods from Other Constructors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Method</a:t>
            </a:r>
            <a:r>
              <a:rPr lang="ko-KR" altLang="en-US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can call other methods within a classes.</a:t>
            </a:r>
          </a:p>
          <a:p>
            <a:pPr eaLnBrk="1" hangingPunct="1"/>
            <a:r>
              <a:rPr lang="en-US" altLang="ko-KR" b="1" dirty="0">
                <a:ea typeface="굴림" charset="-127"/>
              </a:rPr>
              <a:t>Similarly constructor can call methods within a class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Keeps from (avoid) repeating code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0" y="2980204"/>
            <a:ext cx="55641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/>
          <p:cNvCxnSpPr>
            <a:endCxn id="7" idx="7"/>
          </p:cNvCxnSpPr>
          <p:nvPr/>
        </p:nvCxnSpPr>
        <p:spPr>
          <a:xfrm flipH="1">
            <a:off x="2480310" y="2561796"/>
            <a:ext cx="3143549" cy="1157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60525" y="3654425"/>
            <a:ext cx="960438" cy="441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0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 pet class – Let’s make</a:t>
            </a:r>
            <a:r>
              <a:rPr lang="ko-KR" altLang="en-US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it simple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321"/>
            <a:ext cx="4974323" cy="257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20" y="3925038"/>
            <a:ext cx="3351174" cy="26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65" y="4175775"/>
            <a:ext cx="3966833" cy="254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124836" y="1298815"/>
            <a:ext cx="396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굴림" charset="-127"/>
              </a:rPr>
              <a:t>View </a:t>
            </a:r>
            <a:r>
              <a:rPr lang="en-US" altLang="ko-KR" dirty="0">
                <a:ea typeface="굴림" charset="-127"/>
                <a:hlinkClick r:id="rId5" action="ppaction://hlinkfile"/>
              </a:rPr>
              <a:t>sample code</a:t>
            </a:r>
            <a:r>
              <a:rPr lang="en-US" altLang="ko-KR" dirty="0">
                <a:ea typeface="굴림" charset="-127"/>
              </a:rPr>
              <a:t>, listing 6.3 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Pet2  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92178" y="2180947"/>
            <a:ext cx="5166776" cy="195438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private void set(String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double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if ((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0) ||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0)){</a:t>
            </a:r>
          </a:p>
          <a:p>
            <a:pPr lvl="2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("Error: Negative age or weight.");</a:t>
            </a:r>
          </a:p>
          <a:p>
            <a:pPr lvl="2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else{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weight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1304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686800" cy="89981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Calling Constructor from Other Constructors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initial constructor and method set</a:t>
            </a:r>
          </a:p>
          <a:p>
            <a:r>
              <a:rPr lang="en-US" altLang="ko-KR" dirty="0"/>
              <a:t>In the other constructors use the this reference to call initial constructor</a:t>
            </a:r>
          </a:p>
          <a:p>
            <a:r>
              <a:rPr lang="en-US" altLang="ko-KR" dirty="0"/>
              <a:t>View </a:t>
            </a:r>
            <a:r>
              <a:rPr lang="en-US" altLang="ko-KR" dirty="0">
                <a:hlinkClick r:id="rId2" action="ppaction://hlinkfile"/>
              </a:rPr>
              <a:t>revised class</a:t>
            </a:r>
            <a:r>
              <a:rPr lang="en-US" altLang="ko-KR" dirty="0"/>
              <a:t>, listing 6.4 class Pet3</a:t>
            </a:r>
          </a:p>
          <a:p>
            <a:pPr lvl="1"/>
            <a:r>
              <a:rPr lang="en-US" altLang="ko-KR" dirty="0"/>
              <a:t>Note calls to initial constructor</a:t>
            </a:r>
          </a:p>
        </p:txBody>
      </p:sp>
    </p:spTree>
    <p:extLst>
      <p:ext uri="{BB962C8B-B14F-4D97-AF65-F5344CB8AC3E}">
        <p14:creationId xmlns:p14="http://schemas.microsoft.com/office/powerpoint/2010/main" val="214766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"/>
            <a:ext cx="46355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500" y="2265082"/>
            <a:ext cx="2461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Initial constructor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08518" y="2008094"/>
            <a:ext cx="4452470" cy="9681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05429" y="316184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Use!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429" y="3934427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Use!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1580" y="4686491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Use!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1580" y="5459075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62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6.2 </a:t>
            </a:r>
            <a:r>
              <a:rPr lang="en-US" altLang="ko-KR" sz="3600" dirty="0">
                <a:ea typeface="굴림" charset="-127"/>
              </a:rPr>
              <a:t>Static Variables and Static Methods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0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19327"/>
            <a:ext cx="8229600" cy="2365720"/>
          </a:xfrm>
        </p:spPr>
        <p:txBody>
          <a:bodyPr/>
          <a:lstStyle/>
          <a:p>
            <a:r>
              <a:rPr lang="en-US" altLang="ko-KR" sz="2400" dirty="0"/>
              <a:t>What does “</a:t>
            </a:r>
            <a:r>
              <a:rPr lang="en-US" altLang="ko-KR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final</a:t>
            </a:r>
            <a:r>
              <a:rPr lang="en-US" altLang="ko-KR" sz="2400" dirty="0"/>
              <a:t>” mean ? </a:t>
            </a:r>
          </a:p>
          <a:p>
            <a:pPr lvl="1"/>
            <a:r>
              <a:rPr lang="en-US" altLang="ko-KR" dirty="0"/>
              <a:t>What is it </a:t>
            </a:r>
            <a:r>
              <a:rPr lang="en-US" altLang="ko-KR" dirty="0">
                <a:solidFill>
                  <a:srgbClr val="FF0000"/>
                </a:solidFill>
              </a:rPr>
              <a:t>implemented</a:t>
            </a:r>
            <a:r>
              <a:rPr lang="en-US" altLang="ko-KR" dirty="0"/>
              <a:t> ?</a:t>
            </a:r>
          </a:p>
          <a:p>
            <a:pPr lvl="1"/>
            <a:r>
              <a:rPr lang="en-US" altLang="ko-KR" sz="2000" dirty="0"/>
              <a:t>If you generate N objects of a class </a:t>
            </a:r>
            <a:r>
              <a:rPr lang="en-US" altLang="ko-KR" sz="2000" dirty="0" err="1"/>
              <a:t>DimemsionCoverter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/>
              <a:t>how many variable INCHES_PER_FOOT are generated ?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89" y="1714500"/>
            <a:ext cx="4340099" cy="203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128576" y="1971099"/>
            <a:ext cx="922020" cy="1993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“classes do not have data; individual objects have data”</a:t>
            </a:r>
          </a:p>
          <a:p>
            <a:endParaRPr lang="en-US" dirty="0"/>
          </a:p>
          <a:p>
            <a:r>
              <a:rPr lang="en-US" dirty="0"/>
              <a:t>This is not always true – classes can have data, too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static </a:t>
            </a:r>
            <a:r>
              <a:rPr lang="en-US" dirty="0">
                <a:solidFill>
                  <a:srgbClr val="FF0000"/>
                </a:solidFill>
              </a:rPr>
              <a:t>variables and methods </a:t>
            </a:r>
            <a:r>
              <a:rPr lang="en-US" b="1" dirty="0">
                <a:solidFill>
                  <a:srgbClr val="FF0000"/>
                </a:solidFill>
              </a:rPr>
              <a:t>belong to a class as a whole</a:t>
            </a:r>
            <a:r>
              <a:rPr lang="en-US" dirty="0">
                <a:solidFill>
                  <a:srgbClr val="FF0000"/>
                </a:solidFill>
              </a:rPr>
              <a:t>, not to an individual object </a:t>
            </a:r>
          </a:p>
          <a:p>
            <a:pPr lvl="1"/>
            <a:r>
              <a:rPr lang="en-US" dirty="0"/>
              <a:t>When would you want a method that does not need an object? </a:t>
            </a:r>
          </a:p>
          <a:p>
            <a:pPr lvl="2"/>
            <a:r>
              <a:rPr lang="en-US" dirty="0"/>
              <a:t>If the method perform a general function instead of actions on an object 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6.1 </a:t>
            </a:r>
            <a:r>
              <a:rPr lang="en-US" altLang="ko-KR" dirty="0">
                <a:ea typeface="굴림" charset="-127"/>
              </a:rPr>
              <a:t>Constructors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9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Static Variables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23528" y="1372715"/>
            <a:ext cx="8229600" cy="4951885"/>
          </a:xfrm>
        </p:spPr>
        <p:txBody>
          <a:bodyPr/>
          <a:lstStyle/>
          <a:p>
            <a:pPr>
              <a:defRPr/>
            </a:pPr>
            <a:r>
              <a:rPr lang="en-US" altLang="ko-KR" sz="2400" b="1">
                <a:solidFill>
                  <a:srgbClr val="0000FF"/>
                </a:solidFill>
              </a:rPr>
              <a:t>Static</a:t>
            </a:r>
            <a:r>
              <a:rPr lang="en-US" altLang="ko-KR" sz="2400" b="1"/>
              <a:t> means “belonging to </a:t>
            </a:r>
            <a:r>
              <a:rPr lang="en-US" altLang="ko-KR" sz="2400" b="1" i="1"/>
              <a:t>the class </a:t>
            </a:r>
            <a:r>
              <a:rPr lang="en-US" altLang="ko-KR" sz="2400" b="1"/>
              <a:t>in general”, </a:t>
            </a:r>
            <a:r>
              <a:rPr lang="en-US" altLang="ko-KR" sz="2400" b="1" u="sng"/>
              <a:t>not to</a:t>
            </a:r>
            <a:r>
              <a:rPr lang="en-US" altLang="ko-KR" sz="2400" b="1"/>
              <a:t> an </a:t>
            </a:r>
            <a:r>
              <a:rPr lang="en-US" altLang="ko-KR" sz="2400" b="1" i="1"/>
              <a:t>individual object</a:t>
            </a:r>
          </a:p>
          <a:p>
            <a:pPr lvl="1">
              <a:defRPr/>
            </a:pPr>
            <a:endParaRPr lang="en-US" altLang="ko-KR" sz="2000" b="1" i="1"/>
          </a:p>
          <a:p>
            <a:pPr eaLnBrk="1" hangingPunct="1">
              <a:defRPr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A variable may be declared with the </a:t>
            </a:r>
            <a:r>
              <a:rPr lang="en-US" sz="2400" b="1">
                <a:solidFill>
                  <a:srgbClr val="0000FF"/>
                </a:solidFill>
              </a:rPr>
              <a:t>static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keyword</a:t>
            </a:r>
          </a:p>
          <a:p>
            <a:pPr lvl="1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ko-KR" sz="2000" b="1">
                <a:latin typeface="Courier New" pitchFamily="49" charset="0"/>
                <a:ea typeface="굴림" charset="-127"/>
              </a:rPr>
              <a:t>e.g.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static </a:t>
            </a:r>
            <a:r>
              <a:rPr lang="en-US" altLang="ko-KR" sz="2000" b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int numTicketsSold;</a:t>
            </a:r>
            <a:endParaRPr lang="en-US" altLang="ko-KR" sz="2000">
              <a:latin typeface="Consolas" panose="020B0609020204030204" pitchFamily="49" charset="0"/>
              <a:ea typeface="굴림" charset="-127"/>
              <a:cs typeface="Consolas" panose="020B0609020204030204" pitchFamily="49" charset="0"/>
            </a:endParaRPr>
          </a:p>
          <a:p>
            <a:pPr lvl="1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ko-KR" sz="2000">
                <a:latin typeface="Arial" charset="0"/>
                <a:ea typeface="굴림" charset="-127"/>
              </a:rPr>
              <a:t>There </a:t>
            </a:r>
            <a:r>
              <a:rPr lang="en-US" altLang="ko-KR" sz="2000" i="1">
                <a:latin typeface="Arial" charset="0"/>
                <a:ea typeface="굴림" charset="-127"/>
              </a:rPr>
              <a:t>is one</a:t>
            </a:r>
            <a:r>
              <a:rPr lang="en-US" altLang="ko-KR" sz="2000">
                <a:latin typeface="Arial" charset="0"/>
                <a:ea typeface="굴림" charset="-127"/>
              </a:rPr>
              <a:t> variable numTickets for the class </a:t>
            </a:r>
            <a:r>
              <a:rPr lang="en-US" altLang="ko-KR" sz="2000" i="1">
                <a:solidFill>
                  <a:schemeClr val="folHlink"/>
                </a:solidFill>
                <a:latin typeface="Arial" charset="0"/>
                <a:ea typeface="굴림" charset="-127"/>
              </a:rPr>
              <a:t>not one per object!!!</a:t>
            </a:r>
            <a:r>
              <a:rPr lang="en-US" altLang="ko-KR" sz="2000">
                <a:latin typeface="Arial" charset="0"/>
                <a:ea typeface="굴림" charset="-127"/>
              </a:rPr>
              <a:t> </a:t>
            </a:r>
          </a:p>
          <a:p>
            <a:pPr lvl="1">
              <a:defRPr/>
            </a:pPr>
            <a:endParaRPr lang="en-US" sz="2000" b="1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2400" b="1">
                <a:solidFill>
                  <a:srgbClr val="FF0000"/>
                </a:solidFill>
              </a:rPr>
              <a:t> Static variables </a:t>
            </a:r>
            <a:r>
              <a:rPr lang="en-US" sz="2400" b="1" u="sng">
                <a:solidFill>
                  <a:srgbClr val="FF0000"/>
                </a:solidFill>
              </a:rPr>
              <a:t>are shared by all objects</a:t>
            </a:r>
            <a:r>
              <a:rPr lang="en-US" sz="2400" b="1">
                <a:solidFill>
                  <a:srgbClr val="FF0000"/>
                </a:solidFill>
              </a:rPr>
              <a:t> of a class</a:t>
            </a:r>
          </a:p>
          <a:p>
            <a:pPr lvl="1" eaLnBrk="1" hangingPunct="1">
              <a:defRPr/>
            </a:pPr>
            <a:r>
              <a:rPr lang="en-US" sz="2000"/>
              <a:t>Variables declared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ea typeface="+mn-ea"/>
              </a:rPr>
              <a:t>static final </a:t>
            </a:r>
            <a:r>
              <a:rPr lang="en-US" sz="2000"/>
              <a:t>are considered constants – value cannot be changed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8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Static Variables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23528" y="1566494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Variables declared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(without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dirty="0"/>
              <a:t>) can be    changed</a:t>
            </a:r>
          </a:p>
          <a:p>
            <a:pPr lvl="1" eaLnBrk="1" hangingPunct="1">
              <a:defRPr/>
            </a:pPr>
            <a:r>
              <a:rPr lang="en-US" dirty="0"/>
              <a:t>Only one instance of the variable exists</a:t>
            </a:r>
          </a:p>
          <a:p>
            <a:pPr lvl="1" eaLnBrk="1" hangingPunct="1">
              <a:defRPr/>
            </a:pPr>
            <a:r>
              <a:rPr lang="en-US" dirty="0"/>
              <a:t>It can be accessed (</a:t>
            </a:r>
            <a:r>
              <a:rPr lang="en-US" b="1" u="sng" dirty="0">
                <a:solidFill>
                  <a:srgbClr val="FF0000"/>
                </a:solidFill>
              </a:rPr>
              <a:t>shared</a:t>
            </a:r>
            <a:r>
              <a:rPr lang="en-US" dirty="0"/>
              <a:t>) by all instances of the class</a:t>
            </a:r>
          </a:p>
          <a:p>
            <a:pPr lvl="1"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public static variable may be accessed by</a:t>
            </a:r>
          </a:p>
          <a:p>
            <a:pPr lvl="1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ko-KR" i="1" dirty="0" err="1">
                <a:solidFill>
                  <a:schemeClr val="hlink"/>
                </a:solidFill>
                <a:latin typeface="Arial" charset="0"/>
                <a:ea typeface="굴림" charset="-127"/>
              </a:rPr>
              <a:t>ClassName.variableName</a:t>
            </a:r>
            <a:endParaRPr lang="en-US" altLang="ko-KR" dirty="0">
              <a:latin typeface="Arial" charset="0"/>
              <a:ea typeface="굴림" charset="-127"/>
            </a:endParaRPr>
          </a:p>
          <a:p>
            <a:pPr lvl="1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ko-KR" dirty="0">
                <a:latin typeface="Arial" charset="0"/>
                <a:ea typeface="굴림" charset="-127"/>
              </a:rPr>
              <a:t>E.g. </a:t>
            </a:r>
            <a:r>
              <a:rPr lang="en-US" altLang="ko-KR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Math.PI</a:t>
            </a:r>
            <a:endParaRPr lang="en-US" altLang="ko-KR" dirty="0">
              <a:latin typeface="Consolas" panose="020B0609020204030204" pitchFamily="49" charset="0"/>
              <a:ea typeface="굴림" charset="-127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5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Static 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02876"/>
            <a:ext cx="8229600" cy="4982172"/>
          </a:xfrm>
        </p:spPr>
        <p:txBody>
          <a:bodyPr/>
          <a:lstStyle/>
          <a:p>
            <a:pPr eaLnBrk="1" hangingPunct="1"/>
            <a:r>
              <a:rPr lang="en-US" altLang="ko-KR" sz="2400" b="1" dirty="0">
                <a:ea typeface="굴림" charset="-127"/>
              </a:rPr>
              <a:t>Some methods </a:t>
            </a:r>
            <a:r>
              <a:rPr lang="en-US" altLang="ko-KR" sz="2400" dirty="0">
                <a:ea typeface="굴림" charset="-127"/>
              </a:rPr>
              <a:t>may have no relation to any type of object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Example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Compute max of two integers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Convert character from upper- to lower case</a:t>
            </a:r>
          </a:p>
          <a:p>
            <a:endParaRPr lang="en-US" altLang="ko-KR" dirty="0">
              <a:latin typeface="Arial" charset="0"/>
              <a:ea typeface="굴림" charset="-127"/>
            </a:endParaRPr>
          </a:p>
          <a:p>
            <a:r>
              <a:rPr lang="en-US" altLang="ko-KR" sz="2400" b="1" dirty="0">
                <a:latin typeface="Arial" charset="0"/>
                <a:ea typeface="굴림" charset="-127"/>
              </a:rPr>
              <a:t>A method may be declared with the </a:t>
            </a:r>
            <a:r>
              <a:rPr lang="en-US" altLang="ko-KR" sz="2400" b="1" i="1" dirty="0">
                <a:solidFill>
                  <a:schemeClr val="folHlink"/>
                </a:solidFill>
                <a:latin typeface="Arial" charset="0"/>
                <a:ea typeface="굴림" charset="-127"/>
              </a:rPr>
              <a:t>static</a:t>
            </a:r>
            <a:r>
              <a:rPr lang="en-US" altLang="ko-KR" sz="2400" b="1" dirty="0">
                <a:latin typeface="Arial" charset="0"/>
                <a:ea typeface="굴림" charset="-127"/>
              </a:rPr>
              <a:t> keyword</a:t>
            </a:r>
          </a:p>
          <a:p>
            <a:pPr eaLnBrk="1" hangingPunct="1"/>
            <a:r>
              <a:rPr lang="en-US" altLang="ko-KR" b="1" dirty="0">
                <a:ea typeface="굴림" charset="-127"/>
              </a:rPr>
              <a:t>Static method declared </a:t>
            </a:r>
            <a:r>
              <a:rPr lang="en-US" altLang="ko-KR" b="1" u="sng" dirty="0">
                <a:ea typeface="굴림" charset="-127"/>
              </a:rPr>
              <a:t>in</a:t>
            </a:r>
            <a:r>
              <a:rPr lang="en-US" altLang="ko-KR" b="1" dirty="0">
                <a:ea typeface="굴림" charset="-127"/>
              </a:rPr>
              <a:t> a class</a:t>
            </a:r>
          </a:p>
          <a:p>
            <a:pPr lvl="1" eaLnBrk="1" hangingPunct="1"/>
            <a:r>
              <a:rPr lang="en-US" altLang="ko-KR" b="1" u="sng" dirty="0">
                <a:solidFill>
                  <a:srgbClr val="FF0000"/>
                </a:solidFill>
                <a:ea typeface="굴림" charset="-127"/>
              </a:rPr>
              <a:t>Can be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 invoked </a:t>
            </a:r>
            <a:r>
              <a:rPr lang="en-US" altLang="ko-KR" b="1" u="sng" dirty="0">
                <a:solidFill>
                  <a:srgbClr val="FF0000"/>
                </a:solidFill>
                <a:ea typeface="굴림" charset="-127"/>
              </a:rPr>
              <a:t>without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 using an object</a:t>
            </a:r>
          </a:p>
          <a:p>
            <a:pPr lvl="1"/>
            <a:r>
              <a:rPr lang="en-US" altLang="ko-KR" dirty="0">
                <a:latin typeface="Arial" charset="0"/>
                <a:ea typeface="굴림" charset="-127"/>
              </a:rPr>
              <a:t>Static methods live at </a:t>
            </a:r>
            <a:r>
              <a:rPr lang="en-US" altLang="ko-KR" i="1" dirty="0">
                <a:solidFill>
                  <a:schemeClr val="folHlink"/>
                </a:solidFill>
                <a:latin typeface="Arial" charset="0"/>
                <a:ea typeface="굴림" charset="-127"/>
              </a:rPr>
              <a:t>class level</a:t>
            </a:r>
            <a:r>
              <a:rPr lang="en-US" altLang="ko-KR" dirty="0">
                <a:latin typeface="Arial" charset="0"/>
                <a:ea typeface="굴림" charset="-127"/>
              </a:rPr>
              <a:t>, not at </a:t>
            </a:r>
            <a:r>
              <a:rPr lang="en-US" altLang="ko-KR" i="1" dirty="0">
                <a:solidFill>
                  <a:schemeClr val="folHlink"/>
                </a:solidFill>
                <a:latin typeface="Arial" charset="0"/>
                <a:ea typeface="굴림" charset="-127"/>
              </a:rPr>
              <a:t>object level</a:t>
            </a:r>
            <a:endParaRPr lang="en-US" altLang="ko-KR" dirty="0">
              <a:latin typeface="Arial" charset="0"/>
              <a:ea typeface="굴림" charset="-127"/>
            </a:endParaRPr>
          </a:p>
          <a:p>
            <a:pPr lvl="1" eaLnBrk="1" hangingPunct="1"/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94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Static Methods (contd..)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A static method that is public can be accessed </a:t>
            </a:r>
          </a:p>
          <a:p>
            <a:pPr lvl="1"/>
            <a:r>
              <a:rPr lang="en-US" altLang="ko-KR" dirty="0" err="1">
                <a:solidFill>
                  <a:schemeClr val="hlink"/>
                </a:solidFill>
                <a:ea typeface="굴림" charset="-127"/>
              </a:rPr>
              <a:t>ClassName.methodName</a:t>
            </a: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(</a:t>
            </a:r>
            <a:r>
              <a:rPr lang="en-US" altLang="ko-KR" dirty="0" err="1">
                <a:solidFill>
                  <a:schemeClr val="hlink"/>
                </a:solidFill>
                <a:ea typeface="굴림" charset="-127"/>
              </a:rPr>
              <a:t>args</a:t>
            </a: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)</a:t>
            </a:r>
          </a:p>
          <a:p>
            <a:pPr lvl="1"/>
            <a:endParaRPr lang="en-US" altLang="ko-KR" dirty="0">
              <a:solidFill>
                <a:schemeClr val="hlink"/>
              </a:solidFill>
              <a:ea typeface="굴림" charset="-127"/>
            </a:endParaRPr>
          </a:p>
          <a:p>
            <a:pPr lvl="1"/>
            <a:endParaRPr lang="en-US" altLang="ko-KR" dirty="0">
              <a:solidFill>
                <a:schemeClr val="hlink"/>
              </a:solidFill>
              <a:ea typeface="굴림" charset="-127"/>
            </a:endParaRPr>
          </a:p>
          <a:p>
            <a:pPr lvl="1"/>
            <a:endParaRPr lang="en-US" altLang="ko-KR" dirty="0">
              <a:solidFill>
                <a:schemeClr val="hlink"/>
              </a:solidFill>
              <a:ea typeface="굴림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j-lt"/>
                <a:ea typeface="굴림" charset="-127"/>
              </a:rPr>
              <a:t>Static methods access </a:t>
            </a:r>
            <a:r>
              <a:rPr lang="en-US" altLang="ko-KR" dirty="0">
                <a:solidFill>
                  <a:srgbClr val="CC00FF"/>
                </a:solidFill>
                <a:latin typeface="+mj-lt"/>
                <a:ea typeface="굴림" charset="-127"/>
              </a:rPr>
              <a:t>static variables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굴림" charset="-127"/>
              </a:rPr>
              <a:t>and methods, but not instance variables 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9125" y="2682270"/>
            <a:ext cx="7496175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double result = </a:t>
            </a:r>
            <a:r>
              <a:rPr lang="en-US" altLang="ko-KR" b="1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Math.sqrt</a:t>
            </a:r>
            <a: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(25.0);</a:t>
            </a:r>
          </a:p>
          <a:p>
            <a:pPr lvl="1"/>
            <a:r>
              <a:rPr lang="en-US" altLang="ko-KR" b="1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numSold</a:t>
            </a:r>
            <a: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Ticket.getNumberSold</a:t>
            </a:r>
            <a: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();</a:t>
            </a:r>
            <a:endParaRPr lang="en-US" altLang="ko-KR" dirty="0">
              <a:latin typeface="Consolas" panose="020B0609020204030204" pitchFamily="49" charset="0"/>
              <a:ea typeface="굴림" charset="-127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1075" y="5076736"/>
            <a:ext cx="6648450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public </a:t>
            </a:r>
            <a:r>
              <a:rPr lang="en-US" altLang="ko-KR" sz="2000" dirty="0">
                <a:solidFill>
                  <a:schemeClr val="folHlink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static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getNumSold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(){</a:t>
            </a:r>
          </a:p>
          <a:p>
            <a:pPr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		return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numTicketsSold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;</a:t>
            </a:r>
          </a:p>
          <a:p>
            <a:pPr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}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2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Problem?</a:t>
            </a:r>
            <a:endParaRPr lang="ko-KR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52475" y="1943100"/>
            <a:ext cx="7772400" cy="36009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public class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JustAdd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x;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y;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z;</a:t>
            </a:r>
          </a:p>
          <a:p>
            <a:endParaRPr lang="en-US" altLang="ko-KR" sz="2000" dirty="0">
              <a:latin typeface="Consolas" panose="020B0609020204030204" pitchFamily="49" charset="0"/>
              <a:ea typeface="굴림" charset="-127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 public static void main(String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args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[]) 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     x = 5;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     y = 10;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     z = x + y;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429000" y="3886200"/>
            <a:ext cx="2655888" cy="1066800"/>
            <a:chOff x="2160" y="2688"/>
            <a:chExt cx="1673" cy="672"/>
          </a:xfrm>
        </p:grpSpPr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2160" y="2688"/>
              <a:ext cx="192" cy="672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345" y="2873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chemeClr val="folHlink"/>
                  </a:solidFill>
                  <a:latin typeface="Trebuchet MS" pitchFamily="34" charset="0"/>
                  <a:ea typeface="굴림" charset="-127"/>
                </a:rPr>
                <a:t>all are wrong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method - System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Facilities provided by System</a:t>
            </a:r>
          </a:p>
          <a:p>
            <a:pPr lvl="1"/>
            <a:r>
              <a:rPr lang="en-US" altLang="ko-KR" dirty="0"/>
              <a:t>Standard output</a:t>
            </a:r>
          </a:p>
          <a:p>
            <a:pPr lvl="1"/>
            <a:r>
              <a:rPr lang="en-US" altLang="ko-KR" dirty="0"/>
              <a:t>Error output streams</a:t>
            </a:r>
          </a:p>
          <a:p>
            <a:pPr lvl="1"/>
            <a:r>
              <a:rPr lang="en-US" altLang="ko-KR" dirty="0"/>
              <a:t>Standard input and access to externally defined properties and environment variables.</a:t>
            </a:r>
          </a:p>
          <a:p>
            <a:pPr lvl="1"/>
            <a:r>
              <a:rPr lang="en-US" altLang="ko-KR" dirty="0"/>
              <a:t>A means of loading files and libraries</a:t>
            </a:r>
          </a:p>
          <a:p>
            <a:r>
              <a:rPr lang="en-US" altLang="ko-KR" dirty="0"/>
              <a:t>It cannot be instantiated </a:t>
            </a:r>
            <a:r>
              <a:rPr lang="en-US" altLang="ko-KR" dirty="0">
                <a:sym typeface="Wingdings" panose="05000000000000000000" pitchFamily="2" charset="2"/>
              </a:rPr>
              <a:t> defined with “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static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44880" y="4709165"/>
          <a:ext cx="64147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337">
                  <a:extLst>
                    <a:ext uri="{9D8B030D-6E8A-4147-A177-3AD203B41FA5}">
                      <a16:colId xmlns:a16="http://schemas.microsoft.com/office/drawing/2014/main" val="1326584877"/>
                    </a:ext>
                  </a:extLst>
                </a:gridCol>
                <a:gridCol w="4103370">
                  <a:extLst>
                    <a:ext uri="{9D8B030D-6E8A-4147-A177-3AD203B41FA5}">
                      <a16:colId xmlns:a16="http://schemas.microsoft.com/office/drawing/2014/main" val="3293605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r>
                        <a:rPr lang="en-US" altLang="ko-KR" baseline="0" dirty="0"/>
                        <a:t> definition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Explaination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0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"standard" error output stream.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7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"standard" input stream.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6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"standard" output stream.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876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7963" y="6228670"/>
            <a:ext cx="88011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A static variable is common to all the instances (or objects) of the class because it is a class level variable. Only a single copy of static variable is created and shared among all the instances of the class.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1578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 Static Methods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View </a:t>
            </a:r>
            <a:r>
              <a:rPr lang="en-US" altLang="ko-KR">
                <a:ea typeface="굴림" charset="-127"/>
                <a:hlinkClick r:id="rId2" action="ppaction://hlinkfile"/>
              </a:rPr>
              <a:t>sample class</a:t>
            </a:r>
            <a:r>
              <a:rPr lang="en-US" altLang="ko-KR">
                <a:ea typeface="굴림" charset="-127"/>
              </a:rPr>
              <a:t>, listing 6.5</a:t>
            </a:r>
            <a:br>
              <a:rPr lang="en-US" altLang="ko-KR">
                <a:ea typeface="굴림" charset="-127"/>
              </a:rPr>
            </a:br>
            <a:r>
              <a:rPr lang="en-US" altLang="ko-KR" b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DimensionConverter</a:t>
            </a:r>
            <a:endParaRPr lang="en-US" altLang="ko-KR" sz="2800" b="1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View </a:t>
            </a:r>
            <a:r>
              <a:rPr lang="en-US" altLang="ko-KR">
                <a:ea typeface="굴림" charset="-127"/>
                <a:hlinkClick r:id="rId2" action="ppaction://hlinkfile"/>
              </a:rPr>
              <a:t>demonstration program</a:t>
            </a:r>
            <a:r>
              <a:rPr lang="en-US" altLang="ko-KR">
                <a:ea typeface="굴림" charset="-127"/>
              </a:rPr>
              <a:t>, listing 6.6</a:t>
            </a:r>
            <a:br>
              <a:rPr lang="en-US" altLang="ko-KR">
                <a:ea typeface="굴림" charset="-127"/>
              </a:rPr>
            </a:br>
            <a:r>
              <a:rPr lang="en-US" altLang="ko-KR" b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DimensionConverterDemo</a:t>
            </a:r>
            <a:endParaRPr lang="en-US" altLang="ko-KR" sz="2800" b="1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6213" y="4313238"/>
            <a:ext cx="6534150" cy="16383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4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6.5-6.6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1182"/>
            <a:ext cx="4649109" cy="287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29" y="152158"/>
            <a:ext cx="5148870" cy="556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70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588475"/>
            <a:ext cx="8482013" cy="845038"/>
          </a:xfrm>
        </p:spPr>
        <p:txBody>
          <a:bodyPr/>
          <a:lstStyle/>
          <a:p>
            <a:r>
              <a:rPr lang="en-US" altLang="ko-KR" sz="3600" dirty="0">
                <a:ea typeface="굴림" charset="-127"/>
              </a:rPr>
              <a:t>Lab: Mixing Static and </a:t>
            </a:r>
            <a:r>
              <a:rPr lang="en-US" altLang="ko-KR" sz="3600" dirty="0" err="1">
                <a:ea typeface="굴림" charset="-127"/>
              </a:rPr>
              <a:t>Nonstatic</a:t>
            </a:r>
            <a:r>
              <a:rPr lang="en-US" altLang="ko-KR" sz="3600" dirty="0">
                <a:ea typeface="굴림" charset="-127"/>
              </a:rPr>
              <a:t> Methods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View </a:t>
            </a:r>
            <a:r>
              <a:rPr lang="en-US" altLang="ko-KR">
                <a:ea typeface="굴림" charset="-127"/>
                <a:hlinkClick r:id="rId2" action="ppaction://hlinkfile"/>
              </a:rPr>
              <a:t>sample class</a:t>
            </a:r>
            <a:r>
              <a:rPr lang="en-US" altLang="ko-KR">
                <a:ea typeface="굴림" charset="-127"/>
              </a:rPr>
              <a:t>, listing 6.7</a:t>
            </a:r>
            <a:br>
              <a:rPr lang="en-US" altLang="ko-KR">
                <a:ea typeface="굴림" charset="-127"/>
              </a:rPr>
            </a:br>
            <a:r>
              <a:rPr lang="en-US" altLang="ko-KR" b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SavingsAccount</a:t>
            </a:r>
          </a:p>
          <a:p>
            <a:r>
              <a:rPr lang="en-US" altLang="ko-KR">
                <a:ea typeface="굴림" charset="-127"/>
              </a:rPr>
              <a:t>View </a:t>
            </a:r>
            <a:r>
              <a:rPr lang="en-US" altLang="ko-KR">
                <a:ea typeface="굴림" charset="-127"/>
                <a:hlinkClick r:id="rId2" action="ppaction://hlinkfile"/>
              </a:rPr>
              <a:t>demo program</a:t>
            </a:r>
            <a:r>
              <a:rPr lang="en-US" altLang="ko-KR">
                <a:ea typeface="굴림" charset="-127"/>
              </a:rPr>
              <a:t>, listing 6.8</a:t>
            </a:r>
            <a:br>
              <a:rPr lang="en-US" altLang="ko-KR">
                <a:ea typeface="굴림" charset="-127"/>
              </a:rPr>
            </a:br>
            <a:r>
              <a:rPr lang="en-US" altLang="ko-KR" b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SavingsAccountDemo</a:t>
            </a:r>
          </a:p>
          <a:p>
            <a:endParaRPr lang="en-US" altLang="ko-KR">
              <a:ea typeface="굴림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25" y="3895725"/>
            <a:ext cx="6505575" cy="225742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887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1365" y="25360"/>
            <a:ext cx="7273364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java.util.Scanner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</a:t>
            </a:r>
            <a:r>
              <a:rPr lang="ko-KR" altLang="en-US" sz="1200" b="1" dirty="0" err="1"/>
              <a:t>SavingsAccount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private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static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interestRate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static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numberOfAccounts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b="1" dirty="0" err="1"/>
              <a:t>SavingsAccount</a:t>
            </a:r>
            <a:r>
              <a:rPr lang="ko-KR" altLang="en-US" sz="1200" dirty="0"/>
              <a:t> () 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numberOfAccounts</a:t>
            </a:r>
            <a:r>
              <a:rPr lang="ko-KR" altLang="en-US" sz="1200" dirty="0"/>
              <a:t>++;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b="1" dirty="0" err="1"/>
              <a:t>setInterestRate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newRate</a:t>
            </a:r>
            <a:r>
              <a:rPr lang="ko-KR" altLang="en-US" sz="1200" dirty="0"/>
              <a:t>)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interestRate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newRate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getInterestRate</a:t>
            </a:r>
            <a:r>
              <a:rPr lang="ko-KR" altLang="en-US" sz="1200" dirty="0"/>
              <a:t> ()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interestRate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getNumberOfAccounts</a:t>
            </a:r>
            <a:r>
              <a:rPr lang="ko-KR" altLang="en-US" sz="1200" dirty="0"/>
              <a:t> ()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numberOfAccounts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b="1" dirty="0" err="1"/>
              <a:t>deposit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amount</a:t>
            </a:r>
            <a:r>
              <a:rPr lang="ko-KR" altLang="en-US" sz="1200" dirty="0"/>
              <a:t>)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amount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b="1" dirty="0" err="1"/>
              <a:t>withdraw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amount</a:t>
            </a:r>
            <a:r>
              <a:rPr lang="ko-KR" altLang="en-US" sz="1200" dirty="0"/>
              <a:t>)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 &gt;= </a:t>
            </a:r>
            <a:r>
              <a:rPr lang="ko-KR" altLang="en-US" sz="1200" dirty="0" err="1"/>
              <a:t>amount</a:t>
            </a:r>
            <a:r>
              <a:rPr lang="ko-KR" altLang="en-US" sz="1200" dirty="0"/>
              <a:t>)          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 - </a:t>
            </a:r>
            <a:r>
              <a:rPr lang="ko-KR" altLang="en-US" sz="1200" dirty="0" err="1"/>
              <a:t>amount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          </a:t>
            </a:r>
            <a:r>
              <a:rPr lang="ko-KR" altLang="en-US" sz="1200" dirty="0" err="1"/>
              <a:t>amount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amount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b="1" dirty="0" err="1"/>
              <a:t>addInterest</a:t>
            </a:r>
            <a:r>
              <a:rPr lang="ko-KR" altLang="en-US" sz="1200" dirty="0"/>
              <a:t> ()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interest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 * </a:t>
            </a:r>
            <a:r>
              <a:rPr lang="ko-KR" altLang="en-US" sz="1200" dirty="0" err="1"/>
              <a:t>interestRate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interest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b="1" dirty="0" err="1"/>
              <a:t>getBalance</a:t>
            </a:r>
            <a:r>
              <a:rPr lang="ko-KR" altLang="en-US" sz="1200" dirty="0"/>
              <a:t> ()    {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balance</a:t>
            </a:r>
            <a:r>
              <a:rPr lang="ko-KR" altLang="en-US" sz="1200" dirty="0"/>
              <a:t>;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b="1" dirty="0" err="1"/>
              <a:t>showBalance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SavingsAccount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account</a:t>
            </a:r>
            <a:r>
              <a:rPr lang="ko-KR" altLang="en-US" sz="1200" dirty="0"/>
              <a:t>)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System.out.print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account.getBalance</a:t>
            </a:r>
            <a:r>
              <a:rPr lang="ko-KR" altLang="en-US" sz="1200" dirty="0"/>
              <a:t> ());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877" y="460939"/>
            <a:ext cx="388798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외부 공유 필요한 변수를 </a:t>
            </a:r>
            <a:r>
              <a:rPr lang="en-US" altLang="ko-KR" sz="1600" dirty="0"/>
              <a:t> Static </a:t>
            </a:r>
            <a:r>
              <a:rPr lang="ko-KR" altLang="en-US" sz="1600" dirty="0"/>
              <a:t>변수 선언 </a:t>
            </a:r>
            <a:endParaRPr lang="en-US" altLang="ko-K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13877" y="1224668"/>
            <a:ext cx="221727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생성자</a:t>
            </a:r>
            <a:r>
              <a:rPr lang="ko-KR" altLang="en-US" sz="1600" dirty="0"/>
              <a:t> 선언 및 초기화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13877" y="1984571"/>
            <a:ext cx="4572000" cy="107721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ko-KR" sz="1600" dirty="0"/>
              <a:t>Static </a:t>
            </a:r>
            <a:r>
              <a:rPr lang="ko-KR" altLang="en-US" sz="1600" dirty="0"/>
              <a:t>변수 접근을 위한 함수는 </a:t>
            </a:r>
            <a:r>
              <a:rPr lang="en-US" altLang="ko-KR" sz="1600" dirty="0"/>
              <a:t>static method </a:t>
            </a:r>
            <a:r>
              <a:rPr lang="ko-KR" altLang="en-US" sz="1600" dirty="0"/>
              <a:t>선언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/>
              <a:t>Interest rate </a:t>
            </a:r>
            <a:r>
              <a:rPr lang="ko-KR" altLang="en-US" sz="1600" dirty="0"/>
              <a:t>값 의 </a:t>
            </a:r>
            <a:r>
              <a:rPr lang="en-US" altLang="ko-KR" sz="1600" dirty="0"/>
              <a:t>setter getter </a:t>
            </a:r>
            <a:r>
              <a:rPr lang="ko-KR" altLang="en-US" sz="1600" dirty="0"/>
              <a:t>함수 구현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sym typeface="Wingdings" panose="05000000000000000000" pitchFamily="2" charset="2"/>
              </a:rPr>
              <a:t>전체 </a:t>
            </a:r>
            <a:r>
              <a:rPr lang="en-US" altLang="ko-KR" sz="1600" dirty="0">
                <a:sym typeface="Wingdings" panose="05000000000000000000" pitchFamily="2" charset="2"/>
              </a:rPr>
              <a:t>account number </a:t>
            </a:r>
            <a:r>
              <a:rPr lang="ko-KR" altLang="en-US" sz="1600" dirty="0">
                <a:sym typeface="Wingdings" panose="05000000000000000000" pitchFamily="2" charset="2"/>
              </a:rPr>
              <a:t>변수를 위한 </a:t>
            </a:r>
            <a:r>
              <a:rPr lang="en-US" altLang="ko-KR" sz="1600" dirty="0">
                <a:sym typeface="Wingdings" panose="05000000000000000000" pitchFamily="2" charset="2"/>
              </a:rPr>
              <a:t>setter, getter </a:t>
            </a:r>
            <a:r>
              <a:rPr lang="ko-KR" altLang="en-US" sz="1600" dirty="0">
                <a:sym typeface="Wingdings" panose="05000000000000000000" pitchFamily="2" charset="2"/>
              </a:rPr>
              <a:t>구현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8941" y="1730019"/>
            <a:ext cx="3896659" cy="16227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8941" y="981612"/>
            <a:ext cx="3896659" cy="7484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8941" y="449664"/>
            <a:ext cx="3896659" cy="5319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97294" y="4076122"/>
            <a:ext cx="4572000" cy="33855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출금 계산 </a:t>
            </a:r>
            <a:r>
              <a:rPr lang="en-US" altLang="ko-KR" sz="1600" dirty="0"/>
              <a:t>(</a:t>
            </a:r>
            <a:r>
              <a:rPr lang="ko-KR" altLang="en-US" sz="1600" dirty="0"/>
              <a:t>금액 출금 후 잔액 저장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4513877" y="4851127"/>
            <a:ext cx="4572000" cy="33855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이율계산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513877" y="5546787"/>
            <a:ext cx="4572000" cy="33855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ko-KR" altLang="en-US" sz="1600" dirty="0"/>
              <a:t>함수 </a:t>
            </a:r>
            <a:r>
              <a:rPr lang="en-US" altLang="ko-KR" sz="1600" dirty="0"/>
              <a:t>: balance </a:t>
            </a:r>
            <a:r>
              <a:rPr lang="ko-KR" altLang="en-US" sz="1600" dirty="0"/>
              <a:t>변수 </a:t>
            </a:r>
            <a:r>
              <a:rPr lang="en-US" altLang="ko-KR" sz="1600" dirty="0"/>
              <a:t>getter </a:t>
            </a:r>
            <a:r>
              <a:rPr lang="ko-KR" altLang="en-US" sz="1600" dirty="0"/>
              <a:t>함수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13877" y="6055982"/>
            <a:ext cx="4572000" cy="33855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ko-KR" altLang="en-US" sz="1600" dirty="0"/>
              <a:t>함수 </a:t>
            </a:r>
            <a:r>
              <a:rPr lang="en-US" altLang="ko-KR" sz="1600" dirty="0"/>
              <a:t>: balance </a:t>
            </a:r>
            <a:r>
              <a:rPr lang="ko-KR" altLang="en-US" sz="1600" dirty="0"/>
              <a:t>출력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97294" y="3561125"/>
            <a:ext cx="4572000" cy="33855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입금 함수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0357" y="3538524"/>
            <a:ext cx="2978184" cy="18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0357" y="4076122"/>
            <a:ext cx="3844772" cy="5484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0357" y="5007096"/>
            <a:ext cx="3844772" cy="3718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6994"/>
            <a:ext cx="8229600" cy="940806"/>
          </a:xfrm>
        </p:spPr>
        <p:txBody>
          <a:bodyPr/>
          <a:lstStyle/>
          <a:p>
            <a:r>
              <a:rPr lang="en-US" altLang="zh-CN" dirty="0"/>
              <a:t>Object Creation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17345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zh-CN" altLang="en-US" sz="900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                     </a:t>
            </a:r>
            <a:r>
              <a:rPr lang="en-US" altLang="zh-CN" sz="2400" u="sng" dirty="0">
                <a:latin typeface="Calibri" panose="020F0502020204030204" pitchFamily="34" charset="0"/>
              </a:rPr>
              <a:t>Body </a:t>
            </a:r>
            <a:r>
              <a:rPr lang="en-US" altLang="zh-CN" sz="2400" i="1" u="sng" dirty="0">
                <a:solidFill>
                  <a:srgbClr val="FFC000"/>
                </a:solidFill>
                <a:latin typeface="Calibri" panose="020F0502020204030204" pitchFamily="34" charset="0"/>
              </a:rPr>
              <a:t>sun</a:t>
            </a:r>
            <a:r>
              <a:rPr lang="en-US" altLang="zh-CN" sz="2400" dirty="0">
                <a:solidFill>
                  <a:srgbClr val="FFC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</a:rPr>
              <a:t>= </a:t>
            </a:r>
            <a:r>
              <a:rPr lang="en-US" altLang="zh-CN" sz="24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400" u="sng" dirty="0">
                <a:latin typeface="Calibri" panose="020F0502020204030204" pitchFamily="34" charset="0"/>
              </a:rPr>
              <a:t> </a:t>
            </a:r>
            <a:r>
              <a:rPr lang="en-US" altLang="zh-CN" sz="3600" b="1" u="sng" dirty="0">
                <a:latin typeface="Calibri" panose="020F0502020204030204" pitchFamily="34" charset="0"/>
              </a:rPr>
              <a:t>Body( )</a:t>
            </a:r>
            <a:r>
              <a:rPr lang="en-US" altLang="zh-CN" sz="3600" b="1" dirty="0">
                <a:latin typeface="Calibri" panose="020F0502020204030204" pitchFamily="34" charset="0"/>
              </a:rPr>
              <a:t>;</a:t>
            </a: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136682" y="2550061"/>
            <a:ext cx="2133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define</a:t>
            </a:r>
            <a:r>
              <a:rPr lang="en-US" altLang="zh-CN" sz="2000" dirty="0"/>
              <a:t> a variable </a:t>
            </a:r>
            <a:r>
              <a:rPr lang="en-US" altLang="zh-CN" sz="2000" i="1" dirty="0"/>
              <a:t>sun </a:t>
            </a:r>
            <a:r>
              <a:rPr lang="en-US" altLang="zh-CN" sz="2000" dirty="0"/>
              <a:t>to refer to a Body object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956082" y="2626261"/>
            <a:ext cx="1676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en-US" altLang="zh-CN" sz="2000" dirty="0"/>
              <a:t> a new Body object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5127282" y="2169061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 flipV="1">
            <a:off x="6727482" y="2169061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28600" y="1515070"/>
            <a:ext cx="3657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0" anchor="ctr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class Body { 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   private long </a:t>
            </a:r>
            <a:r>
              <a:rPr lang="en-US" altLang="zh-CN" sz="2000" dirty="0" err="1">
                <a:latin typeface="Calibri" panose="020F0502020204030204" pitchFamily="34" charset="0"/>
              </a:rPr>
              <a:t>idNum</a:t>
            </a:r>
            <a:r>
              <a:rPr lang="en-US" altLang="zh-CN" sz="2000" dirty="0"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   private String name;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   private Body orbits;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   private static long </a:t>
            </a:r>
            <a:r>
              <a:rPr lang="en-US" altLang="zh-CN" sz="2000" dirty="0" err="1">
                <a:latin typeface="Calibri" panose="020F0502020204030204" pitchFamily="34" charset="0"/>
              </a:rPr>
              <a:t>nextID</a:t>
            </a:r>
            <a:r>
              <a:rPr lang="en-US" altLang="zh-CN" sz="2000" dirty="0"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}</a:t>
            </a:r>
            <a:endParaRPr lang="en-US" altLang="ko-KR" sz="2000" dirty="0">
              <a:latin typeface="Calibri" panose="020F0502020204030204" pitchFamily="34" charset="0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886200" y="1524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474207" y="4130673"/>
            <a:ext cx="6320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>
                <a:latin typeface="Calibri" panose="020F0502020204030204" pitchFamily="34" charset="0"/>
              </a:rPr>
              <a:t>Question: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Can we initialize the member variables of the new object </a:t>
            </a:r>
            <a:r>
              <a:rPr lang="en-US" altLang="ko-KR" i="1" dirty="0">
                <a:solidFill>
                  <a:srgbClr val="FFC000"/>
                </a:solidFill>
                <a:latin typeface="Calibri" panose="020F0502020204030204" pitchFamily="34" charset="0"/>
              </a:rPr>
              <a:t>sun</a:t>
            </a:r>
            <a:r>
              <a:rPr lang="en-US" altLang="ko-KR" i="1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before its first use?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31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48" y="793759"/>
            <a:ext cx="8229600" cy="89981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848" y="1925457"/>
            <a:ext cx="8229600" cy="488484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369" y="557632"/>
            <a:ext cx="9033436" cy="6494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public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SavingsAccountDemo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public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static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[] </a:t>
            </a:r>
            <a:r>
              <a:rPr lang="ko-KR" altLang="en-US" sz="1600" dirty="0" err="1"/>
              <a:t>args</a:t>
            </a:r>
            <a:r>
              <a:rPr lang="ko-KR" altLang="en-US" sz="1600" dirty="0"/>
              <a:t>)     {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SavingsAccount.setInterestRate</a:t>
            </a:r>
            <a:r>
              <a:rPr lang="ko-KR" altLang="en-US" sz="1600" dirty="0"/>
              <a:t> (0.01);                                             </a:t>
            </a:r>
            <a:r>
              <a:rPr lang="en-US" altLang="ko-KR" sz="1600" dirty="0"/>
              <a:t>// </a:t>
            </a:r>
            <a:r>
              <a:rPr lang="ko-KR" altLang="en-US" sz="1600" dirty="0"/>
              <a:t>이율 </a:t>
            </a:r>
            <a:r>
              <a:rPr lang="en-US" altLang="ko-KR" sz="1600" dirty="0"/>
              <a:t>set</a:t>
            </a:r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SavingsAccount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mySavings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SavingsAccount</a:t>
            </a:r>
            <a:r>
              <a:rPr lang="ko-KR" altLang="en-US" sz="1600" dirty="0"/>
              <a:t> ();                     </a:t>
            </a:r>
            <a:r>
              <a:rPr lang="en-US" altLang="ko-KR" sz="1600" dirty="0"/>
              <a:t>// account </a:t>
            </a:r>
            <a:r>
              <a:rPr lang="ko-KR" altLang="en-US" sz="1600" dirty="0"/>
              <a:t>인스턴스 </a:t>
            </a:r>
            <a:r>
              <a:rPr lang="en-US" altLang="ko-KR" sz="1600" dirty="0"/>
              <a:t>2</a:t>
            </a:r>
            <a:r>
              <a:rPr lang="ko-KR" altLang="en-US" sz="1600" dirty="0"/>
              <a:t>개 생성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SavingsAccount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yourSavings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SavingsAccount</a:t>
            </a:r>
            <a:r>
              <a:rPr lang="ko-KR" altLang="en-US" sz="1600" dirty="0"/>
              <a:t> ();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deposited</a:t>
            </a:r>
            <a:r>
              <a:rPr lang="ko-KR" altLang="en-US" sz="1600" dirty="0"/>
              <a:t> $10.75.");                                 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mySavings.deposit</a:t>
            </a:r>
            <a:r>
              <a:rPr lang="ko-KR" altLang="en-US" sz="1600" dirty="0"/>
              <a:t> (10.75);                                                                  </a:t>
            </a:r>
            <a:r>
              <a:rPr lang="en-US" altLang="ko-KR" sz="1600" dirty="0"/>
              <a:t>// </a:t>
            </a:r>
            <a:r>
              <a:rPr lang="ko-KR" altLang="en-US" sz="1600" dirty="0"/>
              <a:t>첫번째 계좌에</a:t>
            </a:r>
            <a:r>
              <a:rPr lang="en-US" altLang="ko-KR" sz="1600" dirty="0"/>
              <a:t> 10.75</a:t>
            </a:r>
            <a:r>
              <a:rPr lang="ko-KR" altLang="en-US" sz="1600" dirty="0"/>
              <a:t>불 입금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You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deposited</a:t>
            </a:r>
            <a:r>
              <a:rPr lang="ko-KR" altLang="en-US" sz="1600" dirty="0"/>
              <a:t> $75.");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yourSavings.deposit</a:t>
            </a:r>
            <a:r>
              <a:rPr lang="ko-KR" altLang="en-US" sz="1600" dirty="0"/>
              <a:t> (75.00);                                                                </a:t>
            </a:r>
            <a:r>
              <a:rPr lang="en-US" altLang="ko-KR" sz="1600" dirty="0"/>
              <a:t>// </a:t>
            </a:r>
            <a:r>
              <a:rPr lang="ko-KR" altLang="en-US" sz="1600" dirty="0"/>
              <a:t>두번째 계좌에 </a:t>
            </a:r>
            <a:r>
              <a:rPr lang="en-US" altLang="ko-KR" sz="1600" dirty="0"/>
              <a:t>75</a:t>
            </a:r>
            <a:r>
              <a:rPr lang="ko-KR" altLang="en-US" sz="1600" dirty="0"/>
              <a:t>불 입금</a:t>
            </a:r>
          </a:p>
          <a:p>
            <a:r>
              <a:rPr lang="ko-KR" altLang="en-US" sz="1600" dirty="0"/>
              <a:t>       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ko-KR" altLang="en-US" sz="1600" dirty="0" err="1"/>
              <a:t>double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cash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yourSavings.withdraw</a:t>
            </a:r>
            <a:r>
              <a:rPr lang="ko-KR" altLang="en-US" sz="1600" dirty="0"/>
              <a:t> (15.00);</a:t>
            </a:r>
            <a:r>
              <a:rPr lang="en-US" altLang="ko-KR" sz="1600" dirty="0"/>
              <a:t>				// </a:t>
            </a:r>
            <a:r>
              <a:rPr lang="ko-KR" altLang="en-US" sz="1600" dirty="0"/>
              <a:t>두번째 계좌에서 </a:t>
            </a:r>
            <a:r>
              <a:rPr lang="en-US" altLang="ko-KR" sz="1600" dirty="0"/>
              <a:t>15</a:t>
            </a:r>
            <a:r>
              <a:rPr lang="ko-KR" altLang="en-US" sz="1600" dirty="0"/>
              <a:t>불 출금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You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withdrew</a:t>
            </a:r>
            <a:r>
              <a:rPr lang="ko-KR" altLang="en-US" sz="1600" dirty="0"/>
              <a:t> $" + </a:t>
            </a:r>
            <a:r>
              <a:rPr lang="ko-KR" altLang="en-US" sz="1600" dirty="0" err="1"/>
              <a:t>cash</a:t>
            </a:r>
            <a:r>
              <a:rPr lang="ko-KR" altLang="en-US" sz="1600" dirty="0"/>
              <a:t> + "."); 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yourSavings.getBalance</a:t>
            </a:r>
            <a:r>
              <a:rPr lang="ko-KR" altLang="en-US" sz="1600" dirty="0"/>
              <a:t> () &gt; 100.00)      {                                    </a:t>
            </a:r>
            <a:r>
              <a:rPr lang="en-US" altLang="ko-KR" sz="1600" dirty="0"/>
              <a:t>// </a:t>
            </a:r>
            <a:r>
              <a:rPr lang="ko-KR" altLang="en-US" sz="1600" dirty="0"/>
              <a:t>예금액 </a:t>
            </a:r>
            <a:r>
              <a:rPr lang="en-US" altLang="ko-KR" sz="1600" dirty="0"/>
              <a:t>100</a:t>
            </a:r>
            <a:r>
              <a:rPr lang="ko-KR" altLang="en-US" sz="1600" dirty="0"/>
              <a:t>불 이상이면 </a:t>
            </a:r>
            <a:r>
              <a:rPr lang="ko-KR" altLang="en-US" sz="1600" dirty="0" err="1"/>
              <a:t>이율계산</a:t>
            </a:r>
            <a:endParaRPr lang="ko-KR" altLang="en-US" sz="1600" dirty="0"/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You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received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interest</a:t>
            </a:r>
            <a:r>
              <a:rPr lang="ko-KR" altLang="en-US" sz="1600" dirty="0"/>
              <a:t>.");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yourSavings.addInterest</a:t>
            </a:r>
            <a:r>
              <a:rPr lang="ko-KR" altLang="en-US" sz="1600" dirty="0"/>
              <a:t> ();                                                            </a:t>
            </a:r>
          </a:p>
          <a:p>
            <a:r>
              <a:rPr lang="ko-KR" altLang="en-US" sz="1600" dirty="0"/>
              <a:t>        }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Your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savings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$" + </a:t>
            </a:r>
            <a:r>
              <a:rPr lang="ko-KR" altLang="en-US" sz="1600" dirty="0" err="1"/>
              <a:t>yourSavings.getBalance</a:t>
            </a:r>
            <a:r>
              <a:rPr lang="ko-KR" altLang="en-US" sz="1600" dirty="0"/>
              <a:t> ());  </a:t>
            </a:r>
            <a:r>
              <a:rPr lang="en-US" altLang="ko-KR" sz="1600" dirty="0"/>
              <a:t>// </a:t>
            </a:r>
            <a:r>
              <a:rPr lang="ko-KR" altLang="en-US" sz="1600" dirty="0"/>
              <a:t>두번째 계좌 </a:t>
            </a:r>
            <a:r>
              <a:rPr lang="ko-KR" altLang="en-US" sz="1600" dirty="0" err="1"/>
              <a:t>발란스</a:t>
            </a:r>
            <a:r>
              <a:rPr lang="ko-KR" altLang="en-US" sz="1600" dirty="0"/>
              <a:t> 확인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System.out.print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savings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$");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SavingsAccount.showBalance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mySavings</a:t>
            </a:r>
            <a:r>
              <a:rPr lang="ko-KR" altLang="en-US" sz="1600" dirty="0"/>
              <a:t>);                                              </a:t>
            </a:r>
            <a:r>
              <a:rPr lang="en-US" altLang="ko-KR" sz="1600" dirty="0"/>
              <a:t>// </a:t>
            </a:r>
            <a:r>
              <a:rPr lang="ko-KR" altLang="en-US" sz="1600" dirty="0"/>
              <a:t>첫번째 계좌 </a:t>
            </a:r>
            <a:r>
              <a:rPr lang="ko-KR" altLang="en-US" sz="1600" dirty="0" err="1"/>
              <a:t>발란스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SavingsAccount.getNumberOfAccounts</a:t>
            </a:r>
            <a:r>
              <a:rPr lang="ko-KR" altLang="en-US" sz="1600" dirty="0"/>
              <a:t> ();                           </a:t>
            </a:r>
            <a:r>
              <a:rPr lang="en-US" altLang="ko-KR" sz="1600" dirty="0"/>
              <a:t>// </a:t>
            </a:r>
            <a:r>
              <a:rPr lang="ko-KR" altLang="en-US" sz="1600" dirty="0"/>
              <a:t>총 개설 </a:t>
            </a:r>
            <a:r>
              <a:rPr lang="en-US" altLang="ko-KR" sz="1600" dirty="0"/>
              <a:t>account </a:t>
            </a:r>
            <a:r>
              <a:rPr lang="ko-KR" altLang="en-US" sz="1600" dirty="0"/>
              <a:t>확인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We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opened</a:t>
            </a:r>
            <a:r>
              <a:rPr lang="ko-KR" altLang="en-US" sz="1600" dirty="0"/>
              <a:t> " +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  " </a:t>
            </a:r>
            <a:r>
              <a:rPr lang="ko-KR" altLang="en-US" sz="1600" dirty="0" err="1"/>
              <a:t>savings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accounts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today</a:t>
            </a:r>
            <a:r>
              <a:rPr lang="ko-KR" altLang="en-US" sz="1600" dirty="0"/>
              <a:t>.");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2848" y="1109148"/>
            <a:ext cx="5028115" cy="52902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067" r="37862"/>
          <a:stretch/>
        </p:blipFill>
        <p:spPr bwMode="auto">
          <a:xfrm>
            <a:off x="565328" y="1236614"/>
            <a:ext cx="4483157" cy="2725786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5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Tasks of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main</a:t>
            </a:r>
            <a:r>
              <a:rPr lang="en-US" dirty="0"/>
              <a:t> in Subtasks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68321"/>
            <a:ext cx="8432800" cy="5057879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Program may have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Complicated logic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Repetitive code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Create static methods to accomplish subtasks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sz="2400" dirty="0">
                <a:ea typeface="굴림" charset="-127"/>
              </a:rPr>
              <a:t> </a:t>
            </a:r>
          </a:p>
          <a:p>
            <a:pPr marL="0" indent="0" eaLnBrk="1" hangingPunct="1">
              <a:buNone/>
            </a:pPr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Consider </a:t>
            </a:r>
            <a:r>
              <a:rPr lang="en-US" altLang="ko-KR" sz="2400" dirty="0">
                <a:ea typeface="굴림" charset="-127"/>
                <a:hlinkClick r:id="rId2" action="ppaction://hlinkfile"/>
              </a:rPr>
              <a:t>example code</a:t>
            </a:r>
            <a:r>
              <a:rPr lang="en-US" altLang="ko-KR" sz="2400" dirty="0">
                <a:ea typeface="굴림" charset="-127"/>
              </a:rPr>
              <a:t>, listing 6.9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a 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main</a:t>
            </a:r>
            <a:r>
              <a:rPr lang="en-US" altLang="ko-KR" sz="2400" dirty="0">
                <a:ea typeface="굴림" charset="-127"/>
              </a:rPr>
              <a:t> method with repetitive code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Note </a:t>
            </a:r>
            <a:r>
              <a:rPr lang="en-US" altLang="ko-KR" sz="2400" dirty="0">
                <a:ea typeface="굴림" charset="-127"/>
                <a:hlinkClick r:id="rId2" action="ppaction://hlinkfile"/>
              </a:rPr>
              <a:t>alternative code</a:t>
            </a:r>
            <a:r>
              <a:rPr lang="en-US" altLang="ko-KR" sz="2400" dirty="0">
                <a:ea typeface="굴림" charset="-127"/>
              </a:rPr>
              <a:t>, listing 6.10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uses helping methods </a:t>
            </a:r>
          </a:p>
        </p:txBody>
      </p:sp>
      <p:sp>
        <p:nvSpPr>
          <p:cNvPr id="3" name="Rectangle 2"/>
          <p:cNvSpPr/>
          <p:nvPr/>
        </p:nvSpPr>
        <p:spPr>
          <a:xfrm>
            <a:off x="850900" y="2967367"/>
            <a:ext cx="1727200" cy="17526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main()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 //sub_task1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….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 // sub_task2</a:t>
            </a:r>
          </a:p>
          <a:p>
            <a:r>
              <a:rPr lang="en-US" sz="1200" dirty="0">
                <a:solidFill>
                  <a:schemeClr val="tx1"/>
                </a:solidFill>
              </a:rPr>
              <a:t>..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5500" y="2967367"/>
            <a:ext cx="1727200" cy="17526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main()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method_for_subtask1()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….</a:t>
            </a:r>
          </a:p>
          <a:p>
            <a:r>
              <a:rPr lang="en-US" sz="1200" dirty="0">
                <a:solidFill>
                  <a:schemeClr val="tx1"/>
                </a:solidFill>
              </a:rPr>
              <a:t>method_for_subtask2()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..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2700" y="2967367"/>
            <a:ext cx="2667000" cy="17526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Static method_for_subtask1()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 // sub_task1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static method_for_subtask2()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 // sub_task2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705100" y="3513467"/>
            <a:ext cx="508000" cy="558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834"/>
            <a:ext cx="8435280" cy="9378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Adding Method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main</a:t>
            </a:r>
            <a:r>
              <a:rPr lang="en-US" dirty="0"/>
              <a:t> to a Class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charset="-127"/>
              </a:rPr>
              <a:t>Method main used so far in its own class within a separate file</a:t>
            </a:r>
          </a:p>
          <a:p>
            <a:pPr eaLnBrk="1" hangingPunct="1"/>
            <a:r>
              <a:rPr lang="en-US" altLang="ko-KR" sz="2800" dirty="0">
                <a:ea typeface="굴림" charset="-127"/>
              </a:rPr>
              <a:t>Often useful to include method main within class definition</a:t>
            </a:r>
          </a:p>
          <a:p>
            <a:pPr lvl="1" eaLnBrk="1" hangingPunct="1"/>
            <a:r>
              <a:rPr lang="en-US" altLang="ko-KR" sz="2400" dirty="0">
                <a:ea typeface="굴림" charset="-127"/>
              </a:rPr>
              <a:t>To create objects in other classes</a:t>
            </a:r>
          </a:p>
          <a:p>
            <a:pPr lvl="1" eaLnBrk="1" hangingPunct="1"/>
            <a:r>
              <a:rPr lang="en-US" altLang="ko-KR" sz="2400" dirty="0">
                <a:ea typeface="굴림" charset="-127"/>
              </a:rPr>
              <a:t>To be run as a program</a:t>
            </a:r>
          </a:p>
          <a:p>
            <a:pPr eaLnBrk="1" hangingPunct="1"/>
            <a:r>
              <a:rPr lang="en-US" altLang="ko-KR" sz="2800" dirty="0">
                <a:ea typeface="굴림" charset="-127"/>
              </a:rPr>
              <a:t>Note </a:t>
            </a:r>
            <a:r>
              <a:rPr lang="en-US" altLang="ko-KR" sz="2800" dirty="0">
                <a:ea typeface="굴림" charset="-127"/>
                <a:hlinkClick r:id="rId2" action="ppaction://hlinkfile"/>
              </a:rPr>
              <a:t>example code</a:t>
            </a:r>
            <a:r>
              <a:rPr lang="en-US" altLang="ko-KR" sz="2800" dirty="0">
                <a:ea typeface="굴림" charset="-127"/>
              </a:rPr>
              <a:t>, listing 6.11</a:t>
            </a:r>
            <a:br>
              <a:rPr lang="en-US" altLang="ko-KR" sz="2800" dirty="0">
                <a:ea typeface="굴림" charset="-127"/>
              </a:rPr>
            </a:br>
            <a:r>
              <a:rPr lang="en-US" altLang="ko-KR" sz="2800" dirty="0">
                <a:ea typeface="굴림" charset="-127"/>
              </a:rPr>
              <a:t>a redefined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Species</a:t>
            </a:r>
            <a:endParaRPr lang="en-US" altLang="ko-KR" sz="3600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  <a:p>
            <a:pPr lvl="1" eaLnBrk="1" hangingPunct="1"/>
            <a:r>
              <a:rPr lang="en-US" altLang="ko-KR" sz="2400" dirty="0">
                <a:ea typeface="굴림" charset="-127"/>
              </a:rPr>
              <a:t>When used as ordinary class, method </a:t>
            </a:r>
            <a:r>
              <a:rPr lang="en-US" altLang="ko-KR" sz="32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main</a:t>
            </a:r>
            <a:r>
              <a:rPr lang="en-US" altLang="ko-KR" sz="2400" dirty="0">
                <a:ea typeface="굴림" charset="-127"/>
              </a:rPr>
              <a:t> ignored</a:t>
            </a:r>
          </a:p>
        </p:txBody>
      </p:sp>
    </p:spTree>
    <p:extLst>
      <p:ext uri="{BB962C8B-B14F-4D97-AF65-F5344CB8AC3E}">
        <p14:creationId xmlns:p14="http://schemas.microsoft.com/office/powerpoint/2010/main" val="263549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666"/>
          <a:stretch/>
        </p:blipFill>
        <p:spPr>
          <a:xfrm>
            <a:off x="0" y="1549401"/>
            <a:ext cx="4425686" cy="41357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21" y="1549401"/>
            <a:ext cx="4663538" cy="43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Math</a:t>
            </a:r>
            <a:r>
              <a:rPr lang="en-US" dirty="0"/>
              <a:t> Class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charset="-127"/>
              </a:rPr>
              <a:t>Provides many standard mathematical methods</a:t>
            </a:r>
          </a:p>
          <a:p>
            <a:pPr lvl="1" eaLnBrk="1" hangingPunct="1"/>
            <a:r>
              <a:rPr lang="en-US" altLang="ko-KR" sz="2400" dirty="0">
                <a:ea typeface="굴림" charset="-127"/>
              </a:rPr>
              <a:t>Automatically provided, no import needed</a:t>
            </a:r>
          </a:p>
          <a:p>
            <a:pPr eaLnBrk="1" hangingPunct="1"/>
            <a:r>
              <a:rPr lang="en-US" altLang="ko-KR" sz="2800" dirty="0">
                <a:ea typeface="굴림" charset="-127"/>
              </a:rPr>
              <a:t>Example methods, figure 6.3a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988" y="3063875"/>
            <a:ext cx="6965950" cy="3027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431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Math</a:t>
            </a:r>
            <a:r>
              <a:rPr lang="en-US" altLang="ko-KR" dirty="0">
                <a:ea typeface="굴림" charset="-127"/>
              </a:rPr>
              <a:t> Class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Example methods, figure 6.3b</a:t>
            </a:r>
          </a:p>
          <a:p>
            <a:endParaRPr lang="en-US" altLang="ko-KR" dirty="0">
              <a:ea typeface="굴림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06488" y="2175722"/>
            <a:ext cx="6805612" cy="4117127"/>
            <a:chOff x="1514475" y="2861324"/>
            <a:chExt cx="6421997" cy="3734739"/>
          </a:xfrm>
        </p:grpSpPr>
        <p:pic>
          <p:nvPicPr>
            <p:cNvPr id="24584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b="90425"/>
            <a:stretch>
              <a:fillRect/>
            </a:stretch>
          </p:blipFill>
          <p:spPr bwMode="auto">
            <a:xfrm>
              <a:off x="1516062" y="2861324"/>
              <a:ext cx="6420410" cy="57799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t="47419"/>
            <a:stretch>
              <a:fillRect/>
            </a:stretch>
          </p:blipFill>
          <p:spPr bwMode="auto">
            <a:xfrm>
              <a:off x="1514475" y="3425028"/>
              <a:ext cx="6420410" cy="317103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72130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Random Numbers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FF000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Math.random()</a:t>
            </a:r>
            <a:r>
              <a:rPr lang="en-US" altLang="ko-KR">
                <a:ea typeface="굴림" charset="-127"/>
              </a:rPr>
              <a:t>returns a random double that is greater than or equal to zero and less than 1</a:t>
            </a:r>
          </a:p>
          <a:p>
            <a:r>
              <a:rPr lang="en-US" altLang="ko-KR">
                <a:ea typeface="굴림" charset="-127"/>
              </a:rPr>
              <a:t>Java also has a </a:t>
            </a:r>
            <a:r>
              <a:rPr lang="en-US" altLang="ko-KR" b="1">
                <a:solidFill>
                  <a:srgbClr val="FF000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Random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class to generate random numbers</a:t>
            </a:r>
          </a:p>
          <a:p>
            <a:r>
              <a:rPr lang="en-US" altLang="ko-KR">
                <a:ea typeface="굴림" charset="-127"/>
              </a:rPr>
              <a:t>Can scale using addition and multiplication; the following simulates rolling a six sided die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ko-KR">
                <a:ea typeface="굴림" charset="-127"/>
              </a:rPr>
              <a:t>	</a:t>
            </a:r>
            <a:r>
              <a:rPr lang="en-US" altLang="ko-KR" sz="2000" b="1">
                <a:latin typeface="Courier New" pitchFamily="49" charset="0"/>
                <a:ea typeface="굴림" charset="-127"/>
                <a:cs typeface="Courier New" pitchFamily="49" charset="0"/>
              </a:rPr>
              <a:t>int die = (int) (6.0 * Math.random()) + 1;</a:t>
            </a:r>
            <a:endParaRPr lang="en-US" altLang="ko-KR" b="1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44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write a traditional swap(</a:t>
            </a:r>
            <a:r>
              <a:rPr lang="en-US" dirty="0" err="1"/>
              <a:t>a,b</a:t>
            </a:r>
            <a:r>
              <a:rPr lang="en-US" dirty="0"/>
              <a:t>) method ?</a:t>
            </a:r>
          </a:p>
          <a:p>
            <a:pPr lvl="1"/>
            <a:r>
              <a:rPr lang="en-US" dirty="0"/>
              <a:t>Swap(</a:t>
            </a:r>
            <a:r>
              <a:rPr lang="en-US" dirty="0" err="1"/>
              <a:t>a,b</a:t>
            </a:r>
            <a:r>
              <a:rPr lang="en-US" dirty="0"/>
              <a:t>) : switching the values of variables a and b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" y="245156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arg1, </a:t>
            </a:r>
            <a:r>
              <a:rPr lang="en-US" dirty="0" err="1"/>
              <a:t>int</a:t>
            </a:r>
            <a:r>
              <a:rPr lang="en-US" dirty="0"/>
              <a:t> arg2)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temp = arg1;</a:t>
            </a:r>
          </a:p>
          <a:p>
            <a:r>
              <a:rPr lang="en-US" dirty="0"/>
              <a:t>    arg1 = arg2;</a:t>
            </a:r>
          </a:p>
          <a:p>
            <a:r>
              <a:rPr lang="en-US" dirty="0"/>
              <a:t>    arg2 = temp;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46856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main( 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n1 = 10, n2 = 20;</a:t>
            </a:r>
          </a:p>
          <a:p>
            <a:r>
              <a:rPr lang="en-US" dirty="0"/>
              <a:t>    swap(n1, n2);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(n1+”,”+n2);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66081" y="4395787"/>
            <a:ext cx="5316538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swap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pt-B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pt-B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lvl="1"/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swapMethod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swapMethod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arg1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arg2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arg2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1450" y="2531554"/>
            <a:ext cx="4057650" cy="185900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14850" y="2531553"/>
            <a:ext cx="4298950" cy="185900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Possible solution – </a:t>
            </a:r>
            <a:r>
              <a:rPr lang="en-US" altLang="ko-KR" dirty="0" err="1"/>
              <a:t>int</a:t>
            </a:r>
            <a:r>
              <a:rPr lang="en-US" altLang="ko-KR" dirty="0"/>
              <a:t> holder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5760" y="1356742"/>
            <a:ext cx="841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pPr lvl="1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IntHolder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IntHolder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IntHolder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IntHolder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=20;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altLang="ko-K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+ 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IntHolder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IntHolder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IntHolder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2189" y="531902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3194" y="525204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45146"/>
              </p:ext>
            </p:extLst>
          </p:nvPr>
        </p:nvGraphicFramePr>
        <p:xfrm>
          <a:off x="6998867" y="1594225"/>
          <a:ext cx="758194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8194">
                  <a:extLst>
                    <a:ext uri="{9D8B030D-6E8A-4147-A177-3AD203B41FA5}">
                      <a16:colId xmlns:a16="http://schemas.microsoft.com/office/drawing/2014/main" val="75993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6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116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749108" y="986869"/>
            <a:ext cx="1028700" cy="3998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2029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854205" y="986869"/>
            <a:ext cx="1028700" cy="3998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2033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31215"/>
              </p:ext>
            </p:extLst>
          </p:nvPr>
        </p:nvGraphicFramePr>
        <p:xfrm>
          <a:off x="7854205" y="1570915"/>
          <a:ext cx="751838" cy="7517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1838">
                  <a:extLst>
                    <a:ext uri="{9D8B030D-6E8A-4147-A177-3AD203B41FA5}">
                      <a16:colId xmlns:a16="http://schemas.microsoft.com/office/drawing/2014/main" val="75993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60515"/>
                  </a:ext>
                </a:extLst>
              </a:tr>
              <a:tr h="380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1167"/>
                  </a:ext>
                </a:extLst>
              </a:tr>
            </a:tbl>
          </a:graphicData>
        </a:graphic>
      </p:graphicFrame>
      <p:cxnSp>
        <p:nvCxnSpPr>
          <p:cNvPr id="16" name="구부러진 연결선 15"/>
          <p:cNvCxnSpPr>
            <a:stCxn id="11" idx="1"/>
            <a:endCxn id="9" idx="1"/>
          </p:cNvCxnSpPr>
          <p:nvPr/>
        </p:nvCxnSpPr>
        <p:spPr>
          <a:xfrm rot="10800000" flipH="1" flipV="1">
            <a:off x="6749107" y="1186805"/>
            <a:ext cx="249759" cy="778259"/>
          </a:xfrm>
          <a:prstGeom prst="curvedConnector3">
            <a:avLst>
              <a:gd name="adj1" fmla="val -915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2" idx="3"/>
            <a:endCxn id="14" idx="3"/>
          </p:cNvCxnSpPr>
          <p:nvPr/>
        </p:nvCxnSpPr>
        <p:spPr>
          <a:xfrm flipH="1">
            <a:off x="8606043" y="1186806"/>
            <a:ext cx="276862" cy="759966"/>
          </a:xfrm>
          <a:prstGeom prst="curvedConnector3">
            <a:avLst>
              <a:gd name="adj1" fmla="val -825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93551"/>
              </p:ext>
            </p:extLst>
          </p:nvPr>
        </p:nvGraphicFramePr>
        <p:xfrm>
          <a:off x="7440720" y="2442010"/>
          <a:ext cx="751838" cy="7517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1838">
                  <a:extLst>
                    <a:ext uri="{9D8B030D-6E8A-4147-A177-3AD203B41FA5}">
                      <a16:colId xmlns:a16="http://schemas.microsoft.com/office/drawing/2014/main" val="75993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60515"/>
                  </a:ext>
                </a:extLst>
              </a:tr>
              <a:tr h="3808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101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Wrapper Classes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Recall that arguments of primitive type treated differently from those of a class type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May need to treat primitive value as an object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Java provides </a:t>
            </a:r>
            <a:r>
              <a:rPr lang="en-US" altLang="ko-KR" sz="2400" i="1" dirty="0">
                <a:ea typeface="굴림" charset="-127"/>
              </a:rPr>
              <a:t>wrapper classes </a:t>
            </a:r>
            <a:r>
              <a:rPr lang="en-US" altLang="ko-KR" sz="2400" dirty="0">
                <a:ea typeface="굴림" charset="-127"/>
              </a:rPr>
              <a:t>for each primitive type</a:t>
            </a:r>
          </a:p>
          <a:p>
            <a:pPr lvl="1"/>
            <a:r>
              <a:rPr lang="en-US" sz="2000" b="1" dirty="0">
                <a:solidFill>
                  <a:srgbClr val="034CA1"/>
                </a:solidFill>
                <a:latin typeface="Courier New" charset="0"/>
              </a:rPr>
              <a:t>Byte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charset="0"/>
              </a:rPr>
              <a:t>Short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charset="0"/>
              </a:rPr>
              <a:t>Long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charset="0"/>
              </a:rPr>
              <a:t>Float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charset="0"/>
              </a:rPr>
              <a:t>Double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34CA1"/>
                </a:solidFill>
                <a:latin typeface="Courier New" charset="0"/>
              </a:rPr>
              <a:t>Character</a:t>
            </a:r>
          </a:p>
          <a:p>
            <a:pPr lvl="1" eaLnBrk="1" hangingPunct="1"/>
            <a:endParaRPr lang="en-US" altLang="ko-KR" sz="2000" dirty="0">
              <a:ea typeface="굴림" charset="-127"/>
            </a:endParaRPr>
          </a:p>
          <a:p>
            <a:pPr lvl="1" eaLnBrk="1" hangingPunct="1"/>
            <a:endParaRPr lang="en-US" altLang="ko-KR" sz="2000" dirty="0"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0" y="3615780"/>
            <a:ext cx="3454400" cy="26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7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Constructors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constructor</a:t>
            </a:r>
          </a:p>
          <a:p>
            <a:pPr lvl="1"/>
            <a:r>
              <a:rPr lang="en-US" altLang="zh-CN" b="1" dirty="0">
                <a:solidFill>
                  <a:srgbClr val="7030A0"/>
                </a:solidFill>
              </a:rPr>
              <a:t>a way to initialize </a:t>
            </a:r>
            <a:r>
              <a:rPr lang="en-US" altLang="zh-CN" dirty="0"/>
              <a:t>an object before the reference to the object is returned by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</a:p>
          <a:p>
            <a:pPr lvl="1"/>
            <a:r>
              <a:rPr lang="en-US" altLang="zh-CN" dirty="0"/>
              <a:t>has the </a:t>
            </a:r>
            <a:r>
              <a:rPr lang="en-US" altLang="zh-CN" b="1" dirty="0"/>
              <a:t>same name as the class</a:t>
            </a:r>
          </a:p>
          <a:p>
            <a:pPr lvl="1"/>
            <a:r>
              <a:rPr lang="en-US" altLang="ko-KR" dirty="0">
                <a:ea typeface="굴림" charset="-127"/>
              </a:rPr>
              <a:t>can </a:t>
            </a:r>
            <a:r>
              <a:rPr lang="en-US" altLang="ko-KR" b="1" dirty="0">
                <a:ea typeface="굴림" charset="-127"/>
              </a:rPr>
              <a:t>have parameters</a:t>
            </a:r>
          </a:p>
          <a:p>
            <a:pPr lvl="2"/>
            <a:r>
              <a:rPr lang="en-US" altLang="ko-KR" dirty="0">
                <a:ea typeface="굴림" charset="-127"/>
              </a:rPr>
              <a:t>To specify initial values if desired</a:t>
            </a:r>
          </a:p>
          <a:p>
            <a:pPr lvl="1"/>
            <a:r>
              <a:rPr lang="en-US" altLang="ko-KR" dirty="0">
                <a:ea typeface="굴림" charset="-127"/>
              </a:rPr>
              <a:t>may have </a:t>
            </a:r>
            <a:r>
              <a:rPr lang="en-US" altLang="ko-KR" b="1" dirty="0">
                <a:ea typeface="굴림" charset="-127"/>
              </a:rPr>
              <a:t>multiple definitions</a:t>
            </a:r>
          </a:p>
          <a:p>
            <a:pPr lvl="2"/>
            <a:r>
              <a:rPr lang="en-US" altLang="ko-KR" dirty="0">
                <a:ea typeface="굴림" charset="-127"/>
              </a:rPr>
              <a:t>Each with different numbers or types of parameters</a:t>
            </a:r>
          </a:p>
          <a:p>
            <a:pPr lvl="2"/>
            <a:endParaRPr lang="en-US" altLang="zh-CN" dirty="0"/>
          </a:p>
          <a:p>
            <a:pPr lvl="2"/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704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Wrapper Classes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00B050"/>
                </a:solidFill>
              </a:rPr>
              <a:t>Boxing</a:t>
            </a:r>
            <a:r>
              <a:rPr lang="en-US" sz="2800" dirty="0"/>
              <a:t>:  the process of going from a value of a </a:t>
            </a:r>
            <a:r>
              <a:rPr lang="en-US" sz="2800" dirty="0">
                <a:solidFill>
                  <a:srgbClr val="FF0000"/>
                </a:solidFill>
              </a:rPr>
              <a:t>primitive type </a:t>
            </a:r>
            <a:r>
              <a:rPr lang="en-US" sz="2800" dirty="0"/>
              <a:t>to an </a:t>
            </a:r>
            <a:r>
              <a:rPr lang="en-US" sz="2800" dirty="0">
                <a:solidFill>
                  <a:srgbClr val="FF0000"/>
                </a:solidFill>
              </a:rPr>
              <a:t>object</a:t>
            </a:r>
            <a:r>
              <a:rPr lang="en-US" sz="2800" dirty="0"/>
              <a:t> of its wrapper class</a:t>
            </a:r>
          </a:p>
          <a:p>
            <a:pPr lvl="2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charset="0"/>
              </a:rPr>
              <a:t>Integer </a:t>
            </a:r>
            <a:r>
              <a:rPr lang="en-US" sz="2000" b="1" dirty="0" err="1">
                <a:solidFill>
                  <a:srgbClr val="034CA1"/>
                </a:solidFill>
                <a:latin typeface="Courier New" charset="0"/>
              </a:rPr>
              <a:t>obj</a:t>
            </a:r>
            <a:r>
              <a:rPr lang="en-US" sz="2000" b="1" dirty="0">
                <a:solidFill>
                  <a:srgbClr val="034CA1"/>
                </a:solidFill>
                <a:latin typeface="Courier New" charset="0"/>
              </a:rPr>
              <a:t> = new Integer(42);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charset="0"/>
              </a:rPr>
              <a:t>Integer </a:t>
            </a:r>
            <a:r>
              <a:rPr lang="en-US" b="1" dirty="0" err="1">
                <a:solidFill>
                  <a:srgbClr val="034CA1"/>
                </a:solidFill>
                <a:latin typeface="Courier New" charset="0"/>
              </a:rPr>
              <a:t>obj</a:t>
            </a:r>
            <a:r>
              <a:rPr lang="en-US" b="1" dirty="0">
                <a:solidFill>
                  <a:srgbClr val="034CA1"/>
                </a:solidFill>
                <a:latin typeface="Courier New" charset="0"/>
              </a:rPr>
              <a:t> = </a:t>
            </a:r>
            <a:r>
              <a:rPr lang="en-US" b="1" dirty="0" err="1">
                <a:solidFill>
                  <a:srgbClr val="034CA1"/>
                </a:solidFill>
                <a:latin typeface="Courier New" charset="0"/>
              </a:rPr>
              <a:t>Integer.valueOf</a:t>
            </a:r>
            <a:r>
              <a:rPr lang="en-US" b="1" dirty="0">
                <a:solidFill>
                  <a:srgbClr val="034CA1"/>
                </a:solidFill>
                <a:latin typeface="Courier New" charset="0"/>
              </a:rPr>
              <a:t>(10000);</a:t>
            </a:r>
          </a:p>
          <a:p>
            <a:r>
              <a:rPr lang="en-US" i="1" dirty="0">
                <a:solidFill>
                  <a:srgbClr val="00B050"/>
                </a:solidFill>
              </a:rPr>
              <a:t>Unboxing</a:t>
            </a:r>
            <a:r>
              <a:rPr lang="en-US" dirty="0"/>
              <a:t>:  the process of going from an </a:t>
            </a:r>
            <a:r>
              <a:rPr lang="en-US" dirty="0">
                <a:solidFill>
                  <a:srgbClr val="FF0000"/>
                </a:solidFill>
              </a:rPr>
              <a:t>object of a wrapper</a:t>
            </a:r>
            <a:r>
              <a:rPr lang="en-US" dirty="0"/>
              <a:t> class to the corresponding value of a </a:t>
            </a:r>
            <a:r>
              <a:rPr lang="en-US" dirty="0">
                <a:solidFill>
                  <a:srgbClr val="FF0000"/>
                </a:solidFill>
              </a:rPr>
              <a:t>primitive type</a:t>
            </a:r>
          </a:p>
          <a:p>
            <a:pPr lvl="2">
              <a:buFontTx/>
              <a:buNone/>
            </a:pPr>
            <a:r>
              <a:rPr lang="en-US" b="1" dirty="0" err="1">
                <a:solidFill>
                  <a:srgbClr val="034CA1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34CA1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34CA1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34CA1"/>
                </a:solidFill>
                <a:latin typeface="Courier New" charset="0"/>
              </a:rPr>
              <a:t> = </a:t>
            </a:r>
            <a:r>
              <a:rPr lang="en-US" b="1" dirty="0" err="1">
                <a:solidFill>
                  <a:srgbClr val="034CA1"/>
                </a:solidFill>
                <a:latin typeface="Courier New" charset="0"/>
              </a:rPr>
              <a:t>obj.intValue</a:t>
            </a:r>
            <a:r>
              <a:rPr lang="en-US" b="1" dirty="0">
                <a:solidFill>
                  <a:srgbClr val="034CA1"/>
                </a:solidFill>
                <a:latin typeface="Courier New" charset="0"/>
              </a:rPr>
              <a:t>();</a:t>
            </a:r>
            <a:endParaRPr lang="en-US" dirty="0">
              <a:solidFill>
                <a:srgbClr val="034CA1"/>
              </a:solidFill>
              <a:latin typeface="Courier New" charset="0"/>
            </a:endParaRPr>
          </a:p>
          <a:p>
            <a:pPr lvl="2"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charset="0"/>
              </a:rPr>
              <a:t>char a = </a:t>
            </a:r>
            <a:r>
              <a:rPr lang="en-US" b="1" dirty="0" err="1">
                <a:solidFill>
                  <a:srgbClr val="034CA1"/>
                </a:solidFill>
                <a:latin typeface="Courier New" charset="0"/>
              </a:rPr>
              <a:t>obj.charValue</a:t>
            </a:r>
            <a:r>
              <a:rPr lang="en-US" b="1" dirty="0">
                <a:solidFill>
                  <a:srgbClr val="034CA1"/>
                </a:solidFill>
                <a:latin typeface="Courier New" charset="0"/>
              </a:rPr>
              <a:t>();</a:t>
            </a:r>
          </a:p>
          <a:p>
            <a:pPr lvl="2">
              <a:buFontTx/>
              <a:buNone/>
            </a:pPr>
            <a:endParaRPr lang="en-US" sz="2000" b="1" dirty="0">
              <a:solidFill>
                <a:srgbClr val="034CA1"/>
              </a:solidFill>
              <a:latin typeface="Courier New" charset="0"/>
            </a:endParaRPr>
          </a:p>
          <a:p>
            <a:pPr lvl="2">
              <a:buFontTx/>
              <a:buNone/>
            </a:pPr>
            <a:endParaRPr lang="en-US" sz="2000" dirty="0">
              <a:solidFill>
                <a:srgbClr val="034CA1"/>
              </a:solidFill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6674" y="4551452"/>
            <a:ext cx="34299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To Boxing : </a:t>
            </a:r>
            <a:r>
              <a:rPr lang="en-US" altLang="ko-KR" dirty="0" err="1"/>
              <a:t>valueOf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To unboxing: </a:t>
            </a:r>
            <a:r>
              <a:rPr lang="en-US" altLang="ko-KR" dirty="0" err="1"/>
              <a:t>type+Value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924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Wrapper Class : </a:t>
            </a:r>
            <a:r>
              <a:rPr lang="en-US" b="0" dirty="0">
                <a:solidFill>
                  <a:schemeClr val="tx1"/>
                </a:solidFill>
              </a:rPr>
              <a:t>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charset="0"/>
              </a:rPr>
              <a:t>To create objects from these wrapper classes, you can pass a value to the constructor: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Wrapper classes have no default constructor : Programmer must specify an initializing value when creating new object</a:t>
            </a:r>
          </a:p>
          <a:p>
            <a:r>
              <a:rPr lang="en-US" dirty="0">
                <a:cs typeface="Arial" charset="0"/>
              </a:rPr>
              <a:t>You can also assign a primitive value to a wrapper class object:</a:t>
            </a:r>
          </a:p>
          <a:p>
            <a:endParaRPr lang="en-US" dirty="0">
              <a:cs typeface="Arial" charset="0"/>
            </a:endParaRPr>
          </a:p>
          <a:p>
            <a:pPr lvl="1"/>
            <a:r>
              <a:rPr lang="en-US" altLang="ko-KR" sz="2000" dirty="0"/>
              <a:t>Starting with JDK 1.5, Java can automatically do boxing and unboxing</a:t>
            </a:r>
          </a:p>
          <a:p>
            <a:pPr lvl="1"/>
            <a:r>
              <a:rPr lang="en-US" altLang="ko-KR" sz="2000" dirty="0"/>
              <a:t>No need to </a:t>
            </a:r>
            <a:r>
              <a:rPr lang="en-US" altLang="ko-KR" sz="2000" dirty="0" err="1"/>
              <a:t>creat</a:t>
            </a:r>
            <a:r>
              <a:rPr lang="en-US" altLang="ko-KR" sz="2000" dirty="0"/>
              <a:t> a wrapper class object using the </a:t>
            </a:r>
            <a:r>
              <a:rPr lang="en-US" altLang="ko-KR" sz="2000" b="1" dirty="0">
                <a:solidFill>
                  <a:srgbClr val="034CA1"/>
                </a:solidFill>
                <a:latin typeface="Courier New" charset="0"/>
              </a:rPr>
              <a:t>new</a:t>
            </a:r>
            <a:r>
              <a:rPr lang="en-US" altLang="ko-KR" sz="2000" dirty="0"/>
              <a:t> operation</a:t>
            </a:r>
          </a:p>
          <a:p>
            <a:pPr>
              <a:buNone/>
            </a:pPr>
            <a:endParaRPr lang="en-US" dirty="0"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248" y="4689632"/>
            <a:ext cx="2394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Automatic Boxing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3610" y="2536475"/>
            <a:ext cx="1024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Boxing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58239" y="2645442"/>
            <a:ext cx="501396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ko-KR" sz="2000" b="1" dirty="0">
                <a:latin typeface="Consolas"/>
                <a:cs typeface="Consolas"/>
              </a:rPr>
              <a:t>Integer number = new Integer(7);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58238" y="4830687"/>
            <a:ext cx="501396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ko-KR" sz="2000" b="1" dirty="0">
                <a:latin typeface="Consolas"/>
                <a:cs typeface="Consolas"/>
              </a:rPr>
              <a:t>Integer number  = 7;</a:t>
            </a:r>
          </a:p>
        </p:txBody>
      </p:sp>
    </p:spTree>
    <p:extLst>
      <p:ext uri="{BB962C8B-B14F-4D97-AF65-F5344CB8AC3E}">
        <p14:creationId xmlns:p14="http://schemas.microsoft.com/office/powerpoint/2010/main" val="940825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Wrapper Classes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Constants that provide the largest and smallest values for any of the primitive number types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Integer.MAX_VALUE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Integer.MIN_VALUE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Double.MAX_VALUE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Double.MIN_VALUE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Constants of type Boolean in Boolean class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Boolean.TRUE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 err="1">
                <a:solidFill>
                  <a:srgbClr val="00B050"/>
                </a:solidFill>
              </a:rPr>
              <a:t>Boolean.FALSE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/>
              <a:t>Boolean objects that correspond to the values true and false of the primitive type </a:t>
            </a:r>
            <a:r>
              <a:rPr lang="en-US" dirty="0" err="1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95248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in wrapper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valueOf</a:t>
            </a:r>
            <a:r>
              <a:rPr lang="en-US" altLang="ko-KR" dirty="0"/>
              <a:t>(), </a:t>
            </a:r>
            <a:r>
              <a:rPr lang="en-US" altLang="ko-KR" dirty="0" err="1"/>
              <a:t>valueOf</a:t>
            </a:r>
            <a:r>
              <a:rPr lang="en-US" altLang="ko-KR" dirty="0"/>
              <a:t>(String s), </a:t>
            </a:r>
            <a:r>
              <a:rPr lang="en-US" altLang="ko-KR" dirty="0" err="1"/>
              <a:t>valueOf</a:t>
            </a:r>
            <a:r>
              <a:rPr lang="en-US" altLang="ko-KR" dirty="0"/>
              <a:t>(String s, </a:t>
            </a:r>
            <a:r>
              <a:rPr lang="en-US" altLang="ko-KR" dirty="0" err="1"/>
              <a:t>int</a:t>
            </a:r>
            <a:r>
              <a:rPr lang="en-US" altLang="ko-KR" dirty="0"/>
              <a:t> radix) </a:t>
            </a:r>
          </a:p>
          <a:p>
            <a:pPr lvl="1"/>
            <a:r>
              <a:rPr lang="en-US" altLang="ko-KR" dirty="0"/>
              <a:t>To create Wrapper object for given primitive or String. </a:t>
            </a:r>
          </a:p>
          <a:p>
            <a:r>
              <a:rPr lang="en-US" altLang="ko-KR" dirty="0" err="1"/>
              <a:t>xxxValue</a:t>
            </a:r>
            <a:r>
              <a:rPr lang="en-US" altLang="ko-KR" dirty="0"/>
              <a:t>() </a:t>
            </a:r>
          </a:p>
          <a:p>
            <a:pPr lvl="1"/>
            <a:r>
              <a:rPr lang="en-US" altLang="ko-KR" dirty="0"/>
              <a:t>To get the primitive for the given Wrapper Object</a:t>
            </a:r>
          </a:p>
          <a:p>
            <a:r>
              <a:rPr lang="en-US" altLang="ko-KR" dirty="0" err="1"/>
              <a:t>parseXxx</a:t>
            </a:r>
            <a:r>
              <a:rPr lang="en-US" altLang="ko-KR" dirty="0"/>
              <a:t>(), </a:t>
            </a:r>
            <a:r>
              <a:rPr lang="en-US" altLang="ko-KR" dirty="0" err="1"/>
              <a:t>parseXxx</a:t>
            </a:r>
            <a:r>
              <a:rPr lang="en-US" altLang="ko-KR" dirty="0"/>
              <a:t>(String s, </a:t>
            </a:r>
            <a:r>
              <a:rPr lang="en-US" altLang="ko-KR" dirty="0" err="1"/>
              <a:t>int</a:t>
            </a:r>
            <a:r>
              <a:rPr lang="en-US" altLang="ko-KR" dirty="0"/>
              <a:t> radix)</a:t>
            </a:r>
          </a:p>
          <a:p>
            <a:pPr lvl="1"/>
            <a:r>
              <a:rPr lang="en-US" altLang="ko-KR" dirty="0"/>
              <a:t> To convert String to primitive</a:t>
            </a:r>
          </a:p>
          <a:p>
            <a:r>
              <a:rPr lang="en-US" altLang="ko-KR" dirty="0" err="1"/>
              <a:t>toString</a:t>
            </a:r>
            <a:r>
              <a:rPr lang="en-US" altLang="ko-KR" dirty="0"/>
              <a:t>(), </a:t>
            </a:r>
            <a:r>
              <a:rPr lang="en-US" altLang="ko-KR" dirty="0" err="1"/>
              <a:t>toString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, </a:t>
            </a:r>
            <a:r>
              <a:rPr lang="en-US" altLang="ko-KR" dirty="0" err="1"/>
              <a:t>int</a:t>
            </a:r>
            <a:r>
              <a:rPr lang="en-US" altLang="ko-KR" dirty="0"/>
              <a:t> radix)</a:t>
            </a:r>
          </a:p>
          <a:p>
            <a:pPr lvl="1"/>
            <a:r>
              <a:rPr lang="en-US" altLang="ko-KR" dirty="0"/>
              <a:t>Every wrapper class contains the following </a:t>
            </a:r>
            <a:r>
              <a:rPr lang="en-US" altLang="ko-KR" dirty="0" err="1"/>
              <a:t>toString</a:t>
            </a:r>
            <a:r>
              <a:rPr lang="en-US" altLang="ko-KR" dirty="0"/>
              <a:t>() method to convert Wrapper Object to String type.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946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Wrapper Classes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55600" y="1600200"/>
            <a:ext cx="8788400" cy="4525963"/>
          </a:xfrm>
        </p:spPr>
        <p:txBody>
          <a:bodyPr/>
          <a:lstStyle/>
          <a:p>
            <a:r>
              <a:rPr lang="en-US" altLang="ko-KR" sz="2800">
                <a:ea typeface="굴림" charset="-127"/>
              </a:rPr>
              <a:t>Figure 6.4a Static methods in class 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Character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350" y="2444750"/>
            <a:ext cx="7847013" cy="2565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65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Wrapper Classes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55600" y="1600200"/>
            <a:ext cx="8788400" cy="4525963"/>
          </a:xfrm>
        </p:spPr>
        <p:txBody>
          <a:bodyPr/>
          <a:lstStyle/>
          <a:p>
            <a:r>
              <a:rPr lang="en-US" altLang="ko-KR" sz="2800">
                <a:ea typeface="굴림" charset="-127"/>
              </a:rPr>
              <a:t>Figure 6.4b Static methods in class </a:t>
            </a:r>
            <a:r>
              <a:rPr lang="en-US" altLang="ko-KR" sz="2800" b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Character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01675" y="2229485"/>
            <a:ext cx="8096250" cy="3827463"/>
            <a:chOff x="794331" y="2745213"/>
            <a:chExt cx="8096250" cy="3827439"/>
          </a:xfrm>
        </p:grpSpPr>
        <p:pic>
          <p:nvPicPr>
            <p:cNvPr id="2867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b="86201"/>
            <a:stretch>
              <a:fillRect/>
            </a:stretch>
          </p:blipFill>
          <p:spPr bwMode="auto">
            <a:xfrm>
              <a:off x="794331" y="2745213"/>
              <a:ext cx="8096250" cy="79692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pic>
          <p:nvPicPr>
            <p:cNvPr id="28680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t="46821"/>
            <a:stretch>
              <a:fillRect/>
            </a:stretch>
          </p:blipFill>
          <p:spPr bwMode="auto">
            <a:xfrm>
              <a:off x="794331" y="3502446"/>
              <a:ext cx="8096250" cy="307020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85979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Wrapper class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153" y="1247184"/>
            <a:ext cx="4196993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wrapper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Double(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"3.145"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"10"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Character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sv-SE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sv-SE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sv-SE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Integer.</a:t>
            </a:r>
            <a:r>
              <a:rPr lang="sv-SE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valueOf(</a:t>
            </a:r>
            <a:r>
              <a:rPr lang="sv-SE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"1111"</a:t>
            </a:r>
            <a:r>
              <a:rPr lang="sv-SE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2);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.byteValue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.shortValue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.intValue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.longValue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.floatValue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.doubleValue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lvl="1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"10"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"10.5"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parseBoolean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53847" y="1934197"/>
            <a:ext cx="4572000" cy="50783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(15, 2);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age1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Integer(30);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age2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30; // age2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와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1000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테스트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age3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pPr lvl="1"/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.intValue());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.intValue());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age1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age2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"reference same"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age2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age3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"reference same"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age1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.intValue() ==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age2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.intValue())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"value same"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012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6.1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Ex6_1. Create a class </a:t>
            </a:r>
            <a:r>
              <a:rPr lang="en-US" altLang="ko-KR" dirty="0" err="1"/>
              <a:t>RoomOccupancy</a:t>
            </a:r>
            <a:endParaRPr lang="en-US" altLang="ko-KR" dirty="0"/>
          </a:p>
          <a:p>
            <a:pPr lvl="1"/>
            <a:r>
              <a:rPr lang="en-US" altLang="ko-KR" dirty="0"/>
              <a:t>Instance variables (private): </a:t>
            </a:r>
            <a:r>
              <a:rPr lang="en-US" altLang="ko-KR" dirty="0" err="1"/>
              <a:t>roomNumber</a:t>
            </a:r>
            <a:r>
              <a:rPr lang="en-US" altLang="ko-KR" dirty="0"/>
              <a:t>, </a:t>
            </a:r>
            <a:r>
              <a:rPr lang="en-US" altLang="ko-KR" dirty="0" err="1"/>
              <a:t>peopleInRoom</a:t>
            </a:r>
            <a:endParaRPr lang="en-US" altLang="ko-KR" dirty="0"/>
          </a:p>
          <a:p>
            <a:pPr lvl="1"/>
            <a:r>
              <a:rPr lang="en-US" altLang="ko-KR" dirty="0"/>
              <a:t>Static variables: </a:t>
            </a:r>
            <a:r>
              <a:rPr lang="en-US" altLang="ko-KR" dirty="0" err="1"/>
              <a:t>totalNumber</a:t>
            </a:r>
            <a:r>
              <a:rPr lang="en-US" altLang="ko-KR" dirty="0"/>
              <a:t> – number of total people</a:t>
            </a:r>
          </a:p>
          <a:p>
            <a:pPr lvl="1"/>
            <a:r>
              <a:rPr lang="en-US" altLang="ko-KR" dirty="0"/>
              <a:t>Write the following methods:</a:t>
            </a:r>
          </a:p>
          <a:p>
            <a:pPr lvl="2"/>
            <a:r>
              <a:rPr lang="en-US" altLang="ko-KR" dirty="0"/>
              <a:t>Constructor – gets </a:t>
            </a:r>
            <a:r>
              <a:rPr lang="en-US" altLang="ko-KR" dirty="0" err="1"/>
              <a:t>roomNumber</a:t>
            </a:r>
            <a:r>
              <a:rPr lang="en-US" altLang="ko-KR" dirty="0"/>
              <a:t> and </a:t>
            </a:r>
            <a:r>
              <a:rPr lang="en-US" altLang="ko-KR" dirty="0" err="1"/>
              <a:t>peopleInRoom</a:t>
            </a:r>
            <a:r>
              <a:rPr lang="en-US" altLang="ko-KR" dirty="0"/>
              <a:t> parameters</a:t>
            </a:r>
          </a:p>
          <a:p>
            <a:pPr lvl="2"/>
            <a:r>
              <a:rPr lang="en-US" altLang="ko-KR" dirty="0" err="1"/>
              <a:t>addOneToRoom</a:t>
            </a:r>
            <a:r>
              <a:rPr lang="en-US" altLang="ko-KR" dirty="0"/>
              <a:t> – increases </a:t>
            </a:r>
            <a:r>
              <a:rPr lang="en-US" altLang="ko-KR" dirty="0" err="1"/>
              <a:t>peopleInRoom</a:t>
            </a:r>
            <a:r>
              <a:rPr lang="en-US" altLang="ko-KR" dirty="0"/>
              <a:t> and </a:t>
            </a:r>
            <a:r>
              <a:rPr lang="en-US" altLang="ko-KR" dirty="0" err="1"/>
              <a:t>totalNumber</a:t>
            </a:r>
            <a:endParaRPr lang="en-US" altLang="ko-KR" dirty="0"/>
          </a:p>
          <a:p>
            <a:pPr lvl="2"/>
            <a:r>
              <a:rPr lang="en-US" altLang="ko-KR" dirty="0" err="1"/>
              <a:t>removeOneFromRoom</a:t>
            </a:r>
            <a:r>
              <a:rPr lang="en-US" altLang="ko-KR" dirty="0"/>
              <a:t> – decreases </a:t>
            </a:r>
            <a:r>
              <a:rPr lang="en-US" altLang="ko-KR" dirty="0" err="1"/>
              <a:t>peopleInRoom</a:t>
            </a:r>
            <a:r>
              <a:rPr lang="en-US" altLang="ko-KR" dirty="0"/>
              <a:t> and </a:t>
            </a:r>
            <a:r>
              <a:rPr lang="en-US" altLang="ko-KR" dirty="0" err="1"/>
              <a:t>totalNumber</a:t>
            </a:r>
            <a:r>
              <a:rPr lang="en-US" altLang="ko-KR" dirty="0"/>
              <a:t>, if both are &gt; 0</a:t>
            </a:r>
          </a:p>
          <a:p>
            <a:pPr lvl="2"/>
            <a:r>
              <a:rPr lang="en-US" altLang="ko-KR" dirty="0" err="1"/>
              <a:t>getNumber</a:t>
            </a:r>
            <a:r>
              <a:rPr lang="en-US" altLang="ko-KR" dirty="0"/>
              <a:t> – returns </a:t>
            </a:r>
            <a:r>
              <a:rPr lang="en-US" altLang="ko-KR" dirty="0" err="1"/>
              <a:t>roomNumber</a:t>
            </a:r>
            <a:endParaRPr lang="en-US" altLang="ko-KR" dirty="0"/>
          </a:p>
          <a:p>
            <a:pPr lvl="2"/>
            <a:r>
              <a:rPr lang="en-US" altLang="ko-KR" dirty="0" err="1"/>
              <a:t>getTotal</a:t>
            </a:r>
            <a:r>
              <a:rPr lang="en-US" altLang="ko-KR" dirty="0"/>
              <a:t> (static) – returns </a:t>
            </a:r>
            <a:r>
              <a:rPr lang="en-US" altLang="ko-KR" dirty="0" err="1"/>
              <a:t>totalNumber</a:t>
            </a:r>
            <a:endParaRPr lang="en-US" altLang="ko-KR" dirty="0"/>
          </a:p>
          <a:p>
            <a:pPr lvl="1"/>
            <a:r>
              <a:rPr lang="en-US" altLang="ko-KR" dirty="0"/>
              <a:t>Write a program to test the class with ≥2 objects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261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6.1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class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20140" y="2273648"/>
            <a:ext cx="71399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RoomOccupancyDemo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RoomOccupancy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RoomOccupancy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(101, 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RoomOccupancy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RoomOccupancy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(102, 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RoomOccupancy.getTotal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r.addOneToRoom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r.addOneToRoom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s.removeOneFromRoom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r.getPeopleInRoom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s.getPeopleInRoom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RoomOccupancy.getTotal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909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62626"/>
                </a:solidFill>
              </a:rPr>
              <a:t>6.4 </a:t>
            </a:r>
            <a:r>
              <a:rPr lang="en-US" sz="3600"/>
              <a:t>Overloading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constructor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4237" y="5269116"/>
            <a:ext cx="8229600" cy="516048"/>
          </a:xfrm>
        </p:spPr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No return type (e.g., void, </a:t>
            </a:r>
            <a:r>
              <a:rPr lang="en-US" altLang="ko-KR" dirty="0" err="1">
                <a:solidFill>
                  <a:srgbClr val="7030A0"/>
                </a:solidFill>
              </a:rPr>
              <a:t>int</a:t>
            </a:r>
            <a:r>
              <a:rPr lang="en-US" altLang="ko-KR" dirty="0">
                <a:solidFill>
                  <a:srgbClr val="7030A0"/>
                </a:solidFill>
              </a:rPr>
              <a:t>) is required!!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84" y="1368321"/>
            <a:ext cx="646588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851026" y="3929204"/>
            <a:ext cx="1620570" cy="133085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Overloading </a:t>
            </a:r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We’ve seen that a class can have multiple constructors. Notice that they have the same name.</a:t>
            </a:r>
            <a:endParaRPr/>
          </a:p>
        </p:txBody>
      </p:sp>
      <p:pic>
        <p:nvPicPr>
          <p:cNvPr id="39" name="Google Shape;3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916226"/>
            <a:ext cx="8229600" cy="270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 Basics</a:t>
            </a: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When two or more methods have same name within the same class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–"/>
            </a:pPr>
            <a:r>
              <a:rPr lang="en-US" i="1">
                <a:solidFill>
                  <a:srgbClr val="0000FF"/>
                </a:solidFill>
              </a:rPr>
              <a:t>It is not only for constructors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Parameter lists </a:t>
            </a:r>
            <a:r>
              <a:rPr lang="en-US" b="1"/>
              <a:t>must</a:t>
            </a:r>
            <a:r>
              <a:rPr lang="en-US"/>
              <a:t> be different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Java distinguishes the methods </a:t>
            </a:r>
            <a:r>
              <a:rPr lang="en-US">
                <a:solidFill>
                  <a:srgbClr val="FF0000"/>
                </a:solidFill>
              </a:rPr>
              <a:t>by number and types of parameters; </a:t>
            </a:r>
            <a:r>
              <a:rPr lang="en-US"/>
              <a:t>it attempts to do type conversions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double average(int n1, int n2)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double average(double n1, double n2)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double average(double n1, double n2, double n3)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 : Method Signature 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A method's </a:t>
            </a:r>
            <a:r>
              <a:rPr lang="en-US" b="1"/>
              <a:t>name</a:t>
            </a:r>
            <a:r>
              <a:rPr lang="en-US"/>
              <a:t> and </a:t>
            </a:r>
            <a:r>
              <a:rPr lang="en-US" b="1"/>
              <a:t>number</a:t>
            </a:r>
            <a:r>
              <a:rPr lang="en-US"/>
              <a:t> and </a:t>
            </a:r>
            <a:r>
              <a:rPr lang="en-US" b="1"/>
              <a:t>type</a:t>
            </a:r>
            <a:r>
              <a:rPr lang="en-US"/>
              <a:t> of  parameters is called the </a:t>
            </a:r>
            <a:r>
              <a:rPr lang="en-US" b="1" i="1"/>
              <a:t>signature</a:t>
            </a:r>
            <a:endParaRPr b="1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Java knows what to use based on the number and types of the arguments 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None/>
            </a:pPr>
            <a:endParaRPr b="1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b="1">
                <a:solidFill>
                  <a:srgbClr val="0000FF"/>
                </a:solidFill>
              </a:rPr>
              <a:t>Signature does NOT include return type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Cannot have two methods with the same signature in the same class 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1188720" y="3276302"/>
            <a:ext cx="786384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System.out.println(“The result is”);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String type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System.out.println(20);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int type parameter</a:t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1256015" y="5203033"/>
            <a:ext cx="7729249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average(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 n1, int n2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average(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 n1, int n2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	</a:t>
            </a:r>
            <a:r>
              <a:rPr lang="en-US" sz="16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Wrong overloading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average(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char n1, char n2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	</a:t>
            </a:r>
            <a:r>
              <a:rPr lang="en-US" sz="16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it is okay</a:t>
            </a:r>
            <a:endParaRPr sz="1600" b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 Basics</a:t>
            </a: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View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example program</a:t>
            </a:r>
            <a:r>
              <a:rPr lang="en-US"/>
              <a:t>, listing 6.15</a:t>
            </a:r>
            <a:br>
              <a:rPr lang="en-US"/>
            </a:br>
            <a:r>
              <a:rPr lang="en-US"/>
              <a:t>class Overload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Note overloaded method getAverage</a:t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2122488" y="3783013"/>
            <a:ext cx="4540250" cy="1616075"/>
            <a:chOff x="1064558" y="3567953"/>
            <a:chExt cx="4540147" cy="1616448"/>
          </a:xfrm>
        </p:grpSpPr>
        <p:pic>
          <p:nvPicPr>
            <p:cNvPr id="61" name="Google Shape;61;p6"/>
            <p:cNvPicPr preferRelativeResize="0"/>
            <p:nvPr/>
          </p:nvPicPr>
          <p:blipFill rotWithShape="1">
            <a:blip r:embed="rId4">
              <a:alphaModFix/>
            </a:blip>
            <a:srcRect r="60852"/>
            <a:stretch/>
          </p:blipFill>
          <p:spPr>
            <a:xfrm>
              <a:off x="1064558" y="3567953"/>
              <a:ext cx="3506707" cy="1606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lt2">
                  <a:alpha val="49803"/>
                </a:schemeClr>
              </a:outerShdw>
            </a:effectLst>
          </p:spPr>
        </p:pic>
        <p:pic>
          <p:nvPicPr>
            <p:cNvPr id="62" name="Google Shape;62;p6"/>
            <p:cNvPicPr preferRelativeResize="0"/>
            <p:nvPr/>
          </p:nvPicPr>
          <p:blipFill rotWithShape="1">
            <a:blip r:embed="rId4">
              <a:alphaModFix/>
            </a:blip>
            <a:srcRect l="88473"/>
            <a:stretch/>
          </p:blipFill>
          <p:spPr>
            <a:xfrm>
              <a:off x="4571265" y="3577480"/>
              <a:ext cx="1033440" cy="1606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lt2">
                  <a:alpha val="49803"/>
                </a:schemeClr>
              </a:outerShdw>
            </a:effectLst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911" y="177944"/>
            <a:ext cx="6669735" cy="596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 and Type Conversion</a:t>
            </a: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Java always tries to find an exactly matching method. If it fails, it tries type conversion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If a class has the following two methods: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Char char="–"/>
            </a:pP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public double average(int n1, int n2) </a:t>
            </a:r>
            <a:endParaRPr sz="20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Char char="–"/>
            </a:pP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public double average(double n1, double n2) </a:t>
            </a:r>
            <a:endParaRPr sz="20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/>
              <a:t>If the method call is average(3,3), the first method will be called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However, if a class only have a method: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</a:t>
            </a: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public double average(double n1, double n2) </a:t>
            </a:r>
            <a:endParaRPr sz="20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/>
              <a:t>If the method call is average(3,3), it will be converted to average(3.0,3.0) and call the (only) method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Recall: byte-&gt;short-&gt;int-&gt;long-&gt;float-&gt;double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Overloading </a:t>
            </a: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Use it only if two or more methods are performing exactly the same function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Char char="–"/>
            </a:pP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public void setPet(String newName)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Char char="–"/>
            </a:pP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public void setPet(String newName, int newAge, double newWeight)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Bad idea to create methods that have the same name but do different things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Char char="–"/>
            </a:pP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public void setPet(int newAge)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Char char="–"/>
            </a:pP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public void setPet(double newWeight)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What happens if we call setPet(3)? 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/>
              <a:t>Use setAge() and setWeight() instead 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/>
              <a:t>Usually we do not overload methods if parameters can be converted 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62626"/>
                </a:solidFill>
              </a:rPr>
              <a:t>6.6 </a:t>
            </a:r>
            <a:r>
              <a:rPr lang="en-US" sz="3600"/>
              <a:t>Enumeration as a Class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Enumeration</a:t>
            </a: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Consider the case to restrict a variable to have only the values in a certain set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enumeration</a:t>
            </a:r>
            <a:r>
              <a:rPr lang="en-US" dirty="0"/>
              <a:t> lists the values a variable can have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Example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 dirty="0" err="1"/>
              <a:t>enum</a:t>
            </a:r>
            <a:r>
              <a:rPr lang="en-US" dirty="0"/>
              <a:t> Suit {CLUBS, DIAMONDS, HEARTS, SPADES}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 dirty="0"/>
              <a:t>Suit suit=</a:t>
            </a:r>
            <a:r>
              <a:rPr lang="en-US" dirty="0" err="1"/>
              <a:t>Suit.DIAMONDS</a:t>
            </a:r>
            <a:r>
              <a:rPr lang="en-US" dirty="0"/>
              <a:t>;</a:t>
            </a:r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Enumeration as a Class</a:t>
            </a: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When an enumeration is defined, Java creates a class with methods: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Compiler creates a class with methods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equals() – returns true if equal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 err="1"/>
              <a:t>compareTo</a:t>
            </a:r>
            <a:r>
              <a:rPr lang="en-US" dirty="0"/>
              <a:t>() – returns a negative value if comes earlier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ordinal() – returns the position ≥ 0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 err="1"/>
              <a:t>toString</a:t>
            </a:r>
            <a:r>
              <a:rPr lang="en-US" dirty="0"/>
              <a:t>() – returns a String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 err="1"/>
              <a:t>valueOf</a:t>
            </a:r>
            <a:r>
              <a:rPr lang="en-US" dirty="0"/>
              <a:t>() – returns an </a:t>
            </a:r>
            <a:r>
              <a:rPr lang="en-US" dirty="0" err="1"/>
              <a:t>enum</a:t>
            </a:r>
            <a:r>
              <a:rPr lang="en-US" dirty="0"/>
              <a:t> value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None/>
            </a:pPr>
            <a:endParaRPr dirty="0"/>
          </a:p>
        </p:txBody>
      </p:sp>
      <p:sp>
        <p:nvSpPr>
          <p:cNvPr id="97" name="Google Shape;97;p12"/>
          <p:cNvSpPr/>
          <p:nvPr/>
        </p:nvSpPr>
        <p:spPr>
          <a:xfrm>
            <a:off x="838200" y="25161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constructor 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Default constructor</a:t>
            </a:r>
          </a:p>
          <a:p>
            <a:pPr lvl="1"/>
            <a:r>
              <a:rPr lang="en-US" altLang="ko-KR" b="1" dirty="0">
                <a:ea typeface="굴림" charset="-127"/>
              </a:rPr>
              <a:t>Constructor without parameters</a:t>
            </a:r>
          </a:p>
          <a:p>
            <a:pPr lvl="1"/>
            <a:r>
              <a:rPr lang="en-US" altLang="ko-KR" dirty="0">
                <a:ea typeface="굴림" charset="-127"/>
              </a:rPr>
              <a:t>Java will define this automatically if the class designer does not define any constructors</a:t>
            </a:r>
          </a:p>
          <a:p>
            <a:pPr lvl="1" eaLnBrk="1" hangingPunct="1"/>
            <a:r>
              <a:rPr lang="en-US" altLang="ko-KR" dirty="0">
                <a:solidFill>
                  <a:srgbClr val="CC00FF"/>
                </a:solidFill>
                <a:ea typeface="굴림" charset="-127"/>
              </a:rPr>
              <a:t>If you </a:t>
            </a:r>
            <a:r>
              <a:rPr lang="en-US" altLang="ko-KR" u="sng" dirty="0">
                <a:solidFill>
                  <a:srgbClr val="CC00FF"/>
                </a:solidFill>
                <a:ea typeface="굴림" charset="-127"/>
              </a:rPr>
              <a:t>do</a:t>
            </a:r>
            <a:r>
              <a:rPr lang="en-US" altLang="ko-KR" dirty="0">
                <a:solidFill>
                  <a:srgbClr val="CC00FF"/>
                </a:solidFill>
                <a:ea typeface="굴림" charset="-127"/>
              </a:rPr>
              <a:t> define a constructor, Java will </a:t>
            </a:r>
            <a:r>
              <a:rPr lang="en-US" altLang="ko-KR" u="sng" dirty="0">
                <a:solidFill>
                  <a:srgbClr val="CC00FF"/>
                </a:solidFill>
                <a:ea typeface="굴림" charset="-127"/>
              </a:rPr>
              <a:t>not</a:t>
            </a:r>
            <a:r>
              <a:rPr lang="en-US" altLang="ko-KR" dirty="0">
                <a:solidFill>
                  <a:srgbClr val="CC00FF"/>
                </a:solidFill>
                <a:ea typeface="굴림" charset="-127"/>
              </a:rPr>
              <a:t> automatically define a default constructor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Usually default constructors not included in class diagram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141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Enumeration as a Class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Char char="•"/>
            </a:pPr>
            <a:r>
              <a:rPr lang="en-US" sz="2000"/>
              <a:t>https://docs.oracle.com/javase/7/docs/api/java/lang/Enum.html#equals(java.lang.Object)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None/>
            </a:pPr>
            <a:endParaRPr sz="2000"/>
          </a:p>
        </p:txBody>
      </p:sp>
      <p:graphicFrame>
        <p:nvGraphicFramePr>
          <p:cNvPr id="104" name="Google Shape;104;p13"/>
          <p:cNvGraphicFramePr/>
          <p:nvPr>
            <p:extLst/>
          </p:nvPr>
        </p:nvGraphicFramePr>
        <p:xfrm>
          <a:off x="137162" y="1600200"/>
          <a:ext cx="8869675" cy="43864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protected </a:t>
                      </a: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endParaRPr sz="1600" u="none" strike="noStrike" cap="none"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clone</a:t>
                      </a:r>
                      <a:r>
                        <a:rPr lang="en-US" sz="1600" u="none" strike="noStrike" cap="none" dirty="0"/>
                        <a:t>()Throws </a:t>
                      </a:r>
                      <a:r>
                        <a:rPr lang="en-US" sz="1600" u="none" strike="noStrike" cap="none" dirty="0" err="1"/>
                        <a:t>CloneNotSupportedException</a:t>
                      </a:r>
                      <a:r>
                        <a:rPr lang="en-US" sz="1600" u="none" strike="noStrike" cap="none" dirty="0"/>
                        <a:t>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int</a:t>
                      </a:r>
                      <a:endParaRPr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 err="1">
                          <a:solidFill>
                            <a:srgbClr val="4C6B87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compareTo</a:t>
                      </a:r>
                      <a:r>
                        <a:rPr lang="en-US" sz="1600" u="none" strike="noStrike" cap="none" dirty="0"/>
                        <a:t>(</a:t>
                      </a: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600" u="none" strike="noStrike" cap="none" dirty="0"/>
                        <a:t> o)Compares this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with the specified object for order.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/>
                        <a:t>boolean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equals</a:t>
                      </a:r>
                      <a:r>
                        <a:rPr lang="en-US" sz="1600" u="none" strike="noStrike" cap="none" dirty="0"/>
                        <a:t>(</a:t>
                      </a: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600" u="none" strike="noStrike" cap="none" dirty="0"/>
                        <a:t> other)Returns true if the specified object is equal to this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constant.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protected void</a:t>
                      </a:r>
                      <a:endParaRPr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finalize</a:t>
                      </a:r>
                      <a:r>
                        <a:rPr lang="en-US" sz="1600" u="none" strike="noStrike" cap="none" dirty="0"/>
                        <a:t>()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classes cannot have finalize methods.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</a:t>
                      </a:r>
                      <a:r>
                        <a:rPr lang="en-US" sz="1600" u="none" strike="noStrike" cap="none" dirty="0"/>
                        <a:t>&lt;</a:t>
                      </a: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600" u="none" strike="noStrike" cap="none" dirty="0"/>
                        <a:t>&gt;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 err="1">
                          <a:solidFill>
                            <a:srgbClr val="4C6B87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getDeclaringClass</a:t>
                      </a:r>
                      <a:r>
                        <a:rPr lang="en-US" sz="1600" u="none" strike="noStrike" cap="none" dirty="0"/>
                        <a:t>()Returns the Class object corresponding to this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constant's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type.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int</a:t>
                      </a:r>
                      <a:endParaRPr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 err="1">
                          <a:solidFill>
                            <a:srgbClr val="4C6B87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hashCode</a:t>
                      </a:r>
                      <a:r>
                        <a:rPr lang="en-US" sz="1600" u="none" strike="noStrike" cap="none" dirty="0"/>
                        <a:t>()Returns a hash code for this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constant.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</a:t>
                      </a:r>
                      <a:endParaRPr sz="1600" u="none" strike="noStrike" cap="none"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name</a:t>
                      </a:r>
                      <a:r>
                        <a:rPr lang="en-US" sz="1600" u="none" strike="noStrike" cap="none" dirty="0"/>
                        <a:t>()Returns the name of this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constant, exactly as declared in its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declaration.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int</a:t>
                      </a:r>
                      <a:endParaRPr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ordinal</a:t>
                      </a:r>
                      <a:r>
                        <a:rPr lang="en-US" sz="1600" u="none" strike="noStrike" cap="none" dirty="0"/>
                        <a:t>()Returns the ordinal of this enumeration constant (its position in its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declaration, where the initial constant is assigned an ordinal of zero).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</a:t>
                      </a:r>
                      <a:endParaRPr sz="1600" u="none" strike="noStrike" cap="none"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 err="1">
                          <a:solidFill>
                            <a:srgbClr val="4C6B87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</a:t>
                      </a:r>
                      <a:r>
                        <a:rPr lang="en-US" sz="1600" u="none" strike="noStrike" cap="none" dirty="0"/>
                        <a:t>()Returns the name of this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constant, as contained in the declaration.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static &lt;T extends </a:t>
                      </a:r>
                      <a:r>
                        <a:rPr lang="en-US" sz="1600" b="1" u="sng" strike="noStrike" cap="none" dirty="0" err="1">
                          <a:solidFill>
                            <a:srgbClr val="4C6B87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Enum</a:t>
                      </a:r>
                      <a:r>
                        <a:rPr lang="en-US" sz="1600" u="none" strike="noStrike" cap="none" dirty="0"/>
                        <a:t>&lt;T&gt;&gt; </a:t>
                      </a:r>
                      <a:br>
                        <a:rPr lang="en-US" sz="1600" u="none" strike="noStrike" cap="none" dirty="0"/>
                      </a:br>
                      <a:r>
                        <a:rPr lang="en-US" sz="1600" u="none" strike="noStrike" cap="none" dirty="0"/>
                        <a:t>T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strike="noStrike" cap="none" dirty="0" err="1">
                          <a:solidFill>
                            <a:srgbClr val="4C6B87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valueOf</a:t>
                      </a:r>
                      <a:r>
                        <a:rPr lang="en-US" sz="1600" u="none" strike="noStrike" cap="none" dirty="0"/>
                        <a:t>(</a:t>
                      </a: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</a:t>
                      </a:r>
                      <a:r>
                        <a:rPr lang="en-US" sz="1600" u="none" strike="noStrike" cap="none" dirty="0"/>
                        <a:t>&lt;T&gt; </a:t>
                      </a:r>
                      <a:r>
                        <a:rPr lang="en-US" sz="1600" u="none" strike="noStrike" cap="none" dirty="0" err="1"/>
                        <a:t>enumType</a:t>
                      </a:r>
                      <a:r>
                        <a:rPr lang="en-US" sz="1600" u="none" strike="noStrike" cap="none" dirty="0"/>
                        <a:t>, </a:t>
                      </a:r>
                      <a:r>
                        <a:rPr lang="en-US" sz="1600" b="1" u="sng" strike="noStrike" cap="none" dirty="0">
                          <a:solidFill>
                            <a:srgbClr val="4C6B87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</a:t>
                      </a:r>
                      <a:r>
                        <a:rPr lang="en-US" sz="1600" u="none" strike="noStrike" cap="none" dirty="0"/>
                        <a:t> name)Returns the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constant of the specified </a:t>
                      </a:r>
                      <a:r>
                        <a:rPr lang="en-US" sz="1600" u="none" strike="noStrike" cap="none" dirty="0" err="1"/>
                        <a:t>enum</a:t>
                      </a:r>
                      <a:r>
                        <a:rPr lang="en-US" sz="1600" u="none" strike="noStrike" cap="none" dirty="0"/>
                        <a:t> type with the specified name.</a:t>
                      </a:r>
                      <a:endParaRPr dirty="0"/>
                    </a:p>
                  </a:txBody>
                  <a:tcPr marL="44725" marR="19175" marT="19175" marB="1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AD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Enhanced enumeration</a:t>
            </a:r>
            <a:br>
              <a:rPr lang="en-US"/>
            </a:b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Define your own class for enumeration – with additional instance variables and methods (including constructors)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5620" y="2562632"/>
            <a:ext cx="6019165" cy="379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Lab: enum test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Write a developer class that use enum type for development type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Use enum class functions to get data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0080" y="3295859"/>
            <a:ext cx="7071360" cy="1815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DevType1 { </a:t>
            </a:r>
            <a:r>
              <a:rPr lang="en-US" sz="16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MOBILE</a:t>
            </a:r>
            <a:r>
              <a:rPr lang="en-US" sz="16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WEB</a:t>
            </a:r>
            <a:r>
              <a:rPr lang="en-US" sz="16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SERVER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DevType2 {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MOBILE</a:t>
            </a:r>
            <a:r>
              <a:rPr lang="en-US" sz="16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"Android"</a:t>
            </a:r>
            <a:r>
              <a:rPr lang="en-US" sz="16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16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WEB</a:t>
            </a:r>
            <a:r>
              <a:rPr lang="en-US" sz="16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"CSS"</a:t>
            </a:r>
            <a:r>
              <a:rPr lang="en-US" sz="16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16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16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"LINUX"</a:t>
            </a:r>
            <a:r>
              <a:rPr lang="en-US" sz="16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  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 }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DevType2(String </a:t>
            </a:r>
            <a:r>
              <a:rPr lang="en-US" sz="1600" b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190172"/>
            <a:ext cx="5280660" cy="6370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-US" sz="1200" b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career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DevType1 </a:t>
            </a:r>
            <a:r>
              <a:rPr lang="en-US" sz="1200" b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type1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 </a:t>
            </a:r>
            <a:r>
              <a:rPr lang="en-US" sz="1200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test basic </a:t>
            </a:r>
            <a:r>
              <a:rPr lang="en-US" sz="1200" u="sng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2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usage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"Kim"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career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type1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DevType1.</a:t>
            </a:r>
            <a:r>
              <a:rPr lang="en-US" sz="12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WEB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"Developer name : "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-US" sz="1200" b="1" i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"Experience : "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-US" sz="1200" b="1" i="1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career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Experties</a:t>
            </a:r>
            <a:r>
              <a:rPr lang="en-US" sz="1200" b="1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: "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-US" sz="1200" b="1" i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type1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test </a:t>
            </a:r>
            <a:r>
              <a:rPr lang="en-US" sz="1200" u="sng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2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class methods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DevType1 </a:t>
            </a:r>
            <a:r>
              <a:rPr lang="en-US" sz="1200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DevType1.</a:t>
            </a:r>
            <a:r>
              <a:rPr lang="en-US" sz="1200" b="1" i="1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MOBILE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DevType1 </a:t>
            </a:r>
            <a:r>
              <a:rPr lang="en-US" sz="1200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DevType1.</a:t>
            </a:r>
            <a:r>
              <a:rPr lang="en-US" sz="12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valueOf(</a:t>
            </a:r>
            <a:r>
              <a:rPr lang="en-US" sz="12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-US" sz="12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tp1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tp2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tp1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.ordinal());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tp2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.ordinal());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(DevType1 </a:t>
            </a:r>
            <a:r>
              <a:rPr lang="en-US" sz="1200" b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type1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DevType1.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values()){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type1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test </a:t>
            </a:r>
            <a:r>
              <a:rPr lang="en-US" sz="1200" u="sng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200" u="sng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class methods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 DevType2 </a:t>
            </a:r>
            <a:r>
              <a:rPr lang="en-US" sz="1200" b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type2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DevType2.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values()){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type2</a:t>
            </a:r>
            <a:r>
              <a:rPr lang="en-US" sz="1200" b="1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.getName());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303059" y="4016246"/>
            <a:ext cx="537882" cy="436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45650" y="2954651"/>
            <a:ext cx="42439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// </a:t>
            </a:r>
            <a:r>
              <a:rPr lang="ko-KR" altLang="en-US" sz="1800" dirty="0"/>
              <a:t>기존 </a:t>
            </a:r>
            <a:r>
              <a:rPr lang="en-US" altLang="ko-KR" sz="1800" dirty="0"/>
              <a:t>for </a:t>
            </a:r>
            <a:r>
              <a:rPr lang="ko-KR" altLang="en-US" sz="1800" dirty="0"/>
              <a:t>구문</a:t>
            </a:r>
            <a:endParaRPr lang="en-US" altLang="ko-KR" sz="1800" dirty="0"/>
          </a:p>
          <a:p>
            <a:r>
              <a:rPr lang="en-US" altLang="ko-KR" sz="1800" dirty="0"/>
              <a:t>String[] numbers = {"one", "two", "three"}; </a:t>
            </a:r>
          </a:p>
          <a:p>
            <a:r>
              <a:rPr lang="en-US" altLang="ko-KR" sz="1800" b="1" dirty="0"/>
              <a:t>     for</a:t>
            </a:r>
            <a:r>
              <a:rPr lang="en-US" altLang="ko-KR" sz="1800" dirty="0"/>
              <a:t>(</a:t>
            </a:r>
            <a:r>
              <a:rPr lang="en-US" altLang="ko-KR" sz="1800" b="1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numbers.length</a:t>
            </a:r>
            <a:r>
              <a:rPr lang="en-US" altLang="ko-KR" sz="1800" dirty="0"/>
              <a:t>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 </a:t>
            </a:r>
          </a:p>
          <a:p>
            <a:r>
              <a:rPr lang="en-US" altLang="ko-KR" sz="1800" dirty="0"/>
              <a:t>         {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(numbers[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 }</a:t>
            </a:r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// For each </a:t>
            </a:r>
            <a:r>
              <a:rPr lang="ko-KR" altLang="en-US" sz="1800" dirty="0">
                <a:solidFill>
                  <a:srgbClr val="FF0000"/>
                </a:solidFill>
              </a:rPr>
              <a:t>구문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(type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iterate)    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{ body-of-loop }</a:t>
            </a:r>
            <a:endParaRPr lang="ko-KR" altLang="en-US" sz="1800" dirty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String[] numbers = {"one", "two", "three"}; </a:t>
            </a:r>
          </a:p>
          <a:p>
            <a:r>
              <a:rPr lang="en-US" altLang="ko-KR" sz="1800" b="1" dirty="0">
                <a:solidFill>
                  <a:srgbClr val="FF0000"/>
                </a:solidFill>
              </a:rPr>
              <a:t>for</a:t>
            </a:r>
            <a:r>
              <a:rPr lang="en-US" altLang="ko-KR" sz="1800" dirty="0">
                <a:solidFill>
                  <a:srgbClr val="FF0000"/>
                </a:solidFill>
              </a:rPr>
              <a:t>(String number: numbers) 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       { </a:t>
            </a:r>
            <a:r>
              <a:rPr lang="en-US" altLang="ko-KR" sz="1800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800" dirty="0">
                <a:solidFill>
                  <a:srgbClr val="FF0000"/>
                </a:solidFill>
              </a:rPr>
              <a:t>(number); }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62626"/>
                </a:solidFill>
              </a:rPr>
              <a:t>6.7 </a:t>
            </a:r>
            <a:r>
              <a:rPr lang="en-US" sz="3600"/>
              <a:t>Packages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Packages and Importing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A package is a collection of classes grouped together into a folder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Name of folder is name of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Each class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Placed in a separate file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Has this line at the beginning of the file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package </a:t>
            </a:r>
            <a:r>
              <a:rPr lang="en-US" dirty="0" err="1">
                <a:solidFill>
                  <a:srgbClr val="C00000"/>
                </a:solidFill>
              </a:rPr>
              <a:t>Package_Name</a:t>
            </a:r>
            <a:r>
              <a:rPr lang="en-US" dirty="0">
                <a:solidFill>
                  <a:srgbClr val="C00000"/>
                </a:solidFill>
              </a:rPr>
              <a:t>;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Classes use packages by use of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statement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Names and Directories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Package name tells compiler </a:t>
            </a:r>
            <a:r>
              <a:rPr lang="en-US" dirty="0">
                <a:solidFill>
                  <a:srgbClr val="C00000"/>
                </a:solidFill>
              </a:rPr>
              <a:t>path name for directory </a:t>
            </a:r>
            <a:r>
              <a:rPr lang="en-US" dirty="0"/>
              <a:t>containing classes of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Search for package begins in class path base directory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Package name uses dots in place of / or \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Name of package uses relative path name starting from any directory in class path</a:t>
            </a: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Names and Directories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/>
              <a:t>Figure 6.5 A package name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7855" y="2088514"/>
            <a:ext cx="5876925" cy="4232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348952" y="4306877"/>
            <a:ext cx="4160520" cy="2129061"/>
          </a:xfrm>
          <a:prstGeom prst="rect">
            <a:avLst/>
          </a:prstGeom>
          <a:solidFill>
            <a:srgbClr val="DAE5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4692352" y="4306877"/>
            <a:ext cx="4160520" cy="2129061"/>
          </a:xfrm>
          <a:prstGeom prst="rect">
            <a:avLst/>
          </a:prstGeom>
          <a:solidFill>
            <a:srgbClr val="DAE5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Clashes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•"/>
            </a:pPr>
            <a:r>
              <a:rPr lang="en-US" dirty="0"/>
              <a:t>Packages help in dealing with name clashes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Different programmers may give same name to two classes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Ambiguity resolved by using the package name</a:t>
            </a:r>
            <a:endParaRPr dirty="0"/>
          </a:p>
        </p:txBody>
      </p:sp>
      <p:sp>
        <p:nvSpPr>
          <p:cNvPr id="156" name="Google Shape;156;p21"/>
          <p:cNvSpPr/>
          <p:nvPr/>
        </p:nvSpPr>
        <p:spPr>
          <a:xfrm>
            <a:off x="384810" y="3242106"/>
            <a:ext cx="527304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&lt;folder&gt;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/species/cat/kitty.java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/species/dog/poodle/puppy.java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55632" y="4873692"/>
            <a:ext cx="38328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species.cat;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kitty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673302" y="4910231"/>
            <a:ext cx="43053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species.cat.kitty;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species.cat.*;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55632" y="5654815"/>
            <a:ext cx="38328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species.dog.poodle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puppy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692352" y="5513585"/>
            <a:ext cx="4286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species.dog.poodle.puppy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species.dog.poodle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.*;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29902" y="4307923"/>
            <a:ext cx="22034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define?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692352" y="4307923"/>
            <a:ext cx="18353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use?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 pet class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29628" y="1529137"/>
            <a:ext cx="8229600" cy="4662488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Note </a:t>
            </a:r>
            <a:r>
              <a:rPr lang="en-US" altLang="ko-KR" dirty="0">
                <a:ea typeface="굴림" charset="-127"/>
                <a:hlinkClick r:id="rId2" action="ppaction://hlinkfile"/>
              </a:rPr>
              <a:t>sample code</a:t>
            </a:r>
            <a:r>
              <a:rPr lang="en-US" altLang="ko-KR" dirty="0">
                <a:ea typeface="굴림" charset="-127"/>
              </a:rPr>
              <a:t>, listing 6.1</a:t>
            </a:r>
            <a:br>
              <a:rPr lang="en-US" altLang="ko-KR" dirty="0">
                <a:ea typeface="굴림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class Pet</a:t>
            </a:r>
            <a:endParaRPr lang="en-US" altLang="ko-KR" sz="3600" b="1" dirty="0">
              <a:solidFill>
                <a:srgbClr val="FF0000"/>
              </a:solidFill>
              <a:latin typeface="Courier New" pitchFamily="49" charset="0"/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Note different constructors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Default</a:t>
            </a:r>
          </a:p>
          <a:p>
            <a:pPr lvl="1" eaLnBrk="1" hangingPunct="1"/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With 3 parameters</a:t>
            </a:r>
          </a:p>
          <a:p>
            <a:pPr lvl="1" eaLnBrk="1" hangingPunct="1"/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With String parameter</a:t>
            </a:r>
          </a:p>
          <a:p>
            <a:pPr lvl="1" eaLnBrk="1" hangingPunct="1"/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With double parameter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Note </a:t>
            </a:r>
            <a:r>
              <a:rPr lang="en-US" altLang="ko-KR" dirty="0">
                <a:ea typeface="굴림" charset="-127"/>
                <a:hlinkClick r:id="rId2" action="ppaction://hlinkfile"/>
              </a:rPr>
              <a:t>sample program</a:t>
            </a:r>
            <a:r>
              <a:rPr lang="en-US" altLang="ko-KR" dirty="0">
                <a:ea typeface="굴림" charset="-127"/>
              </a:rPr>
              <a:t>, listing 6.2</a:t>
            </a:r>
            <a:br>
              <a:rPr lang="en-US" altLang="ko-KR" dirty="0">
                <a:ea typeface="굴림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class 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PetDemo</a:t>
            </a:r>
            <a:endParaRPr lang="en-US" altLang="ko-KR" b="1" dirty="0">
              <a:solidFill>
                <a:srgbClr val="FF0000"/>
              </a:solidFill>
              <a:latin typeface="Courier New" pitchFamily="49" charset="0"/>
              <a:ea typeface="굴림" charset="-127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7789" y="0"/>
            <a:ext cx="3855549" cy="2360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7789" y="2521289"/>
            <a:ext cx="62658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2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0" y="390808"/>
            <a:ext cx="4207890" cy="432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00" y="390808"/>
            <a:ext cx="4354701" cy="516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62868" y="805329"/>
            <a:ext cx="3818965" cy="1589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55368" y="2256645"/>
            <a:ext cx="3818965" cy="1428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39796" y="654133"/>
            <a:ext cx="3818965" cy="588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3" y="460696"/>
            <a:ext cx="4714827" cy="159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3" y="2043336"/>
            <a:ext cx="4782721" cy="222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769" y="1238452"/>
            <a:ext cx="4153749" cy="30686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57200" y="770073"/>
            <a:ext cx="3818965" cy="17254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7946</TotalTime>
  <Words>4471</Words>
  <Application>Microsoft Office PowerPoint</Application>
  <PresentationFormat>화면 슬라이드 쇼(4:3)</PresentationFormat>
  <Paragraphs>651</Paragraphs>
  <Slides>68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ヒラギノ角ゴ Pro W3</vt:lpstr>
      <vt:lpstr>굴림</vt:lpstr>
      <vt:lpstr>맑은 고딕</vt:lpstr>
      <vt:lpstr>Arial</vt:lpstr>
      <vt:lpstr>Calibri</vt:lpstr>
      <vt:lpstr>Consolas</vt:lpstr>
      <vt:lpstr>Courier New</vt:lpstr>
      <vt:lpstr>Trebuchet MS</vt:lpstr>
      <vt:lpstr>Wingdings</vt:lpstr>
      <vt:lpstr>UNC-5-ed</vt:lpstr>
      <vt:lpstr>PowerPoint 프레젠테이션</vt:lpstr>
      <vt:lpstr>6.1 Constructors</vt:lpstr>
      <vt:lpstr>Object Creation</vt:lpstr>
      <vt:lpstr>Constructors</vt:lpstr>
      <vt:lpstr>Default constructor </vt:lpstr>
      <vt:lpstr>Default constructor </vt:lpstr>
      <vt:lpstr>Lab: pet class</vt:lpstr>
      <vt:lpstr>PowerPoint 프레젠테이션</vt:lpstr>
      <vt:lpstr>PowerPoint 프레젠테이션</vt:lpstr>
      <vt:lpstr>Defining Constructors</vt:lpstr>
      <vt:lpstr>PowerPoint 프레젠테이션</vt:lpstr>
      <vt:lpstr>Defining Constructors</vt:lpstr>
      <vt:lpstr>Calling Methods from Other Constructors</vt:lpstr>
      <vt:lpstr>Lab: pet class – Let’s make it simple</vt:lpstr>
      <vt:lpstr>Calling Constructor from Other Constructors</vt:lpstr>
      <vt:lpstr>PowerPoint 프레젠테이션</vt:lpstr>
      <vt:lpstr>6.2 Static Variables and Static Methods</vt:lpstr>
      <vt:lpstr>Question</vt:lpstr>
      <vt:lpstr>Recall</vt:lpstr>
      <vt:lpstr>Static Variables</vt:lpstr>
      <vt:lpstr>Static Variables</vt:lpstr>
      <vt:lpstr>Static Methods</vt:lpstr>
      <vt:lpstr>Static Methods (contd..)</vt:lpstr>
      <vt:lpstr>Problem?</vt:lpstr>
      <vt:lpstr>Static method - System class</vt:lpstr>
      <vt:lpstr>Lab: Static Methods</vt:lpstr>
      <vt:lpstr>6.5-6.6</vt:lpstr>
      <vt:lpstr>Lab: Mixing Static and Nonstatic Methods</vt:lpstr>
      <vt:lpstr>PowerPoint 프레젠테이션</vt:lpstr>
      <vt:lpstr>PowerPoint 프레젠테이션</vt:lpstr>
      <vt:lpstr>Tasks of main in Subtasks</vt:lpstr>
      <vt:lpstr>Adding Method main to a Class</vt:lpstr>
      <vt:lpstr>PowerPoint 프레젠테이션</vt:lpstr>
      <vt:lpstr>The Math Class</vt:lpstr>
      <vt:lpstr>Math Class</vt:lpstr>
      <vt:lpstr>Random Numbers</vt:lpstr>
      <vt:lpstr>Question</vt:lpstr>
      <vt:lpstr>Possible solution – int holder</vt:lpstr>
      <vt:lpstr>Wrapper Classes</vt:lpstr>
      <vt:lpstr>Wrapper Classes</vt:lpstr>
      <vt:lpstr>Creating a Wrapper Class : Boxing</vt:lpstr>
      <vt:lpstr>Constants in Wrapper Classes</vt:lpstr>
      <vt:lpstr>Method in wrapper class</vt:lpstr>
      <vt:lpstr>Wrapper Classes</vt:lpstr>
      <vt:lpstr>Wrapper Classes</vt:lpstr>
      <vt:lpstr>Lab: Wrapper class</vt:lpstr>
      <vt:lpstr>Practice 6.1</vt:lpstr>
      <vt:lpstr>Practice 6.1</vt:lpstr>
      <vt:lpstr>6.4 Overloading</vt:lpstr>
      <vt:lpstr>Methods Overloading </vt:lpstr>
      <vt:lpstr>Overloading Basics</vt:lpstr>
      <vt:lpstr>Overloading : Method Signature </vt:lpstr>
      <vt:lpstr>Overloading Basics</vt:lpstr>
      <vt:lpstr>PowerPoint 프레젠테이션</vt:lpstr>
      <vt:lpstr>Overloading and Type Conversion</vt:lpstr>
      <vt:lpstr>How to Use Overloading </vt:lpstr>
      <vt:lpstr>6.6 Enumeration as a Class</vt:lpstr>
      <vt:lpstr>Enumeration</vt:lpstr>
      <vt:lpstr>Enumeration as a Class</vt:lpstr>
      <vt:lpstr>Enumeration as a Class</vt:lpstr>
      <vt:lpstr>Enhanced enumeration </vt:lpstr>
      <vt:lpstr>Lab: enum test</vt:lpstr>
      <vt:lpstr>PowerPoint 프레젠테이션</vt:lpstr>
      <vt:lpstr>6.7 Packages</vt:lpstr>
      <vt:lpstr>Packages and Importing</vt:lpstr>
      <vt:lpstr>Package Names and Directories</vt:lpstr>
      <vt:lpstr>Package Names and Directories</vt:lpstr>
      <vt:lpstr>Name Clashes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GC</cp:lastModifiedBy>
  <cp:revision>1000</cp:revision>
  <cp:lastPrinted>2014-04-11T00:21:50Z</cp:lastPrinted>
  <dcterms:created xsi:type="dcterms:W3CDTF">2013-01-10T01:00:39Z</dcterms:created>
  <dcterms:modified xsi:type="dcterms:W3CDTF">2022-04-15T14:32:25Z</dcterms:modified>
</cp:coreProperties>
</file>