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25" r:id="rId3"/>
    <p:sldId id="344" r:id="rId4"/>
    <p:sldId id="334" r:id="rId5"/>
    <p:sldId id="452" r:id="rId6"/>
    <p:sldId id="453" r:id="rId7"/>
    <p:sldId id="347" r:id="rId8"/>
    <p:sldId id="361" r:id="rId9"/>
    <p:sldId id="363" r:id="rId10"/>
    <p:sldId id="454" r:id="rId11"/>
    <p:sldId id="368" r:id="rId12"/>
    <p:sldId id="342" r:id="rId13"/>
    <p:sldId id="455" r:id="rId14"/>
    <p:sldId id="456" r:id="rId15"/>
    <p:sldId id="364" r:id="rId16"/>
    <p:sldId id="366" r:id="rId17"/>
    <p:sldId id="402" r:id="rId18"/>
    <p:sldId id="405" r:id="rId19"/>
    <p:sldId id="406" r:id="rId20"/>
    <p:sldId id="419" r:id="rId21"/>
    <p:sldId id="457" r:id="rId22"/>
    <p:sldId id="458" r:id="rId23"/>
    <p:sldId id="459" r:id="rId24"/>
    <p:sldId id="421" r:id="rId25"/>
    <p:sldId id="408" r:id="rId26"/>
    <p:sldId id="423" r:id="rId27"/>
    <p:sldId id="422" r:id="rId28"/>
    <p:sldId id="434" r:id="rId29"/>
    <p:sldId id="409" r:id="rId30"/>
    <p:sldId id="460" r:id="rId31"/>
    <p:sldId id="401" r:id="rId32"/>
    <p:sldId id="430" r:id="rId33"/>
    <p:sldId id="431" r:id="rId34"/>
    <p:sldId id="461" r:id="rId35"/>
    <p:sldId id="426" r:id="rId36"/>
    <p:sldId id="383" r:id="rId37"/>
    <p:sldId id="464" r:id="rId38"/>
    <p:sldId id="463" r:id="rId39"/>
    <p:sldId id="462" r:id="rId40"/>
    <p:sldId id="429" r:id="rId41"/>
    <p:sldId id="403" r:id="rId42"/>
    <p:sldId id="435" r:id="rId43"/>
    <p:sldId id="436" r:id="rId44"/>
    <p:sldId id="444" r:id="rId45"/>
    <p:sldId id="441" r:id="rId46"/>
    <p:sldId id="465" r:id="rId47"/>
    <p:sldId id="468" r:id="rId48"/>
    <p:sldId id="467" r:id="rId49"/>
    <p:sldId id="439" r:id="rId50"/>
    <p:sldId id="393" r:id="rId51"/>
    <p:sldId id="391" r:id="rId52"/>
    <p:sldId id="469" r:id="rId53"/>
    <p:sldId id="470" r:id="rId54"/>
    <p:sldId id="394" r:id="rId55"/>
    <p:sldId id="396" r:id="rId56"/>
    <p:sldId id="471" r:id="rId57"/>
    <p:sldId id="472" r:id="rId58"/>
    <p:sldId id="473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36" autoAdjust="0"/>
  </p:normalViewPr>
  <p:slideViewPr>
    <p:cSldViewPr snapToGrid="0" snapToObjects="1">
      <p:cViewPr varScale="1">
        <p:scale>
          <a:sx n="111" d="100"/>
          <a:sy n="111" d="100"/>
        </p:scale>
        <p:origin x="96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6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2021-05-17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 smtClean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odeSamples4.ht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CodeSamples4.ht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March 4, 2014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599099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 smtClean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 smtClean="0">
                <a:solidFill>
                  <a:schemeClr val="accent1"/>
                </a:solidFill>
              </a:rPr>
            </a:br>
            <a:r>
              <a:rPr lang="en-US" sz="3200" b="1" dirty="0" smtClean="0">
                <a:solidFill>
                  <a:schemeClr val="accent1"/>
                </a:solidFill>
              </a:rPr>
              <a:t>Introduction to Java</a:t>
            </a:r>
            <a:endParaRPr lang="en-US" sz="3200" b="1" i="1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z="3200" b="1" i="1" dirty="0" smtClean="0">
                <a:solidFill>
                  <a:srgbClr val="FF0000"/>
                </a:solidFill>
              </a:rPr>
              <a:t>Ch. 7. </a:t>
            </a:r>
            <a:r>
              <a:rPr lang="en-US" sz="3200" b="1" i="1" smtClean="0">
                <a:solidFill>
                  <a:srgbClr val="FF0000"/>
                </a:solidFill>
              </a:rPr>
              <a:t>Arrays </a:t>
            </a:r>
            <a:endParaRPr lang="en-US" sz="3200" b="1" i="1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/>
              <a:t>Dept. of Software,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 err="1"/>
              <a:t>Ahyoung</a:t>
            </a:r>
            <a:r>
              <a:rPr lang="en-US" altLang="ko-KR" sz="2000" dirty="0"/>
              <a:t> Choi, Spring </a:t>
            </a:r>
            <a:r>
              <a:rPr lang="en-US" altLang="ko-KR" sz="2000" dirty="0" smtClean="0"/>
              <a:t>2021</a:t>
            </a: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Length of An Existing Array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 not be </a:t>
            </a:r>
            <a:r>
              <a:rPr lang="en-US" altLang="ko-KR" dirty="0"/>
              <a:t>OUT OF </a:t>
            </a:r>
            <a:r>
              <a:rPr lang="en-US" altLang="ko-KR" dirty="0" smtClean="0"/>
              <a:t>BOUND!</a:t>
            </a:r>
          </a:p>
          <a:p>
            <a:pPr lvl="1"/>
            <a:r>
              <a:rPr lang="en-US" altLang="ko-KR" dirty="0"/>
              <a:t>Indices </a:t>
            </a:r>
            <a:r>
              <a:rPr lang="en-US" altLang="ko-KR" dirty="0" smtClean="0"/>
              <a:t>must be </a:t>
            </a:r>
            <a:r>
              <a:rPr lang="en-US" altLang="ko-KR" dirty="0"/>
              <a:t>in </a:t>
            </a:r>
            <a:r>
              <a:rPr lang="en-US" altLang="ko-KR" dirty="0" smtClean="0"/>
              <a:t>bound</a:t>
            </a:r>
            <a:endParaRPr lang="en-US" altLang="ko-KR" dirty="0"/>
          </a:p>
          <a:p>
            <a:pPr lvl="2"/>
            <a:r>
              <a:rPr lang="en-US" altLang="ko-KR" dirty="0"/>
              <a:t>double[] </a:t>
            </a:r>
            <a:r>
              <a:rPr lang="en-US" altLang="ko-KR" dirty="0" smtClean="0"/>
              <a:t>entry = </a:t>
            </a:r>
            <a:r>
              <a:rPr lang="en-US" altLang="ko-KR" dirty="0"/>
              <a:t>new double[5</a:t>
            </a:r>
            <a:r>
              <a:rPr lang="en-US" altLang="ko-KR" dirty="0" smtClean="0"/>
              <a:t>];   // </a:t>
            </a:r>
            <a:r>
              <a:rPr lang="en-US" altLang="ko-KR" dirty="0"/>
              <a:t>from [0] to [4]</a:t>
            </a:r>
          </a:p>
          <a:p>
            <a:pPr lvl="2"/>
            <a:r>
              <a:rPr lang="en-US" altLang="ko-KR" dirty="0"/>
              <a:t>entry</a:t>
            </a:r>
            <a:r>
              <a:rPr lang="en-US" altLang="ko-KR" dirty="0" smtClean="0"/>
              <a:t>[5] </a:t>
            </a:r>
            <a:r>
              <a:rPr lang="en-US" altLang="ko-KR" dirty="0"/>
              <a:t>= 3.7</a:t>
            </a:r>
            <a:r>
              <a:rPr lang="en-US" altLang="ko-KR" dirty="0" smtClean="0"/>
              <a:t>;	   // </a:t>
            </a:r>
            <a:r>
              <a:rPr lang="en-US" altLang="ko-KR" dirty="0"/>
              <a:t>ERROR! Index out of </a:t>
            </a:r>
            <a:r>
              <a:rPr lang="en-US" altLang="ko-KR" dirty="0" smtClean="0"/>
              <a:t>bound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Question: Array Indexing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310" y="5486400"/>
            <a:ext cx="8229600" cy="791613"/>
          </a:xfrm>
        </p:spPr>
        <p:txBody>
          <a:bodyPr/>
          <a:lstStyle/>
          <a:p>
            <a:r>
              <a:rPr lang="en-US" altLang="ko-KR" sz="2000" dirty="0" smtClean="0"/>
              <a:t>There is no answer, but </a:t>
            </a:r>
            <a:r>
              <a:rPr lang="en-US" altLang="ko-KR" sz="1800" dirty="0" smtClean="0"/>
              <a:t>The bottom line is that all programmers collaborating on a project should use the same coding practices.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0" y="1368321"/>
            <a:ext cx="4651075" cy="19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15" y="3672504"/>
            <a:ext cx="5807547" cy="169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72928" y="3036498"/>
            <a:ext cx="1475117" cy="454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9065" y="4326080"/>
            <a:ext cx="1329100" cy="180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2310" y="4416080"/>
            <a:ext cx="2268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It is OK to </a:t>
            </a:r>
            <a:r>
              <a:rPr lang="en-US" altLang="ko-KR" i="1" dirty="0" smtClean="0">
                <a:ea typeface="굴림" charset="-127"/>
              </a:rPr>
              <a:t>waste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element 0</a:t>
            </a:r>
          </a:p>
        </p:txBody>
      </p:sp>
      <p:cxnSp>
        <p:nvCxnSpPr>
          <p:cNvPr id="9" name="직선 화살표 연결선 8"/>
          <p:cNvCxnSpPr>
            <a:stCxn id="7" idx="1"/>
            <a:endCxn id="8" idx="3"/>
          </p:cNvCxnSpPr>
          <p:nvPr/>
        </p:nvCxnSpPr>
        <p:spPr>
          <a:xfrm flipH="1">
            <a:off x="2630381" y="4416080"/>
            <a:ext cx="1078684" cy="415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766381" y="1735191"/>
            <a:ext cx="1728000" cy="180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1645" y="2282061"/>
            <a:ext cx="3096000" cy="180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66381" y="2749792"/>
            <a:ext cx="1174043" cy="180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44687" y="3672503"/>
            <a:ext cx="2393242" cy="2540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978588" y="4641757"/>
            <a:ext cx="708212" cy="36054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More About Array Indices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9552" y="163934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Index of first array element is 0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Last valid Index is 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arrayName.length</a:t>
            </a:r>
            <a:r>
              <a:rPr lang="en-US" altLang="ko-KR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rPr>
              <a:t> – 1</a:t>
            </a:r>
            <a:endParaRPr lang="en-US" altLang="ko-KR" b="1" dirty="0" smtClean="0">
              <a:solidFill>
                <a:srgbClr val="FF0000"/>
              </a:solidFill>
              <a:latin typeface="Consolas" panose="020B0609020204030204" pitchFamily="49" charset="0"/>
              <a:ea typeface="굴림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dirty="0" smtClean="0">
                <a:ea typeface="굴림" charset="-127"/>
              </a:rPr>
              <a:t>Array indices must be within bounds to be valid</a:t>
            </a:r>
          </a:p>
          <a:p>
            <a:pPr lvl="1" eaLnBrk="1" hangingPunct="1"/>
            <a:r>
              <a:rPr lang="en-US" altLang="ko-KR" dirty="0" smtClean="0">
                <a:ea typeface="굴림" charset="-127"/>
              </a:rPr>
              <a:t>When program tries to access outside bounds, run time error occurs</a:t>
            </a:r>
          </a:p>
          <a:p>
            <a:pPr lvl="1" eaLnBrk="1" hangingPunct="1"/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7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Initializing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Initialize an array </a:t>
            </a:r>
            <a:r>
              <a:rPr lang="en-US" altLang="ko-KR" dirty="0"/>
              <a:t>when </a:t>
            </a:r>
            <a:r>
              <a:rPr lang="en-US" altLang="ko-KR" dirty="0" smtClean="0"/>
              <a:t>it is declared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[] scores = { 68, 97, 102 </a:t>
            </a:r>
            <a:r>
              <a:rPr lang="en-US" altLang="ko-KR" dirty="0" smtClean="0"/>
              <a:t>};</a:t>
            </a:r>
            <a:endParaRPr lang="en-US" altLang="ko-KR" dirty="0"/>
          </a:p>
          <a:p>
            <a:r>
              <a:rPr lang="en-US" altLang="ko-KR" dirty="0"/>
              <a:t>Equivalent </a:t>
            </a:r>
            <a:r>
              <a:rPr lang="en-US" altLang="ko-KR" dirty="0" smtClean="0"/>
              <a:t>to:</a:t>
            </a:r>
            <a:endParaRPr lang="en-US" altLang="ko-KR" dirty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[] scores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{ 68, 97, 102 };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/>
              <a:t>[] scores = new </a:t>
            </a:r>
            <a:r>
              <a:rPr lang="en-US" altLang="ko-KR" dirty="0" err="1"/>
              <a:t>int</a:t>
            </a:r>
            <a:r>
              <a:rPr lang="en-US" altLang="ko-KR" dirty="0"/>
              <a:t>[3</a:t>
            </a:r>
            <a:r>
              <a:rPr lang="en-US" altLang="ko-KR" dirty="0" smtClean="0"/>
              <a:t>];</a:t>
            </a:r>
            <a:br>
              <a:rPr lang="en-US" altLang="ko-KR" dirty="0" smtClean="0"/>
            </a:br>
            <a:r>
              <a:rPr lang="en-US" altLang="ko-KR" dirty="0" smtClean="0"/>
              <a:t>scores[0</a:t>
            </a:r>
            <a:r>
              <a:rPr lang="en-US" altLang="ko-KR" dirty="0"/>
              <a:t>] = 68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scores[1</a:t>
            </a:r>
            <a:r>
              <a:rPr lang="en-US" altLang="ko-KR" dirty="0"/>
              <a:t>] = 97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scores[2</a:t>
            </a:r>
            <a:r>
              <a:rPr lang="en-US" altLang="ko-KR" dirty="0"/>
              <a:t>] = 102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You </a:t>
            </a:r>
            <a:r>
              <a:rPr lang="en-US" altLang="ko-KR" dirty="0"/>
              <a:t>can use for-loop </a:t>
            </a:r>
          </a:p>
          <a:p>
            <a:pPr lvl="1"/>
            <a:r>
              <a:rPr lang="en-US" altLang="ko-KR" dirty="0" smtClean="0"/>
              <a:t>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100;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++) count[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7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Initializing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44923"/>
            <a:ext cx="8229600" cy="4884847"/>
          </a:xfrm>
        </p:spPr>
        <p:txBody>
          <a:bodyPr/>
          <a:lstStyle/>
          <a:p>
            <a:r>
              <a:rPr lang="en-US" altLang="ko-KR" dirty="0"/>
              <a:t>For primitive </a:t>
            </a:r>
            <a:r>
              <a:rPr lang="en-US" altLang="ko-KR" dirty="0" smtClean="0"/>
              <a:t>types: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myIntArray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[3];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myIntArray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{1,2,3};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myIntArray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[]{1,2,3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/>
              <a:t>For classes, for example String,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myStringArray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String[3];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myStringArray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{"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a","b","c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"};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myStringArray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String[]{"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a","b","c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Creating and Accessing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ArrayOfTemperatures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temperatures from the user and shows which are above and which are below the average of all the temperatures.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72" y="3285690"/>
            <a:ext cx="5701790" cy="3031034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9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0603"/>
            <a:ext cx="8045021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ArrayOfTemperatures2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 (String []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Scanner keyboard = new Scanner (System.in);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("How many temperatures do you have?");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double [] temperature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      ?????    ];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temperatures and compute their average: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("Enter " +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temperature.length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 temperatures:");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double sum = 0;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index = 0 ; index &lt;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temperature.length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; index++)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double average = sum /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temperature.length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("The average temperature is " +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average);</a:t>
            </a:r>
          </a:p>
          <a:p>
            <a:r>
              <a:rPr lang="en-US" altLang="ko-K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Display each temperature and its relation to the average: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("The temperatures are");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index = 0 ; index &lt;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temperature.length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; index++)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("Have a nice week.");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8543" y="2514600"/>
            <a:ext cx="1492369" cy="229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4013" y="3059091"/>
            <a:ext cx="57876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endParaRPr lang="en-US" altLang="ko-KR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012" y="5038383"/>
            <a:ext cx="578764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endParaRPr lang="en-US" altLang="ko-KR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8543" y="4572000"/>
            <a:ext cx="1492369" cy="229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0818" y="3655759"/>
            <a:ext cx="1971133" cy="229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9128" y="2629417"/>
            <a:ext cx="5701790" cy="3031034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7.2 </a:t>
            </a:r>
            <a:r>
              <a:rPr lang="en-US" altLang="ko-KR" dirty="0" smtClean="0">
                <a:ea typeface="굴림" charset="-127"/>
              </a:rPr>
              <a:t>Arrays in Classes and Methods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of Objects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177" y="1453551"/>
            <a:ext cx="8229600" cy="4884847"/>
          </a:xfrm>
        </p:spPr>
        <p:txBody>
          <a:bodyPr/>
          <a:lstStyle/>
          <a:p>
            <a:r>
              <a:rPr lang="en-US" altLang="ko-KR" dirty="0" smtClean="0"/>
              <a:t>You </a:t>
            </a:r>
            <a:r>
              <a:rPr lang="en-US" altLang="ko-KR" dirty="0"/>
              <a:t>create </a:t>
            </a:r>
            <a:r>
              <a:rPr lang="en-US" altLang="ko-KR" b="1" dirty="0">
                <a:solidFill>
                  <a:srgbClr val="0000FF"/>
                </a:solidFill>
              </a:rPr>
              <a:t>an array of objects </a:t>
            </a:r>
            <a:r>
              <a:rPr lang="en-US" altLang="ko-KR" b="1" dirty="0" smtClean="0">
                <a:solidFill>
                  <a:srgbClr val="0000FF"/>
                </a:solidFill>
              </a:rPr>
              <a:t>(Array object) </a:t>
            </a:r>
            <a:r>
              <a:rPr lang="en-US" altLang="ko-KR" dirty="0" smtClean="0"/>
              <a:t>like </a:t>
            </a:r>
            <a:r>
              <a:rPr lang="en-US" altLang="ko-KR" dirty="0"/>
              <a:t>this: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[] students = new Student[35]; </a:t>
            </a:r>
            <a:endParaRPr lang="en-US" altLang="ko-KR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NOTE: Each </a:t>
            </a:r>
            <a:r>
              <a:rPr lang="en-US" altLang="ko-KR" b="1" dirty="0">
                <a:solidFill>
                  <a:srgbClr val="FF0000"/>
                </a:solidFill>
              </a:rPr>
              <a:t>of the elements of students is not yet an </a:t>
            </a:r>
            <a:r>
              <a:rPr lang="en-US" altLang="ko-KR" b="1" dirty="0" smtClean="0">
                <a:solidFill>
                  <a:srgbClr val="FF0000"/>
                </a:solidFill>
              </a:rPr>
              <a:t>object  !</a:t>
            </a:r>
          </a:p>
          <a:p>
            <a:r>
              <a:rPr lang="en-US" altLang="ko-KR" dirty="0" smtClean="0"/>
              <a:t>You </a:t>
            </a:r>
            <a:r>
              <a:rPr lang="en-US" altLang="ko-KR" dirty="0"/>
              <a:t>have to instantiate each individual one </a:t>
            </a:r>
          </a:p>
          <a:p>
            <a:pPr lvl="1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students[0] = new Student(); </a:t>
            </a:r>
          </a:p>
          <a:p>
            <a:pPr lvl="1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students[1] = new Student(); 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…or do this in a loop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of Objects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499080"/>
              </p:ext>
            </p:extLst>
          </p:nvPr>
        </p:nvGraphicFramePr>
        <p:xfrm>
          <a:off x="2596550" y="3489253"/>
          <a:ext cx="372661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67751" y="1545104"/>
            <a:ext cx="7384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Student[] group1= </a:t>
            </a:r>
            <a:r>
              <a:rPr lang="nn-NO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n-NO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Student[3</a:t>
            </a:r>
            <a:r>
              <a:rPr lang="nn-NO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nn-NO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 </a:t>
            </a:r>
            <a:r>
              <a:rPr lang="nn-NO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group1.length</a:t>
            </a:r>
            <a:r>
              <a:rPr lang="nn-NO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 i++) { </a:t>
            </a:r>
          </a:p>
          <a:p>
            <a:r>
              <a:rPr lang="nn-NO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group1[i</a:t>
            </a:r>
            <a:r>
              <a:rPr lang="nn-NO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= new </a:t>
            </a:r>
            <a:r>
              <a:rPr lang="nn-NO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Student(); </a:t>
            </a:r>
            <a:endParaRPr lang="nn-NO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12976" y="3512900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81218" y="3018035"/>
            <a:ext cx="69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10486" y="3022576"/>
            <a:ext cx="69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71376" y="3022576"/>
            <a:ext cx="69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7.1 </a:t>
            </a:r>
            <a:r>
              <a:rPr lang="en-US" altLang="ko-KR" dirty="0" smtClean="0">
                <a:ea typeface="굴림" charset="-127"/>
              </a:rPr>
              <a:t>Array Basics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of Objects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326835"/>
              </p:ext>
            </p:extLst>
          </p:nvPr>
        </p:nvGraphicFramePr>
        <p:xfrm>
          <a:off x="2596550" y="3489253"/>
          <a:ext cx="372661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1045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2548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2836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67751" y="1545104"/>
            <a:ext cx="7384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Student[] group1= </a:t>
            </a:r>
            <a:r>
              <a:rPr lang="nn-NO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n-NO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Student[3</a:t>
            </a:r>
            <a:r>
              <a:rPr lang="nn-NO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nn-NO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</a:t>
            </a:r>
            <a:r>
              <a:rPr lang="nn-NO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group1.length</a:t>
            </a:r>
            <a:r>
              <a:rPr lang="nn-NO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 { </a:t>
            </a:r>
          </a:p>
          <a:p>
            <a:r>
              <a:rPr lang="nn-NO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group1[i</a:t>
            </a:r>
            <a:r>
              <a:rPr lang="nn-NO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new </a:t>
            </a:r>
            <a:r>
              <a:rPr lang="nn-NO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Student(); </a:t>
            </a:r>
            <a:endParaRPr lang="nn-NO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2976" y="3512900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81218" y="3018035"/>
            <a:ext cx="69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10486" y="3022576"/>
            <a:ext cx="69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71376" y="3022576"/>
            <a:ext cx="69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98306" y="4395084"/>
            <a:ext cx="832279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Lucida Sans Unicode" pitchFamily="34" charset="0"/>
              </a:rPr>
              <a:t>1045</a:t>
            </a:r>
            <a:endParaRPr lang="en-US" sz="2000" dirty="0">
              <a:latin typeface="Lucida Sans Unicode" pitchFamily="34" charset="0"/>
            </a:endParaRPr>
          </a:p>
          <a:p>
            <a:endParaRPr lang="en-US" sz="2000" dirty="0">
              <a:latin typeface="Lucida Sans Unicode" pitchFamily="34" charset="0"/>
            </a:endParaRPr>
          </a:p>
          <a:p>
            <a:r>
              <a:rPr lang="en-US" sz="2000" dirty="0" smtClean="0">
                <a:latin typeface="Lucida Sans Unicode" pitchFamily="34" charset="0"/>
              </a:rPr>
              <a:t>2548</a:t>
            </a:r>
          </a:p>
          <a:p>
            <a:endParaRPr lang="en-US" sz="2000" dirty="0" smtClean="0">
              <a:latin typeface="Lucida Sans Unicode" pitchFamily="34" charset="0"/>
            </a:endParaRPr>
          </a:p>
          <a:p>
            <a:r>
              <a:rPr lang="en-US" sz="2000" dirty="0" smtClean="0">
                <a:latin typeface="Lucida Sans Unicode" pitchFamily="34" charset="0"/>
              </a:rPr>
              <a:t>2836</a:t>
            </a:r>
            <a:endParaRPr lang="en-US" sz="2000" dirty="0">
              <a:latin typeface="Lucida Sans Unicode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0586" y="4343400"/>
            <a:ext cx="1853242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Lucida Sans Unicode" pitchFamily="34" charset="0"/>
              </a:rPr>
              <a:t>No name</a:t>
            </a:r>
            <a:endParaRPr lang="en-US" sz="1600" dirty="0">
              <a:latin typeface="Lucida Sans Unicode" pitchFamily="34" charset="0"/>
            </a:endParaRPr>
          </a:p>
          <a:p>
            <a:r>
              <a:rPr lang="en-US" sz="1600" dirty="0" smtClean="0">
                <a:latin typeface="Lucida Sans Unicode" pitchFamily="34" charset="0"/>
              </a:rPr>
              <a:t>0</a:t>
            </a:r>
            <a:endParaRPr lang="en-US" sz="1600" dirty="0">
              <a:latin typeface="Lucida Sans Unicode" pitchFamily="34" charset="0"/>
            </a:endParaRPr>
          </a:p>
          <a:p>
            <a:endParaRPr lang="en-US" sz="1600" dirty="0">
              <a:latin typeface="Lucida Sans Unicode" pitchFamily="34" charset="0"/>
            </a:endParaRPr>
          </a:p>
          <a:p>
            <a:r>
              <a:rPr lang="en-US" altLang="ko-KR" sz="1600" dirty="0">
                <a:latin typeface="Lucida Sans Unicode" pitchFamily="34" charset="0"/>
              </a:rPr>
              <a:t>No name</a:t>
            </a:r>
          </a:p>
          <a:p>
            <a:r>
              <a:rPr lang="en-US" sz="1600" dirty="0" smtClean="0">
                <a:latin typeface="Lucida Sans Unicode" pitchFamily="34" charset="0"/>
              </a:rPr>
              <a:t>0</a:t>
            </a:r>
          </a:p>
          <a:p>
            <a:endParaRPr lang="en-US" sz="1600" dirty="0">
              <a:latin typeface="Lucida Sans Unicode" pitchFamily="34" charset="0"/>
            </a:endParaRPr>
          </a:p>
          <a:p>
            <a:r>
              <a:rPr lang="en-US" sz="1600" dirty="0" smtClean="0">
                <a:latin typeface="Lucida Sans Unicode" pitchFamily="34" charset="0"/>
              </a:rPr>
              <a:t>No name</a:t>
            </a:r>
          </a:p>
          <a:p>
            <a:r>
              <a:rPr lang="en-US" sz="1600" dirty="0">
                <a:latin typeface="Lucida Sans Unicode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175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array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 diagram for class </a:t>
            </a:r>
            <a:r>
              <a:rPr lang="en-US" altLang="en-US" sz="3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en-US" alt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42"/>
          <a:stretch/>
        </p:blipFill>
        <p:spPr bwMode="auto">
          <a:xfrm>
            <a:off x="177164" y="2416401"/>
            <a:ext cx="3489959" cy="236299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/>
          <a:stretch/>
        </p:blipFill>
        <p:spPr bwMode="auto">
          <a:xfrm>
            <a:off x="3825239" y="2340201"/>
            <a:ext cx="5141597" cy="37971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82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740" y="414129"/>
            <a:ext cx="8084820" cy="58169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arrayTest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SalesAssociate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SalesAssociate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"No record"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sales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SalesAssociate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initialSales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set(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initialSales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set(String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newSales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sales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newSales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readInput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name of sales associate: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ko-KR" sz="1200" u="sng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associate's sales: $"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sales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writeOutput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"Sales: $"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sales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{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{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2660" y="468502"/>
            <a:ext cx="2837765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SalesAssociate.java</a:t>
            </a:r>
          </a:p>
          <a:p>
            <a:endParaRPr lang="en-US" altLang="ko-KR" dirty="0"/>
          </a:p>
          <a:p>
            <a:r>
              <a:rPr lang="en-US" altLang="ko-KR" dirty="0" smtClean="0"/>
              <a:t>Copy and use this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7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500" y="0"/>
            <a:ext cx="8305800" cy="68634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arrayTest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SalesReporter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highestSales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averageSales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SalesAssociate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//The array object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numberOfAssociates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//Same as </a:t>
            </a:r>
            <a:r>
              <a:rPr lang="en-US" altLang="ko-KR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team.length</a:t>
            </a:r>
            <a:endParaRPr lang="en-US" altLang="ko-KR" sz="1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Reads the number of sales associates and data for each one.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ko-KR" sz="1000" u="sng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10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0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number of sales associates:"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numberOfAssociates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SalesAssociate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numberOfAssociates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//We won't use team[0]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numberOfAssociates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SalesAssociate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data for associate 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Computes the average and highest sales figures.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computeStats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nextSales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highestSales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nextSales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nextSales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numberOfAssociates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nextSales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nextSales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nextSales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highestSales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highestSales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nextSales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//highest sales so far.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averageSales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numberOfAssociates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Displays sales report on the screen.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displayResults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"Average sales per associate is $"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averageSales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highest sales figure is $"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highestSales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ko-KR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"The following had the highest sales:"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numberOfAssociates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 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nextSales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nextSales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highestSales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writeOutput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SalesReporter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SalesReporter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.computeStats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clerk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.displayResults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} }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2220" y="495716"/>
            <a:ext cx="246933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SalesReporter.java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0300" y="3580728"/>
            <a:ext cx="402336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9864" y="2018642"/>
            <a:ext cx="4023360" cy="777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96650" y="2236610"/>
            <a:ext cx="2890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Create instances of array objects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796650" y="3742708"/>
            <a:ext cx="169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Find highest sales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693420" y="814783"/>
            <a:ext cx="4023360" cy="32821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42"/>
          <a:stretch/>
        </p:blipFill>
        <p:spPr bwMode="auto">
          <a:xfrm>
            <a:off x="5611905" y="-126383"/>
            <a:ext cx="3489959" cy="236299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/>
          <a:stretch/>
        </p:blipFill>
        <p:spPr bwMode="auto">
          <a:xfrm>
            <a:off x="4836885" y="2877115"/>
            <a:ext cx="5141597" cy="37971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14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as Parameters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11" y="4197309"/>
            <a:ext cx="5292305" cy="226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97992" y="1504815"/>
            <a:ext cx="5579745" cy="255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incrementArray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[]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for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0;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&lt;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arr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</a:t>
            </a:r>
            <a:r>
              <a:rPr lang="en-US" sz="1400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length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++) 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</a:t>
            </a:r>
            <a:r>
              <a:rPr lang="en-US" sz="14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i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]++;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4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dirty="0" err="1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testArray</a:t>
            </a:r>
            <a:r>
              <a:rPr lang="en-US" sz="14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[] </a:t>
            </a:r>
            <a:r>
              <a:rPr lang="en-US" sz="14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[] { 23, 47, 52, 14, 7 };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i="1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incrementArray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4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[3]);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4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54593" y="3053023"/>
            <a:ext cx="2226441" cy="432048"/>
          </a:xfrm>
          <a:prstGeom prst="wedgeRoundRectCallout">
            <a:avLst>
              <a:gd name="adj1" fmla="val -171668"/>
              <a:gd name="adj2" fmla="val 447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Prints 15, why?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as Parameters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54" y="1576244"/>
            <a:ext cx="5000335" cy="1692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</p:pic>
      <p:grpSp>
        <p:nvGrpSpPr>
          <p:cNvPr id="5" name="그룹 4"/>
          <p:cNvGrpSpPr/>
          <p:nvPr/>
        </p:nvGrpSpPr>
        <p:grpSpPr>
          <a:xfrm>
            <a:off x="74706" y="1690242"/>
            <a:ext cx="3821501" cy="1354347"/>
            <a:chOff x="345057" y="3450566"/>
            <a:chExt cx="3821501" cy="1354347"/>
          </a:xfrm>
        </p:grpSpPr>
        <p:sp>
          <p:nvSpPr>
            <p:cNvPr id="4" name="직사각형 3"/>
            <p:cNvSpPr/>
            <p:nvPr/>
          </p:nvSpPr>
          <p:spPr>
            <a:xfrm>
              <a:off x="345057" y="3450566"/>
              <a:ext cx="3821501" cy="13543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8" y="3543974"/>
              <a:ext cx="3101016" cy="686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704" y="4126639"/>
              <a:ext cx="3384969" cy="55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오른쪽 화살표 5"/>
          <p:cNvSpPr/>
          <p:nvPr/>
        </p:nvSpPr>
        <p:spPr>
          <a:xfrm>
            <a:off x="3577030" y="2361176"/>
            <a:ext cx="638353" cy="2363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2854" y="3427932"/>
            <a:ext cx="39055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Array Parameters Do Not Specify the Array Length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77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Then, you can understand..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19509" y="1747023"/>
            <a:ext cx="6996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42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 for the Method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ko-KR" alt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63637"/>
            <a:ext cx="8229600" cy="4009266"/>
          </a:xfrm>
        </p:spPr>
        <p:txBody>
          <a:bodyPr/>
          <a:lstStyle/>
          <a:p>
            <a:r>
              <a:rPr lang="en-US" altLang="ko-KR" sz="2400" b="1" dirty="0"/>
              <a:t>Command-Line Arguments</a:t>
            </a:r>
          </a:p>
          <a:p>
            <a:r>
              <a:rPr lang="en-US" altLang="ko-KR" sz="2400" dirty="0" smtClean="0"/>
              <a:t>When you run a program, you can provide additional strings (if you like) </a:t>
            </a:r>
            <a:r>
              <a:rPr lang="en-US" altLang="ko-KR" dirty="0" smtClean="0"/>
              <a:t>e.g., &gt; 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TestProgram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Sally Smith </a:t>
            </a:r>
          </a:p>
          <a:p>
            <a:pPr lvl="1"/>
            <a:r>
              <a:rPr lang="en-US" altLang="ko-KR" dirty="0"/>
              <a:t>This allows the user to specify configuration information when the application is launched.</a:t>
            </a:r>
          </a:p>
          <a:p>
            <a:pPr lvl="1"/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509" y="1747023"/>
            <a:ext cx="699602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53" y="4522369"/>
            <a:ext cx="6367733" cy="153017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88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600"/>
            <a:ext cx="8229600" cy="899819"/>
          </a:xfrm>
        </p:spPr>
        <p:txBody>
          <a:bodyPr/>
          <a:lstStyle/>
          <a:p>
            <a:r>
              <a:rPr lang="en-US" altLang="ko-KR" sz="2800" b="0" dirty="0"/>
              <a:t>How to Pass Command Line Arguments to Java Program in Eclipse</a:t>
            </a:r>
            <a:br>
              <a:rPr lang="en-US" altLang="ko-KR" sz="2800" b="0" dirty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22" y="1272396"/>
            <a:ext cx="4307822" cy="532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ow to pass command line arguments to java program in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" y="1751773"/>
            <a:ext cx="4619385" cy="23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138638" y="2005641"/>
            <a:ext cx="603850" cy="301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3368" y="2648803"/>
            <a:ext cx="664514" cy="301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as Return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an array and return it 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32" y="2379091"/>
            <a:ext cx="5890668" cy="21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8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</a:t>
            </a:r>
            <a:r>
              <a:rPr lang="en-US" altLang="ko-KR" b="1" i="1" dirty="0"/>
              <a:t>array </a:t>
            </a:r>
            <a:r>
              <a:rPr lang="en-US" altLang="ko-KR" dirty="0"/>
              <a:t>is a collection of items of the same type </a:t>
            </a:r>
          </a:p>
          <a:p>
            <a:r>
              <a:rPr lang="en-US" altLang="ko-KR" dirty="0">
                <a:ea typeface="굴림" charset="-127"/>
              </a:rPr>
              <a:t>Think of as collection of variables of same type</a:t>
            </a:r>
          </a:p>
          <a:p>
            <a:pPr lvl="1"/>
            <a:r>
              <a:rPr lang="en-US" altLang="ko-KR" dirty="0" smtClean="0"/>
              <a:t>Like </a:t>
            </a:r>
            <a:r>
              <a:rPr lang="en-US" altLang="ko-KR" b="1" dirty="0">
                <a:solidFill>
                  <a:srgbClr val="0000FF"/>
                </a:solidFill>
              </a:rPr>
              <a:t>a list </a:t>
            </a:r>
            <a:r>
              <a:rPr lang="en-US" altLang="ko-KR" dirty="0">
                <a:solidFill>
                  <a:srgbClr val="0000FF"/>
                </a:solidFill>
              </a:rPr>
              <a:t>of different variables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but </a:t>
            </a:r>
            <a:r>
              <a:rPr lang="en-US" altLang="ko-KR" dirty="0"/>
              <a:t>with a nice, compact way to name them </a:t>
            </a:r>
          </a:p>
          <a:p>
            <a:r>
              <a:rPr lang="en-US" altLang="ko-KR" dirty="0">
                <a:ea typeface="굴림" charset="-127"/>
              </a:rPr>
              <a:t>An array is a special kind of 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object</a:t>
            </a:r>
            <a:r>
              <a:rPr lang="en-US" altLang="ko-KR" dirty="0" smtClean="0">
                <a:ea typeface="굴림" charset="-127"/>
              </a:rPr>
              <a:t> in Java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Loops</a:t>
            </a:r>
            <a:r>
              <a:rPr lang="en-US" altLang="ko-KR" b="1" dirty="0" smtClean="0"/>
              <a:t> </a:t>
            </a:r>
            <a:r>
              <a:rPr lang="en-US" altLang="ko-KR" b="1" dirty="0"/>
              <a:t>repeat things </a:t>
            </a:r>
            <a:r>
              <a:rPr lang="en-US" altLang="ko-KR" b="1" dirty="0">
                <a:solidFill>
                  <a:srgbClr val="0000FF"/>
                </a:solidFill>
              </a:rPr>
              <a:t>temporally</a:t>
            </a:r>
            <a:r>
              <a:rPr lang="en-US" altLang="ko-KR" b="1" dirty="0"/>
              <a:t>;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>
                <a:solidFill>
                  <a:srgbClr val="FF0000"/>
                </a:solidFill>
              </a:rPr>
              <a:t>arrays</a:t>
            </a:r>
            <a:r>
              <a:rPr lang="en-US" altLang="ko-KR" b="1" dirty="0" smtClean="0"/>
              <a:t> </a:t>
            </a:r>
            <a:r>
              <a:rPr lang="en-US" altLang="ko-KR" b="1" dirty="0"/>
              <a:t>repeat things </a:t>
            </a:r>
            <a:r>
              <a:rPr lang="en-US" altLang="ko-KR" b="1" dirty="0">
                <a:solidFill>
                  <a:srgbClr val="FF0000"/>
                </a:solidFill>
              </a:rPr>
              <a:t>spatially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4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305" y="1317882"/>
            <a:ext cx="7557247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ReturnArrayDemo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keyboard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"Enter your score on exam 1:"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firstScore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keyboard.nextInt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nextScore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nextScore.length; i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nextScore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firstScore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+ 5 *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averageScore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getArrayOfAverages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firstScore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nextScore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nextScore.length; i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"If your score on exam 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i+2) +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" is"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nextScore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]);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"your average will be 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averageScore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getArrayOfAverages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firstScore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nextScore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temp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nextScore.length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temp.length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temp[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firstScore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nextScore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n1,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(n1 + n2) / 2.0;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378824" y="729129"/>
            <a:ext cx="3675529" cy="22292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return array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8777" y="3161553"/>
            <a:ext cx="5904753" cy="2674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8776" y="5211483"/>
            <a:ext cx="1255059" cy="2689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8777" y="4658300"/>
            <a:ext cx="3986305" cy="2065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0613"/>
              </p:ext>
            </p:extLst>
          </p:nvPr>
        </p:nvGraphicFramePr>
        <p:xfrm>
          <a:off x="6749102" y="1238529"/>
          <a:ext cx="18915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18">
                  <a:extLst>
                    <a:ext uri="{9D8B030D-6E8A-4147-A177-3AD203B41FA5}">
                      <a16:colId xmlns:a16="http://schemas.microsoft.com/office/drawing/2014/main" val="1379132394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3661031566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4034614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255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21090"/>
              </p:ext>
            </p:extLst>
          </p:nvPr>
        </p:nvGraphicFramePr>
        <p:xfrm>
          <a:off x="5771948" y="1249322"/>
          <a:ext cx="5020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25">
                  <a:extLst>
                    <a:ext uri="{9D8B030D-6E8A-4147-A177-3AD203B41FA5}">
                      <a16:colId xmlns:a16="http://schemas.microsoft.com/office/drawing/2014/main" val="1379132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255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59179" y="908612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/>
              <a:t>firstScore</a:t>
            </a:r>
            <a:endParaRPr lang="ko-KR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647501" y="890426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/>
              <a:t>nextScore</a:t>
            </a:r>
            <a:r>
              <a:rPr lang="en-US" altLang="ko-KR" sz="1800" dirty="0" smtClean="0"/>
              <a:t>[3]</a:t>
            </a:r>
            <a:endParaRPr lang="ko-KR" altLang="en-US" sz="18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58190"/>
              </p:ext>
            </p:extLst>
          </p:nvPr>
        </p:nvGraphicFramePr>
        <p:xfrm>
          <a:off x="6749102" y="2143670"/>
          <a:ext cx="18915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18">
                  <a:extLst>
                    <a:ext uri="{9D8B030D-6E8A-4147-A177-3AD203B41FA5}">
                      <a16:colId xmlns:a16="http://schemas.microsoft.com/office/drawing/2014/main" val="1379132394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3661031566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4034614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255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90213" y="2495080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average[3]</a:t>
            </a:r>
            <a:endParaRPr lang="ko-KR" altLang="en-US" sz="18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022960" y="1609369"/>
            <a:ext cx="1007038" cy="534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7029998" y="1607861"/>
            <a:ext cx="101601" cy="535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672980" y="1603163"/>
            <a:ext cx="101601" cy="535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8270116" y="1598408"/>
            <a:ext cx="101601" cy="5358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3" idx="0"/>
          </p:cNvCxnSpPr>
          <p:nvPr/>
        </p:nvCxnSpPr>
        <p:spPr>
          <a:xfrm>
            <a:off x="6022960" y="1620162"/>
            <a:ext cx="1671919" cy="523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</p:cNvCxnSpPr>
          <p:nvPr/>
        </p:nvCxnSpPr>
        <p:spPr>
          <a:xfrm>
            <a:off x="6022960" y="1620162"/>
            <a:ext cx="2247156" cy="4880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7.4 </a:t>
            </a:r>
            <a:r>
              <a:rPr lang="en-US" altLang="ko-KR" dirty="0">
                <a:ea typeface="굴림" charset="-127"/>
              </a:rPr>
              <a:t>Sorting, Searching Arrays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39818"/>
            <a:ext cx="8229600" cy="4884847"/>
          </a:xfrm>
        </p:spPr>
        <p:txBody>
          <a:bodyPr/>
          <a:lstStyle/>
          <a:p>
            <a:r>
              <a:rPr lang="en-US" altLang="ko-KR" dirty="0"/>
              <a:t>Given an array of values, order them from lowest to highest (ascending order) or from highest to lowest (descending order)</a:t>
            </a:r>
          </a:p>
          <a:p>
            <a:pPr lvl="1"/>
            <a:r>
              <a:rPr lang="en-US" altLang="ko-KR" dirty="0" smtClean="0"/>
              <a:t>Before </a:t>
            </a:r>
            <a:r>
              <a:rPr lang="en-US" altLang="ko-KR" dirty="0"/>
              <a:t>sorting: 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After sorting:</a:t>
            </a:r>
          </a:p>
          <a:p>
            <a:pPr lvl="1"/>
            <a:endParaRPr lang="ko-KR" altLang="en-US" dirty="0"/>
          </a:p>
          <a:p>
            <a:r>
              <a:rPr lang="en-US" altLang="ko-KR" dirty="0"/>
              <a:t>Sorting is an extremely important question in computer science 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14" y="2828002"/>
            <a:ext cx="5484819" cy="68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68" y="3686557"/>
            <a:ext cx="5529710" cy="74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4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Selection Sort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Ascending order selection sort</a:t>
            </a:r>
          </a:p>
          <a:p>
            <a:pPr lvl="1"/>
            <a:r>
              <a:rPr lang="en-US" altLang="ko-KR" dirty="0" smtClean="0"/>
              <a:t>Take </a:t>
            </a:r>
            <a:r>
              <a:rPr lang="en-US" altLang="ko-KR" dirty="0"/>
              <a:t>the remaining array except the front</a:t>
            </a:r>
          </a:p>
          <a:p>
            <a:pPr lvl="1"/>
            <a:r>
              <a:rPr lang="en-US" altLang="ko-KR" dirty="0"/>
              <a:t>Find the minimum value in </a:t>
            </a:r>
            <a:r>
              <a:rPr lang="en-US" altLang="ko-KR" dirty="0" smtClean="0"/>
              <a:t>array</a:t>
            </a:r>
          </a:p>
          <a:p>
            <a:pPr lvl="1"/>
            <a:r>
              <a:rPr lang="en-US" altLang="ko-KR" dirty="0" smtClean="0"/>
              <a:t>Swap the </a:t>
            </a:r>
            <a:r>
              <a:rPr lang="en-US" altLang="ko-KR" dirty="0"/>
              <a:t>minimum value with the </a:t>
            </a:r>
            <a:r>
              <a:rPr lang="en-US" altLang="ko-KR" dirty="0" smtClean="0"/>
              <a:t>front</a:t>
            </a:r>
          </a:p>
          <a:p>
            <a:pPr lvl="1"/>
            <a:r>
              <a:rPr lang="en-US" altLang="ko-KR" dirty="0" smtClean="0"/>
              <a:t>Then minimum value put in </a:t>
            </a:r>
            <a:r>
              <a:rPr lang="en-US" altLang="ko-KR" dirty="0"/>
              <a:t>the front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Repeat </a:t>
            </a:r>
            <a:r>
              <a:rPr lang="en-US" altLang="ko-KR" dirty="0"/>
              <a:t>until we meet the end of array</a:t>
            </a:r>
          </a:p>
          <a:p>
            <a:endParaRPr lang="ko-KR" altLang="en-US" dirty="0"/>
          </a:p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91" y="260999"/>
            <a:ext cx="5964144" cy="596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6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Hint: 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131389"/>
            <a:ext cx="8229600" cy="3353658"/>
          </a:xfrm>
        </p:spPr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This method will swap the value of a[</a:t>
            </a:r>
            <a:r>
              <a:rPr lang="en-US" altLang="ko-KR" dirty="0" err="1"/>
              <a:t>i</a:t>
            </a:r>
            <a:r>
              <a:rPr lang="en-US" altLang="ko-KR" dirty="0"/>
              <a:t>] and a[j] </a:t>
            </a:r>
          </a:p>
          <a:p>
            <a:r>
              <a:rPr lang="en-US" altLang="ko-KR" dirty="0" smtClean="0"/>
              <a:t>Remember </a:t>
            </a:r>
            <a:r>
              <a:rPr lang="en-US" altLang="ko-KR" dirty="0"/>
              <a:t>that </a:t>
            </a:r>
            <a:r>
              <a:rPr lang="en-US" altLang="ko-KR" dirty="0" smtClean="0"/>
              <a:t>“a” </a:t>
            </a:r>
            <a:r>
              <a:rPr lang="en-US" altLang="ko-KR" dirty="0"/>
              <a:t>is a memory address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None </a:t>
            </a:r>
            <a:r>
              <a:rPr lang="en-US" altLang="ko-KR" dirty="0"/>
              <a:t>of a, </a:t>
            </a:r>
            <a:r>
              <a:rPr lang="en-US" altLang="ko-KR" dirty="0" err="1"/>
              <a:t>i</a:t>
            </a:r>
            <a:r>
              <a:rPr lang="en-US" altLang="ko-KR" dirty="0"/>
              <a:t> and j are changed in this code </a:t>
            </a:r>
          </a:p>
          <a:p>
            <a:pPr lvl="1"/>
            <a:r>
              <a:rPr lang="en-US" altLang="ko-KR" dirty="0"/>
              <a:t>Only a[</a:t>
            </a:r>
            <a:r>
              <a:rPr lang="en-US" altLang="ko-KR" dirty="0" err="1"/>
              <a:t>i</a:t>
            </a:r>
            <a:r>
              <a:rPr lang="en-US" altLang="ko-KR" dirty="0"/>
              <a:t>] and a[j] are changed – they are not local!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3412" y="1678012"/>
            <a:ext cx="6771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i,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j, 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a)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ko-KR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 = a[</a:t>
            </a:r>
            <a:r>
              <a:rPr lang="en-US" altLang="ko-K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ko-K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a[j];</a:t>
            </a:r>
          </a:p>
          <a:p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a[j] = temp;</a:t>
            </a:r>
          </a:p>
          <a:p>
            <a:r>
              <a:rPr lang="en-US" altLang="ko-K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Lab: Selection Sort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View </a:t>
            </a:r>
            <a:r>
              <a:rPr lang="en-US" altLang="ko-KR" dirty="0" smtClean="0">
                <a:ea typeface="굴림" charset="-127"/>
                <a:hlinkClick r:id="rId2" action="ppaction://hlinkfile"/>
              </a:rPr>
              <a:t>implementation </a:t>
            </a:r>
            <a:r>
              <a:rPr lang="en-US" altLang="ko-KR" dirty="0" smtClean="0">
                <a:ea typeface="굴림" charset="-127"/>
              </a:rPr>
              <a:t>of selection sort, listing 7.10   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b="1" dirty="0" smtClean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 </a:t>
            </a:r>
            <a:r>
              <a:rPr lang="en-US" altLang="ko-KR" b="1" dirty="0" err="1" smtClean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ArraySorter</a:t>
            </a:r>
            <a:endParaRPr lang="en-US" altLang="ko-KR" b="1" dirty="0" smtClean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lang="en-US" altLang="ko-KR" dirty="0" smtClean="0">
                <a:ea typeface="굴림" charset="-127"/>
              </a:rPr>
              <a:t>View </a:t>
            </a:r>
            <a:r>
              <a:rPr lang="en-US" altLang="ko-KR" dirty="0" smtClean="0">
                <a:ea typeface="굴림" charset="-127"/>
                <a:hlinkClick r:id="rId2" action="ppaction://hlinkfile"/>
              </a:rPr>
              <a:t>demo program</a:t>
            </a:r>
            <a:r>
              <a:rPr lang="en-US" altLang="ko-KR" dirty="0" smtClean="0">
                <a:ea typeface="굴림" charset="-127"/>
              </a:rPr>
              <a:t>, listing 7.11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b="1" dirty="0" smtClean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 </a:t>
            </a:r>
            <a:r>
              <a:rPr lang="en-US" altLang="ko-KR" b="1" dirty="0" err="1" smtClean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SelectionSortDemo</a:t>
            </a:r>
            <a:endParaRPr lang="en-US" altLang="ko-KR" b="1" dirty="0" smtClean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817" y="3583921"/>
            <a:ext cx="5440714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36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928" y="1545314"/>
            <a:ext cx="879437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SelectionSortDemo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b = {7, 5, 11, 2, 16, 4, 18, 14, 12, 30};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display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"before"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ArraySorter.selectionSort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display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"after"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array, String when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"Array values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when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 sorting:"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(array[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class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9117" y="0"/>
            <a:ext cx="4435493" cy="158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49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834" y="170779"/>
            <a:ext cx="8746566" cy="63401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ArraySorter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0; index &lt;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anArray.length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- 1; index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indexOfNextSmallest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getIndexOfSmallest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(index,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swap(index,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indexOfNextSmallest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anArray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  Returns the index of the smallest value in the portion of the array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getIndexOfSmallest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startIndex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a)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min = a[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startIndex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indexOfMin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startIndex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startIndex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+ 1; index &lt;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index++)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(a[index] &lt; min)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min = a[index];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indexOfMin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index;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indexOfMin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swap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ith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jth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element in an array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j,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a)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temp = a[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a[j];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a[j] = temp;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//original value of a[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44426" y="633890"/>
            <a:ext cx="6529147" cy="704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4426" y="2347347"/>
            <a:ext cx="6783145" cy="1704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4428" y="5153302"/>
            <a:ext cx="6783145" cy="62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Other Sorting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Sorting algorithms</a:t>
            </a:r>
          </a:p>
          <a:p>
            <a:pPr lvl="1"/>
            <a:r>
              <a:rPr lang="en-US" altLang="ko-KR" dirty="0"/>
              <a:t>Selection sort is the simplest</a:t>
            </a:r>
          </a:p>
          <a:p>
            <a:pPr lvl="1"/>
            <a:r>
              <a:rPr lang="en-US" altLang="ko-KR" dirty="0" smtClean="0"/>
              <a:t>Many other efficient algorithms for large arrays</a:t>
            </a:r>
          </a:p>
          <a:p>
            <a:r>
              <a:rPr lang="en-US" altLang="ko-KR" dirty="0" smtClean="0"/>
              <a:t>Java Class Library provides for efficient sorting</a:t>
            </a:r>
          </a:p>
          <a:p>
            <a:pPr lvl="1"/>
            <a:r>
              <a:rPr lang="en-US" altLang="ko-KR" dirty="0" smtClean="0"/>
              <a:t>The class </a:t>
            </a:r>
            <a:r>
              <a:rPr lang="en-US" altLang="ko-KR" i="1" dirty="0" err="1" smtClean="0">
                <a:solidFill>
                  <a:schemeClr val="accent2"/>
                </a:solidFill>
              </a:rPr>
              <a:t>java.util.Arrays</a:t>
            </a:r>
            <a:r>
              <a:rPr lang="en-US" altLang="ko-KR" i="1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provides </a:t>
            </a:r>
            <a:r>
              <a:rPr lang="en-US" altLang="ko-KR" dirty="0"/>
              <a:t>multiple (overloaded) static sort methods</a:t>
            </a:r>
          </a:p>
          <a:p>
            <a:pPr lvl="1"/>
            <a:r>
              <a:rPr lang="en-US" altLang="ko-KR" dirty="0" err="1" smtClean="0"/>
              <a:t>Arrays.sort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anArray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 smtClean="0"/>
              <a:t>Arrays.sort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anArray</a:t>
            </a:r>
            <a:r>
              <a:rPr lang="en-US" altLang="ko-KR" dirty="0"/>
              <a:t>, first, last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7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Creating and Accessing Arrays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Creating an array with 7 variables of type double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dirty="0" smtClean="0">
                <a:ea typeface="굴림" charset="-127"/>
              </a:rPr>
              <a:t>To access</a:t>
            </a:r>
          </a:p>
          <a:p>
            <a:pPr lvl="1"/>
            <a:r>
              <a:rPr lang="en-US" altLang="ko-KR" sz="2400" b="1" dirty="0" smtClean="0">
                <a:ea typeface="굴림" charset="-127"/>
              </a:rPr>
              <a:t>temperature[</a:t>
            </a:r>
            <a:r>
              <a:rPr lang="en-US" altLang="ko-KR" sz="2400" b="1" dirty="0" err="1" smtClean="0">
                <a:ea typeface="굴림" charset="-127"/>
              </a:rPr>
              <a:t>i</a:t>
            </a:r>
            <a:r>
              <a:rPr lang="en-US" altLang="ko-KR" sz="2400" b="1" dirty="0" smtClean="0">
                <a:ea typeface="굴림" charset="-127"/>
              </a:rPr>
              <a:t>] , </a:t>
            </a:r>
            <a:r>
              <a:rPr lang="en-US" altLang="ko-KR" sz="2400" dirty="0" smtClean="0">
                <a:ea typeface="굴림" charset="-127"/>
              </a:rPr>
              <a:t>where </a:t>
            </a:r>
            <a:r>
              <a:rPr lang="en-US" altLang="ko-KR" dirty="0" smtClean="0">
                <a:ea typeface="굴림" charset="-127"/>
              </a:rPr>
              <a:t>0 &lt;= </a:t>
            </a:r>
            <a:r>
              <a:rPr lang="en-US" altLang="ko-KR" dirty="0" err="1" smtClean="0">
                <a:ea typeface="굴림" charset="-127"/>
              </a:rPr>
              <a:t>i</a:t>
            </a:r>
            <a:r>
              <a:rPr lang="en-US" altLang="ko-KR" dirty="0" smtClean="0">
                <a:ea typeface="굴림" charset="-127"/>
              </a:rPr>
              <a:t> &lt; 7</a:t>
            </a:r>
          </a:p>
          <a:p>
            <a:pPr lvl="1"/>
            <a:r>
              <a:rPr lang="en-US" altLang="ko-KR" dirty="0">
                <a:ea typeface="굴림" charset="-127"/>
              </a:rPr>
              <a:t>Variables such as temperature[0] </a:t>
            </a:r>
            <a:r>
              <a:rPr lang="en-US" altLang="ko-KR" dirty="0" smtClean="0">
                <a:ea typeface="굴림" charset="-127"/>
              </a:rPr>
              <a:t>that </a:t>
            </a:r>
            <a:r>
              <a:rPr lang="en-US" altLang="ko-KR" dirty="0">
                <a:ea typeface="굴림" charset="-127"/>
              </a:rPr>
              <a:t>have an integer expression in square brackets are known </a:t>
            </a:r>
            <a:r>
              <a:rPr lang="en-US" altLang="ko-KR" dirty="0" smtClean="0">
                <a:ea typeface="굴림" charset="-127"/>
              </a:rPr>
              <a:t>as:</a:t>
            </a:r>
          </a:p>
          <a:p>
            <a:pPr lvl="2"/>
            <a:r>
              <a:rPr lang="en-US" altLang="ko-KR" dirty="0" smtClean="0">
                <a:ea typeface="굴림" charset="-127"/>
              </a:rPr>
              <a:t>indexed </a:t>
            </a:r>
            <a:r>
              <a:rPr lang="en-US" altLang="ko-KR" dirty="0">
                <a:ea typeface="굴림" charset="-127"/>
              </a:rPr>
              <a:t>variables, subscripted variables, array elements, or simply elements</a:t>
            </a:r>
          </a:p>
          <a:p>
            <a:pPr lvl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5409" y="2283918"/>
            <a:ext cx="647164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double[]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double[7];</a:t>
            </a:r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Insertion Sort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Assignment: Survey this algorithm!</a:t>
            </a:r>
          </a:p>
          <a:p>
            <a:pPr lvl="1"/>
            <a:r>
              <a:rPr lang="en-US" altLang="ko-KR" dirty="0" smtClean="0"/>
              <a:t>No grading, self-study!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8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7.5 </a:t>
            </a:r>
            <a:r>
              <a:rPr lang="en-US" altLang="ko-KR" dirty="0" smtClean="0">
                <a:ea typeface="굴림" charset="-127"/>
              </a:rPr>
              <a:t>Multidimensional Arrays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24" y="2923314"/>
            <a:ext cx="4984376" cy="39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 (or 1D array) gives you a list of variables 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[] score = new </a:t>
            </a:r>
            <a:r>
              <a:rPr lang="en-US" altLang="ko-KR" dirty="0" err="1"/>
              <a:t>int</a:t>
            </a:r>
            <a:r>
              <a:rPr lang="en-US" altLang="ko-KR" dirty="0"/>
              <a:t>[5] gives you score[0], score[1], … </a:t>
            </a:r>
            <a:endParaRPr lang="en-US" altLang="ko-KR" dirty="0" smtClean="0"/>
          </a:p>
          <a:p>
            <a:r>
              <a:rPr lang="en-US" altLang="ko-KR" dirty="0" smtClean="0"/>
              <a:t>2D </a:t>
            </a:r>
            <a:r>
              <a:rPr lang="en-US" altLang="ko-KR" dirty="0"/>
              <a:t>array gives you a table of variables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/>
              <a:t>[][] </a:t>
            </a:r>
            <a:r>
              <a:rPr lang="en-US" altLang="ko-KR" dirty="0" smtClean="0"/>
              <a:t>t </a:t>
            </a:r>
            <a:r>
              <a:rPr lang="en-US" altLang="ko-KR" dirty="0"/>
              <a:t>= new </a:t>
            </a:r>
            <a:r>
              <a:rPr lang="en-US" altLang="ko-KR" dirty="0" err="1"/>
              <a:t>int</a:t>
            </a:r>
            <a:r>
              <a:rPr lang="en-US" altLang="ko-KR" dirty="0"/>
              <a:t>[3][4]; </a:t>
            </a:r>
          </a:p>
          <a:p>
            <a:pPr lvl="1"/>
            <a:endParaRPr lang="en-US" altLang="ko-KR" dirty="0" smtClean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4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Declaring and Creating 2D Arrays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</a:t>
            </a:r>
            <a:r>
              <a:rPr lang="en-US" altLang="ko-KR" dirty="0"/>
              <a:t>pairs of square brackets means 2D </a:t>
            </a:r>
          </a:p>
          <a:p>
            <a:pPr lvl="1"/>
            <a:r>
              <a:rPr lang="en-US" altLang="ko-KR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[][] table =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[3][4];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/>
              <a:t>or</a:t>
            </a:r>
          </a:p>
          <a:p>
            <a:pPr lvl="1"/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[][]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table;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[3][4];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17" y="4207639"/>
            <a:ext cx="6860865" cy="171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6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Two-Dimensional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Two-dimensional (2D) arrays are indexed by </a:t>
            </a:r>
            <a:r>
              <a:rPr lang="en-US" altLang="ko-KR" dirty="0" smtClean="0"/>
              <a:t>two subscripts</a:t>
            </a:r>
            <a:r>
              <a:rPr lang="en-US" altLang="ko-KR" dirty="0"/>
              <a:t>, one for the row and one for the column.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6879" y="4376475"/>
            <a:ext cx="2941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rating[0][2] =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rating[1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][3] = 8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083" y="3579962"/>
            <a:ext cx="91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136" y="3581400"/>
            <a:ext cx="91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04513" y="3976777"/>
            <a:ext cx="118613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252213" y="3976777"/>
            <a:ext cx="283953" cy="46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25" y="3002317"/>
            <a:ext cx="4405493" cy="255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2D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use a nested loop to access 2D arrays</a:t>
            </a:r>
          </a:p>
          <a:p>
            <a:pPr lvl="1"/>
            <a:r>
              <a:rPr lang="en-US" altLang="ko-KR" dirty="0"/>
              <a:t>cf. We used a loop to access 1D arrays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2632" y="2583421"/>
            <a:ext cx="55797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[][] table = new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[4][3]; </a:t>
            </a:r>
            <a:endParaRPr lang="en-US" altLang="ko-KR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&lt; 4; 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endParaRPr lang="en-US" altLang="ko-KR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0; j &lt; 3; j++) { </a:t>
            </a:r>
            <a:endParaRPr lang="en-US" altLang="ko-KR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table[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ko-KR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* 3 + j;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ko-KR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table[</a:t>
            </a:r>
            <a:r>
              <a:rPr lang="en-US" altLang="ko-KR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ko-KR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2632" y="4590524"/>
            <a:ext cx="5579745" cy="1772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for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6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0;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&lt; </a:t>
            </a:r>
            <a:r>
              <a:rPr lang="en-US" sz="16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table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</a:t>
            </a:r>
            <a:r>
              <a:rPr lang="en-US" sz="1600" kern="0" dirty="0" err="1">
                <a:solidFill>
                  <a:srgbClr val="0000C0"/>
                </a:solidFill>
                <a:effectLst/>
                <a:highlight>
                  <a:srgbClr val="C0C0C0"/>
                </a:highlight>
                <a:latin typeface="Consolas"/>
                <a:ea typeface="맑은 고딕"/>
                <a:cs typeface="Times New Roman"/>
              </a:rPr>
              <a:t>length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++)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for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6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0;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&lt;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table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].</a:t>
            </a:r>
            <a:r>
              <a:rPr lang="en-US" sz="1600" kern="0" dirty="0">
                <a:solidFill>
                  <a:srgbClr val="0000C0"/>
                </a:solidFill>
                <a:effectLst/>
                <a:highlight>
                  <a:srgbClr val="C0C0C0"/>
                </a:highlight>
                <a:latin typeface="Consolas"/>
                <a:ea typeface="맑은 고딕"/>
                <a:cs typeface="Times New Roman"/>
              </a:rPr>
              <a:t>length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 </a:t>
            </a:r>
            <a:r>
              <a:rPr lang="en-US" sz="16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++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table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][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] =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* 5 +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6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table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][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]);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 smtClean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7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Length of 2D arrays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Java’s representation of a 2D array: </a:t>
            </a:r>
            <a:r>
              <a:rPr lang="en-US" altLang="ko-KR" dirty="0" smtClean="0">
                <a:solidFill>
                  <a:schemeClr val="accent2"/>
                </a:solidFill>
              </a:rPr>
              <a:t>array of array</a:t>
            </a:r>
          </a:p>
          <a:p>
            <a:r>
              <a:rPr lang="en-US" altLang="ko-KR" dirty="0" smtClean="0"/>
              <a:t>E.g.,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[][] table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en-US" altLang="ko-KR" dirty="0" smtClean="0"/>
              <a:t>][</a:t>
            </a:r>
            <a:r>
              <a:rPr lang="en-US" altLang="ko-KR" dirty="0" smtClean="0">
                <a:solidFill>
                  <a:srgbClr val="00B050"/>
                </a:solidFill>
              </a:rPr>
              <a:t>4</a:t>
            </a:r>
            <a:r>
              <a:rPr lang="en-US" altLang="ko-KR" dirty="0" smtClean="0"/>
              <a:t>];</a:t>
            </a:r>
          </a:p>
          <a:p>
            <a:r>
              <a:rPr lang="en-US" altLang="ko-KR" dirty="0"/>
              <a:t>Array </a:t>
            </a:r>
            <a:r>
              <a:rPr lang="en-US" altLang="ko-KR" i="1" dirty="0"/>
              <a:t>table </a:t>
            </a:r>
            <a:r>
              <a:rPr lang="en-US" altLang="ko-KR" dirty="0"/>
              <a:t>is actually </a:t>
            </a:r>
            <a:r>
              <a:rPr lang="en-US" altLang="ko-KR" dirty="0" smtClean="0"/>
              <a:t>1D array of </a:t>
            </a:r>
            <a:r>
              <a:rPr lang="en-US" altLang="ko-KR" dirty="0"/>
              <a:t>type </a:t>
            </a:r>
            <a:r>
              <a:rPr lang="en-US" altLang="ko-KR" dirty="0" err="1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>[]</a:t>
            </a:r>
          </a:p>
          <a:p>
            <a:pPr lvl="1"/>
            <a:r>
              <a:rPr lang="en-US" altLang="ko-KR" dirty="0" err="1" smtClean="0"/>
              <a:t>table.length</a:t>
            </a:r>
            <a:r>
              <a:rPr lang="en-US" altLang="ko-KR" dirty="0" smtClean="0"/>
              <a:t> → </a:t>
            </a:r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en-US" altLang="ko-KR" dirty="0" smtClean="0"/>
              <a:t>; </a:t>
            </a:r>
          </a:p>
          <a:p>
            <a:pPr lvl="1"/>
            <a:r>
              <a:rPr lang="en-US" altLang="ko-KR" dirty="0" smtClean="0"/>
              <a:t>table[0].length → </a:t>
            </a:r>
            <a:r>
              <a:rPr lang="en-US" altLang="ko-KR" dirty="0" smtClean="0">
                <a:solidFill>
                  <a:srgbClr val="00B050"/>
                </a:solidFill>
              </a:rPr>
              <a:t>4</a:t>
            </a:r>
          </a:p>
          <a:p>
            <a:pPr lvl="1"/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570434" y="4655790"/>
            <a:ext cx="90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65212" y="42875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table</a:t>
            </a:r>
            <a:endParaRPr lang="ko-KR" altLang="en-US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26418"/>
              </p:ext>
            </p:extLst>
          </p:nvPr>
        </p:nvGraphicFramePr>
        <p:xfrm>
          <a:off x="3299006" y="4656928"/>
          <a:ext cx="1080040" cy="1188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 flipV="1">
            <a:off x="2146798" y="4836928"/>
            <a:ext cx="1070786" cy="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4091014" y="4836406"/>
            <a:ext cx="1070786" cy="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091014" y="5239288"/>
            <a:ext cx="1070786" cy="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091014" y="5641648"/>
            <a:ext cx="1070786" cy="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88743"/>
              </p:ext>
            </p:extLst>
          </p:nvPr>
        </p:nvGraphicFramePr>
        <p:xfrm>
          <a:off x="5161800" y="4274110"/>
          <a:ext cx="2592000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3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90426"/>
              </p:ext>
            </p:extLst>
          </p:nvPr>
        </p:nvGraphicFramePr>
        <p:xfrm>
          <a:off x="5161800" y="5479080"/>
          <a:ext cx="2592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01352"/>
              </p:ext>
            </p:extLst>
          </p:nvPr>
        </p:nvGraphicFramePr>
        <p:xfrm>
          <a:off x="5161800" y="5059475"/>
          <a:ext cx="2592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of Array!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[] scores = new </a:t>
            </a:r>
            <a:r>
              <a:rPr lang="en-US" altLang="ko-KR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[5]; </a:t>
            </a:r>
            <a:endParaRPr lang="en-US" altLang="ko-KR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/>
              <a:t>scores </a:t>
            </a:r>
            <a:r>
              <a:rPr lang="en-US" altLang="ko-KR" dirty="0"/>
              <a:t>is a one-dimensional array </a:t>
            </a:r>
          </a:p>
          <a:p>
            <a:pPr lvl="1"/>
            <a:r>
              <a:rPr lang="en-US" altLang="ko-KR" dirty="0"/>
              <a:t>base type is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table = new </a:t>
            </a:r>
            <a:r>
              <a:rPr lang="en-US" altLang="ko-KR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[4]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</a:t>
            </a:r>
            <a:r>
              <a:rPr lang="en-US" altLang="ko-KR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smtClean="0"/>
              <a:t>table </a:t>
            </a:r>
            <a:r>
              <a:rPr lang="en-US" altLang="ko-KR" dirty="0"/>
              <a:t>is still in fact a one-dimensional array </a:t>
            </a:r>
          </a:p>
          <a:p>
            <a:pPr lvl="1"/>
            <a:r>
              <a:rPr lang="en-US" altLang="ko-KR" dirty="0"/>
              <a:t>base type is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ea typeface="굴림" charset="-127"/>
              </a:rPr>
              <a:t>Array table is actually 1 dimensional of type </a:t>
            </a:r>
            <a:r>
              <a:rPr lang="en-US" altLang="ko-KR" b="1" dirty="0" err="1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[]</a:t>
            </a:r>
          </a:p>
          <a:p>
            <a:pPr lvl="1"/>
            <a:r>
              <a:rPr lang="en-US" altLang="ko-KR" dirty="0">
                <a:ea typeface="굴림" charset="-127"/>
              </a:rPr>
              <a:t>It is an array of arrays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000" y="1461929"/>
            <a:ext cx="882014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Base_Type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Array_Name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Base_Type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[Length]; </a:t>
            </a:r>
            <a:endParaRPr lang="en-US" altLang="ko-K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Initializing 2D arrays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1" y="3535541"/>
            <a:ext cx="6555308" cy="21096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[][]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{ 8, 0, 9 },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{ 8, 0, 9 },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{ 8, 8, 8 },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{ 8, 8, 4 },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{ 8, 8, 8 }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3833" y="1467721"/>
            <a:ext cx="6555308" cy="18406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[][]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6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[5][3];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[0][0] = 8;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[0][1] = 0;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[0][2] = 9;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[1][0] = 8;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[1][1] = 0;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[1][2] = 9;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[2][0] = 8;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[2][1] = 8;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[2][2] = 8;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[3][0] = 8;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[3][1] = 8;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[3][2] = 4;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[4][0] = 8;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[4][1] = 8; </a:t>
            </a:r>
            <a:r>
              <a:rPr lang="en-US" sz="16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hours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[4][2] = 8;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09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Multidimensional Arrays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</a:t>
            </a:r>
            <a:r>
              <a:rPr lang="en-US" altLang="ko-KR" dirty="0"/>
              <a:t>can have more than two dimensions 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[][][] cube =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[4][3][4]; </a:t>
            </a:r>
          </a:p>
          <a:p>
            <a:endParaRPr lang="ko-KR" altLang="en-US" dirty="0"/>
          </a:p>
          <a:p>
            <a:r>
              <a:rPr lang="en-US" altLang="ko-KR" dirty="0" smtClean="0"/>
              <a:t>Use </a:t>
            </a:r>
            <a:r>
              <a:rPr lang="en-US" altLang="ko-KR" dirty="0"/>
              <a:t>more nested loops to access all </a:t>
            </a:r>
            <a:r>
              <a:rPr lang="en-US" altLang="ko-KR" dirty="0" smtClean="0"/>
              <a:t>elements</a:t>
            </a:r>
          </a:p>
          <a:p>
            <a:pPr lvl="1"/>
            <a:r>
              <a:rPr lang="en-US" altLang="ko-KR" b="1" dirty="0" smtClean="0"/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pPr lvl="2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</a:p>
          <a:p>
            <a:pPr lvl="3"/>
            <a:r>
              <a:rPr lang="en-US" altLang="ko-K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ko-KR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k…) 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Creating and Accessing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Syntax:</a:t>
            </a:r>
          </a:p>
          <a:p>
            <a:pPr lvl="1"/>
            <a:r>
              <a:rPr lang="en-US" altLang="ko-KR" dirty="0" err="1" smtClean="0"/>
              <a:t>BaseType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arrayName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BaseType</a:t>
            </a:r>
            <a:r>
              <a:rPr lang="en-US" altLang="ko-KR" dirty="0" smtClean="0"/>
              <a:t>[length];</a:t>
            </a:r>
          </a:p>
          <a:p>
            <a:pPr lvl="1"/>
            <a:r>
              <a:rPr lang="en-US" altLang="ko-KR" dirty="0" err="1" smtClean="0"/>
              <a:t>BaseType</a:t>
            </a:r>
            <a:r>
              <a:rPr lang="en-US" altLang="ko-KR" dirty="0" smtClean="0"/>
              <a:t> can be either a primitive type or a class (String, etc.)</a:t>
            </a:r>
          </a:p>
          <a:p>
            <a:r>
              <a:rPr lang="en-US" altLang="ko-KR" dirty="0" smtClean="0"/>
              <a:t>Examples: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smtClean="0">
                <a:solidFill>
                  <a:srgbClr val="0000FF"/>
                </a:solidFill>
              </a:rPr>
              <a:t>pressure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[100];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[] pressure;</a:t>
            </a:r>
            <a:br>
              <a:rPr lang="en-US" altLang="ko-KR" dirty="0" smtClean="0"/>
            </a:br>
            <a:r>
              <a:rPr lang="en-US" altLang="ko-KR" dirty="0" smtClean="0"/>
              <a:t>pressure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[100];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pressure[]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[100];		</a:t>
            </a:r>
            <a:r>
              <a:rPr lang="en-US" altLang="ko-KR" dirty="0" smtClean="0">
                <a:solidFill>
                  <a:srgbClr val="FF0000"/>
                </a:solidFill>
              </a:rPr>
              <a:t>// possible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but, discouraged!</a:t>
            </a:r>
          </a:p>
          <a:p>
            <a:pPr lvl="1"/>
            <a:r>
              <a:rPr lang="en-US" altLang="ko-KR" dirty="0" smtClean="0"/>
              <a:t>public static final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readings = 100;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[] pressure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[readings];	// constant length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numScores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keyboard.nextInt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[] scores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numScores</a:t>
            </a:r>
            <a:r>
              <a:rPr lang="en-US" altLang="ko-KR" dirty="0" smtClean="0"/>
              <a:t>];	// dynamic allocation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07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Ragged Arrays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Not necessary for all rows to be of the same length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Example: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564" y="2557318"/>
            <a:ext cx="4908460" cy="1350808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49" y="4213033"/>
            <a:ext cx="5194089" cy="189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4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67544" y="16327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Multidimensional-Array Parameters and Returned Values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042" y="1453961"/>
            <a:ext cx="9014603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InterestTable2 {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ROWS = 10;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COLUMNS = 6;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[] 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[ROWS] [COLUMNS];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ko-KR" alt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ko-KR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getBalance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(1000.00,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+ 1, (5 + 0.5 *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Balances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Various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Interest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Rates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Compounded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Annually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("(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Rounded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Whole Dollar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Amounts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)");</a:t>
            </a: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Years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5.00% 5.50% 6.00% 6.50% 7.00% 7.50%");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showTable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ko-KR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showTable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[] [] 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anArray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ROWS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  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+ 1) + " ");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COLUMNS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 </a:t>
            </a:r>
            <a:r>
              <a:rPr lang="ko-KR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("$" + </a:t>
            </a:r>
            <a:r>
              <a:rPr lang="ko-KR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anArray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ko-KR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ko-KR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" ");</a:t>
            </a:r>
          </a:p>
          <a:p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getBalance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startBalance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years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runningBalance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startBalance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1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years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ko-KR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runningBalance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runningBalance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(1 +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/ 100);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runningBalance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022" r="8577" b="9505"/>
          <a:stretch/>
        </p:blipFill>
        <p:spPr>
          <a:xfrm>
            <a:off x="5310336" y="734773"/>
            <a:ext cx="3779309" cy="18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Array of Object 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Recall that </a:t>
            </a:r>
            <a:r>
              <a:rPr lang="en-US" altLang="ko-KR" dirty="0" smtClean="0">
                <a:solidFill>
                  <a:schemeClr val="tx1"/>
                </a:solidFill>
              </a:rPr>
              <a:t>creating an array of object references </a:t>
            </a:r>
            <a:r>
              <a:rPr lang="en-US" altLang="ko-KR" dirty="0" smtClean="0"/>
              <a:t>fills the array with </a:t>
            </a:r>
            <a:r>
              <a:rPr lang="en-US" altLang="ko-KR" dirty="0" smtClean="0">
                <a:solidFill>
                  <a:srgbClr val="FF0000"/>
                </a:solidFill>
              </a:rPr>
              <a:t>null values</a:t>
            </a:r>
          </a:p>
          <a:p>
            <a:r>
              <a:rPr lang="en-US" altLang="ko-KR" dirty="0" smtClean="0"/>
              <a:t>Example: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1379" y="3280921"/>
            <a:ext cx="616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Student[][] class1= </a:t>
            </a:r>
            <a:r>
              <a:rPr lang="en-US" altLang="ko-KR" b="1" dirty="0"/>
              <a:t>new </a:t>
            </a:r>
            <a:r>
              <a:rPr lang="en-US" altLang="ko-KR" b="1" dirty="0" smtClean="0"/>
              <a:t>Student[3][</a:t>
            </a:r>
            <a:r>
              <a:rPr lang="en-US" altLang="ko-KR" b="1" dirty="0"/>
              <a:t>4</a:t>
            </a:r>
            <a:r>
              <a:rPr lang="en-US" altLang="ko-KR" b="1" dirty="0" smtClean="0"/>
              <a:t>];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23" y="4078947"/>
            <a:ext cx="4448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Array of Object 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Need to create the objects and assign </a:t>
            </a:r>
            <a:r>
              <a:rPr lang="en-US" altLang="ko-KR" dirty="0" smtClean="0"/>
              <a:t>the references </a:t>
            </a:r>
            <a:r>
              <a:rPr lang="en-US" altLang="ko-KR" dirty="0"/>
              <a:t>to the array </a:t>
            </a:r>
            <a:r>
              <a:rPr lang="en-US" altLang="ko-KR" dirty="0" smtClean="0"/>
              <a:t>elements</a:t>
            </a:r>
          </a:p>
          <a:p>
            <a:r>
              <a:rPr lang="en-US" altLang="ko-KR" dirty="0" smtClean="0"/>
              <a:t>Example: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1379" y="3280921"/>
            <a:ext cx="6167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class1[0][1] = new Student(“Jack”, 4.2);</a:t>
            </a:r>
          </a:p>
          <a:p>
            <a:r>
              <a:rPr lang="en-US" altLang="ko-KR" b="1" dirty="0" smtClean="0"/>
              <a:t>class1[1][3] = new Student(“</a:t>
            </a:r>
            <a:r>
              <a:rPr lang="en-US" altLang="ko-KR" b="1" dirty="0" err="1" smtClean="0"/>
              <a:t>Mansoo</a:t>
            </a:r>
            <a:r>
              <a:rPr lang="en-US" altLang="ko-KR" b="1" dirty="0" smtClean="0"/>
              <a:t>”, 1.5);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79" y="4138836"/>
            <a:ext cx="5909095" cy="200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4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Lab</a:t>
            </a:r>
            <a:r>
              <a:rPr lang="en-US" altLang="ko-KR" dirty="0">
                <a:ea typeface="굴림" charset="-127"/>
              </a:rPr>
              <a:t>: Employee Time </a:t>
            </a:r>
            <a:r>
              <a:rPr lang="en-US" altLang="ko-KR" dirty="0" smtClean="0">
                <a:ea typeface="굴림" charset="-127"/>
              </a:rPr>
              <a:t>Records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ea typeface="굴림" charset="-127"/>
              </a:rPr>
              <a:t>Reads hours worked for each employee on each day of </a:t>
            </a:r>
            <a:r>
              <a:rPr lang="en-US" altLang="ko-KR" dirty="0" smtClean="0">
                <a:ea typeface="굴림" charset="-127"/>
              </a:rPr>
              <a:t>the work </a:t>
            </a:r>
            <a:r>
              <a:rPr lang="en-US" altLang="ko-KR" dirty="0">
                <a:ea typeface="굴림" charset="-127"/>
              </a:rPr>
              <a:t>week into the two-dimensional array hours. </a:t>
            </a:r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Computes </a:t>
            </a:r>
            <a:r>
              <a:rPr lang="en-US" altLang="ko-KR" dirty="0">
                <a:ea typeface="굴림" charset="-127"/>
              </a:rPr>
              <a:t>the total weekly hours for each employee </a:t>
            </a:r>
            <a:r>
              <a:rPr lang="en-US" altLang="ko-KR" dirty="0" smtClean="0">
                <a:ea typeface="굴림" charset="-127"/>
              </a:rPr>
              <a:t>and </a:t>
            </a:r>
            <a:r>
              <a:rPr lang="en-US" altLang="ko-KR" dirty="0">
                <a:ea typeface="굴림" charset="-127"/>
              </a:rPr>
              <a:t>the total daily hours for all employees combined.</a:t>
            </a:r>
          </a:p>
          <a:p>
            <a:r>
              <a:rPr lang="en-US" altLang="ko-KR" dirty="0" smtClean="0">
                <a:ea typeface="굴림" charset="-127"/>
              </a:rPr>
              <a:t>Define</a:t>
            </a:r>
          </a:p>
          <a:p>
            <a:pPr lvl="1" eaLnBrk="1" hangingPunct="1"/>
            <a:r>
              <a:rPr lang="en-US" altLang="ko-KR" dirty="0" smtClean="0">
                <a:ea typeface="굴림" charset="-127"/>
              </a:rPr>
              <a:t>Two-dimensional array stores hours worked</a:t>
            </a:r>
          </a:p>
          <a:p>
            <a:pPr lvl="2" eaLnBrk="1" hangingPunct="1"/>
            <a:r>
              <a:rPr lang="en-US" altLang="ko-KR" dirty="0" smtClean="0">
                <a:ea typeface="굴림" charset="-127"/>
              </a:rPr>
              <a:t>For each employee</a:t>
            </a:r>
          </a:p>
          <a:p>
            <a:pPr lvl="2" eaLnBrk="1" hangingPunct="1"/>
            <a:r>
              <a:rPr lang="en-US" altLang="ko-KR" dirty="0" smtClean="0">
                <a:ea typeface="굴림" charset="-127"/>
              </a:rPr>
              <a:t>For each of 5 days of work week</a:t>
            </a:r>
          </a:p>
          <a:p>
            <a:pPr lvl="1" eaLnBrk="1" hangingPunct="1"/>
            <a:r>
              <a:rPr lang="en-US" altLang="ko-KR" dirty="0" smtClean="0">
                <a:ea typeface="굴림" charset="-127"/>
              </a:rPr>
              <a:t>Array is private instance variable of class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View </a:t>
            </a:r>
            <a:r>
              <a:rPr lang="en-US" altLang="ko-KR" dirty="0" smtClean="0">
                <a:ea typeface="굴림" charset="-127"/>
                <a:hlinkClick r:id="rId2" action="ppaction://hlinkfile"/>
              </a:rPr>
              <a:t>sample program</a:t>
            </a:r>
            <a:r>
              <a:rPr lang="en-US" altLang="ko-KR" dirty="0" smtClean="0">
                <a:ea typeface="굴림" charset="-127"/>
              </a:rPr>
              <a:t>, listing 7.14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b="1" dirty="0" smtClean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class </a:t>
            </a:r>
            <a:r>
              <a:rPr lang="en-US" altLang="ko-KR" b="1" dirty="0" err="1" smtClean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TimeBook</a:t>
            </a:r>
            <a:endParaRPr lang="en-US" altLang="ko-KR" sz="2800" b="1" dirty="0" smtClean="0">
              <a:solidFill>
                <a:srgbClr val="0033CC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9048" y="4138826"/>
            <a:ext cx="3176554" cy="2268324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5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Programming Example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>
                <a:ea typeface="굴림" charset="-127"/>
              </a:rPr>
              <a:t>Figure 7.8   Arrays for the class </a:t>
            </a:r>
            <a:r>
              <a:rPr lang="en-US" altLang="ko-KR" sz="2800" b="1" smtClean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TimeBook</a:t>
            </a:r>
          </a:p>
          <a:p>
            <a:endParaRPr lang="en-US" altLang="ko-KR" sz="2800" smtClean="0">
              <a:ea typeface="굴림" charset="-127"/>
            </a:endParaRP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2" cstate="print"/>
          <a:srcRect t="4147"/>
          <a:stretch>
            <a:fillRect/>
          </a:stretch>
        </p:blipFill>
        <p:spPr bwMode="auto">
          <a:xfrm>
            <a:off x="1308100" y="2482850"/>
            <a:ext cx="6764338" cy="352742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8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125" y="0"/>
            <a:ext cx="880745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TimeBook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numberOfEmployees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[][] hours;  </a:t>
            </a:r>
            <a:r>
              <a:rPr lang="en-US" altLang="ko-K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//hours[</a:t>
            </a:r>
            <a:r>
              <a:rPr lang="en-US" altLang="ko-KR" sz="1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][j] has the hours for employee j on day </a:t>
            </a:r>
            <a:r>
              <a:rPr lang="en-US" altLang="ko-KR" sz="1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weekHours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weekHours</a:t>
            </a:r>
            <a:r>
              <a:rPr lang="en-US" altLang="ko-K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] has the week's hours worked for </a:t>
            </a:r>
            <a:endParaRPr lang="en-US" altLang="ko-KR" sz="11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dayHours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dayHours</a:t>
            </a:r>
            <a:r>
              <a:rPr lang="en-US" altLang="ko-KR" sz="11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] has the total hours worked by all </a:t>
            </a:r>
          </a:p>
          <a:p>
            <a:r>
              <a:rPr lang="en-US" altLang="ko-K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NUMBER_OF_WORKDAYS =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MON =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TUE =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WED =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THU =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   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FRI = 4;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final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NUMBER_OF_EMPLOYEES = 3;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TimeBook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book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TimeBook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(NUMBER_OF_EMPLOYEES);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book.setHours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book.update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book.showTable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TimeBook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theNumberOfEmployees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numberOfEmployees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theNumberOfEmployees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hours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[NUMBER_OF_WORKDAYS][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numberOfEmployees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weekHours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numberOfEmployees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dayHours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[NUMBER_OF_WORKDAYS];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setHours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 )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hours[0][0] = 8;  hours[0][1] = 0;  hours[0][2] = 9;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hours[1][0] = 8;  hours[1][1] = 0;  hours[1][2] = 9;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hours[2][0] = 8;  hours[2][1] = 8;  hours[2][2] = 8;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hours[3][0] = 8;  hours[3][1] = 8;  hours[3][2] = 4;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hours[4][0] = 8;  hours[4][1] = 8;  hours[4][2] = 8;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update(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computeWeekHours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computeDayHours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8350" y="4482704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근무시간 설정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 없이 초기화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48350" y="3333354"/>
            <a:ext cx="3344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고용자 숫자 입력 후 배열 생성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6800" y="6046016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 </a:t>
            </a:r>
            <a:r>
              <a:rPr lang="ko-KR" altLang="en-US" dirty="0" smtClean="0"/>
              <a:t>이어서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8962" y="3429000"/>
            <a:ext cx="4330700" cy="679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48350" y="5559774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주당 총 근무시간 계산</a:t>
            </a:r>
            <a:endParaRPr lang="en-US" altLang="ko-KR" sz="1400" dirty="0" smtClean="0"/>
          </a:p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인당 총 근무시간 계산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111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241"/>
            <a:ext cx="9220200" cy="66941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computeWeekHours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Process one employee:</a:t>
            </a:r>
            <a:endParaRPr lang="en-US" altLang="ko-K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numberOfEmployees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 {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hours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altLang="ko-KR" sz="11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	</a:t>
            </a:r>
            <a:r>
              <a:rPr lang="en-US" altLang="ko-KR" sz="11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weekHours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1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employeeNumber</a:t>
            </a:r>
            <a:r>
              <a:rPr lang="en-US" altLang="ko-KR" sz="11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- 1] = </a:t>
            </a:r>
            <a:r>
              <a:rPr lang="en-US" altLang="ko-KR" sz="11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sum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computeDayHours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//Process one day (for all employees</a:t>
            </a:r>
            <a:r>
              <a:rPr lang="en-US" altLang="ko-KR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):</a:t>
            </a:r>
            <a:endParaRPr lang="en-US" altLang="ko-K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numberOfEmployees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hours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dayHours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 )   {</a:t>
            </a:r>
          </a:p>
          <a:p>
            <a:r>
              <a:rPr lang="en-US" altLang="ko-KR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heading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"Employee  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numberOfEmployees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employeeNumber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 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"Totals"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 smtClean="0"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row entries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  for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getDayName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hours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hours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 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dayHours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  =  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numberOfEmployees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weekHours</a:t>
            </a:r>
            <a:r>
              <a:rPr lang="en-US" altLang="ko-KR" sz="11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100" b="1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column</a:t>
            </a:r>
            <a:r>
              <a:rPr lang="en-US" altLang="ko-KR" sz="11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 + </a:t>
            </a:r>
            <a:r>
              <a:rPr lang="en-US" altLang="ko-KR" sz="1100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  "</a:t>
            </a:r>
            <a:r>
              <a:rPr lang="en-US" altLang="ko-KR" sz="11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6900" y="60330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인당 총 근무시간 계산</a:t>
            </a:r>
            <a:endParaRPr lang="en-US" altLang="ko-KR" sz="1400" dirty="0" smtClean="0"/>
          </a:p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세로로 더하기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045349" y="226065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주당 총 근무시간 계산</a:t>
            </a:r>
            <a:endParaRPr lang="en-US" altLang="ko-KR" sz="1400" dirty="0" smtClean="0"/>
          </a:p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가로로 더하기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80951" y="313511"/>
            <a:ext cx="6765949" cy="8130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0951" y="1608910"/>
            <a:ext cx="6765949" cy="867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46900" y="4456071"/>
            <a:ext cx="1352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table </a:t>
            </a:r>
            <a:r>
              <a:rPr lang="ko-KR" altLang="en-US" sz="1400" dirty="0" smtClean="0"/>
              <a:t>그리기</a:t>
            </a:r>
            <a:endParaRPr lang="ko-KR" altLang="en-US" sz="1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048" y="4138826"/>
            <a:ext cx="3176554" cy="2268324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0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500" y="1368321"/>
            <a:ext cx="7099300" cy="52014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… </a:t>
            </a:r>
            <a:r>
              <a:rPr lang="ko-KR" altLang="en-US" sz="2000" dirty="0">
                <a:latin typeface="Consolas" panose="020B0609020204030204" pitchFamily="49" charset="0"/>
              </a:rPr>
              <a:t>이어서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dayName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dayName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"Monday  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TUE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dayName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"Tuesday 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WED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dayName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"Wednesday"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THU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dayName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"Thursday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dayName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"Friday  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"Fatal Error."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dayName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2900" y="2392321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기타 코드 </a:t>
            </a:r>
            <a:r>
              <a:rPr lang="en-US" altLang="ko-KR" sz="1400" dirty="0" smtClean="0"/>
              <a:t>: </a:t>
            </a:r>
            <a:r>
              <a:rPr lang="ko-KR" altLang="en-US" sz="1400" dirty="0" err="1"/>
              <a:t>출력시</a:t>
            </a:r>
            <a:r>
              <a:rPr lang="ko-KR" altLang="en-US" sz="1400" dirty="0"/>
              <a:t> 요일 이름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4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Creating and Accessing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an array with given length saved in constants</a:t>
            </a:r>
          </a:p>
          <a:p>
            <a:pPr lvl="1"/>
            <a:r>
              <a:rPr lang="en-US" altLang="ko-KR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final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NUMBER_OF_READINGS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100;</a:t>
            </a:r>
          </a:p>
          <a:p>
            <a:pPr lvl="1"/>
            <a:r>
              <a:rPr lang="en-US" altLang="ko-K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[] pressure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NUMBER_OF_READINGS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Then,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/>
              <a:t>Create an array with user input length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("How many scores?");</a:t>
            </a:r>
          </a:p>
          <a:p>
            <a:pPr lvl="1"/>
            <a:r>
              <a:rPr lang="en-US" altLang="ko-KR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numScores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[] scores =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numScores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349092" y="2936243"/>
            <a:ext cx="5865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ko-KR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ko-KR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NUMBER_OF_READINGS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scoreSum</a:t>
            </a:r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8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keyboard.nextInt</a:t>
            </a:r>
            <a:r>
              <a:rPr lang="en-US" altLang="ko-KR" sz="18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22707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An </a:t>
            </a:r>
            <a:r>
              <a:rPr lang="en-US" altLang="ko-KR" b="1" dirty="0">
                <a:ea typeface="굴림" charset="-127"/>
              </a:rPr>
              <a:t>index (</a:t>
            </a:r>
            <a:r>
              <a:rPr lang="en-US" altLang="ko-KR" dirty="0">
                <a:ea typeface="굴림" charset="-127"/>
              </a:rPr>
              <a:t>or subscript) is an integer expression inside the square brackets that indicates an array </a:t>
            </a:r>
            <a:r>
              <a:rPr lang="en-US" altLang="ko-KR" dirty="0" smtClean="0">
                <a:ea typeface="굴림" charset="-127"/>
              </a:rPr>
              <a:t>element</a:t>
            </a:r>
          </a:p>
          <a:p>
            <a:pPr marL="742950" lvl="2" indent="-342900"/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To access an element 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>use: </a:t>
            </a:r>
            <a:r>
              <a:rPr lang="en-US" altLang="ko-KR" b="1" dirty="0" err="1" smtClean="0">
                <a:solidFill>
                  <a:srgbClr val="FF0000"/>
                </a:solidFill>
                <a:ea typeface="굴림" charset="-127"/>
              </a:rPr>
              <a:t>ArrayName</a:t>
            </a:r>
            <a:r>
              <a:rPr lang="en-US" altLang="ko-KR" b="1" dirty="0" smtClean="0">
                <a:solidFill>
                  <a:srgbClr val="FF0000"/>
                </a:solidFill>
                <a:ea typeface="굴림" charset="-127"/>
              </a:rPr>
              <a:t>[index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]</a:t>
            </a:r>
          </a:p>
          <a:p>
            <a:r>
              <a:rPr lang="en-US" altLang="ko-KR" dirty="0" smtClean="0">
                <a:ea typeface="굴림" charset="-127"/>
              </a:rPr>
              <a:t>Array </a:t>
            </a:r>
            <a:r>
              <a:rPr lang="en-US" altLang="ko-KR" dirty="0">
                <a:ea typeface="굴림" charset="-127"/>
              </a:rPr>
              <a:t>indices begin at </a:t>
            </a:r>
            <a:r>
              <a:rPr lang="en-US" altLang="ko-KR" b="1" dirty="0" smtClean="0">
                <a:ea typeface="굴림" charset="-127"/>
              </a:rPr>
              <a:t>0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reason is that the array name represents a memory address, and the </a:t>
            </a:r>
            <a:r>
              <a:rPr lang="en-US" altLang="ko-KR" dirty="0" err="1"/>
              <a:t>i</a:t>
            </a:r>
            <a:r>
              <a:rPr lang="en-US" altLang="ko-KR" baseline="30000" dirty="0" err="1"/>
              <a:t>th</a:t>
            </a:r>
            <a:r>
              <a:rPr lang="en-US" altLang="ko-KR" dirty="0"/>
              <a:t> element can be accessed by the address plus </a:t>
            </a:r>
            <a:r>
              <a:rPr lang="en-US" altLang="ko-KR" dirty="0" err="1"/>
              <a:t>i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43097"/>
              </p:ext>
            </p:extLst>
          </p:nvPr>
        </p:nvGraphicFramePr>
        <p:xfrm>
          <a:off x="1547664" y="5484634"/>
          <a:ext cx="6095999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25.7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31.5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89048"/>
              </p:ext>
            </p:extLst>
          </p:nvPr>
        </p:nvGraphicFramePr>
        <p:xfrm>
          <a:off x="1540425" y="5008709"/>
          <a:ext cx="87085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461917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temperature</a:t>
            </a:r>
            <a:endParaRPr lang="ko-KR" altLang="en-US" b="1" dirty="0"/>
          </a:p>
        </p:txBody>
      </p:sp>
      <p:sp>
        <p:nvSpPr>
          <p:cNvPr id="7" name="자유형 6"/>
          <p:cNvSpPr/>
          <p:nvPr/>
        </p:nvSpPr>
        <p:spPr>
          <a:xfrm>
            <a:off x="1002512" y="5110298"/>
            <a:ext cx="977200" cy="899992"/>
          </a:xfrm>
          <a:custGeom>
            <a:avLst/>
            <a:gdLst>
              <a:gd name="connsiteX0" fmla="*/ 974360 w 974360"/>
              <a:gd name="connsiteY0" fmla="*/ 0 h 929391"/>
              <a:gd name="connsiteX1" fmla="*/ 209862 w 974360"/>
              <a:gd name="connsiteY1" fmla="*/ 97436 h 929391"/>
              <a:gd name="connsiteX2" fmla="*/ 0 w 974360"/>
              <a:gd name="connsiteY2" fmla="*/ 382250 h 929391"/>
              <a:gd name="connsiteX3" fmla="*/ 119921 w 974360"/>
              <a:gd name="connsiteY3" fmla="*/ 801974 h 929391"/>
              <a:gd name="connsiteX4" fmla="*/ 539646 w 974360"/>
              <a:gd name="connsiteY4" fmla="*/ 929391 h 929391"/>
              <a:gd name="connsiteX0" fmla="*/ 974360 w 974360"/>
              <a:gd name="connsiteY0" fmla="*/ 0 h 929391"/>
              <a:gd name="connsiteX1" fmla="*/ 209862 w 974360"/>
              <a:gd name="connsiteY1" fmla="*/ 97436 h 929391"/>
              <a:gd name="connsiteX2" fmla="*/ 0 w 974360"/>
              <a:gd name="connsiteY2" fmla="*/ 382250 h 929391"/>
              <a:gd name="connsiteX3" fmla="*/ 119921 w 974360"/>
              <a:gd name="connsiteY3" fmla="*/ 801974 h 929391"/>
              <a:gd name="connsiteX4" fmla="*/ 539646 w 974360"/>
              <a:gd name="connsiteY4" fmla="*/ 929391 h 929391"/>
              <a:gd name="connsiteX0" fmla="*/ 974360 w 974360"/>
              <a:gd name="connsiteY0" fmla="*/ 0 h 929391"/>
              <a:gd name="connsiteX1" fmla="*/ 209862 w 974360"/>
              <a:gd name="connsiteY1" fmla="*/ 97436 h 929391"/>
              <a:gd name="connsiteX2" fmla="*/ 0 w 974360"/>
              <a:gd name="connsiteY2" fmla="*/ 382250 h 929391"/>
              <a:gd name="connsiteX3" fmla="*/ 119921 w 974360"/>
              <a:gd name="connsiteY3" fmla="*/ 801974 h 929391"/>
              <a:gd name="connsiteX4" fmla="*/ 539646 w 974360"/>
              <a:gd name="connsiteY4" fmla="*/ 929391 h 929391"/>
              <a:gd name="connsiteX0" fmla="*/ 977200 w 977200"/>
              <a:gd name="connsiteY0" fmla="*/ 0 h 929391"/>
              <a:gd name="connsiteX1" fmla="*/ 212702 w 977200"/>
              <a:gd name="connsiteY1" fmla="*/ 97436 h 929391"/>
              <a:gd name="connsiteX2" fmla="*/ 2840 w 977200"/>
              <a:gd name="connsiteY2" fmla="*/ 382250 h 929391"/>
              <a:gd name="connsiteX3" fmla="*/ 122761 w 977200"/>
              <a:gd name="connsiteY3" fmla="*/ 801974 h 929391"/>
              <a:gd name="connsiteX4" fmla="*/ 542486 w 977200"/>
              <a:gd name="connsiteY4" fmla="*/ 929391 h 929391"/>
              <a:gd name="connsiteX0" fmla="*/ 977200 w 977200"/>
              <a:gd name="connsiteY0" fmla="*/ 0 h 929391"/>
              <a:gd name="connsiteX1" fmla="*/ 212702 w 977200"/>
              <a:gd name="connsiteY1" fmla="*/ 97436 h 929391"/>
              <a:gd name="connsiteX2" fmla="*/ 2840 w 977200"/>
              <a:gd name="connsiteY2" fmla="*/ 382250 h 929391"/>
              <a:gd name="connsiteX3" fmla="*/ 122761 w 977200"/>
              <a:gd name="connsiteY3" fmla="*/ 801974 h 929391"/>
              <a:gd name="connsiteX4" fmla="*/ 542486 w 977200"/>
              <a:gd name="connsiteY4" fmla="*/ 929391 h 929391"/>
              <a:gd name="connsiteX0" fmla="*/ 977200 w 977200"/>
              <a:gd name="connsiteY0" fmla="*/ 0 h 929391"/>
              <a:gd name="connsiteX1" fmla="*/ 212702 w 977200"/>
              <a:gd name="connsiteY1" fmla="*/ 97436 h 929391"/>
              <a:gd name="connsiteX2" fmla="*/ 2840 w 977200"/>
              <a:gd name="connsiteY2" fmla="*/ 382250 h 929391"/>
              <a:gd name="connsiteX3" fmla="*/ 122761 w 977200"/>
              <a:gd name="connsiteY3" fmla="*/ 801974 h 929391"/>
              <a:gd name="connsiteX4" fmla="*/ 542486 w 977200"/>
              <a:gd name="connsiteY4" fmla="*/ 929391 h 929391"/>
              <a:gd name="connsiteX0" fmla="*/ 977200 w 977200"/>
              <a:gd name="connsiteY0" fmla="*/ 0 h 929391"/>
              <a:gd name="connsiteX1" fmla="*/ 212702 w 977200"/>
              <a:gd name="connsiteY1" fmla="*/ 97436 h 929391"/>
              <a:gd name="connsiteX2" fmla="*/ 2840 w 977200"/>
              <a:gd name="connsiteY2" fmla="*/ 382250 h 929391"/>
              <a:gd name="connsiteX3" fmla="*/ 122761 w 977200"/>
              <a:gd name="connsiteY3" fmla="*/ 801974 h 929391"/>
              <a:gd name="connsiteX4" fmla="*/ 542486 w 977200"/>
              <a:gd name="connsiteY4" fmla="*/ 929391 h 92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200" h="929391">
                <a:moveTo>
                  <a:pt x="977200" y="0"/>
                </a:moveTo>
                <a:cubicBezTo>
                  <a:pt x="714872" y="9994"/>
                  <a:pt x="375095" y="33728"/>
                  <a:pt x="212702" y="97436"/>
                </a:cubicBezTo>
                <a:cubicBezTo>
                  <a:pt x="50309" y="161144"/>
                  <a:pt x="17830" y="264827"/>
                  <a:pt x="2840" y="382250"/>
                </a:cubicBezTo>
                <a:cubicBezTo>
                  <a:pt x="-12150" y="499673"/>
                  <a:pt x="32820" y="710784"/>
                  <a:pt x="122761" y="801974"/>
                </a:cubicBezTo>
                <a:cubicBezTo>
                  <a:pt x="212702" y="893164"/>
                  <a:pt x="395083" y="916899"/>
                  <a:pt x="542486" y="92939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96336" y="55062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</a:rPr>
              <a:t>← </a:t>
            </a: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3402" y="4730236"/>
            <a:ext cx="211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j-lt"/>
                <a:ea typeface="맑은 고딕"/>
              </a:rPr>
              <a:t>temperature[5]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6185647" y="5131047"/>
            <a:ext cx="295835" cy="2927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Array Details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Array terminology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342" y="2502618"/>
            <a:ext cx="6284912" cy="3355014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256" y="1321517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3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 Length of An Existing Array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</a:t>
            </a:r>
            <a:r>
              <a:rPr lang="en-US" altLang="ko-KR" dirty="0"/>
              <a:t>array is </a:t>
            </a:r>
            <a:r>
              <a:rPr lang="en-US" altLang="ko-KR" b="1" dirty="0">
                <a:solidFill>
                  <a:srgbClr val="0000FF"/>
                </a:solidFill>
              </a:rPr>
              <a:t>a special kind of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</a:p>
          <a:p>
            <a:r>
              <a:rPr lang="en-US" altLang="ko-KR" dirty="0">
                <a:ea typeface="굴림" charset="-127"/>
              </a:rPr>
              <a:t>As an object an array has only one public instance variable</a:t>
            </a:r>
          </a:p>
          <a:p>
            <a:pPr lvl="1"/>
            <a:r>
              <a:rPr lang="en-US" altLang="ko-KR" dirty="0">
                <a:ea typeface="굴림" charset="-127"/>
              </a:rPr>
              <a:t>Variable </a:t>
            </a:r>
            <a:r>
              <a:rPr lang="en-US" altLang="ko-KR" b="1" dirty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length</a:t>
            </a:r>
          </a:p>
          <a:p>
            <a:pPr lvl="1"/>
            <a:r>
              <a:rPr lang="en-US" altLang="ko-KR" dirty="0">
                <a:ea typeface="굴림" charset="-127"/>
              </a:rPr>
              <a:t>Contains number of elements in the array</a:t>
            </a:r>
          </a:p>
          <a:p>
            <a:r>
              <a:rPr lang="en-US" altLang="ko-KR" b="1" dirty="0" smtClean="0">
                <a:solidFill>
                  <a:srgbClr val="0033CC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length </a:t>
            </a:r>
            <a:r>
              <a:rPr lang="en-US" altLang="ko-KR" dirty="0" smtClean="0"/>
              <a:t>is </a:t>
            </a:r>
            <a:r>
              <a:rPr lang="en-US" altLang="ko-KR" dirty="0"/>
              <a:t>equal to the length of the array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[] pets =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Pet[20]; 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pets.length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has the value 20 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dirty="0"/>
              <a:t>You cannot change the value of </a:t>
            </a:r>
            <a:r>
              <a:rPr lang="en-US" altLang="ko-KR" sz="2400" i="1" dirty="0"/>
              <a:t>length </a:t>
            </a:r>
            <a:r>
              <a:rPr lang="en-US" altLang="ko-KR" sz="2400" dirty="0"/>
              <a:t>because it is </a:t>
            </a:r>
            <a:r>
              <a:rPr lang="en-US" altLang="ko-KR" sz="2400" b="1" dirty="0">
                <a:solidFill>
                  <a:srgbClr val="CC00FF"/>
                </a:solidFill>
              </a:rPr>
              <a:t>final </a:t>
            </a:r>
            <a:endParaRPr lang="ko-KR" altLang="en-US" sz="24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8205</TotalTime>
  <Words>3422</Words>
  <Application>Microsoft Office PowerPoint</Application>
  <PresentationFormat>화면 슬라이드 쇼(4:3)</PresentationFormat>
  <Paragraphs>673</Paragraphs>
  <Slides>58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ヒラギノ角ゴ Pro W3</vt:lpstr>
      <vt:lpstr>굴림</vt:lpstr>
      <vt:lpstr>맑은 고딕</vt:lpstr>
      <vt:lpstr>Arial</vt:lpstr>
      <vt:lpstr>Calibri</vt:lpstr>
      <vt:lpstr>Consolas</vt:lpstr>
      <vt:lpstr>Courier New</vt:lpstr>
      <vt:lpstr>Lucida Sans Unicode</vt:lpstr>
      <vt:lpstr>Times New Roman</vt:lpstr>
      <vt:lpstr>UNC-5-ed</vt:lpstr>
      <vt:lpstr>PowerPoint 프레젠테이션</vt:lpstr>
      <vt:lpstr>7.1 Array Basics</vt:lpstr>
      <vt:lpstr>Arrays</vt:lpstr>
      <vt:lpstr>Creating and Accessing Arrays</vt:lpstr>
      <vt:lpstr>Creating and Accessing Arrays</vt:lpstr>
      <vt:lpstr>Creating and Accessing Arrays</vt:lpstr>
      <vt:lpstr>Index</vt:lpstr>
      <vt:lpstr>Array Details</vt:lpstr>
      <vt:lpstr>Finding Length of An Existing Array </vt:lpstr>
      <vt:lpstr>Finding Length of An Existing Array </vt:lpstr>
      <vt:lpstr>Question: Array Indexing</vt:lpstr>
      <vt:lpstr>More About Array Indices</vt:lpstr>
      <vt:lpstr>Initializing Arrays</vt:lpstr>
      <vt:lpstr>Initializing Arrays</vt:lpstr>
      <vt:lpstr>Lab: Creating and Accessing Arrays</vt:lpstr>
      <vt:lpstr>PowerPoint 프레젠테이션</vt:lpstr>
      <vt:lpstr>7.2 Arrays in Classes and Methods</vt:lpstr>
      <vt:lpstr>Arrays of Objects  </vt:lpstr>
      <vt:lpstr>Arrays of Objects</vt:lpstr>
      <vt:lpstr>Arrays of Objects</vt:lpstr>
      <vt:lpstr>Lab: array object</vt:lpstr>
      <vt:lpstr>PowerPoint 프레젠테이션</vt:lpstr>
      <vt:lpstr>PowerPoint 프레젠테이션</vt:lpstr>
      <vt:lpstr>Arrays as Parameters</vt:lpstr>
      <vt:lpstr>Arrays as Parameters</vt:lpstr>
      <vt:lpstr>Then, you can understand..</vt:lpstr>
      <vt:lpstr>Argument for the Method main</vt:lpstr>
      <vt:lpstr>How to Pass Command Line Arguments to Java Program in Eclipse </vt:lpstr>
      <vt:lpstr>Arrays as Return Types</vt:lpstr>
      <vt:lpstr>Lab: return array</vt:lpstr>
      <vt:lpstr>7.4 Sorting, Searching Arrays</vt:lpstr>
      <vt:lpstr>Sorting </vt:lpstr>
      <vt:lpstr>Selection Sort</vt:lpstr>
      <vt:lpstr>PowerPoint 프레젠테이션</vt:lpstr>
      <vt:lpstr>Hint: Swap</vt:lpstr>
      <vt:lpstr>Lab: Selection Sort</vt:lpstr>
      <vt:lpstr>test class</vt:lpstr>
      <vt:lpstr>PowerPoint 프레젠테이션</vt:lpstr>
      <vt:lpstr>Other Sorting Algorithms</vt:lpstr>
      <vt:lpstr>Insertion Sort </vt:lpstr>
      <vt:lpstr>7.5 Multidimensional Arrays</vt:lpstr>
      <vt:lpstr>2D Arrays</vt:lpstr>
      <vt:lpstr>Declaring and Creating 2D Arrays </vt:lpstr>
      <vt:lpstr>Two-Dimensional Arrays</vt:lpstr>
      <vt:lpstr>Accessing 2D arrays</vt:lpstr>
      <vt:lpstr>Length of 2D arrays </vt:lpstr>
      <vt:lpstr>Array of Array!</vt:lpstr>
      <vt:lpstr>Initializing 2D arrays </vt:lpstr>
      <vt:lpstr>Multidimensional Arrays </vt:lpstr>
      <vt:lpstr>Ragged Arrays</vt:lpstr>
      <vt:lpstr>Multidimensional-Array Parameters and Returned Values</vt:lpstr>
      <vt:lpstr>2D Array of Object References</vt:lpstr>
      <vt:lpstr>2D Array of Object References</vt:lpstr>
      <vt:lpstr>Lab: Employee Time Records</vt:lpstr>
      <vt:lpstr>Programming Example</vt:lpstr>
      <vt:lpstr>PowerPoint 프레젠테이션</vt:lpstr>
      <vt:lpstr>PowerPoint 프레젠테이션</vt:lpstr>
      <vt:lpstr>PowerPoint 프레젠테이션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Windows 사용자</cp:lastModifiedBy>
  <cp:revision>1053</cp:revision>
  <cp:lastPrinted>2014-05-01T00:29:48Z</cp:lastPrinted>
  <dcterms:created xsi:type="dcterms:W3CDTF">2013-01-10T01:00:39Z</dcterms:created>
  <dcterms:modified xsi:type="dcterms:W3CDTF">2021-05-17T06:24:09Z</dcterms:modified>
</cp:coreProperties>
</file>