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325" r:id="rId3"/>
    <p:sldId id="309" r:id="rId4"/>
    <p:sldId id="403" r:id="rId5"/>
    <p:sldId id="259" r:id="rId6"/>
    <p:sldId id="311" r:id="rId7"/>
    <p:sldId id="427" r:id="rId8"/>
    <p:sldId id="424" r:id="rId9"/>
    <p:sldId id="425" r:id="rId10"/>
    <p:sldId id="420" r:id="rId11"/>
    <p:sldId id="421" r:id="rId12"/>
    <p:sldId id="422" r:id="rId13"/>
    <p:sldId id="408" r:id="rId14"/>
    <p:sldId id="409" r:id="rId15"/>
    <p:sldId id="410" r:id="rId16"/>
    <p:sldId id="411" r:id="rId17"/>
    <p:sldId id="428" r:id="rId18"/>
    <p:sldId id="413" r:id="rId19"/>
    <p:sldId id="414" r:id="rId20"/>
    <p:sldId id="416" r:id="rId21"/>
    <p:sldId id="415" r:id="rId22"/>
    <p:sldId id="417" r:id="rId23"/>
    <p:sldId id="418" r:id="rId24"/>
    <p:sldId id="419" r:id="rId25"/>
    <p:sldId id="426" r:id="rId26"/>
    <p:sldId id="328" r:id="rId27"/>
    <p:sldId id="385" r:id="rId28"/>
    <p:sldId id="267" r:id="rId29"/>
    <p:sldId id="329" r:id="rId30"/>
    <p:sldId id="388" r:id="rId31"/>
    <p:sldId id="269" r:id="rId32"/>
    <p:sldId id="270" r:id="rId33"/>
    <p:sldId id="330" r:id="rId34"/>
    <p:sldId id="271" r:id="rId35"/>
    <p:sldId id="331" r:id="rId36"/>
    <p:sldId id="333" r:id="rId37"/>
    <p:sldId id="430" r:id="rId38"/>
    <p:sldId id="381" r:id="rId39"/>
    <p:sldId id="337" r:id="rId40"/>
    <p:sldId id="437" r:id="rId41"/>
    <p:sldId id="431" r:id="rId42"/>
    <p:sldId id="274" r:id="rId43"/>
    <p:sldId id="432" r:id="rId44"/>
    <p:sldId id="275" r:id="rId45"/>
    <p:sldId id="276" r:id="rId46"/>
    <p:sldId id="434" r:id="rId47"/>
    <p:sldId id="436" r:id="rId48"/>
    <p:sldId id="435" r:id="rId49"/>
    <p:sldId id="372" r:id="rId50"/>
    <p:sldId id="318" r:id="rId51"/>
    <p:sldId id="319" r:id="rId52"/>
    <p:sldId id="320" r:id="rId53"/>
    <p:sldId id="371" r:id="rId54"/>
    <p:sldId id="375" r:id="rId55"/>
    <p:sldId id="373" r:id="rId56"/>
    <p:sldId id="376" r:id="rId57"/>
    <p:sldId id="377" r:id="rId58"/>
    <p:sldId id="378" r:id="rId59"/>
    <p:sldId id="340" r:id="rId60"/>
    <p:sldId id="341" r:id="rId61"/>
    <p:sldId id="344" r:id="rId62"/>
    <p:sldId id="404" r:id="rId63"/>
    <p:sldId id="405" r:id="rId64"/>
    <p:sldId id="438" r:id="rId65"/>
    <p:sldId id="379" r:id="rId66"/>
    <p:sldId id="407" r:id="rId67"/>
    <p:sldId id="398" r:id="rId68"/>
    <p:sldId id="399" r:id="rId69"/>
    <p:sldId id="401" r:id="rId70"/>
    <p:sldId id="439" r:id="rId71"/>
    <p:sldId id="440" r:id="rId72"/>
    <p:sldId id="412" r:id="rId73"/>
    <p:sldId id="442" r:id="rId74"/>
    <p:sldId id="390" r:id="rId75"/>
    <p:sldId id="349" r:id="rId76"/>
    <p:sldId id="392" r:id="rId77"/>
    <p:sldId id="393" r:id="rId78"/>
    <p:sldId id="394" r:id="rId79"/>
    <p:sldId id="395" r:id="rId80"/>
    <p:sldId id="396" r:id="rId81"/>
    <p:sldId id="423" r:id="rId82"/>
    <p:sldId id="444" r:id="rId83"/>
    <p:sldId id="445" r:id="rId84"/>
    <p:sldId id="443" r:id="rId85"/>
    <p:sldId id="359" r:id="rId86"/>
    <p:sldId id="360" r:id="rId87"/>
    <p:sldId id="446" r:id="rId88"/>
    <p:sldId id="454" r:id="rId89"/>
    <p:sldId id="447" r:id="rId90"/>
    <p:sldId id="361" r:id="rId91"/>
    <p:sldId id="397" r:id="rId92"/>
    <p:sldId id="448" r:id="rId93"/>
    <p:sldId id="449" r:id="rId94"/>
    <p:sldId id="429" r:id="rId95"/>
    <p:sldId id="450" r:id="rId96"/>
    <p:sldId id="451" r:id="rId97"/>
    <p:sldId id="452" r:id="rId98"/>
    <p:sldId id="453" r:id="rId99"/>
    <p:sldId id="433" r:id="rId10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22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2022-05-07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odeSamples4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../Local%20Settings/Temp/Temporary%20Directory%202%20for%2089512-86612-savitchC7-12.zip/CodeSamples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CodeSamples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CodeSamples4.htm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deSamples4.htm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CodeSamples4.htm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March 4, 2014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599099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Introduction to Java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sz="3200" b="1" i="1" dirty="0">
                <a:solidFill>
                  <a:srgbClr val="FF0000"/>
                </a:solidFill>
              </a:rPr>
              <a:t>Ch. 8. Inheritance, Polymorphism </a:t>
            </a:r>
            <a:r>
              <a:rPr lang="en-US" sz="2800" b="1" i="1" dirty="0">
                <a:solidFill>
                  <a:srgbClr val="FF0000"/>
                </a:solidFill>
              </a:rPr>
              <a:t>and </a:t>
            </a:r>
            <a:r>
              <a:rPr lang="en-US" sz="3200" b="1" i="1" dirty="0">
                <a:solidFill>
                  <a:srgbClr val="FF0000"/>
                </a:solidFill>
              </a:rPr>
              <a:t>Interfaces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 err="1"/>
              <a:t>Ahyoung</a:t>
            </a:r>
            <a:r>
              <a:rPr lang="en-US" altLang="ko-KR" sz="2000" dirty="0"/>
              <a:t> Choi, Spring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Derived Classes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en-US" altLang="ko-KR" dirty="0">
                <a:hlinkClick r:id="rId2" action="ppaction://hlinkfile"/>
              </a:rPr>
              <a:t>derived class</a:t>
            </a:r>
            <a:r>
              <a:rPr lang="en-US" altLang="ko-KR" dirty="0"/>
              <a:t>, listing 8.2</a:t>
            </a:r>
            <a:br>
              <a:rPr lang="en-US" altLang="ko-KR" dirty="0"/>
            </a:br>
            <a:r>
              <a:rPr lang="en-US" altLang="ko-KR" dirty="0"/>
              <a:t>class Student extends Person</a:t>
            </a:r>
          </a:p>
          <a:p>
            <a:r>
              <a:rPr lang="en-US" altLang="ko-KR" dirty="0"/>
              <a:t>View </a:t>
            </a:r>
            <a:r>
              <a:rPr lang="en-US" altLang="ko-KR" dirty="0">
                <a:hlinkClick r:id="rId2" action="ppaction://hlinkfile"/>
              </a:rPr>
              <a:t>demo program</a:t>
            </a:r>
            <a:r>
              <a:rPr lang="en-US" altLang="ko-KR" dirty="0"/>
              <a:t>, listing 8.3</a:t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en-US" altLang="ko-KR" dirty="0" err="1"/>
              <a:t>InheritanceDemo</a:t>
            </a:r>
            <a:endParaRPr lang="en-US" altLang="ko-KR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973" y="3691726"/>
            <a:ext cx="3276600" cy="85725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3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7742"/>
            <a:ext cx="4618722" cy="5286722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45720" tIns="91440" rIns="45720" bIns="91440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 u="sng" dirty="0">
                <a:latin typeface="Courier New" pitchFamily="49" charset="0"/>
                <a:ea typeface="宋体" pitchFamily="2" charset="-122"/>
              </a:rPr>
              <a:t>Superclass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class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Person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private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String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Person()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200" kern="0" dirty="0">
                <a:solidFill>
                  <a:srgbClr val="2A00FF"/>
                </a:solidFill>
                <a:latin typeface="Consolas"/>
                <a:ea typeface="맑은 고딕"/>
                <a:cs typeface="Times New Roman"/>
              </a:rPr>
              <a:t>"No name yet"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Person(String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initialName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initialName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void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setName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(String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newName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newName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String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getName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return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void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writeOutput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System.</a:t>
            </a:r>
            <a:r>
              <a:rPr lang="en-US" altLang="ko-KR" sz="1200" b="1" i="1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out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.println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kern="0" dirty="0">
                <a:solidFill>
                  <a:srgbClr val="2A00FF"/>
                </a:solidFill>
                <a:latin typeface="Consolas"/>
                <a:ea typeface="맑은 고딕"/>
                <a:cs typeface="Times New Roman"/>
              </a:rPr>
              <a:t>"Name: "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+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boolean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hasSameName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(Person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otherPerson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return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this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</a:t>
            </a:r>
            <a:r>
              <a:rPr lang="en-US" altLang="ko-KR" sz="1200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.equalsIgnoreCase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kern="0" dirty="0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otherPerson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.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}</a:t>
            </a:r>
            <a:endParaRPr lang="ko-KR" altLang="ko-KR" sz="1200" kern="100" dirty="0">
              <a:ea typeface="맑은 고딕"/>
              <a:cs typeface="Times New Roman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69334" y="1347741"/>
            <a:ext cx="4474665" cy="52867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tIns="91440" rIns="45720" bIns="9144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u="sng" dirty="0">
                <a:latin typeface="Courier New" pitchFamily="49" charset="0"/>
                <a:ea typeface="宋体" pitchFamily="2" charset="-122"/>
              </a:rPr>
              <a:t>Subclass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class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Student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extends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Person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private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Student()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super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0;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Student(String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initialName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,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initialStudentNumber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super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initialName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initialStudentNumber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void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reset(String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newName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,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newStudentNumber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setName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newName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newStudentNumber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getStudentNumber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return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void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setStudentNumber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newStudentNumber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) {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ea typeface="맑은 고딕"/>
                <a:cs typeface="Times New Roman"/>
              </a:rPr>
              <a:t>newStudentNumber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;</a:t>
            </a:r>
            <a:endParaRPr lang="ko-KR" altLang="ko-KR" sz="1200" kern="100" dirty="0">
              <a:ea typeface="맑은 고딕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}</a:t>
            </a:r>
            <a:endParaRPr lang="ko-KR" altLang="ko-KR" sz="1200" kern="100" dirty="0">
              <a:ea typeface="맑은 고딕"/>
              <a:cs typeface="Times New Roman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</p:spPr>
        <p:txBody>
          <a:bodyPr/>
          <a:lstStyle/>
          <a:p>
            <a:r>
              <a:rPr lang="en-US" altLang="ko-KR" dirty="0"/>
              <a:t>Lab</a:t>
            </a:r>
            <a:endParaRPr lang="ko-KR" alt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08277" y="57803"/>
            <a:ext cx="3539958" cy="1127162"/>
            <a:chOff x="4979346" y="188433"/>
            <a:chExt cx="3539958" cy="112716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979346" y="307483"/>
              <a:ext cx="2696274" cy="1008112"/>
            </a:xfrm>
            <a:prstGeom prst="roundRect">
              <a:avLst>
                <a:gd name="adj" fmla="val 1146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altLang="ko-KR" sz="2000" dirty="0"/>
                <a:t> </a:t>
              </a:r>
              <a:r>
                <a:rPr lang="en-US" altLang="ko-KR" sz="2000" dirty="0" err="1"/>
                <a:t>int</a:t>
              </a:r>
              <a:r>
                <a:rPr lang="en-US" altLang="ko-KR" sz="2000" dirty="0"/>
                <a:t> </a:t>
              </a:r>
              <a:r>
                <a:rPr lang="en-US" altLang="ko-KR" sz="2000" dirty="0" err="1"/>
                <a:t>studentNumber</a:t>
              </a:r>
              <a:endParaRPr lang="ko-KR" altLang="en-US" sz="20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51355" y="415543"/>
              <a:ext cx="1800000" cy="432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000" dirty="0"/>
                <a:t>String name</a:t>
              </a:r>
              <a:endParaRPr lang="ko-KR" altLang="en-US" sz="2000" dirty="0"/>
            </a:p>
          </p:txBody>
        </p:sp>
        <p:cxnSp>
          <p:nvCxnSpPr>
            <p:cNvPr id="15" name="직선 화살표 연결선 14"/>
            <p:cNvCxnSpPr>
              <a:stCxn id="17" idx="1"/>
              <a:endCxn id="14" idx="3"/>
            </p:cNvCxnSpPr>
            <p:nvPr/>
          </p:nvCxnSpPr>
          <p:spPr>
            <a:xfrm flipH="1">
              <a:off x="6851355" y="388488"/>
              <a:ext cx="894980" cy="2430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8" idx="1"/>
            </p:cNvCxnSpPr>
            <p:nvPr/>
          </p:nvCxnSpPr>
          <p:spPr>
            <a:xfrm flipH="1" flipV="1">
              <a:off x="7211659" y="739531"/>
              <a:ext cx="569228" cy="27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746335" y="188433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super</a:t>
              </a:r>
              <a:endParaRPr lang="ko-KR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80887" y="566598"/>
              <a:ext cx="5661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this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52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test class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7130" y="1585114"/>
            <a:ext cx="60370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InheritanceDemo</a:t>
            </a:r>
            <a:endParaRPr lang="ko-KR" altLang="en-US" dirty="0"/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 (</a:t>
            </a:r>
            <a:r>
              <a:rPr lang="ko-KR" altLang="en-US" dirty="0" err="1"/>
              <a:t>String</a:t>
            </a:r>
            <a:r>
              <a:rPr lang="ko-KR" altLang="en-US" dirty="0"/>
              <a:t> [] </a:t>
            </a:r>
            <a:r>
              <a:rPr lang="ko-KR" altLang="en-US" dirty="0" err="1"/>
              <a:t>args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();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s.setName</a:t>
            </a:r>
            <a:r>
              <a:rPr lang="ko-KR" altLang="en-US" dirty="0"/>
              <a:t> ("</a:t>
            </a:r>
            <a:r>
              <a:rPr lang="ko-KR" altLang="en-US" dirty="0" err="1"/>
              <a:t>Warren</a:t>
            </a:r>
            <a:r>
              <a:rPr lang="ko-KR" altLang="en-US" dirty="0"/>
              <a:t> </a:t>
            </a:r>
            <a:r>
              <a:rPr lang="ko-KR" altLang="en-US" dirty="0" err="1"/>
              <a:t>Peace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s.setStudentNumber</a:t>
            </a:r>
            <a:r>
              <a:rPr lang="ko-KR" altLang="en-US" dirty="0"/>
              <a:t> (1234);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s.writeOutput</a:t>
            </a:r>
            <a:r>
              <a:rPr lang="ko-KR" altLang="en-US" dirty="0"/>
              <a:t> ();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36575" y="3411717"/>
            <a:ext cx="2946772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// we did not define </a:t>
            </a:r>
            <a:r>
              <a:rPr lang="en-US" altLang="ko-KR" dirty="0" err="1"/>
              <a:t>setName</a:t>
            </a:r>
            <a:r>
              <a:rPr lang="en-US" altLang="ko-KR" dirty="0"/>
              <a:t>() in the class Student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47772" y="3428999"/>
            <a:ext cx="3911229" cy="1183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 flipV="1">
            <a:off x="4859001" y="4011882"/>
            <a:ext cx="777574" cy="8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6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047307" cy="4884847"/>
          </a:xfrm>
        </p:spPr>
        <p:txBody>
          <a:bodyPr/>
          <a:lstStyle/>
          <a:p>
            <a:r>
              <a:rPr lang="en-US" altLang="ko-KR" dirty="0"/>
              <a:t>What if you want to </a:t>
            </a:r>
            <a:r>
              <a:rPr lang="en-US" altLang="ko-KR" b="1" dirty="0">
                <a:solidFill>
                  <a:srgbClr val="0000FF"/>
                </a:solidFill>
              </a:rPr>
              <a:t>customize</a:t>
            </a:r>
            <a:r>
              <a:rPr lang="en-US" altLang="ko-KR" dirty="0"/>
              <a:t> some methods of the superclass ?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50" y="1512047"/>
            <a:ext cx="2035491" cy="4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://www.cartown.com/wp-content/uploads/2011/02/customize_c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304" y="2986747"/>
            <a:ext cx="3880037" cy="33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0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want to tune </a:t>
            </a:r>
            <a:r>
              <a:rPr lang="en-US" altLang="ko-KR" dirty="0" err="1"/>
              <a:t>openTrunk</a:t>
            </a:r>
            <a:r>
              <a:rPr lang="en-US" altLang="ko-KR" dirty="0"/>
              <a:t>() method?</a:t>
            </a:r>
            <a:endParaRPr lang="ko-KR" altLang="en-US" dirty="0"/>
          </a:p>
        </p:txBody>
      </p:sp>
      <p:pic>
        <p:nvPicPr>
          <p:cNvPr id="4" name="Picture 9" descr="http://cfile25.uf.tistory.com/image/153848174ACF202A4B1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15" y="4400976"/>
            <a:ext cx="2726294" cy="20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ebayimg.com/00/s/OTYwWDEyODA=/$(KGrHqFHJCkFCYic92YUBQp0mDT(Tw~~60_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50" y="1470315"/>
            <a:ext cx="2412880" cy="18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76601" y="1692649"/>
            <a:ext cx="1611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Superclass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>(base class)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2517970" y="2895599"/>
            <a:ext cx="448603" cy="11811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183" y="4560335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Inherit</a:t>
            </a:r>
            <a:endParaRPr lang="ko-KR" altLang="en-US" dirty="0"/>
          </a:p>
        </p:txBody>
      </p:sp>
      <p:pic>
        <p:nvPicPr>
          <p:cNvPr id="3080" name="Picture 8" descr="http://image.motortrend.com/f/2014_honda_accord/58251961+ppromo_mt_large/tru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259531"/>
            <a:ext cx="30384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495800" y="2234277"/>
            <a:ext cx="1712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openTrunk</a:t>
            </a:r>
            <a:r>
              <a:rPr lang="en-US" altLang="ko-KR" dirty="0">
                <a:solidFill>
                  <a:srgbClr val="C00000"/>
                </a:solidFill>
              </a:rPr>
              <a:t>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19600" y="5181600"/>
            <a:ext cx="1712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openTrunk</a:t>
            </a:r>
            <a:r>
              <a:rPr lang="en-US" altLang="ko-KR" dirty="0">
                <a:solidFill>
                  <a:srgbClr val="C00000"/>
                </a:solidFill>
              </a:rPr>
              <a:t>()</a:t>
            </a:r>
            <a:endParaRPr lang="ko-KR" altLang="en-US" dirty="0"/>
          </a:p>
        </p:txBody>
      </p:sp>
      <p:pic>
        <p:nvPicPr>
          <p:cNvPr id="3082" name="Picture 10" descr="http://www.leibat.net/tienda/images/Accord%2003%20tun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15" y="4292910"/>
            <a:ext cx="3069566" cy="20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1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Inheritance: </a:t>
            </a:r>
            <a:r>
              <a:rPr lang="en-US" altLang="ko-KR" dirty="0">
                <a:solidFill>
                  <a:srgbClr val="C00000"/>
                </a:solidFill>
              </a:rPr>
              <a:t>Override</a:t>
            </a:r>
            <a:r>
              <a:rPr lang="en-US" altLang="ko-KR" dirty="0"/>
              <a:t>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73041"/>
            <a:ext cx="8229600" cy="4884847"/>
          </a:xfrm>
        </p:spPr>
        <p:txBody>
          <a:bodyPr/>
          <a:lstStyle/>
          <a:p>
            <a:r>
              <a:rPr lang="en-US" altLang="ko-KR" sz="2400" dirty="0"/>
              <a:t>You can write a method (and variables) in the subclass to </a:t>
            </a:r>
            <a:r>
              <a:rPr lang="en-US" altLang="ko-KR" sz="2400" b="1" dirty="0">
                <a:solidFill>
                  <a:srgbClr val="FF0000"/>
                </a:solidFill>
              </a:rPr>
              <a:t>rewrite/replace</a:t>
            </a:r>
            <a:r>
              <a:rPr lang="en-US" altLang="ko-KR" sz="2400" b="1" dirty="0"/>
              <a:t> </a:t>
            </a:r>
            <a:r>
              <a:rPr lang="en-US" altLang="ko-KR" sz="2400" dirty="0"/>
              <a:t>the method </a:t>
            </a:r>
            <a:r>
              <a:rPr lang="en-US" altLang="ko-KR" sz="2400" b="1" dirty="0">
                <a:solidFill>
                  <a:srgbClr val="FF0000"/>
                </a:solidFill>
              </a:rPr>
              <a:t>with the same name </a:t>
            </a:r>
            <a:r>
              <a:rPr lang="en-US" altLang="ko-KR" sz="2400" dirty="0"/>
              <a:t>in the superclass </a:t>
            </a:r>
          </a:p>
          <a:p>
            <a:pPr lvl="1"/>
            <a:r>
              <a:rPr lang="en-US" altLang="ko-KR" sz="2000" dirty="0">
                <a:ea typeface="굴림" charset="-127"/>
              </a:rPr>
              <a:t>Note method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writeOutput</a:t>
            </a:r>
            <a:r>
              <a:rPr lang="en-US" altLang="ko-KR" sz="2000" dirty="0">
                <a:ea typeface="굴림" charset="-127"/>
              </a:rPr>
              <a:t> in class </a:t>
            </a:r>
            <a:r>
              <a:rPr lang="en-US" altLang="ko-KR" sz="2000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Student </a:t>
            </a:r>
            <a:r>
              <a:rPr lang="en-US" altLang="ko-KR" sz="2000" b="1" dirty="0">
                <a:solidFill>
                  <a:srgbClr val="0033CC"/>
                </a:solidFill>
                <a:ea typeface="굴림" charset="-127"/>
                <a:cs typeface="Courier New" pitchFamily="49" charset="0"/>
              </a:rPr>
              <a:t>(listing 8.2)</a:t>
            </a:r>
          </a:p>
          <a:p>
            <a:pPr lvl="2"/>
            <a:r>
              <a:rPr lang="en-US" altLang="ko-KR" dirty="0">
                <a:ea typeface="굴림" charset="-127"/>
              </a:rPr>
              <a:t>Class Person also has method with that name</a:t>
            </a:r>
          </a:p>
          <a:p>
            <a:pPr lvl="1"/>
            <a:r>
              <a:rPr lang="en-US" altLang="ko-KR" sz="2000" dirty="0"/>
              <a:t>For example, the </a:t>
            </a:r>
            <a:r>
              <a:rPr lang="en-US" altLang="ko-KR" sz="2000" dirty="0" err="1"/>
              <a:t>MountainBike</a:t>
            </a:r>
            <a:r>
              <a:rPr lang="en-US" altLang="ko-KR" sz="2000" dirty="0"/>
              <a:t> has a powerful break so it immediately reduce the speed to 0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Now if we call </a:t>
            </a:r>
            <a:r>
              <a:rPr lang="en-US" altLang="ko-KR" dirty="0" err="1"/>
              <a:t>mb.applyBrake</a:t>
            </a:r>
            <a:r>
              <a:rPr lang="en-US" altLang="ko-KR" dirty="0"/>
              <a:t>(3), the speed will be 0 </a:t>
            </a:r>
          </a:p>
          <a:p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58" y="4258667"/>
            <a:ext cx="5609123" cy="139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07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Overriding Method Definitions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Method in subclass with same signature overrides method from base class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Overriding method is the one used for objects of the derived class</a:t>
            </a:r>
          </a:p>
          <a:p>
            <a:r>
              <a:rPr lang="en-US" altLang="ko-KR" dirty="0">
                <a:solidFill>
                  <a:srgbClr val="C00000"/>
                </a:solidFill>
                <a:ea typeface="굴림" charset="-127"/>
              </a:rPr>
              <a:t>Overriding method must return same type of value</a:t>
            </a:r>
          </a:p>
        </p:txBody>
      </p:sp>
    </p:spTree>
    <p:extLst>
      <p:ext uri="{BB962C8B-B14F-4D97-AF65-F5344CB8AC3E}">
        <p14:creationId xmlns:p14="http://schemas.microsoft.com/office/powerpoint/2010/main" val="379464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Overriding</a:t>
            </a:r>
            <a:r>
              <a:rPr lang="en-US" altLang="ko-KR" dirty="0">
                <a:ea typeface="굴림" charset="-127"/>
              </a:rPr>
              <a:t> vs 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Overriding vs. overloading</a:t>
            </a:r>
          </a:p>
          <a:p>
            <a:pPr lvl="1"/>
            <a:r>
              <a:rPr lang="en-US" altLang="ko-KR" dirty="0"/>
              <a:t>Overriding: a method in </a:t>
            </a:r>
            <a:r>
              <a:rPr lang="en-US" altLang="ko-KR" dirty="0">
                <a:solidFill>
                  <a:schemeClr val="accent1"/>
                </a:solidFill>
              </a:rPr>
              <a:t>subclass</a:t>
            </a:r>
            <a:r>
              <a:rPr lang="en-US" altLang="ko-KR" dirty="0"/>
              <a:t> with the same signature</a:t>
            </a:r>
          </a:p>
          <a:p>
            <a:pPr lvl="1"/>
            <a:r>
              <a:rPr lang="en-US" altLang="ko-KR" dirty="0"/>
              <a:t>Overloading: methods with the same name and different parameters in the </a:t>
            </a:r>
            <a:r>
              <a:rPr lang="en-US" altLang="ko-KR" dirty="0">
                <a:solidFill>
                  <a:schemeClr val="accent1"/>
                </a:solidFill>
              </a:rPr>
              <a:t>same class</a:t>
            </a:r>
          </a:p>
        </p:txBody>
      </p:sp>
      <p:sp>
        <p:nvSpPr>
          <p:cNvPr id="5" name="Text Box 1"/>
          <p:cNvSpPr txBox="1"/>
          <p:nvPr/>
        </p:nvSpPr>
        <p:spPr>
          <a:xfrm>
            <a:off x="827584" y="3501008"/>
            <a:ext cx="3060000" cy="180000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BaseClass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m(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"B1"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m(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"B2"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kern="100" dirty="0">
                <a:effectLst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176416" y="3501008"/>
            <a:ext cx="4140000" cy="241200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DerivedClass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extends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BaseClass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kern="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@Override</a:t>
            </a:r>
            <a:endParaRPr lang="ko-KR" sz="1200" kern="100" dirty="0">
              <a:solidFill>
                <a:srgbClr val="FF0000"/>
              </a:solidFill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m(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"D1"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main(String[]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args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DerivedClass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DerivedClass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.m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(0);         </a:t>
            </a:r>
            <a:r>
              <a:rPr lang="en-US" sz="12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D1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.m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(0, 0);      </a:t>
            </a:r>
            <a:r>
              <a:rPr lang="en-US" sz="12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B2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kern="100" dirty="0">
                <a:effectLst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773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Overriding</a:t>
            </a:r>
            <a:r>
              <a:rPr lang="en-US" altLang="ko-KR" dirty="0">
                <a:ea typeface="굴림" charset="-127"/>
              </a:rPr>
              <a:t> vs 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Overloading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368321"/>
            <a:ext cx="5600700" cy="1640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1" y="3159409"/>
            <a:ext cx="5144489" cy="1494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1" y="4722009"/>
            <a:ext cx="5144489" cy="15162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0775" y="417195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5715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3889345">
            <a:off x="6855164" y="1946938"/>
            <a:ext cx="153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</a:rPr>
              <a:t>Overloading!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754413">
            <a:off x="-61595" y="3613715"/>
            <a:ext cx="115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Overriding!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7124700" y="1759973"/>
            <a:ext cx="180975" cy="8572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57250" y="3524250"/>
            <a:ext cx="352425" cy="5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final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Modifier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Possible to specify that a method </a:t>
            </a:r>
            <a:r>
              <a:rPr lang="en-US" altLang="ko-KR" u="sng" dirty="0">
                <a:solidFill>
                  <a:srgbClr val="FF0000"/>
                </a:solidFill>
                <a:ea typeface="굴림" charset="-127"/>
              </a:rPr>
              <a:t>cannot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be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overridden</a:t>
            </a:r>
            <a:r>
              <a:rPr lang="en-US" altLang="ko-KR" dirty="0">
                <a:ea typeface="굴림" charset="-127"/>
              </a:rPr>
              <a:t> in subclass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Add modifier final to the heading</a:t>
            </a:r>
            <a:br>
              <a:rPr lang="en-US" altLang="ko-KR" dirty="0">
                <a:ea typeface="굴림" charset="-127"/>
              </a:rPr>
            </a:br>
            <a:r>
              <a:rPr lang="en-US" altLang="ko-KR" sz="2800" b="1" dirty="0">
                <a:solidFill>
                  <a:srgbClr val="0033CC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public final void </a:t>
            </a:r>
            <a:r>
              <a:rPr lang="en-US" altLang="ko-KR" sz="2800" b="1" dirty="0" err="1">
                <a:solidFill>
                  <a:srgbClr val="0033CC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specialMethod</a:t>
            </a:r>
            <a:r>
              <a:rPr lang="en-US" altLang="ko-KR" sz="2800" b="1" dirty="0">
                <a:solidFill>
                  <a:srgbClr val="0033CC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()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An entire class may be declared </a:t>
            </a: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final</a:t>
            </a:r>
            <a:endParaRPr lang="en-US" altLang="ko-KR" sz="2800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lvl="1" eaLnBrk="1" hangingPunct="1"/>
            <a:r>
              <a:rPr lang="en-US" altLang="ko-KR" dirty="0">
                <a:ea typeface="굴림" charset="-127"/>
              </a:rPr>
              <a:t>cannot be used as a base class to derive any other class</a:t>
            </a:r>
          </a:p>
        </p:txBody>
      </p:sp>
    </p:spTree>
    <p:extLst>
      <p:ext uri="{BB962C8B-B14F-4D97-AF65-F5344CB8AC3E}">
        <p14:creationId xmlns:p14="http://schemas.microsoft.com/office/powerpoint/2010/main" val="2581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8.1 </a:t>
            </a:r>
            <a:r>
              <a:rPr lang="en-US" altLang="ko-KR" dirty="0">
                <a:ea typeface="굴림" charset="-127"/>
              </a:rPr>
              <a:t>Inheritance Basics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45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115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4000" dirty="0">
                <a:solidFill>
                  <a:srgbClr val="FF0000"/>
                </a:solidFill>
                <a:ea typeface="굴림" charset="-127"/>
              </a:rPr>
              <a:t>Private</a:t>
            </a:r>
            <a:r>
              <a:rPr lang="en-US" altLang="ko-KR" sz="4000" dirty="0">
                <a:ea typeface="굴림" charset="-127"/>
              </a:rPr>
              <a:t> Instance Variables, Methods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Consider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private instance variable </a:t>
            </a:r>
            <a:r>
              <a:rPr lang="en-US" altLang="ko-KR" dirty="0">
                <a:ea typeface="굴림" charset="-127"/>
              </a:rPr>
              <a:t>in a base class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It is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not inherited </a:t>
            </a:r>
            <a:r>
              <a:rPr lang="en-US" altLang="ko-KR" dirty="0">
                <a:ea typeface="굴림" charset="-127"/>
              </a:rPr>
              <a:t>in subclass (but! accessible )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It can be manipulated only by public </a:t>
            </a:r>
            <a:r>
              <a:rPr lang="en-US" altLang="ko-KR" dirty="0" err="1">
                <a:ea typeface="굴림" charset="-127"/>
              </a:rPr>
              <a:t>accessor</a:t>
            </a:r>
            <a:r>
              <a:rPr lang="en-US" altLang="ko-KR" dirty="0">
                <a:ea typeface="굴림" charset="-127"/>
              </a:rPr>
              <a:t>, modifier methods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Similarly,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private methods </a:t>
            </a:r>
            <a:r>
              <a:rPr lang="en-US" altLang="ko-KR" dirty="0">
                <a:ea typeface="굴림" charset="-127"/>
              </a:rPr>
              <a:t>in a superclass not inherited by subclass</a:t>
            </a:r>
          </a:p>
        </p:txBody>
      </p:sp>
    </p:spTree>
    <p:extLst>
      <p:ext uri="{BB962C8B-B14F-4D97-AF65-F5344CB8AC3E}">
        <p14:creationId xmlns:p14="http://schemas.microsoft.com/office/powerpoint/2010/main" val="203123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?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3875" y="140615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6749" y="2914560"/>
            <a:ext cx="7705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reset(String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newStudentNumber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studentNumber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newStudentNunmber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4332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95925"/>
            <a:ext cx="8229600" cy="989122"/>
          </a:xfrm>
        </p:spPr>
        <p:txBody>
          <a:bodyPr/>
          <a:lstStyle/>
          <a:p>
            <a:r>
              <a:rPr lang="en-US" altLang="ko-KR" sz="2400" dirty="0"/>
              <a:t>The derived class does not inherit private variables.</a:t>
            </a:r>
            <a:br>
              <a:rPr lang="en-US" altLang="ko-KR" sz="2400" dirty="0"/>
            </a:br>
            <a:r>
              <a:rPr lang="en-US" altLang="ko-KR" sz="2400" dirty="0"/>
              <a:t>Thus, you should use </a:t>
            </a:r>
            <a:r>
              <a:rPr lang="en-US" altLang="ko-KR" sz="2400" dirty="0" err="1"/>
              <a:t>mutator</a:t>
            </a:r>
            <a:r>
              <a:rPr lang="en-US" altLang="ko-KR" sz="2400" dirty="0"/>
              <a:t> methods to set the value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23875" y="140615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6749" y="2914560"/>
            <a:ext cx="77057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reset(String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newStudentNumber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	    // name 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  // ILLEGAL !</a:t>
            </a:r>
          </a:p>
          <a:p>
            <a:r>
              <a:rPr lang="en-US" altLang="ko-K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ko-K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ko-K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);		// valid !!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studentNumber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newStudentNunmber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6300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UML Inheritance Diagrams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Figure 8.2 A class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hierarchy in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UML notation</a:t>
            </a:r>
          </a:p>
        </p:txBody>
      </p:sp>
      <p:pic>
        <p:nvPicPr>
          <p:cNvPr id="24580" name="Picture 4" descr="figure8-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1325" y="1257300"/>
            <a:ext cx="5589588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16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1336675"/>
            <a:ext cx="4533900" cy="20288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UML Inheritance Diagrams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Figure 8.3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Some details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of UML class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hierarchy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from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figure 8.2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731669" y="3606006"/>
            <a:ext cx="488950" cy="1588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3400" y="3848100"/>
            <a:ext cx="5756275" cy="24526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440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Class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Override</a:t>
            </a:r>
            <a:endParaRPr lang="ko-KR" altLang="en-US" i="1" dirty="0"/>
          </a:p>
        </p:txBody>
      </p:sp>
      <p:sp>
        <p:nvSpPr>
          <p:cNvPr id="8" name="Text Box 1"/>
          <p:cNvSpPr txBox="1"/>
          <p:nvPr/>
        </p:nvSpPr>
        <p:spPr>
          <a:xfrm>
            <a:off x="899591" y="2097353"/>
            <a:ext cx="6300000" cy="223200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kern="0" dirty="0">
                <a:solidFill>
                  <a:srgbClr val="646464"/>
                </a:solidFill>
                <a:effectLst/>
                <a:latin typeface="Consolas"/>
                <a:ea typeface="맑은 고딕"/>
                <a:cs typeface="Times New Roman"/>
              </a:rPr>
              <a:t>@Override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writeOutput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super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.writeOutput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"Student Number: 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2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boolean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equals(Student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otherStudent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return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this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.hasSameName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otherStudent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&amp;&amp;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(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this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2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==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otherStudent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2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studentNumber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kern="100" dirty="0">
                <a:effectLst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07930" y="4869160"/>
            <a:ext cx="2232000" cy="1008112"/>
          </a:xfrm>
          <a:prstGeom prst="roundRect">
            <a:avLst>
              <a:gd name="adj" fmla="val 114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studentNumber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9939" y="4977220"/>
            <a:ext cx="1800000" cy="432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String name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779941" y="4797152"/>
            <a:ext cx="936302" cy="36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140243" y="5085208"/>
            <a:ext cx="576000" cy="2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15930" y="457183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15930" y="48691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4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8.2 </a:t>
            </a:r>
            <a:r>
              <a:rPr lang="en-US" dirty="0">
                <a:ea typeface="굴림" charset="-127"/>
              </a:rPr>
              <a:t>P</a:t>
            </a:r>
            <a:r>
              <a:rPr lang="en-US" altLang="ko-KR" dirty="0">
                <a:ea typeface="굴림" charset="-127"/>
              </a:rPr>
              <a:t>rogramming with Inheritance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2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Fields/Methods in Extended Classes</a:t>
            </a:r>
            <a:endParaRPr lang="en-US" altLang="zh-CN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object of an extended class contains two sets of variables and methods</a:t>
            </a:r>
          </a:p>
          <a:p>
            <a:pPr lvl="1"/>
            <a:r>
              <a:rPr lang="en-US" altLang="zh-CN" dirty="0"/>
              <a:t>fields/methods which are defined locally in the extended class</a:t>
            </a:r>
          </a:p>
          <a:p>
            <a:pPr lvl="1"/>
            <a:r>
              <a:rPr lang="en-US" altLang="zh-CN" dirty="0"/>
              <a:t>fields/methods which are inherited from the superclass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What are the fields for a Student object in the previous example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6507" y="5233601"/>
            <a:ext cx="7191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SzPct val="200000"/>
              <a:buFont typeface="Wingdings" pitchFamily="2" charset="2"/>
              <a:buChar char="F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How to initialize each set of the fields?</a:t>
            </a:r>
          </a:p>
        </p:txBody>
      </p:sp>
    </p:spTree>
    <p:extLst>
      <p:ext uri="{BB962C8B-B14F-4D97-AF65-F5344CB8AC3E}">
        <p14:creationId xmlns:p14="http://schemas.microsoft.com/office/powerpoint/2010/main" val="393859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Constructors in Derived Classes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50336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A derived class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does not inherit constructors</a:t>
            </a:r>
            <a:r>
              <a:rPr lang="en-US" altLang="ko-KR" dirty="0">
                <a:ea typeface="굴림" charset="-127"/>
              </a:rPr>
              <a:t> from base class</a:t>
            </a:r>
          </a:p>
          <a:p>
            <a:pPr lvl="1"/>
            <a:r>
              <a:rPr lang="en-US" altLang="ko-KR" dirty="0">
                <a:ea typeface="굴림" charset="-127"/>
              </a:rPr>
              <a:t>Usually, the initialization of the base class is required</a:t>
            </a:r>
          </a:p>
          <a:p>
            <a:pPr lvl="1" eaLnBrk="1" hangingPunct="1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Constructor in a subclass must invoke constructor from base class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Use the reserve word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super</a:t>
            </a:r>
            <a:endParaRPr lang="en-US" altLang="ko-KR" sz="3600" b="1" dirty="0">
              <a:solidFill>
                <a:srgbClr val="FF0000"/>
              </a:solidFill>
              <a:latin typeface="Consolas" panose="020B0609020204030204" pitchFamily="49" charset="0"/>
              <a:ea typeface="굴림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lvl="1" eaLnBrk="1" hangingPunct="1"/>
            <a:endParaRPr lang="en-US" altLang="ko-KR" dirty="0">
              <a:ea typeface="굴림" charset="-127"/>
            </a:endParaRPr>
          </a:p>
          <a:p>
            <a:pPr lvl="1" eaLnBrk="1" hangingPunct="1"/>
            <a:r>
              <a:rPr lang="en-US" altLang="ko-KR" dirty="0">
                <a:ea typeface="굴림" charset="-127"/>
              </a:rPr>
              <a:t>Must be first action in the constructor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4225925"/>
            <a:ext cx="6656388" cy="132397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1322388" y="4513263"/>
            <a:ext cx="2724150" cy="603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26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Keyword </a:t>
            </a:r>
            <a:r>
              <a:rPr lang="en-US" b="0" i="1" dirty="0">
                <a:solidFill>
                  <a:srgbClr val="FF0000"/>
                </a:solidFill>
              </a:rPr>
              <a:t>super 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321"/>
            <a:ext cx="8229600" cy="4884847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super</a:t>
            </a:r>
            <a:r>
              <a:rPr lang="en-US" i="1" dirty="0"/>
              <a:t> </a:t>
            </a:r>
            <a:r>
              <a:rPr lang="en-US" dirty="0"/>
              <a:t>can be used to invoke superclass's constructor.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400" b="1" dirty="0"/>
              <a:t>Detail:</a:t>
            </a:r>
          </a:p>
          <a:p>
            <a:pPr lvl="1"/>
            <a:r>
              <a:rPr lang="en-US" sz="2000" b="1" dirty="0"/>
              <a:t>It must be the first line in the subclass constructor 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default constructor super() </a:t>
            </a:r>
            <a:r>
              <a:rPr lang="en-US" sz="2000" dirty="0"/>
              <a:t>will be automatically called if you </a:t>
            </a:r>
            <a:r>
              <a:rPr lang="en-US" sz="2000" dirty="0">
                <a:solidFill>
                  <a:srgbClr val="FF0000"/>
                </a:solidFill>
              </a:rPr>
              <a:t>do not include an explicit call </a:t>
            </a:r>
            <a:r>
              <a:rPr lang="en-US" sz="2000" dirty="0"/>
              <a:t>to the base-class constructor </a:t>
            </a:r>
          </a:p>
          <a:p>
            <a:pPr lvl="1"/>
            <a:r>
              <a:rPr lang="en-US" sz="2000" dirty="0"/>
              <a:t>If the </a:t>
            </a:r>
            <a:r>
              <a:rPr lang="en-US" sz="2000" dirty="0">
                <a:solidFill>
                  <a:srgbClr val="FF0000"/>
                </a:solidFill>
              </a:rPr>
              <a:t>super class does not have a no-argument constructor</a:t>
            </a:r>
            <a:r>
              <a:rPr lang="en-US" sz="2000" dirty="0"/>
              <a:t>, you </a:t>
            </a:r>
            <a:r>
              <a:rPr lang="en-US" sz="2000" b="1" dirty="0"/>
              <a:t>must </a:t>
            </a:r>
            <a:r>
              <a:rPr lang="en-US" sz="2000" dirty="0">
                <a:solidFill>
                  <a:srgbClr val="FF0000"/>
                </a:solidFill>
              </a:rPr>
              <a:t>invoke the super class constructor with a matching parameter list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3100"/>
            <a:ext cx="8318500" cy="15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Inheritance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Important questions: </a:t>
            </a:r>
          </a:p>
          <a:p>
            <a:pPr lvl="1"/>
            <a:r>
              <a:rPr lang="en-US" altLang="ko-KR" dirty="0"/>
              <a:t>What is inheritance? </a:t>
            </a:r>
          </a:p>
          <a:p>
            <a:pPr lvl="1"/>
            <a:r>
              <a:rPr lang="en-US" altLang="ko-KR" dirty="0"/>
              <a:t>How to use inheritance? </a:t>
            </a:r>
          </a:p>
          <a:p>
            <a:endParaRPr lang="ko-KR" altLang="en-US" dirty="0"/>
          </a:p>
          <a:p>
            <a:r>
              <a:rPr lang="en-US" altLang="ko-KR" dirty="0"/>
              <a:t>The biggest difficulty: </a:t>
            </a:r>
          </a:p>
          <a:p>
            <a:pPr lvl="1"/>
            <a:r>
              <a:rPr lang="en-US" altLang="ko-KR" dirty="0"/>
              <a:t>Inheritance is specifically used for “</a:t>
            </a:r>
            <a:r>
              <a:rPr lang="en-US" altLang="ko-KR" dirty="0">
                <a:solidFill>
                  <a:srgbClr val="FF0000"/>
                </a:solidFill>
              </a:rPr>
              <a:t>better design</a:t>
            </a:r>
            <a:r>
              <a:rPr lang="en-US" altLang="ko-KR" dirty="0"/>
              <a:t>” 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Design</a:t>
            </a:r>
            <a:r>
              <a:rPr lang="en-US" altLang="ko-KR" dirty="0"/>
              <a:t> is harder than </a:t>
            </a:r>
            <a:r>
              <a:rPr lang="en-US" altLang="ko-KR" dirty="0">
                <a:solidFill>
                  <a:srgbClr val="0000FF"/>
                </a:solidFill>
              </a:rPr>
              <a:t>implementation</a:t>
            </a:r>
            <a:r>
              <a:rPr lang="en-US" altLang="ko-KR" dirty="0"/>
              <a:t>, so you haven’t done much design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045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85750"/>
            <a:ext cx="8243887" cy="1009650"/>
          </a:xfrm>
          <a:noFill/>
        </p:spPr>
        <p:txBody>
          <a:bodyPr anchor="ctr"/>
          <a:lstStyle/>
          <a:p>
            <a:r>
              <a:rPr lang="en-US" altLang="zh-CN" sz="3600" dirty="0">
                <a:ea typeface="宋体" pitchFamily="2" charset="-122"/>
              </a:rPr>
              <a:t>To Illustrate the Construction Order. . 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3241910"/>
            <a:ext cx="7019925" cy="3582519"/>
          </a:xfrm>
          <a:noFill/>
        </p:spPr>
        <p:txBody>
          <a:bodyPr wrap="square" lIns="0" tIns="0" rIns="0" bIns="0" anchor="ctr">
            <a:spAutoFit/>
          </a:bodyPr>
          <a:lstStyle/>
          <a:p>
            <a:pPr marL="381000" indent="-38100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Y </a:t>
            </a:r>
            <a:r>
              <a:rPr lang="en-US" altLang="zh-CN" sz="2000" b="1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objectY</a:t>
            </a:r>
            <a:r>
              <a:rPr lang="en-US" altLang="zh-CN" sz="2000" b="1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new Y();</a:t>
            </a:r>
          </a:p>
          <a:p>
            <a:pPr marL="381000" indent="-381000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charset="0"/>
              <a:ea typeface="宋体" pitchFamily="2" charset="-122"/>
            </a:endParaRPr>
          </a:p>
          <a:p>
            <a:pPr marL="381000" indent="-38100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Step   what happens		              </a:t>
            </a:r>
            <a:r>
              <a:rPr lang="en-US" altLang="zh-CN" sz="1800" b="1" dirty="0" err="1">
                <a:latin typeface="Arial" charset="0"/>
                <a:ea typeface="宋体" pitchFamily="2" charset="-122"/>
              </a:rPr>
              <a:t>xOri</a:t>
            </a:r>
            <a:r>
              <a:rPr lang="en-US" altLang="zh-CN" sz="1800" b="1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Arial" charset="0"/>
                <a:ea typeface="宋体" pitchFamily="2" charset="-122"/>
              </a:rPr>
              <a:t>yOri</a:t>
            </a:r>
            <a:r>
              <a:rPr lang="en-US" altLang="zh-CN" sz="1800" b="1" dirty="0">
                <a:latin typeface="Arial" charset="0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Arial" charset="0"/>
                <a:ea typeface="宋体" pitchFamily="2" charset="-122"/>
              </a:rPr>
              <a:t>whichOri</a:t>
            </a:r>
            <a:endParaRPr lang="en-US" altLang="zh-CN" sz="1800" b="1" dirty="0">
              <a:latin typeface="Arial" charset="0"/>
              <a:ea typeface="宋体" pitchFamily="2" charset="-122"/>
            </a:endParaRPr>
          </a:p>
          <a:p>
            <a:pPr marL="381000" indent="-381000">
              <a:spcBef>
                <a:spcPct val="30000"/>
              </a:spcBef>
              <a:buFontTx/>
              <a:buNone/>
            </a:pPr>
            <a:r>
              <a:rPr lang="en-US" altLang="zh-CN" sz="1600" dirty="0">
                <a:latin typeface="Arial" charset="0"/>
                <a:ea typeface="宋体" pitchFamily="2" charset="-122"/>
              </a:rPr>
              <a:t>0	    memory </a:t>
            </a:r>
            <a:r>
              <a:rPr lang="en-US" altLang="zh-CN" sz="1600" dirty="0" err="1">
                <a:latin typeface="Arial" charset="0"/>
                <a:ea typeface="宋体" pitchFamily="2" charset="-122"/>
              </a:rPr>
              <a:t>alloc</a:t>
            </a:r>
            <a:r>
              <a:rPr lang="en-US" altLang="zh-CN" sz="1600" dirty="0">
                <a:latin typeface="Arial" charset="0"/>
                <a:ea typeface="宋体" pitchFamily="2" charset="-122"/>
              </a:rPr>
              <a:t> &amp; </a:t>
            </a:r>
            <a:br>
              <a:rPr lang="en-US" altLang="zh-CN" sz="1600" dirty="0">
                <a:latin typeface="Arial" charset="0"/>
                <a:ea typeface="宋体" pitchFamily="2" charset="-122"/>
              </a:rPr>
            </a:br>
            <a:r>
              <a:rPr lang="en-US" altLang="zh-CN" sz="1600" dirty="0">
                <a:latin typeface="Arial" charset="0"/>
                <a:ea typeface="宋体" pitchFamily="2" charset="-122"/>
              </a:rPr>
              <a:t>    fields set to default values	  </a:t>
            </a:r>
          </a:p>
          <a:p>
            <a:pPr marL="381000" indent="-381000">
              <a:spcBef>
                <a:spcPct val="0"/>
              </a:spcBef>
              <a:buFontTx/>
              <a:buAutoNum type="arabicPlain"/>
            </a:pPr>
            <a:r>
              <a:rPr lang="en-US" altLang="zh-CN" sz="1600" dirty="0">
                <a:latin typeface="Arial" charset="0"/>
                <a:ea typeface="宋体" pitchFamily="2" charset="-122"/>
              </a:rPr>
              <a:t>    Y constructor invoked		  </a:t>
            </a:r>
          </a:p>
          <a:p>
            <a:pPr marL="381000" indent="-381000">
              <a:spcBef>
                <a:spcPct val="0"/>
              </a:spcBef>
              <a:buFontTx/>
              <a:buAutoNum type="arabicPlain"/>
            </a:pPr>
            <a:r>
              <a:rPr lang="en-US" altLang="zh-CN" sz="1600" dirty="0">
                <a:latin typeface="Arial" charset="0"/>
                <a:ea typeface="宋体" pitchFamily="2" charset="-122"/>
              </a:rPr>
              <a:t>    X constructor invoked		  </a:t>
            </a:r>
          </a:p>
          <a:p>
            <a:pPr marL="381000" indent="-381000">
              <a:spcBef>
                <a:spcPct val="0"/>
              </a:spcBef>
              <a:buFontTx/>
              <a:buAutoNum type="arabicPlain"/>
            </a:pPr>
            <a:r>
              <a:rPr lang="en-US" altLang="zh-CN" sz="16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  X field initialization</a:t>
            </a:r>
          </a:p>
          <a:p>
            <a:pPr marL="381000" indent="-381000">
              <a:spcBef>
                <a:spcPct val="0"/>
              </a:spcBef>
              <a:buFontTx/>
              <a:buAutoNum type="arabicPlain"/>
            </a:pPr>
            <a:r>
              <a:rPr lang="en-US" altLang="zh-CN" sz="16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X constructor executed  </a:t>
            </a:r>
          </a:p>
          <a:p>
            <a:pPr marL="381000" indent="-381000">
              <a:spcBef>
                <a:spcPct val="0"/>
              </a:spcBef>
              <a:buFontTx/>
              <a:buAutoNum type="arabicPlain"/>
            </a:pPr>
            <a:r>
              <a:rPr lang="en-US" altLang="zh-CN" sz="1600" dirty="0">
                <a:latin typeface="Arial" charset="0"/>
                <a:ea typeface="宋体" pitchFamily="2" charset="-122"/>
              </a:rPr>
              <a:t>	  Y field initialization</a:t>
            </a:r>
          </a:p>
          <a:p>
            <a:pPr marL="381000" indent="-381000">
              <a:spcBef>
                <a:spcPct val="0"/>
              </a:spcBef>
              <a:buFontTx/>
              <a:buAutoNum type="arabicPlain"/>
            </a:pPr>
            <a:r>
              <a:rPr lang="en-US" altLang="zh-CN" sz="1600" dirty="0">
                <a:latin typeface="Arial" charset="0"/>
                <a:ea typeface="宋体" pitchFamily="2" charset="-122"/>
              </a:rPr>
              <a:t>	  Y constructor executed	</a:t>
            </a:r>
          </a:p>
          <a:p>
            <a:pPr marL="381000" indent="-381000">
              <a:spcBef>
                <a:spcPct val="0"/>
              </a:spcBef>
              <a:buFontTx/>
              <a:buAutoNum type="arabicPlain"/>
            </a:pPr>
            <a:endParaRPr lang="en-US" altLang="zh-CN" sz="1600" dirty="0">
              <a:latin typeface="Arial" charset="0"/>
              <a:ea typeface="宋体" pitchFamily="2" charset="-122"/>
            </a:endParaRPr>
          </a:p>
          <a:p>
            <a:pPr marL="381000" indent="-381000"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charset="0"/>
                <a:ea typeface="宋体" pitchFamily="2" charset="-122"/>
              </a:rPr>
              <a:t>  </a:t>
            </a:r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1219200" y="417195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1752600" y="386715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105400" y="4191000"/>
            <a:ext cx="20574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Arial" charset="0"/>
                <a:ea typeface="宋体" pitchFamily="2" charset="-122"/>
              </a:rPr>
              <a:t>0          0            0</a:t>
            </a:r>
          </a:p>
          <a:p>
            <a:endParaRPr lang="en-US" altLang="zh-CN" sz="1600" dirty="0">
              <a:latin typeface="Arial" charset="0"/>
              <a:ea typeface="宋体" pitchFamily="2" charset="-122"/>
            </a:endParaRPr>
          </a:p>
          <a:p>
            <a:r>
              <a:rPr lang="en-US" altLang="zh-CN" sz="1600" dirty="0">
                <a:latin typeface="Arial" charset="0"/>
                <a:ea typeface="宋体" pitchFamily="2" charset="-122"/>
              </a:rPr>
              <a:t>0          0            0</a:t>
            </a:r>
          </a:p>
          <a:p>
            <a:r>
              <a:rPr lang="en-US" altLang="zh-CN" sz="1600" dirty="0">
                <a:latin typeface="Arial" charset="0"/>
                <a:ea typeface="宋体" pitchFamily="2" charset="-122"/>
              </a:rPr>
              <a:t>0          0            0 </a:t>
            </a:r>
          </a:p>
          <a:p>
            <a:r>
              <a:rPr lang="en-US" altLang="zh-CN" sz="1600" dirty="0">
                <a:latin typeface="Arial" charset="0"/>
                <a:ea typeface="宋体" pitchFamily="2" charset="-122"/>
              </a:rPr>
              <a:t>1          0            0 </a:t>
            </a:r>
          </a:p>
          <a:p>
            <a:r>
              <a:rPr lang="en-US" altLang="zh-CN" sz="1600" dirty="0">
                <a:latin typeface="Arial" charset="0"/>
                <a:ea typeface="宋体" pitchFamily="2" charset="-122"/>
              </a:rPr>
              <a:t>1          0            1 </a:t>
            </a:r>
          </a:p>
          <a:p>
            <a:r>
              <a:rPr lang="en-US" altLang="zh-CN" sz="1600" dirty="0">
                <a:latin typeface="Arial" charset="0"/>
                <a:ea typeface="宋体" pitchFamily="2" charset="-122"/>
              </a:rPr>
              <a:t>1          2            1</a:t>
            </a:r>
          </a:p>
          <a:p>
            <a:r>
              <a:rPr lang="en-US" altLang="zh-CN" sz="1600" dirty="0">
                <a:latin typeface="Arial" charset="0"/>
                <a:ea typeface="宋体" pitchFamily="2" charset="-122"/>
              </a:rPr>
              <a:t>1          2            2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800600" y="1510403"/>
            <a:ext cx="3141886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class Y extends X {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protected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yOri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2;</a:t>
            </a:r>
          </a:p>
          <a:p>
            <a:pPr>
              <a:spcBef>
                <a:spcPct val="30000"/>
              </a:spcBef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public Y() {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     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whichOri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yOri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}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762000" y="1404756"/>
            <a:ext cx="3141886" cy="179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class X {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protected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xOri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protected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whichOri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public X() {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whichOri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xOri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}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09600" y="1295400"/>
            <a:ext cx="777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4495800" y="1295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1219200" y="615315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Calling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an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Overridden Method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406421"/>
            <a:ext cx="8229600" cy="4884847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Reserved word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super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can also be used to call method in overridden method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Calls method by same name in base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776" y="2306637"/>
            <a:ext cx="6143625" cy="11715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567112"/>
            <a:ext cx="5600116" cy="236378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7239000" y="4953000"/>
            <a:ext cx="660399" cy="317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7569199" y="2667000"/>
            <a:ext cx="660399" cy="3175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5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굴림" charset="-127"/>
              </a:rPr>
              <a:t>A derived class of a derived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88484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ko-KR" altLang="en-US" sz="3200" b="1" dirty="0">
                <a:solidFill>
                  <a:schemeClr val="tx1"/>
                </a:solidFill>
                <a:ea typeface="굴림" charset="-127"/>
              </a:rPr>
              <a:t>(</a:t>
            </a:r>
            <a:r>
              <a:rPr lang="en-US" altLang="ko-KR" sz="3200" b="1" dirty="0">
                <a:solidFill>
                  <a:schemeClr val="tx1"/>
                </a:solidFill>
                <a:ea typeface="굴림" charset="-127"/>
              </a:rPr>
              <a:t>Listing 8.4) </a:t>
            </a: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 Undergraduate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5" y="2279618"/>
            <a:ext cx="6413500" cy="255908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117600" y="4343400"/>
            <a:ext cx="1905000" cy="6477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9429" y="2079563"/>
            <a:ext cx="5120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Consolas"/>
                <a:ea typeface="굴림" charset="-127"/>
                <a:cs typeface="Consolas"/>
              </a:rPr>
              <a:t>class</a:t>
            </a:r>
            <a:r>
              <a:rPr lang="en-US" altLang="ko-KR" sz="2000" b="1" dirty="0">
                <a:solidFill>
                  <a:srgbClr val="800000"/>
                </a:solidFill>
                <a:latin typeface="Consolas"/>
                <a:ea typeface="굴림" charset="-127"/>
                <a:cs typeface="Consolas"/>
              </a:rPr>
              <a:t> Undergraduate </a:t>
            </a:r>
            <a:r>
              <a:rPr lang="en-US" altLang="ko-KR" sz="2000" dirty="0">
                <a:solidFill>
                  <a:srgbClr val="800000"/>
                </a:solidFill>
                <a:latin typeface="Consolas"/>
                <a:ea typeface="굴림" charset="-127"/>
                <a:cs typeface="Consolas"/>
              </a:rPr>
              <a:t>extends</a:t>
            </a:r>
            <a:r>
              <a:rPr lang="en-US" altLang="ko-KR" sz="2000" b="1" dirty="0">
                <a:solidFill>
                  <a:srgbClr val="800000"/>
                </a:solidFill>
                <a:latin typeface="Consolas"/>
                <a:ea typeface="굴림" charset="-127"/>
                <a:cs typeface="Consolas"/>
              </a:rPr>
              <a:t> Student</a:t>
            </a:r>
            <a:endParaRPr lang="en-US" sz="2000" b="1" dirty="0">
              <a:solidFill>
                <a:srgbClr val="800000"/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000" y="5212477"/>
            <a:ext cx="7797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Undergraduate</a:t>
            </a:r>
            <a:r>
              <a:rPr lang="en-US" dirty="0"/>
              <a:t> has</a:t>
            </a:r>
          </a:p>
          <a:p>
            <a:pPr lvl="1"/>
            <a:r>
              <a:rPr lang="en-US" dirty="0"/>
              <a:t>All the public members of the class </a:t>
            </a:r>
            <a:r>
              <a:rPr lang="en-US" b="1" dirty="0"/>
              <a:t>Student</a:t>
            </a:r>
            <a:r>
              <a:rPr lang="en-US" dirty="0"/>
              <a:t> and </a:t>
            </a:r>
            <a:r>
              <a:rPr lang="en-US" b="1" dirty="0"/>
              <a:t>Person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0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090"/>
            <a:ext cx="5422900" cy="6245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02" y="4508500"/>
            <a:ext cx="4749098" cy="1854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8800" y="3427360"/>
            <a:ext cx="43307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8632" y="4762222"/>
            <a:ext cx="37719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753" y="162870"/>
            <a:ext cx="4389658" cy="1192160"/>
          </a:xfrm>
          <a:solidFill>
            <a:srgbClr val="D9D9D9"/>
          </a:solidFill>
        </p:spPr>
        <p:txBody>
          <a:bodyPr/>
          <a:lstStyle/>
          <a:p>
            <a:r>
              <a:rPr lang="en-US" sz="2400" b="1" dirty="0"/>
              <a:t>Undergraduate</a:t>
            </a:r>
            <a:r>
              <a:rPr lang="en-US" sz="2400" dirty="0"/>
              <a:t> has</a:t>
            </a:r>
          </a:p>
          <a:p>
            <a:pPr lvl="1"/>
            <a:r>
              <a:rPr lang="en-US" sz="2000" dirty="0"/>
              <a:t>All the public members of the class </a:t>
            </a:r>
            <a:r>
              <a:rPr lang="en-US" sz="2000" b="1" dirty="0"/>
              <a:t>Student</a:t>
            </a:r>
            <a:r>
              <a:rPr lang="en-US" sz="2000" dirty="0"/>
              <a:t> and </a:t>
            </a:r>
            <a:r>
              <a:rPr lang="en-US" sz="2000" b="1" dirty="0"/>
              <a:t>Person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88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Example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Figure 8.4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More details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of the UML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class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hierarchy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912397" y="180210"/>
            <a:ext cx="4101451" cy="6220590"/>
            <a:chOff x="4503377" y="49499"/>
            <a:chExt cx="4533902" cy="6646670"/>
          </a:xfrm>
        </p:grpSpPr>
        <p:pic>
          <p:nvPicPr>
            <p:cNvPr id="30727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3378" y="4632837"/>
              <a:ext cx="4533901" cy="206333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03377" y="49499"/>
              <a:ext cx="4533900" cy="202882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cxnSp>
          <p:nvCxnSpPr>
            <p:cNvPr id="9" name="Straight Arrow Connector 10"/>
            <p:cNvCxnSpPr>
              <a:stCxn id="10" idx="0"/>
              <a:endCxn id="8" idx="2"/>
            </p:cNvCxnSpPr>
            <p:nvPr/>
          </p:nvCxnSpPr>
          <p:spPr>
            <a:xfrm flipH="1" flipV="1">
              <a:off x="6770327" y="2078324"/>
              <a:ext cx="1" cy="311333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03378" y="2389657"/>
              <a:ext cx="4533900" cy="193184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cxnSp>
          <p:nvCxnSpPr>
            <p:cNvPr id="13" name="Straight Arrow Connector 10"/>
            <p:cNvCxnSpPr>
              <a:stCxn id="30727" idx="0"/>
              <a:endCxn id="10" idx="2"/>
            </p:cNvCxnSpPr>
            <p:nvPr/>
          </p:nvCxnSpPr>
          <p:spPr>
            <a:xfrm flipH="1" flipV="1">
              <a:off x="6770328" y="4321504"/>
              <a:ext cx="1" cy="311333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59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is-a </a:t>
            </a:r>
            <a:r>
              <a:rPr lang="en-US" dirty="0"/>
              <a:t>Relationship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relationship is known as an </a:t>
            </a:r>
            <a:r>
              <a:rPr lang="en-US" b="1" i="1" dirty="0"/>
              <a:t>is-a relationship </a:t>
            </a:r>
          </a:p>
          <a:p>
            <a:pPr lvl="1"/>
            <a:r>
              <a:rPr lang="en-US" altLang="ko-KR" dirty="0"/>
              <a:t>An Undergraduate </a:t>
            </a:r>
            <a:r>
              <a:rPr lang="en-US" altLang="ko-KR" i="1" dirty="0"/>
              <a:t>is a </a:t>
            </a:r>
            <a:r>
              <a:rPr lang="en-US" altLang="ko-KR" dirty="0"/>
              <a:t>Student; A Student </a:t>
            </a:r>
            <a:r>
              <a:rPr lang="en-US" altLang="ko-KR" i="1" dirty="0"/>
              <a:t>is a </a:t>
            </a:r>
            <a:r>
              <a:rPr lang="en-US" altLang="ko-KR" dirty="0"/>
              <a:t>Person</a:t>
            </a:r>
          </a:p>
          <a:p>
            <a:pPr lvl="1"/>
            <a:r>
              <a:rPr lang="en-US" altLang="ko-KR" dirty="0"/>
              <a:t>A Student is an Undergraduate? Not necessarily!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93" y="3398566"/>
            <a:ext cx="6024214" cy="308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24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321"/>
            <a:ext cx="8229600" cy="1849547"/>
          </a:xfrm>
        </p:spPr>
        <p:txBody>
          <a:bodyPr/>
          <a:lstStyle/>
          <a:p>
            <a:r>
              <a:rPr lang="en-US" dirty="0"/>
              <a:t>Suppose: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368321"/>
            <a:ext cx="5961905" cy="2717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78300"/>
            <a:ext cx="8229600" cy="18495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the following work? </a:t>
            </a:r>
          </a:p>
          <a:p>
            <a:pPr lvl="1"/>
            <a:r>
              <a:rPr lang="en-US" dirty="0"/>
              <a:t>Student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= new Student(“</a:t>
            </a:r>
            <a:r>
              <a:rPr lang="en-US" dirty="0" err="1"/>
              <a:t>Mansoo</a:t>
            </a:r>
            <a:r>
              <a:rPr lang="en-US" dirty="0"/>
              <a:t>”, 1234);</a:t>
            </a:r>
          </a:p>
          <a:p>
            <a:pPr lvl="1"/>
            <a:r>
              <a:rPr lang="en-US" dirty="0"/>
              <a:t>Undergraduate </a:t>
            </a:r>
            <a:r>
              <a:rPr lang="en-US" dirty="0" err="1">
                <a:solidFill>
                  <a:srgbClr val="0000FF"/>
                </a:solidFill>
              </a:rPr>
              <a:t>ug</a:t>
            </a:r>
            <a:r>
              <a:rPr lang="en-US" dirty="0"/>
              <a:t> = new Undergraduate(“Jack”, 1234, 1);</a:t>
            </a:r>
          </a:p>
          <a:p>
            <a:pPr lvl="1"/>
            <a:r>
              <a:rPr lang="en-US" dirty="0" err="1"/>
              <a:t>SomeClass.compareNumbers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ug</a:t>
            </a:r>
            <a:r>
              <a:rPr lang="en-US" dirty="0"/>
              <a:t>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976860"/>
            <a:ext cx="8589523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i="1" dirty="0"/>
              <a:t>An object </a:t>
            </a:r>
            <a:r>
              <a:rPr lang="en-US" dirty="0" err="1">
                <a:solidFill>
                  <a:srgbClr val="0000FF"/>
                </a:solidFill>
              </a:rPr>
              <a:t>ug</a:t>
            </a:r>
            <a:r>
              <a:rPr lang="en-US" i="1" dirty="0"/>
              <a:t> of the class Undergraduate is an object of Student ??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52235" y="1780988"/>
            <a:ext cx="1087718" cy="280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56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compatibility</a:t>
            </a:r>
            <a:endParaRPr lang="en-US" altLang="ko-KR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An object can have several types due to inheritance</a:t>
            </a:r>
          </a:p>
          <a:p>
            <a:pPr lvl="1"/>
            <a:r>
              <a:rPr lang="en-US" altLang="ko-KR" sz="2000" dirty="0"/>
              <a:t>An object of a class can be referenced by a variable of a base class</a:t>
            </a:r>
          </a:p>
          <a:p>
            <a:r>
              <a:rPr lang="en-US" altLang="ko-KR" sz="2400" dirty="0"/>
              <a:t>An object of a derived class can behave as an object of the base class</a:t>
            </a:r>
          </a:p>
          <a:p>
            <a:pPr lvl="1"/>
            <a:r>
              <a:rPr lang="en-US" altLang="ko-KR" sz="2000" dirty="0"/>
              <a:t>E.g., </a:t>
            </a:r>
            <a:r>
              <a:rPr lang="en-US" altLang="ko-KR" sz="2000" b="1" dirty="0"/>
              <a:t>Every object of the class Undergraduate </a:t>
            </a:r>
            <a:r>
              <a:rPr lang="en-US" altLang="ko-KR" sz="2000" dirty="0"/>
              <a:t>is also an object of Student as well as Person</a:t>
            </a:r>
          </a:p>
          <a:p>
            <a:pPr lvl="1"/>
            <a:r>
              <a:rPr lang="en-US" altLang="ko-KR" sz="2000" dirty="0"/>
              <a:t>Note: this is not typecasting</a:t>
            </a:r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4" y="4337910"/>
            <a:ext cx="4577715" cy="104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4" y="5380557"/>
            <a:ext cx="5852693" cy="87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638866" y="4635987"/>
            <a:ext cx="2388154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2000" dirty="0"/>
              <a:t>A Student </a:t>
            </a:r>
            <a:r>
              <a:rPr lang="en-US" altLang="ko-KR" sz="2000" i="1" dirty="0"/>
              <a:t>is a </a:t>
            </a:r>
            <a:r>
              <a:rPr lang="en-US" altLang="ko-KR" sz="2000" dirty="0"/>
              <a:t>Person</a:t>
            </a:r>
          </a:p>
          <a:p>
            <a:r>
              <a:rPr lang="en-US" altLang="ko-KR" sz="2000" dirty="0" err="1"/>
              <a:t>Ug</a:t>
            </a:r>
            <a:r>
              <a:rPr lang="en-US" altLang="ko-KR" sz="2000" dirty="0"/>
              <a:t> is a Person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68353" y="5386534"/>
            <a:ext cx="2326431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Person is a student?</a:t>
            </a:r>
          </a:p>
          <a:p>
            <a:r>
              <a:rPr lang="en-US" altLang="ko-KR" sz="2000" dirty="0"/>
              <a:t>Person is a </a:t>
            </a:r>
            <a:r>
              <a:rPr lang="en-US" altLang="ko-KR" sz="2000" dirty="0" err="1"/>
              <a:t>ug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2683435" y="4840289"/>
            <a:ext cx="3902635" cy="3083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654857" y="5421098"/>
            <a:ext cx="931213" cy="269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4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compatibility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Basic rule</a:t>
            </a:r>
          </a:p>
          <a:p>
            <a:pPr lvl="1">
              <a:spcBef>
                <a:spcPct val="50000"/>
              </a:spcBef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The classes higher up in the hierarchy are wider or general than those lower down</a:t>
            </a:r>
          </a:p>
          <a:p>
            <a:pPr lvl="1">
              <a:spcBef>
                <a:spcPct val="50000"/>
              </a:spcBef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Similarly, lower classes are narrower or specific</a:t>
            </a:r>
          </a:p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Arial" charset="0"/>
                <a:ea typeface="宋体" pitchFamily="2" charset="-122"/>
              </a:rPr>
              <a:t>Widening conversion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: assign a subtype to a </a:t>
            </a:r>
            <a:r>
              <a:rPr lang="en-US" altLang="zh-CN" sz="2400" dirty="0" err="1">
                <a:latin typeface="Arial" charset="0"/>
                <a:ea typeface="宋体" pitchFamily="2" charset="-122"/>
              </a:rPr>
              <a:t>supertype</a:t>
            </a: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000" i="1" dirty="0">
                <a:latin typeface="Arial" charset="0"/>
                <a:ea typeface="宋体" pitchFamily="2" charset="-122"/>
              </a:rPr>
              <a:t>Fine!. it 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can be checked at compile time. No action needed</a:t>
            </a:r>
          </a:p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Arial" charset="0"/>
                <a:ea typeface="宋体" pitchFamily="2" charset="-122"/>
              </a:rPr>
              <a:t>Narrowing conversion: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convert a reference of a </a:t>
            </a:r>
            <a:r>
              <a:rPr lang="en-US" altLang="zh-CN" sz="2400" dirty="0" err="1">
                <a:latin typeface="Arial" charset="0"/>
                <a:ea typeface="宋体" pitchFamily="2" charset="-122"/>
              </a:rPr>
              <a:t>supertype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into a reference of a subtype</a:t>
            </a:r>
          </a:p>
          <a:p>
            <a:pPr lvl="1">
              <a:spcBef>
                <a:spcPct val="50000"/>
              </a:spcBef>
            </a:pPr>
            <a:r>
              <a:rPr lang="en-US" altLang="zh-CN" sz="2000" i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must be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explicitly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converted by using the </a:t>
            </a:r>
            <a:r>
              <a:rPr lang="en-US" altLang="zh-CN" sz="2000" i="1" dirty="0">
                <a:latin typeface="Arial" charset="0"/>
                <a:ea typeface="宋体" pitchFamily="2" charset="-122"/>
              </a:rPr>
              <a:t>cast 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operator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11" y="278285"/>
            <a:ext cx="3258423" cy="1697095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5064093" y="1338527"/>
            <a:ext cx="314325" cy="4890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5064094" y="639839"/>
            <a:ext cx="314325" cy="4890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21946" y="248798"/>
            <a:ext cx="798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wider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2510" y="1701975"/>
            <a:ext cx="119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narrower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57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152"/>
            <a:ext cx="8229600" cy="4884847"/>
          </a:xfrm>
        </p:spPr>
        <p:txBody>
          <a:bodyPr/>
          <a:lstStyle/>
          <a:p>
            <a:r>
              <a:rPr lang="en-US" dirty="0"/>
              <a:t>Similar to primitive types, you can cast a variable to a different type </a:t>
            </a:r>
          </a:p>
          <a:p>
            <a:r>
              <a:rPr lang="en-US" dirty="0"/>
              <a:t>Syntax Rule: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Class_Name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variable_of_object</a:t>
            </a:r>
            <a:endParaRPr lang="en-US" dirty="0"/>
          </a:p>
          <a:p>
            <a:pPr lvl="1"/>
            <a:r>
              <a:rPr lang="en-US" i="1" dirty="0"/>
              <a:t>Person p = new Student(); </a:t>
            </a:r>
            <a:endParaRPr lang="en-US" dirty="0"/>
          </a:p>
          <a:p>
            <a:pPr lvl="1"/>
            <a:r>
              <a:rPr lang="en-US" i="1" dirty="0"/>
              <a:t>Student s = (Student) p; </a:t>
            </a:r>
            <a:endParaRPr lang="en-US" dirty="0"/>
          </a:p>
          <a:p>
            <a:r>
              <a:rPr lang="en-US" dirty="0"/>
              <a:t>A run-time error happens if the cast is incorrect</a:t>
            </a:r>
          </a:p>
          <a:p>
            <a:pPr lvl="1"/>
            <a:r>
              <a:rPr lang="en-US" i="1" dirty="0"/>
              <a:t>Person p = new Person(); </a:t>
            </a:r>
            <a:endParaRPr lang="en-US" altLang="ko-KR" sz="2000" dirty="0">
              <a:solidFill>
                <a:srgbClr val="008000"/>
              </a:solidFill>
            </a:endParaRPr>
          </a:p>
          <a:p>
            <a:pPr lvl="1"/>
            <a:r>
              <a:rPr lang="en-US" i="1" dirty="0"/>
              <a:t>Student s = (Student) p; </a:t>
            </a:r>
            <a:r>
              <a:rPr lang="en-US" altLang="ko-KR" sz="2000" b="1" i="1" dirty="0">
                <a:solidFill>
                  <a:srgbClr val="008000"/>
                </a:solidFill>
              </a:rPr>
              <a:t>// WRONG! p cannot be cast to student</a:t>
            </a:r>
            <a:endParaRPr lang="en-US" sz="2000" dirty="0"/>
          </a:p>
          <a:p>
            <a:pPr lvl="1"/>
            <a:r>
              <a:rPr lang="en-US" i="1" dirty="0"/>
              <a:t>Doctoral d = (Doctoral) p; </a:t>
            </a:r>
            <a:r>
              <a:rPr lang="en-US" sz="2000" b="1" i="1" dirty="0">
                <a:solidFill>
                  <a:srgbClr val="008000"/>
                </a:solidFill>
              </a:rPr>
              <a:t>// WRONG! p is not in Doctoral type </a:t>
            </a:r>
            <a:endParaRPr lang="en-US" sz="2000" dirty="0">
              <a:solidFill>
                <a:srgbClr val="008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6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Suppose designing a college record-keeping program</a:t>
            </a:r>
          </a:p>
          <a:p>
            <a:pPr lvl="1"/>
            <a:r>
              <a:rPr lang="en-US" altLang="ko-KR" dirty="0"/>
              <a:t>What types of data are required?</a:t>
            </a:r>
          </a:p>
          <a:p>
            <a:r>
              <a:rPr lang="en-US" altLang="ko-KR" dirty="0"/>
              <a:t>Many classes share the same fields and methods</a:t>
            </a:r>
          </a:p>
          <a:p>
            <a:pPr lvl="1"/>
            <a:r>
              <a:rPr lang="en-US" altLang="ko-KR" dirty="0"/>
              <a:t>E.g., name, phone number, …</a:t>
            </a:r>
          </a:p>
          <a:p>
            <a:pPr lvl="1"/>
            <a:r>
              <a:rPr lang="en-US" altLang="ko-KR" dirty="0"/>
              <a:t>You should not copy &amp; paste the duplicate variables &amp; methods</a:t>
            </a:r>
          </a:p>
          <a:p>
            <a:r>
              <a:rPr lang="en-US" altLang="ko-KR" dirty="0"/>
              <a:t>It is good to </a:t>
            </a:r>
            <a:r>
              <a:rPr lang="en-US" altLang="ko-KR" dirty="0">
                <a:solidFill>
                  <a:schemeClr val="accent2"/>
                </a:solidFill>
              </a:rPr>
              <a:t>reuse codes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314802" y="5004232"/>
            <a:ext cx="6514396" cy="1062080"/>
            <a:chOff x="1314802" y="4527160"/>
            <a:chExt cx="6514396" cy="1062080"/>
          </a:xfrm>
        </p:grpSpPr>
        <p:sp>
          <p:nvSpPr>
            <p:cNvPr id="5" name="직사각형 4"/>
            <p:cNvSpPr/>
            <p:nvPr/>
          </p:nvSpPr>
          <p:spPr>
            <a:xfrm>
              <a:off x="1314802" y="4527160"/>
              <a:ext cx="1620000" cy="34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spc="-100" dirty="0"/>
                <a:t>Undergraduate</a:t>
              </a:r>
              <a:endParaRPr lang="ko-KR" altLang="en-US" sz="1800" spc="-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38401" y="5247240"/>
              <a:ext cx="1620000" cy="34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Masters</a:t>
              </a:r>
              <a:endParaRPr lang="ko-KR" altLang="en-US" sz="18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85599" y="5247240"/>
              <a:ext cx="1620000" cy="34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Faculty</a:t>
              </a:r>
              <a:endParaRPr lang="ko-KR" altLang="en-US" sz="18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62000" y="4538848"/>
              <a:ext cx="1620000" cy="34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Doctoral</a:t>
              </a:r>
              <a:endParaRPr lang="ko-KR" altLang="en-US" sz="18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209198" y="4538848"/>
              <a:ext cx="1620000" cy="34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Staff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402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7014" y="2151128"/>
            <a:ext cx="8735190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Bus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sound() 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"Bus 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sound </a:t>
            </a:r>
            <a:r>
              <a:rPr lang="ko-KR" alt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"Bus 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run </a:t>
            </a:r>
            <a:r>
              <a:rPr lang="ko-KR" alt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Bus();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Can we change new Car?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c.sound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(); // how can we use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c.sound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()?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Bus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// change here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.sound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014" y="1368321"/>
            <a:ext cx="8226262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"Car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run </a:t>
            </a:r>
            <a:r>
              <a:rPr lang="ko-KR" alt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1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Instanceof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>
                <a:ea typeface="굴림" charset="-127"/>
              </a:rPr>
              <a:t>operator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>
                <a:solidFill>
                  <a:schemeClr val="accent2">
                    <a:lumMod val="75000"/>
                  </a:schemeClr>
                </a:solidFill>
              </a:rPr>
              <a:t>instanceof</a:t>
            </a:r>
            <a:endParaRPr lang="en-US" altLang="ko-KR" dirty="0"/>
          </a:p>
          <a:p>
            <a:pPr lvl="1"/>
            <a:r>
              <a:rPr lang="en-US" altLang="ko-KR" dirty="0"/>
              <a:t>You need to test an object’s actual class using </a:t>
            </a:r>
            <a:r>
              <a:rPr lang="en-US" altLang="ko-KR" i="1" dirty="0" err="1">
                <a:solidFill>
                  <a:schemeClr val="accent2">
                    <a:lumMod val="75000"/>
                  </a:schemeClr>
                </a:solidFill>
              </a:rPr>
              <a:t>instanceof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/>
              <a:t>operator</a:t>
            </a:r>
          </a:p>
          <a:p>
            <a:pPr lvl="1"/>
            <a:r>
              <a:rPr lang="en-US" altLang="ko-KR" dirty="0"/>
              <a:t>It returns a </a:t>
            </a:r>
            <a:r>
              <a:rPr lang="en-US" altLang="ko-KR" dirty="0" err="1"/>
              <a:t>boolean</a:t>
            </a:r>
            <a:r>
              <a:rPr lang="en-US" altLang="ko-KR" dirty="0"/>
              <a:t> value indicating if an object is of a given class type</a:t>
            </a:r>
          </a:p>
          <a:p>
            <a:pPr lvl="1"/>
            <a:r>
              <a:rPr lang="en-US" altLang="ko-KR" dirty="0"/>
              <a:t>Similar to a comparison (==) operator</a:t>
            </a:r>
          </a:p>
          <a:p>
            <a:r>
              <a:rPr lang="en-US" altLang="ko-KR" dirty="0"/>
              <a:t>Syntax:</a:t>
            </a:r>
          </a:p>
          <a:p>
            <a:pPr lvl="1"/>
            <a:r>
              <a:rPr lang="en-US" altLang="ko-KR" dirty="0"/>
              <a:t>if (</a:t>
            </a:r>
            <a:r>
              <a:rPr lang="en-US" altLang="ko-KR" i="1" dirty="0"/>
              <a:t>object</a:t>
            </a:r>
            <a:r>
              <a:rPr lang="en-US" altLang="ko-KR" dirty="0"/>
              <a:t>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en-US" altLang="ko-KR" i="1" dirty="0" err="1"/>
              <a:t>ClassName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i="1" dirty="0" err="1"/>
              <a:t>ClassName</a:t>
            </a:r>
            <a:r>
              <a:rPr lang="en-US" altLang="ko-KR" i="1" dirty="0"/>
              <a:t> </a:t>
            </a:r>
            <a:r>
              <a:rPr lang="en-US" altLang="ko-KR" i="1" dirty="0" err="1"/>
              <a:t>newVar</a:t>
            </a:r>
            <a:r>
              <a:rPr lang="en-US" altLang="ko-KR" i="1" dirty="0"/>
              <a:t> </a:t>
            </a:r>
            <a:r>
              <a:rPr lang="en-US" altLang="ko-KR" dirty="0"/>
              <a:t>= (</a:t>
            </a:r>
            <a:r>
              <a:rPr lang="en-US" altLang="ko-KR" i="1" dirty="0" err="1"/>
              <a:t>ClassName</a:t>
            </a:r>
            <a:r>
              <a:rPr lang="en-US" altLang="ko-KR" dirty="0"/>
              <a:t>)</a:t>
            </a:r>
            <a:r>
              <a:rPr lang="en-US" altLang="ko-KR" i="1" dirty="0"/>
              <a:t>object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en-US" altLang="ko-KR" dirty="0" err="1"/>
              <a:t>instanceof</a:t>
            </a:r>
            <a:r>
              <a:rPr lang="en-US" altLang="ko-KR" dirty="0"/>
              <a:t> String) String </a:t>
            </a:r>
            <a:r>
              <a:rPr lang="en-US" altLang="ko-KR" dirty="0" err="1"/>
              <a:t>str</a:t>
            </a:r>
            <a:r>
              <a:rPr lang="en-US" altLang="ko-KR" dirty="0"/>
              <a:t> = (String)</a:t>
            </a:r>
            <a:r>
              <a:rPr lang="en-US" altLang="ko-KR" dirty="0" err="1"/>
              <a:t>obj</a:t>
            </a:r>
            <a:r>
              <a:rPr lang="en-US" altLang="ko-KR" dirty="0"/>
              <a:t>;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7353" y="3408725"/>
            <a:ext cx="3082348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Bus) {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Bus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(Bus)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.sound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506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Class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23201" cy="4884847"/>
          </a:xfrm>
        </p:spPr>
        <p:txBody>
          <a:bodyPr>
            <a:normAutofit/>
          </a:bodyPr>
          <a:lstStyle/>
          <a:p>
            <a:r>
              <a:rPr lang="en-US" dirty="0"/>
              <a:t>Every class in Java inherits a base class “Object” </a:t>
            </a:r>
          </a:p>
          <a:p>
            <a:pPr lvl="1"/>
            <a:r>
              <a:rPr lang="en-US" dirty="0"/>
              <a:t>You don’t have to write “extends” explicitly </a:t>
            </a:r>
          </a:p>
          <a:p>
            <a:pPr lvl="1"/>
            <a:r>
              <a:rPr lang="en-US" dirty="0"/>
              <a:t>Every class in Java is an object </a:t>
            </a:r>
          </a:p>
          <a:p>
            <a:r>
              <a:rPr lang="en-US" dirty="0"/>
              <a:t>Class Object has several methods and so every class inherits the public methods of object</a:t>
            </a:r>
          </a:p>
          <a:p>
            <a:pPr lvl="1"/>
            <a:r>
              <a:rPr lang="en-US" altLang="ko-KR" dirty="0"/>
              <a:t>Examples</a:t>
            </a:r>
          </a:p>
          <a:p>
            <a:pPr lvl="2"/>
            <a:r>
              <a:rPr lang="en-US" altLang="ko-KR" dirty="0"/>
              <a:t>Method equals</a:t>
            </a:r>
          </a:p>
          <a:p>
            <a:pPr lvl="2"/>
            <a:r>
              <a:rPr lang="en-US" altLang="ko-KR" dirty="0"/>
              <a:t>Method </a:t>
            </a:r>
            <a:r>
              <a:rPr lang="en-US" altLang="ko-KR" dirty="0" err="1"/>
              <a:t>toString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28" y="2175444"/>
            <a:ext cx="3163599" cy="39165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5992" y="1467558"/>
            <a:ext cx="289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e.g. </a:t>
            </a:r>
            <a:r>
              <a:rPr lang="en-US" altLang="ko-KR" dirty="0" err="1"/>
              <a:t>java.lang</a:t>
            </a:r>
            <a:r>
              <a:rPr lang="en-US" altLang="ko-KR" dirty="0"/>
              <a:t> package</a:t>
            </a:r>
          </a:p>
          <a:p>
            <a:r>
              <a:rPr lang="en-US" altLang="ko-KR" sz="1600" i="1" dirty="0"/>
              <a:t>No need to import!</a:t>
            </a:r>
            <a:endParaRPr lang="ko-KR" altLang="en-US" sz="1600" i="1" dirty="0"/>
          </a:p>
        </p:txBody>
      </p:sp>
      <p:sp>
        <p:nvSpPr>
          <p:cNvPr id="10" name="직사각형 9"/>
          <p:cNvSpPr/>
          <p:nvPr/>
        </p:nvSpPr>
        <p:spPr>
          <a:xfrm>
            <a:off x="4870824" y="6154491"/>
            <a:ext cx="4273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https://docs.oracle.com/javase/7/docs/api/java/lang/Object.html</a:t>
            </a:r>
          </a:p>
        </p:txBody>
      </p:sp>
    </p:spTree>
    <p:extLst>
      <p:ext uri="{BB962C8B-B14F-4D97-AF65-F5344CB8AC3E}">
        <p14:creationId xmlns:p14="http://schemas.microsoft.com/office/powerpoint/2010/main" val="2413192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3.ap-northeast-2.amazonaws.com/opentutorials-user-file/module/516/2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6" y="84439"/>
            <a:ext cx="6514166" cy="64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36988" y="1333801"/>
            <a:ext cx="380701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두 개의 객체가 같은지 비교하여 같으면 </a:t>
            </a:r>
            <a:r>
              <a:rPr lang="en-US" altLang="ko-KR" sz="1600" dirty="0">
                <a:solidFill>
                  <a:srgbClr val="333333"/>
                </a:solidFill>
                <a:latin typeface="NanumGothic"/>
              </a:rPr>
              <a:t>true</a:t>
            </a:r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를</a:t>
            </a:r>
            <a:r>
              <a:rPr lang="en-US" altLang="ko-KR" sz="1600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같지 않으면 </a:t>
            </a:r>
            <a:r>
              <a:rPr lang="en-US" altLang="ko-KR" sz="1600" dirty="0">
                <a:solidFill>
                  <a:srgbClr val="333333"/>
                </a:solidFill>
                <a:latin typeface="NanumGothic"/>
              </a:rPr>
              <a:t>false</a:t>
            </a:r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를 반환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686177" y="942368"/>
            <a:ext cx="244138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현 객체를 복사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702612" y="1944672"/>
            <a:ext cx="240851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333333"/>
                </a:solidFill>
                <a:latin typeface="NanumGothic"/>
              </a:rPr>
              <a:t>가비지</a:t>
            </a:r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 컬렉션 직전에 객체의 리소스를 정리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702613" y="2583548"/>
            <a:ext cx="240851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객체의 </a:t>
            </a:r>
            <a:r>
              <a:rPr lang="ko-KR" altLang="en-US" sz="1600" dirty="0" err="1">
                <a:solidFill>
                  <a:srgbClr val="333333"/>
                </a:solidFill>
                <a:latin typeface="NanumGothic"/>
              </a:rPr>
              <a:t>클래스형을</a:t>
            </a:r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 반환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702613" y="3186520"/>
            <a:ext cx="244138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33333"/>
                </a:solidFill>
                <a:latin typeface="NanumGothic"/>
              </a:rPr>
              <a:t>wait</a:t>
            </a:r>
            <a:r>
              <a:rPr lang="ko-KR" altLang="en-US" sz="1600" dirty="0">
                <a:solidFill>
                  <a:srgbClr val="333333"/>
                </a:solidFill>
                <a:latin typeface="NanumGothic"/>
              </a:rPr>
              <a:t>된 스레드 실행을 재개할 때 호출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702613" y="4505313"/>
            <a:ext cx="242495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스레드를 일시적으로 중지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702613" y="3863278"/>
            <a:ext cx="242495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객체의 문자열을 반환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2462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br>
              <a:rPr lang="en-US" altLang="ko-KR" dirty="0"/>
            </a:br>
            <a:r>
              <a:rPr lang="en-US" altLang="ko-KR" dirty="0"/>
              <a:t>Method </a:t>
            </a:r>
            <a:r>
              <a:rPr lang="en-US" altLang="ko-KR" dirty="0" err="1"/>
              <a:t>toString</a:t>
            </a:r>
            <a:r>
              <a:rPr lang="en-US" altLang="ko-KR" dirty="0"/>
              <a:t> called when </a:t>
            </a:r>
            <a:r>
              <a:rPr lang="en-US" altLang="ko-KR" dirty="0" err="1"/>
              <a:t>println</a:t>
            </a:r>
            <a:r>
              <a:rPr lang="en-US" altLang="ko-KR" dirty="0"/>
              <a:t>(</a:t>
            </a:r>
            <a:r>
              <a:rPr lang="en-US" altLang="ko-KR" dirty="0" err="1"/>
              <a:t>theObject</a:t>
            </a:r>
            <a:r>
              <a:rPr lang="en-US" altLang="ko-KR" dirty="0"/>
              <a:t>) invoked</a:t>
            </a:r>
          </a:p>
          <a:p>
            <a:pPr lvl="1"/>
            <a:r>
              <a:rPr lang="en-US" altLang="ko-KR" dirty="0"/>
              <a:t>Best to define your own </a:t>
            </a:r>
            <a:r>
              <a:rPr lang="en-US" altLang="ko-KR" dirty="0" err="1"/>
              <a:t>toString</a:t>
            </a:r>
            <a:r>
              <a:rPr lang="en-US" altLang="ko-KR" dirty="0"/>
              <a:t> to handle this</a:t>
            </a:r>
          </a:p>
          <a:p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793254"/>
            <a:ext cx="5994400" cy="1350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364535">
            <a:off x="6448199" y="3991848"/>
            <a:ext cx="1604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Overriding!</a:t>
            </a:r>
          </a:p>
        </p:txBody>
      </p:sp>
    </p:spTree>
    <p:extLst>
      <p:ext uri="{BB962C8B-B14F-4D97-AF65-F5344CB8AC3E}">
        <p14:creationId xmlns:p14="http://schemas.microsoft.com/office/powerpoint/2010/main" val="204916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Better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</a:t>
            </a:r>
            <a:r>
              <a:rPr lang="en-US" dirty="0"/>
              <a:t> Method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376259"/>
            <a:ext cx="8229600" cy="4198937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Programmer of a class should override method </a:t>
            </a:r>
            <a:r>
              <a:rPr lang="en-US" altLang="ko-KR" sz="2400" dirty="0">
                <a:solidFill>
                  <a:srgbClr val="FF0000"/>
                </a:solidFill>
                <a:latin typeface="Consolas"/>
                <a:ea typeface="굴림" charset="-127"/>
                <a:cs typeface="Consolas"/>
              </a:rPr>
              <a:t>equals</a:t>
            </a:r>
            <a:r>
              <a:rPr lang="en-US" altLang="ko-KR" sz="2400" dirty="0">
                <a:ea typeface="굴림" charset="-127"/>
              </a:rPr>
              <a:t> from </a:t>
            </a:r>
            <a:r>
              <a:rPr lang="en-US" altLang="ko-KR" sz="2400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Object</a:t>
            </a:r>
          </a:p>
          <a:p>
            <a:r>
              <a:rPr lang="en-US" altLang="ko-KR" sz="2400" dirty="0">
                <a:ea typeface="굴림" charset="-127"/>
              </a:rPr>
              <a:t>View code of </a:t>
            </a:r>
            <a:r>
              <a:rPr lang="en-US" altLang="ko-KR" sz="2400" dirty="0">
                <a:ea typeface="굴림" charset="-127"/>
                <a:hlinkClick r:id="rId2" action="ppaction://hlinkfile"/>
              </a:rPr>
              <a:t>sample override</a:t>
            </a:r>
            <a:r>
              <a:rPr lang="en-US" altLang="ko-KR" sz="2400" dirty="0">
                <a:ea typeface="굴림" charset="-127"/>
              </a:rPr>
              <a:t>, listing 8.5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000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public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boolean</a:t>
            </a:r>
            <a:r>
              <a:rPr lang="en-US" altLang="ko-KR" sz="2000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equals(Object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theObject</a:t>
            </a:r>
            <a:r>
              <a:rPr lang="en-US" altLang="ko-KR" sz="2000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)</a:t>
            </a:r>
          </a:p>
          <a:p>
            <a:pPr eaLnBrk="1" hangingPunct="1"/>
            <a:endParaRPr lang="en-US" altLang="ko-KR" sz="2400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14" y="2948873"/>
            <a:ext cx="6616700" cy="35830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2" descr="https://s3.ap-northeast-2.amazonaws.com/opentutorials-user-file/module/516/212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" t="20267" r="22080" b="73789"/>
          <a:stretch/>
        </p:blipFill>
        <p:spPr bwMode="auto">
          <a:xfrm>
            <a:off x="2282663" y="1755269"/>
            <a:ext cx="6211906" cy="47384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236478" y="3552798"/>
            <a:ext cx="2907522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주의</a:t>
            </a:r>
            <a:r>
              <a:rPr lang="en-US" altLang="ko-KR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</a:p>
          <a:p>
            <a:r>
              <a:rPr lang="en-US" altLang="ko-KR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Equal </a:t>
            </a:r>
            <a:r>
              <a:rPr lang="ko-KR" altLang="en-US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기본 정의가 </a:t>
            </a:r>
            <a:r>
              <a:rPr lang="en-US" altLang="ko-KR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object</a:t>
            </a:r>
            <a:r>
              <a:rPr lang="ko-KR" altLang="en-US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인자로 받도록 되어 있음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677623" y="4545302"/>
            <a:ext cx="1710993" cy="2767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5388616" y="3968297"/>
            <a:ext cx="847862" cy="71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236478" y="4439459"/>
            <a:ext cx="290752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Student </a:t>
            </a:r>
            <a:r>
              <a:rPr lang="ko-KR" altLang="en-US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 활용을 위해 </a:t>
            </a:r>
            <a:r>
              <a:rPr lang="en-US" altLang="ko-KR" sz="1600" dirty="0">
                <a:solidFill>
                  <a:srgbClr val="55555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type casting</a:t>
            </a:r>
            <a:endParaRPr lang="ko-KR" altLang="en-US" sz="1600" dirty="0"/>
          </a:p>
        </p:txBody>
      </p:sp>
      <p:cxnSp>
        <p:nvCxnSpPr>
          <p:cNvPr id="15" name="직선 연결선 14"/>
          <p:cNvCxnSpPr>
            <a:stCxn id="14" idx="1"/>
            <a:endCxn id="22" idx="3"/>
          </p:cNvCxnSpPr>
          <p:nvPr/>
        </p:nvCxnSpPr>
        <p:spPr>
          <a:xfrm flipH="1">
            <a:off x="5507538" y="4731847"/>
            <a:ext cx="728940" cy="538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85519" y="5131745"/>
            <a:ext cx="822019" cy="2767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10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Practice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Ex6. Define a class Doctor extending Person</a:t>
            </a:r>
          </a:p>
          <a:p>
            <a:pPr lvl="1"/>
            <a:r>
              <a:rPr lang="en-US" altLang="ko-KR" dirty="0"/>
              <a:t>Attributes:</a:t>
            </a:r>
          </a:p>
          <a:p>
            <a:pPr lvl="2"/>
            <a:r>
              <a:rPr lang="en-US" altLang="ko-KR" dirty="0"/>
              <a:t>specialty (String): “Medicine”, “Surgery”, “Dentist”, or “Oriental”</a:t>
            </a:r>
          </a:p>
          <a:p>
            <a:pPr lvl="2"/>
            <a:r>
              <a:rPr lang="en-US" altLang="ko-KR" dirty="0" err="1"/>
              <a:t>visit_fee</a:t>
            </a:r>
            <a:r>
              <a:rPr lang="en-US" altLang="ko-KR" dirty="0"/>
              <a:t> (double)</a:t>
            </a:r>
          </a:p>
          <a:p>
            <a:pPr lvl="1"/>
            <a:r>
              <a:rPr lang="en-US" altLang="ko-KR" dirty="0"/>
              <a:t>Methods</a:t>
            </a:r>
          </a:p>
          <a:p>
            <a:pPr lvl="2"/>
            <a:r>
              <a:rPr lang="en-US" altLang="ko-KR" dirty="0"/>
              <a:t>Constructors with 0 and 3 (name, specialty, fee) parameters: should call appropriate constructors of Person class</a:t>
            </a:r>
          </a:p>
          <a:p>
            <a:pPr lvl="2"/>
            <a:r>
              <a:rPr lang="en-US" altLang="ko-KR" dirty="0" err="1"/>
              <a:t>Accessor</a:t>
            </a:r>
            <a:r>
              <a:rPr lang="en-US" altLang="ko-KR" dirty="0"/>
              <a:t>/</a:t>
            </a:r>
            <a:r>
              <a:rPr lang="en-US" altLang="ko-KR" dirty="0" err="1"/>
              <a:t>mutator</a:t>
            </a:r>
            <a:r>
              <a:rPr lang="en-US" altLang="ko-KR" dirty="0"/>
              <a:t> methods: check validity</a:t>
            </a:r>
          </a:p>
          <a:p>
            <a:pPr lvl="2"/>
            <a:r>
              <a:rPr lang="en-US" altLang="ko-KR" dirty="0" err="1"/>
              <a:t>toString</a:t>
            </a:r>
            <a:r>
              <a:rPr lang="en-US" altLang="ko-KR" dirty="0"/>
              <a:t>(), equals(Object)</a:t>
            </a:r>
          </a:p>
          <a:p>
            <a:pPr lvl="1"/>
            <a:r>
              <a:rPr lang="en-US" altLang="ko-KR" dirty="0"/>
              <a:t>Write a test class</a:t>
            </a:r>
          </a:p>
          <a:p>
            <a:pPr lvl="2"/>
            <a:r>
              <a:rPr lang="en-US" altLang="ko-KR" dirty="0"/>
              <a:t>Run with ≥ 2 objects</a:t>
            </a:r>
          </a:p>
          <a:p>
            <a:pPr lvl="2"/>
            <a:r>
              <a:rPr lang="en-US" altLang="ko-KR" dirty="0"/>
              <a:t>Set two doctor instances</a:t>
            </a:r>
          </a:p>
          <a:p>
            <a:pPr lvl="2"/>
            <a:r>
              <a:rPr lang="en-US" altLang="ko-KR" dirty="0"/>
              <a:t>Compare two instances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566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233" y="350176"/>
            <a:ext cx="8743533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name;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"No name yet"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writeOutput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hasSameName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(Person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otherPerson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.name.equalsIgnoreCase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(otherPerson.name);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7451" y="364652"/>
            <a:ext cx="128112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Use this!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423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490" y="1368321"/>
            <a:ext cx="9060570" cy="46166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Doctor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specialty;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visit_fee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Doctor() 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Doctor(String name, String specialty,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visit_fee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setSpecialty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specialty)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major[] = {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"Medicine"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"Surgery"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"Dentist"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"Oriental"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// define your code more!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getSpecialty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setVisitFee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visit_fee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getVisitFee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775" y="291233"/>
            <a:ext cx="436953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Fill out the doctor class</a:t>
            </a:r>
          </a:p>
          <a:p>
            <a:r>
              <a:rPr lang="en-US" altLang="ko-KR" dirty="0"/>
              <a:t>and write a test class (or method)</a:t>
            </a:r>
          </a:p>
        </p:txBody>
      </p:sp>
    </p:spTree>
    <p:extLst>
      <p:ext uri="{BB962C8B-B14F-4D97-AF65-F5344CB8AC3E}">
        <p14:creationId xmlns:p14="http://schemas.microsoft.com/office/powerpoint/2010/main" val="3568510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8.3 </a:t>
            </a:r>
            <a:r>
              <a:rPr lang="en-US" altLang="ko-KR" dirty="0">
                <a:ea typeface="굴림" charset="-127"/>
              </a:rPr>
              <a:t>Polymorphism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Class hierarchy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way to organize classes</a:t>
            </a:r>
          </a:p>
          <a:p>
            <a:r>
              <a:rPr lang="en-US" altLang="ko-KR" i="1" dirty="0">
                <a:solidFill>
                  <a:schemeClr val="accent2"/>
                </a:solidFill>
              </a:rPr>
              <a:t>Derived classes </a:t>
            </a:r>
            <a:r>
              <a:rPr lang="en-US" altLang="ko-KR" dirty="0"/>
              <a:t>share the characteristics of </a:t>
            </a:r>
            <a:r>
              <a:rPr lang="en-US" altLang="ko-KR" i="1" dirty="0">
                <a:solidFill>
                  <a:schemeClr val="accent2"/>
                </a:solidFill>
              </a:rPr>
              <a:t>base class</a:t>
            </a:r>
          </a:p>
          <a:p>
            <a:pPr lvl="1"/>
            <a:r>
              <a:rPr lang="en-US" altLang="ko-KR" dirty="0"/>
              <a:t>Inherit variables and methods from base class</a:t>
            </a:r>
          </a:p>
          <a:p>
            <a:pPr lvl="1"/>
            <a:r>
              <a:rPr lang="en-US" altLang="ko-KR" dirty="0"/>
              <a:t>Also referred to as </a:t>
            </a:r>
            <a:r>
              <a:rPr lang="en-US" altLang="ko-KR" i="1" dirty="0">
                <a:solidFill>
                  <a:schemeClr val="accent2"/>
                </a:solidFill>
              </a:rPr>
              <a:t>subclass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and </a:t>
            </a:r>
            <a:r>
              <a:rPr lang="en-US" altLang="ko-KR" i="1" dirty="0">
                <a:solidFill>
                  <a:schemeClr val="accent2"/>
                </a:solidFill>
              </a:rPr>
              <a:t>superclass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057" y="3475721"/>
            <a:ext cx="5984585" cy="3147448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Question…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49086" y="2326433"/>
            <a:ext cx="7529804" cy="1891004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altLang="ko-KR" dirty="0"/>
              <a:t>Why do we use inheritance ?</a:t>
            </a:r>
          </a:p>
          <a:p>
            <a:r>
              <a:rPr lang="en-US" altLang="ko-KR" dirty="0"/>
              <a:t>	To reuse codes??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1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Let’s see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90" y="1396313"/>
            <a:ext cx="8229600" cy="877349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You can reuse codes without inheritance!!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7" y="2173166"/>
            <a:ext cx="7333861" cy="398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761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 is not all for reusability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Inheritance can be good for reusability </a:t>
            </a:r>
          </a:p>
          <a:p>
            <a:r>
              <a:rPr lang="en-US" altLang="ko-KR" dirty="0"/>
              <a:t>But, it is </a:t>
            </a:r>
            <a:r>
              <a:rPr lang="en-US" altLang="ko-KR" b="1" dirty="0"/>
              <a:t>not intended </a:t>
            </a:r>
            <a:r>
              <a:rPr lang="en-US" altLang="ko-KR" dirty="0"/>
              <a:t>for reusability </a:t>
            </a:r>
          </a:p>
          <a:p>
            <a:pPr lvl="1"/>
            <a:r>
              <a:rPr lang="en-US" altLang="ko-KR" dirty="0"/>
              <a:t>That means, if you want to reuse your code, you shall </a:t>
            </a:r>
            <a:r>
              <a:rPr lang="en-US" altLang="ko-KR" b="1" dirty="0"/>
              <a:t>not </a:t>
            </a:r>
            <a:r>
              <a:rPr lang="en-US" altLang="ko-KR" dirty="0"/>
              <a:t>think about inheritance first! </a:t>
            </a:r>
          </a:p>
          <a:p>
            <a:endParaRPr lang="ko-KR" altLang="en-US" dirty="0"/>
          </a:p>
          <a:p>
            <a:r>
              <a:rPr lang="en-US" altLang="ko-KR" b="1" dirty="0"/>
              <a:t>Inheritance is for </a:t>
            </a:r>
            <a:r>
              <a:rPr lang="en-US" altLang="ko-KR" b="1" dirty="0">
                <a:solidFill>
                  <a:srgbClr val="C00000"/>
                </a:solidFill>
              </a:rPr>
              <a:t>flexibility !! </a:t>
            </a:r>
          </a:p>
          <a:p>
            <a:pPr lvl="1"/>
            <a:r>
              <a:rPr lang="en-US" altLang="ko-KR" dirty="0"/>
              <a:t>It is used when different objects need different methods </a:t>
            </a:r>
          </a:p>
          <a:p>
            <a:pPr lvl="1"/>
            <a:r>
              <a:rPr lang="en-US" altLang="ko-KR" dirty="0"/>
              <a:t>We call this property </a:t>
            </a:r>
            <a:r>
              <a:rPr lang="en-US" altLang="ko-KR" b="1" dirty="0"/>
              <a:t>“polymorphism”  </a:t>
            </a:r>
          </a:p>
          <a:p>
            <a:pPr lvl="2"/>
            <a:r>
              <a:rPr lang="en-US" altLang="ko-KR" dirty="0"/>
              <a:t>We will see soon.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466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“</a:t>
            </a:r>
            <a:r>
              <a:rPr lang="en-US" dirty="0">
                <a:solidFill>
                  <a:srgbClr val="FF0000"/>
                </a:solidFill>
              </a:rPr>
              <a:t>many forms</a:t>
            </a:r>
            <a:r>
              <a:rPr lang="en-US" dirty="0"/>
              <a:t>” </a:t>
            </a:r>
          </a:p>
          <a:p>
            <a:r>
              <a:rPr lang="en-US" dirty="0"/>
              <a:t>Same instruction to mean different things in different contexts. </a:t>
            </a:r>
          </a:p>
          <a:p>
            <a:pPr lvl="1"/>
            <a:r>
              <a:rPr lang="en-US" dirty="0"/>
              <a:t>Example: “Go play your favorite sport.” </a:t>
            </a:r>
          </a:p>
          <a:p>
            <a:pPr lvl="2"/>
            <a:r>
              <a:rPr lang="en-US" dirty="0"/>
              <a:t>I’d go play soccer </a:t>
            </a:r>
          </a:p>
          <a:p>
            <a:pPr lvl="2"/>
            <a:r>
              <a:rPr lang="en-US" dirty="0"/>
              <a:t>Others of you would play basketball or football instead. </a:t>
            </a:r>
          </a:p>
          <a:p>
            <a:r>
              <a:rPr lang="en-US" dirty="0"/>
              <a:t>In programming, this means that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same </a:t>
            </a:r>
            <a:r>
              <a:rPr lang="en-US" dirty="0">
                <a:solidFill>
                  <a:srgbClr val="FF0000"/>
                </a:solidFill>
              </a:rPr>
              <a:t>method name</a:t>
            </a:r>
            <a:r>
              <a:rPr lang="en-US" dirty="0"/>
              <a:t> can cause </a:t>
            </a:r>
            <a:r>
              <a:rPr lang="en-US" b="1" dirty="0">
                <a:solidFill>
                  <a:srgbClr val="FF0000"/>
                </a:solidFill>
              </a:rPr>
              <a:t>different actions </a:t>
            </a:r>
            <a:r>
              <a:rPr lang="en-US" dirty="0"/>
              <a:t>depending on what object it is applied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8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Polymorphism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if we want to design a set of classes that represents animals</a:t>
            </a:r>
          </a:p>
          <a:p>
            <a:pPr lvl="1"/>
            <a:r>
              <a:rPr lang="en-US" dirty="0"/>
              <a:t>Every animal can play its own sound</a:t>
            </a:r>
          </a:p>
          <a:p>
            <a:pPr lvl="1"/>
            <a:endParaRPr lang="en-US" dirty="0"/>
          </a:p>
          <a:p>
            <a:r>
              <a:rPr lang="en-US" dirty="0"/>
              <a:t>How to write a method</a:t>
            </a:r>
            <a:br>
              <a:rPr lang="en-US" dirty="0"/>
            </a:br>
            <a:r>
              <a:rPr lang="en-US" dirty="0"/>
              <a:t>for playing sound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3235014"/>
            <a:ext cx="3060700" cy="30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42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Class without Polymorphism </a:t>
            </a:r>
          </a:p>
        </p:txBody>
      </p:sp>
      <p:sp>
        <p:nvSpPr>
          <p:cNvPr id="5" name="Rectangle 4"/>
          <p:cNvSpPr/>
          <p:nvPr/>
        </p:nvSpPr>
        <p:spPr>
          <a:xfrm>
            <a:off x="864434" y="1348799"/>
            <a:ext cx="7708900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FF"/>
                </a:solidFill>
                <a:latin typeface="Consolas"/>
                <a:cs typeface="Consolas"/>
              </a:rPr>
              <a:t>public class </a:t>
            </a:r>
            <a:r>
              <a:rPr lang="en-US" sz="1600" b="1" dirty="0">
                <a:latin typeface="Consolas"/>
                <a:cs typeface="Consolas"/>
              </a:rPr>
              <a:t>Animal { </a:t>
            </a:r>
          </a:p>
          <a:p>
            <a:pPr lvl="1"/>
            <a:r>
              <a:rPr lang="en-US" sz="1600" b="1" dirty="0">
                <a:latin typeface="Consolas"/>
                <a:cs typeface="Consolas"/>
              </a:rPr>
              <a:t>private String </a:t>
            </a:r>
            <a:r>
              <a:rPr lang="en-US" sz="1600" b="1" dirty="0" err="1">
                <a:latin typeface="Consolas"/>
                <a:cs typeface="Consolas"/>
              </a:rPr>
              <a:t>animalName</a:t>
            </a:r>
            <a:r>
              <a:rPr lang="en-US" sz="1600" b="1" dirty="0">
                <a:latin typeface="Consolas"/>
                <a:cs typeface="Consolas"/>
              </a:rPr>
              <a:t>; </a:t>
            </a:r>
          </a:p>
          <a:p>
            <a:pPr lvl="1"/>
            <a:r>
              <a:rPr lang="en-US" sz="1600" b="1" dirty="0">
                <a:latin typeface="Consolas"/>
                <a:cs typeface="Consolas"/>
              </a:rPr>
              <a:t>private String species; </a:t>
            </a:r>
          </a:p>
          <a:p>
            <a:pPr lvl="1"/>
            <a:r>
              <a:rPr lang="en-US" sz="1600" b="1" dirty="0">
                <a:latin typeface="Consolas"/>
                <a:cs typeface="Consolas"/>
              </a:rPr>
              <a:t>private void </a:t>
            </a:r>
            <a:r>
              <a:rPr lang="en-US" sz="1600" b="1" dirty="0" err="1">
                <a:latin typeface="Consolas"/>
                <a:cs typeface="Consolas"/>
              </a:rPr>
              <a:t>playDuckSound</a:t>
            </a:r>
            <a:r>
              <a:rPr lang="en-US" sz="1600" b="1" dirty="0">
                <a:latin typeface="Consolas"/>
                <a:cs typeface="Consolas"/>
              </a:rPr>
              <a:t>() { 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	// play "QUACK" 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} </a:t>
            </a:r>
          </a:p>
          <a:p>
            <a:pPr lvl="1"/>
            <a:r>
              <a:rPr lang="en-US" sz="1600" b="1" dirty="0">
                <a:latin typeface="Consolas"/>
                <a:cs typeface="Consolas"/>
              </a:rPr>
              <a:t>private void </a:t>
            </a:r>
            <a:r>
              <a:rPr lang="en-US" sz="1600" b="1" dirty="0" err="1">
                <a:latin typeface="Consolas"/>
                <a:cs typeface="Consolas"/>
              </a:rPr>
              <a:t>playDogSound</a:t>
            </a:r>
            <a:r>
              <a:rPr lang="en-US" sz="1600" b="1" dirty="0">
                <a:latin typeface="Consolas"/>
                <a:cs typeface="Consolas"/>
              </a:rPr>
              <a:t>() { 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	// play "WOOF" 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} </a:t>
            </a:r>
          </a:p>
          <a:p>
            <a:pPr lvl="1"/>
            <a:r>
              <a:rPr lang="en-US" sz="1600" b="1" dirty="0">
                <a:latin typeface="Consolas"/>
                <a:cs typeface="Consolas"/>
              </a:rPr>
              <a:t>	private void </a:t>
            </a:r>
            <a:r>
              <a:rPr lang="en-US" sz="1600" b="1" dirty="0" err="1">
                <a:latin typeface="Consolas"/>
                <a:cs typeface="Consolas"/>
              </a:rPr>
              <a:t>playCatSound</a:t>
            </a:r>
            <a:r>
              <a:rPr lang="en-US" sz="1600" b="1" dirty="0">
                <a:latin typeface="Consolas"/>
                <a:cs typeface="Consolas"/>
              </a:rPr>
              <a:t>() { 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// play "MEW" 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} </a:t>
            </a:r>
          </a:p>
          <a:p>
            <a:pPr lvl="1"/>
            <a:r>
              <a:rPr lang="en-US" sz="1600" b="1" dirty="0">
                <a:latin typeface="Consolas"/>
                <a:cs typeface="Consolas"/>
              </a:rPr>
              <a:t>public void speak() { </a:t>
            </a:r>
          </a:p>
          <a:p>
            <a:pPr lvl="1"/>
            <a:r>
              <a:rPr lang="en-US" sz="1600" b="1" dirty="0">
                <a:latin typeface="Consolas"/>
                <a:cs typeface="Consolas"/>
              </a:rPr>
              <a:t>	if (</a:t>
            </a:r>
            <a:r>
              <a:rPr lang="en-US" sz="1600" b="1" dirty="0" err="1">
                <a:latin typeface="Consolas"/>
                <a:cs typeface="Consolas"/>
              </a:rPr>
              <a:t>species.equals</a:t>
            </a:r>
            <a:r>
              <a:rPr lang="en-US" sz="1600" b="1" dirty="0">
                <a:latin typeface="Consolas"/>
                <a:cs typeface="Consolas"/>
              </a:rPr>
              <a:t>("Duck")) { </a:t>
            </a:r>
          </a:p>
          <a:p>
            <a:pPr lvl="2"/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latin typeface="Consolas"/>
                <a:cs typeface="Consolas"/>
              </a:rPr>
              <a:t>this.playDuckSound</a:t>
            </a:r>
            <a:r>
              <a:rPr lang="en-US" sz="1600" b="1" dirty="0">
                <a:latin typeface="Consolas"/>
                <a:cs typeface="Consolas"/>
              </a:rPr>
              <a:t>(); </a:t>
            </a:r>
          </a:p>
          <a:p>
            <a:pPr lvl="2"/>
            <a:r>
              <a:rPr lang="en-US" sz="1600" dirty="0">
                <a:latin typeface="Consolas"/>
                <a:cs typeface="Consolas"/>
              </a:rPr>
              <a:t>} </a:t>
            </a:r>
            <a:r>
              <a:rPr lang="en-US" sz="1600" b="1" dirty="0">
                <a:latin typeface="Consolas"/>
                <a:cs typeface="Consolas"/>
              </a:rPr>
              <a:t>else if (</a:t>
            </a:r>
            <a:r>
              <a:rPr lang="en-US" sz="1600" b="1" dirty="0" err="1">
                <a:latin typeface="Consolas"/>
                <a:cs typeface="Consolas"/>
              </a:rPr>
              <a:t>species.equals</a:t>
            </a:r>
            <a:r>
              <a:rPr lang="en-US" sz="1600" b="1" dirty="0">
                <a:latin typeface="Consolas"/>
                <a:cs typeface="Consolas"/>
              </a:rPr>
              <a:t>("Dog")) { </a:t>
            </a:r>
          </a:p>
          <a:p>
            <a:pPr lvl="2"/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latin typeface="Consolas"/>
                <a:cs typeface="Consolas"/>
              </a:rPr>
              <a:t>this.playDogSound</a:t>
            </a:r>
            <a:r>
              <a:rPr lang="en-US" sz="1600" b="1" dirty="0">
                <a:latin typeface="Consolas"/>
                <a:cs typeface="Consolas"/>
              </a:rPr>
              <a:t>(); </a:t>
            </a:r>
          </a:p>
          <a:p>
            <a:pPr lvl="2"/>
            <a:r>
              <a:rPr lang="en-US" sz="1600" dirty="0">
                <a:latin typeface="Consolas"/>
                <a:cs typeface="Consolas"/>
              </a:rPr>
              <a:t>} </a:t>
            </a:r>
            <a:r>
              <a:rPr lang="en-US" sz="1600" b="1" dirty="0">
                <a:latin typeface="Consolas"/>
                <a:cs typeface="Consolas"/>
              </a:rPr>
              <a:t>else if (</a:t>
            </a:r>
            <a:r>
              <a:rPr lang="en-US" sz="1600" b="1" dirty="0" err="1">
                <a:latin typeface="Consolas"/>
                <a:cs typeface="Consolas"/>
              </a:rPr>
              <a:t>species.equals</a:t>
            </a:r>
            <a:r>
              <a:rPr lang="en-US" sz="1600" b="1" dirty="0">
                <a:latin typeface="Consolas"/>
                <a:cs typeface="Consolas"/>
              </a:rPr>
              <a:t>("Cat")) { </a:t>
            </a:r>
          </a:p>
          <a:p>
            <a:pPr lvl="2"/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err="1">
                <a:latin typeface="Consolas"/>
                <a:cs typeface="Consolas"/>
              </a:rPr>
              <a:t>this.playCatSound</a:t>
            </a:r>
            <a:r>
              <a:rPr lang="en-US" sz="1600" b="1" dirty="0">
                <a:latin typeface="Consolas"/>
                <a:cs typeface="Consolas"/>
              </a:rPr>
              <a:t>(); </a:t>
            </a:r>
          </a:p>
          <a:p>
            <a:pPr lvl="2"/>
            <a:r>
              <a:rPr lang="en-US" sz="1600" dirty="0">
                <a:latin typeface="Consolas"/>
                <a:cs typeface="Consolas"/>
              </a:rPr>
              <a:t>} </a:t>
            </a:r>
          </a:p>
          <a:p>
            <a:pPr lvl="1"/>
            <a:r>
              <a:rPr lang="en-US" sz="1600" dirty="0">
                <a:latin typeface="Consolas"/>
                <a:cs typeface="Consolas"/>
              </a:rPr>
              <a:t>} </a:t>
            </a:r>
          </a:p>
          <a:p>
            <a:r>
              <a:rPr lang="en-US" sz="1600" dirty="0">
                <a:latin typeface="Consolas"/>
                <a:cs typeface="Consola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50853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Overriding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0" y="1778001"/>
            <a:ext cx="3111500" cy="3060700"/>
          </a:xfrm>
        </p:spPr>
        <p:txBody>
          <a:bodyPr/>
          <a:lstStyle/>
          <a:p>
            <a:r>
              <a:rPr lang="en-US" dirty="0"/>
              <a:t>Key Point: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When you invoke the methods from the superclass variable, the overridden method is called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016281" cy="4330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97369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VERY 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486" y="5661968"/>
            <a:ext cx="16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 = 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63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add a new animal: cow? </a:t>
            </a:r>
          </a:p>
          <a:p>
            <a:pPr lvl="1"/>
            <a:r>
              <a:rPr lang="en-US" dirty="0"/>
              <a:t>Just write a new class Cow</a:t>
            </a:r>
          </a:p>
          <a:p>
            <a:pPr lvl="2"/>
            <a:r>
              <a:rPr lang="en-US" dirty="0"/>
              <a:t>Nothing in Animal shall be changed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149600"/>
            <a:ext cx="5242522" cy="17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9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05275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4552950" cy="4926013"/>
          </a:xfrm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Consider an array of </a:t>
            </a: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Person</a:t>
            </a:r>
          </a:p>
          <a:p>
            <a:pPr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Person[] people = new Person[4];</a:t>
            </a:r>
          </a:p>
          <a:p>
            <a:pPr>
              <a:buFontTx/>
              <a:buNone/>
            </a:pPr>
            <a:endParaRPr lang="en-US" altLang="ko-KR" sz="1800" b="1" dirty="0">
              <a:solidFill>
                <a:srgbClr val="FF0000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lang="en-US" altLang="ko-KR" sz="2400" dirty="0">
                <a:ea typeface="굴림" charset="-127"/>
              </a:rPr>
              <a:t>Since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Student</a:t>
            </a:r>
            <a:r>
              <a:rPr lang="en-US" altLang="ko-KR" sz="2000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and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Undergraduate</a:t>
            </a:r>
            <a:r>
              <a:rPr lang="en-US" altLang="ko-KR" sz="2000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are types of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Person</a:t>
            </a:r>
            <a:r>
              <a:rPr lang="en-US" altLang="ko-KR" sz="2400" dirty="0">
                <a:ea typeface="굴림" charset="-127"/>
              </a:rPr>
              <a:t>, we can assign them to 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Person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sz="2400" dirty="0">
                <a:ea typeface="굴림" charset="-127"/>
              </a:rPr>
              <a:t>variables</a:t>
            </a:r>
          </a:p>
          <a:p>
            <a:pPr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people[0] = new Student("</a:t>
            </a:r>
            <a:r>
              <a:rPr lang="en-US" altLang="ko-KR" sz="18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DeBanque</a:t>
            </a: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, Robin", 8812);</a:t>
            </a:r>
          </a:p>
          <a:p>
            <a:pPr>
              <a:buFontTx/>
              <a:buNone/>
            </a:pPr>
            <a:endParaRPr lang="en-US" altLang="ko-KR" sz="1800" b="1" dirty="0">
              <a:solidFill>
                <a:srgbClr val="0070C0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people[1] = new Undergraduate("</a:t>
            </a:r>
            <a:r>
              <a:rPr lang="en-US" altLang="ko-KR" sz="18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Cotty</a:t>
            </a: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, Manny", 8812, 1);</a:t>
            </a:r>
          </a:p>
          <a:p>
            <a:pPr>
              <a:buFontTx/>
              <a:buNone/>
            </a:pPr>
            <a:endParaRPr lang="en-US" altLang="ko-KR" sz="1600" b="1" dirty="0">
              <a:solidFill>
                <a:srgbClr val="FF0000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575" y="249238"/>
            <a:ext cx="4059238" cy="60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700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Rules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MountainBike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Bicycle </a:t>
            </a:r>
          </a:p>
          <a:p>
            <a:pPr lvl="1"/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After the inheritance, the subclass inherits all the </a:t>
            </a:r>
            <a:r>
              <a:rPr lang="en-US" altLang="ko-KR" b="1" dirty="0">
                <a:solidFill>
                  <a:srgbClr val="C00000"/>
                </a:solidFill>
              </a:rPr>
              <a:t>public </a:t>
            </a:r>
            <a:r>
              <a:rPr lang="en-US" altLang="ko-KR" dirty="0">
                <a:solidFill>
                  <a:srgbClr val="C00000"/>
                </a:solidFill>
              </a:rPr>
              <a:t>variables and methods of the superclass</a:t>
            </a:r>
          </a:p>
          <a:p>
            <a:r>
              <a:rPr lang="en-US" altLang="ko-KR" dirty="0"/>
              <a:t>Also, the subclass can add new variables and methods </a:t>
            </a:r>
          </a:p>
          <a:p>
            <a:pPr lvl="1"/>
            <a:r>
              <a:rPr lang="en-US" altLang="ko-KR" sz="2200" dirty="0"/>
              <a:t>Bicycle class has </a:t>
            </a:r>
            <a:r>
              <a:rPr lang="en-US" altLang="ko-KR" sz="2200" i="1" dirty="0"/>
              <a:t>cadence, gear, speed</a:t>
            </a:r>
            <a:r>
              <a:rPr lang="en-US" altLang="ko-KR" sz="2200" dirty="0"/>
              <a:t>, constructor and four setters </a:t>
            </a:r>
          </a:p>
          <a:p>
            <a:pPr lvl="1"/>
            <a:r>
              <a:rPr lang="en-US" altLang="ko-KR" sz="2200" dirty="0" err="1"/>
              <a:t>MountainBike</a:t>
            </a:r>
            <a:r>
              <a:rPr lang="en-US" altLang="ko-KR" sz="2200" dirty="0"/>
              <a:t> class has </a:t>
            </a:r>
            <a:r>
              <a:rPr lang="en-US" altLang="ko-KR" sz="2200" b="1" i="1" dirty="0"/>
              <a:t>cadence, gear, speed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seatHeight</a:t>
            </a:r>
            <a:r>
              <a:rPr lang="en-US" altLang="ko-KR" sz="2200" dirty="0"/>
              <a:t>, constructor, </a:t>
            </a:r>
            <a:r>
              <a:rPr lang="en-US" altLang="ko-KR" sz="2200" b="1" dirty="0"/>
              <a:t>four setters </a:t>
            </a:r>
            <a:r>
              <a:rPr lang="en-US" altLang="ko-KR" sz="2200" dirty="0"/>
              <a:t>and a new setter </a:t>
            </a:r>
            <a:r>
              <a:rPr lang="en-US" altLang="ko-KR" sz="2200" dirty="0" err="1"/>
              <a:t>setHeight</a:t>
            </a:r>
            <a:r>
              <a:rPr lang="en-US" altLang="ko-KR" sz="2200" dirty="0"/>
              <a:t>()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1727" y="1475661"/>
            <a:ext cx="822507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b="1" dirty="0" err="1"/>
              <a:t>Derived_Class_Name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extends</a:t>
            </a:r>
            <a:r>
              <a:rPr lang="en-US" altLang="ko-KR" b="1" dirty="0"/>
              <a:t> </a:t>
            </a:r>
            <a:r>
              <a:rPr lang="en-US" altLang="ko-KR" b="1" dirty="0" err="1"/>
              <a:t>Base_Class_Name</a:t>
            </a:r>
            <a:r>
              <a:rPr lang="en-US" altLang="ko-K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854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Given:</a:t>
            </a:r>
          </a:p>
          <a:p>
            <a:pPr>
              <a:buFontTx/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Person[] people = new Person[4];</a:t>
            </a:r>
          </a:p>
          <a:p>
            <a:pPr>
              <a:buFontTx/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people[0] = new Student("</a:t>
            </a:r>
            <a:r>
              <a:rPr lang="en-US" altLang="ko-KR" sz="24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DeBanque</a:t>
            </a: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, Robin", 8812);</a:t>
            </a:r>
          </a:p>
          <a:p>
            <a:r>
              <a:rPr lang="en-US" altLang="ko-KR" dirty="0">
                <a:ea typeface="굴림" charset="-127"/>
              </a:rPr>
              <a:t>When invoking:</a:t>
            </a:r>
          </a:p>
          <a:p>
            <a:pPr>
              <a:buFontTx/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people[0].</a:t>
            </a:r>
            <a:r>
              <a:rPr lang="en-US" altLang="ko-KR" sz="24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writeOutput</a:t>
            </a: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();</a:t>
            </a:r>
            <a:endParaRPr lang="en-US" altLang="ko-KR" sz="2400" dirty="0">
              <a:solidFill>
                <a:srgbClr val="0070C0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lang="en-US" altLang="ko-KR" dirty="0">
                <a:ea typeface="굴림" charset="-127"/>
              </a:rPr>
              <a:t>Which </a:t>
            </a:r>
            <a:r>
              <a:rPr lang="en-US" altLang="ko-KR" sz="24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writeOutput</a:t>
            </a: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() </a:t>
            </a:r>
            <a:r>
              <a:rPr lang="en-US" altLang="ko-KR" dirty="0">
                <a:ea typeface="굴림" charset="-127"/>
              </a:rPr>
              <a:t>is invoked, the one defined for </a:t>
            </a: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Student</a:t>
            </a:r>
            <a:r>
              <a:rPr lang="en-US" altLang="ko-KR" sz="2400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or the one defined for </a:t>
            </a:r>
            <a:r>
              <a:rPr lang="en-US" altLang="ko-KR" sz="2400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Person</a:t>
            </a:r>
            <a:r>
              <a:rPr lang="en-US" altLang="ko-KR" dirty="0">
                <a:ea typeface="굴림" charset="-127"/>
              </a:rPr>
              <a:t>?</a:t>
            </a:r>
          </a:p>
          <a:p>
            <a:r>
              <a:rPr lang="en-US" altLang="ko-KR" dirty="0">
                <a:ea typeface="굴림" charset="-127"/>
              </a:rPr>
              <a:t>Answer: The one defined for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Student</a:t>
            </a:r>
            <a:r>
              <a:rPr lang="en-US" altLang="ko-KR" dirty="0">
                <a:solidFill>
                  <a:srgbClr val="0070C0"/>
                </a:solidFill>
                <a:ea typeface="굴림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399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Polymorphism Example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View </a:t>
            </a:r>
            <a:r>
              <a:rPr lang="en-US" altLang="ko-KR" dirty="0">
                <a:ea typeface="굴림" charset="-127"/>
                <a:hlinkClick r:id="rId2" action="ppaction://hlinkfile"/>
              </a:rPr>
              <a:t>sample class</a:t>
            </a:r>
            <a:r>
              <a:rPr lang="en-US" altLang="ko-KR" dirty="0">
                <a:ea typeface="굴림" charset="-127"/>
              </a:rPr>
              <a:t>, listing 8.6</a:t>
            </a:r>
            <a:br>
              <a:rPr lang="en-US" altLang="ko-KR" dirty="0">
                <a:ea typeface="굴림" charset="-127"/>
              </a:rPr>
            </a:b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PolymorphismDemo</a:t>
            </a:r>
            <a:endParaRPr lang="en-US" altLang="ko-KR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Output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0688" y="2862263"/>
            <a:ext cx="25812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4338" y="4776788"/>
            <a:ext cx="2593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5022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"No name yet"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writeOutput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hasSameName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(Person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otherPerson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.equalsIgnoreCase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otherPerson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0" y="1881842"/>
            <a:ext cx="9144000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//Indicating no number yet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initialStudentNumber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 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newStudentNumber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newStudentNumber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writeOutput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Number: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 (Student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otherStudent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.hasSameName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otherStudent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otherStudent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7709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977" y="102945"/>
            <a:ext cx="8850046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Undergraduate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//1 for freshman, 2 for sophomore,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//3 for junior, or 4 for senior.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Undergraduate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Undergraduate 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setLevel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initialLevel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//Checks 1 &lt;=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initialLevel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&lt;= 4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 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newStudentNumber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reset 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newStudentNumber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//Students reset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setLevel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newLevel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//Checks 1 &lt;=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newLevel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&lt;= 4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((1 &lt;=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4))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newLevel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"Illegal level!"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(0);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writeOutput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.writeOutput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Level: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 (Undergraduate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otherUndergraduate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 ((Student)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otherUndergraduate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otherUndergraduate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8720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6966" y="1467084"/>
            <a:ext cx="847465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PolymorphismDemo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Person[]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Person[4];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Undergraduate(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Cotty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, Manny"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4910, 1);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Undergraduate(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"Kick, Anita"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9931, 2);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DeBanque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, Robin"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8812);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Undergraduate(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Bugg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, June"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9901, 4);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(Person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.writeOutput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6960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8.4 </a:t>
            </a:r>
            <a:r>
              <a:rPr lang="en-US" altLang="ko-KR" dirty="0">
                <a:ea typeface="굴림" charset="-127"/>
              </a:rPr>
              <a:t>Interfaces </a:t>
            </a:r>
            <a:r>
              <a:rPr lang="en-US" altLang="ko-KR" b="0" dirty="0">
                <a:ea typeface="굴림" charset="-127"/>
              </a:rPr>
              <a:t>and</a:t>
            </a:r>
            <a:r>
              <a:rPr lang="en-US" altLang="ko-KR" dirty="0">
                <a:ea typeface="굴림" charset="-127"/>
              </a:rPr>
              <a:t> Abstract Classes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363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 method </a:t>
            </a:r>
          </a:p>
          <a:p>
            <a:pPr lvl="1"/>
            <a:r>
              <a:rPr lang="en-US" altLang="ko-KR" dirty="0"/>
              <a:t>A method with only signature (method name, a list of arguments, and return type)</a:t>
            </a:r>
          </a:p>
          <a:p>
            <a:pPr lvl="1"/>
            <a:r>
              <a:rPr lang="en-US" altLang="ko-KR" dirty="0"/>
              <a:t>No implementation (method body)</a:t>
            </a:r>
          </a:p>
          <a:p>
            <a:pPr lvl="1"/>
            <a:r>
              <a:rPr lang="en-US" altLang="ko-KR" dirty="0"/>
              <a:t>Use the keyword </a:t>
            </a:r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 for its declaration</a:t>
            </a:r>
          </a:p>
          <a:p>
            <a:r>
              <a:rPr lang="en-US" altLang="ko-KR" dirty="0"/>
              <a:t>Abstract class</a:t>
            </a:r>
          </a:p>
          <a:p>
            <a:pPr lvl="1"/>
            <a:r>
              <a:rPr lang="en-US" altLang="ko-KR" dirty="0"/>
              <a:t>A class containing </a:t>
            </a:r>
            <a:r>
              <a:rPr lang="en-US" altLang="ko-KR" dirty="0">
                <a:solidFill>
                  <a:srgbClr val="FF0000"/>
                </a:solidFill>
              </a:rPr>
              <a:t>one or more abstract methods</a:t>
            </a:r>
          </a:p>
          <a:p>
            <a:pPr lvl="1"/>
            <a:r>
              <a:rPr lang="en-US" altLang="ko-KR" dirty="0"/>
              <a:t>Abstract classes cannot have an instance</a:t>
            </a:r>
          </a:p>
          <a:p>
            <a:pPr lvl="1"/>
            <a:r>
              <a:rPr lang="en-US" altLang="ko-KR" dirty="0"/>
              <a:t>An abstract class must be declared with a class-modifier abstract</a:t>
            </a:r>
          </a:p>
        </p:txBody>
      </p:sp>
    </p:spTree>
    <p:extLst>
      <p:ext uri="{BB962C8B-B14F-4D97-AF65-F5344CB8AC3E}">
        <p14:creationId xmlns:p14="http://schemas.microsoft.com/office/powerpoint/2010/main" val="607402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example, in the Shape class, we can declare the abstract methods </a:t>
            </a:r>
            <a:r>
              <a:rPr lang="en-US" altLang="ko-KR" dirty="0" err="1"/>
              <a:t>getArea</a:t>
            </a:r>
            <a:r>
              <a:rPr lang="en-US" altLang="ko-KR" dirty="0"/>
              <a:t>()  as follows:</a:t>
            </a:r>
          </a:p>
        </p:txBody>
      </p:sp>
      <p:pic>
        <p:nvPicPr>
          <p:cNvPr id="1026" name="Picture 2" descr="OOP_PolymorphismAbstractSha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3900"/>
            <a:ext cx="4105275" cy="28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810000" y="3066127"/>
            <a:ext cx="5181600" cy="790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4105275" y="2596473"/>
            <a:ext cx="526732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public class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Private member variable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String color;  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Constructor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Shape (String color) {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"Shape of color=\"" + color + "\"";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  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Shape subclasses must implement a method called </a:t>
            </a:r>
            <a:r>
              <a:rPr lang="en-US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77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using </a:t>
            </a:r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 methods?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 of these methods is not possible in the base class, since the actual implementation will be defined in subclasses ( not yet known) 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The method </a:t>
            </a:r>
            <a:r>
              <a:rPr lang="en-US" altLang="ko-KR" dirty="0" err="1"/>
              <a:t>getArea</a:t>
            </a:r>
            <a:r>
              <a:rPr lang="en-US" altLang="ko-KR" dirty="0"/>
              <a:t>() in the Shape class is not yet known! (How to compute the area if the shape is not known?) </a:t>
            </a:r>
          </a:p>
          <a:p>
            <a:pPr lvl="1"/>
            <a:r>
              <a:rPr lang="en-US" altLang="ko-KR" dirty="0"/>
              <a:t>Implementation of these abstract methods will be provided later once the actual shape is known. </a:t>
            </a:r>
          </a:p>
          <a:p>
            <a:r>
              <a:rPr lang="en-US" altLang="ko-KR" dirty="0"/>
              <a:t>These abstract methods cannot be invoked because they have no implementation.</a:t>
            </a:r>
          </a:p>
          <a:p>
            <a:pPr lvl="1"/>
            <a:r>
              <a:rPr lang="en-US" altLang="ko-KR" dirty="0"/>
              <a:t>E.g.,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Shape s = new Shape(); 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s.getArea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496050" y="5751622"/>
            <a:ext cx="819150" cy="5905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496050" y="5751622"/>
            <a:ext cx="819150" cy="5905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1719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>
                <a:ea typeface="굴림" charset="-127"/>
              </a:rPr>
              <a:t> Classes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68321"/>
            <a:ext cx="8229600" cy="4884847"/>
          </a:xfrm>
        </p:spPr>
        <p:txBody>
          <a:bodyPr/>
          <a:lstStyle/>
          <a:p>
            <a:r>
              <a:rPr lang="en-US" altLang="ko-KR" sz="2400" dirty="0"/>
              <a:t>An abstract class must be declared with a class-modifier 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000" dirty="0"/>
              <a:t>A class containing </a:t>
            </a:r>
            <a:r>
              <a:rPr lang="en-US" altLang="ko-KR" sz="2000" b="1" dirty="0"/>
              <a:t>one or more </a:t>
            </a:r>
            <a:r>
              <a:rPr lang="en-US" altLang="ko-KR" sz="2000" b="1" dirty="0">
                <a:solidFill>
                  <a:srgbClr val="FF0000"/>
                </a:solidFill>
              </a:rPr>
              <a:t>abstract methods </a:t>
            </a:r>
            <a:r>
              <a:rPr lang="en-US" altLang="ko-KR" sz="2000" dirty="0"/>
              <a:t>is called an abstract class. 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105341" y="2838892"/>
            <a:ext cx="7166789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Private member variable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String color;   </a:t>
            </a:r>
          </a:p>
          <a:p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Constructor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Shape (String color) {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"Shape of color=\"" + color + "\"";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  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Shape subclasses must implement a method called </a:t>
            </a:r>
            <a:r>
              <a:rPr lang="en-US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double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8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Rules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 members</a:t>
            </a:r>
          </a:p>
          <a:p>
            <a:pPr lvl="1"/>
            <a:r>
              <a:rPr lang="en-US" altLang="ko-KR" dirty="0"/>
              <a:t>Private instance variables in a superclass are not inherited in subclass</a:t>
            </a:r>
          </a:p>
          <a:p>
            <a:pPr lvl="2"/>
            <a:r>
              <a:rPr lang="en-US" altLang="ko-KR" dirty="0"/>
              <a:t>It can be accessed/modified only with public accessor/</a:t>
            </a:r>
            <a:r>
              <a:rPr lang="en-US" altLang="ko-KR" dirty="0" err="1"/>
              <a:t>mutator</a:t>
            </a:r>
            <a:r>
              <a:rPr lang="en-US" altLang="ko-KR" dirty="0"/>
              <a:t> methods in the superclass</a:t>
            </a:r>
          </a:p>
          <a:p>
            <a:pPr lvl="1"/>
            <a:r>
              <a:rPr lang="en-US" altLang="ko-KR" dirty="0"/>
              <a:t>Similarly, private methods in a superclass are not inherited in subclass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931025" y="6473825"/>
            <a:ext cx="2212975" cy="301625"/>
          </a:xfrm>
        </p:spPr>
        <p:txBody>
          <a:bodyPr/>
          <a:lstStyle/>
          <a:p>
            <a:r>
              <a:rPr lang="en-US" altLang="ko-KR"/>
              <a:t>Page </a:t>
            </a:r>
            <a:fld id="{FDDC2DEE-BCEE-4AD3-83C9-FC323B61166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59632" y="4536152"/>
          <a:ext cx="59930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Access modifier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Same class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Same package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Subclass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Other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public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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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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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protected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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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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/>
                        </a:rPr>
                        <a:t></a:t>
                      </a:r>
                      <a:endParaRPr lang="ko-KR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private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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/>
                        </a:rPr>
                        <a:t>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/>
                        </a:rPr>
                        <a:t>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/>
                        </a:rPr>
                        <a:t></a:t>
                      </a:r>
                      <a:endParaRPr lang="ko-KR" alt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625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>
                <a:ea typeface="굴림" charset="-127"/>
              </a:rPr>
              <a:t> Classes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Not all methods of an abstract class are abstract methods</a:t>
            </a:r>
          </a:p>
          <a:p>
            <a:r>
              <a:rPr lang="en-US" altLang="ko-KR" dirty="0">
                <a:ea typeface="굴림" charset="-127"/>
              </a:rPr>
              <a:t>Abstract class makes it easier to define a base class</a:t>
            </a:r>
          </a:p>
          <a:p>
            <a:pPr lvl="1"/>
            <a:r>
              <a:rPr lang="en-US" altLang="ko-KR" dirty="0">
                <a:ea typeface="굴림" charset="-127"/>
              </a:rPr>
              <a:t>Specifies the obligation of designer to override the abstract methods for each subclass</a:t>
            </a:r>
          </a:p>
        </p:txBody>
      </p:sp>
    </p:spTree>
    <p:extLst>
      <p:ext uri="{BB962C8B-B14F-4D97-AF65-F5344CB8AC3E}">
        <p14:creationId xmlns:p14="http://schemas.microsoft.com/office/powerpoint/2010/main" val="2984603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</a:t>
            </a:r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2329"/>
            <a:ext cx="8229600" cy="4884847"/>
          </a:xfrm>
        </p:spPr>
        <p:txBody>
          <a:bodyPr/>
          <a:lstStyle/>
          <a:p>
            <a:r>
              <a:rPr lang="en-US" altLang="ko-KR" dirty="0"/>
              <a:t>Accessing by </a:t>
            </a:r>
            <a:r>
              <a:rPr lang="en-US" altLang="ko-KR" b="1" dirty="0"/>
              <a:t>inheritance!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9707" y="1981926"/>
            <a:ext cx="7088909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abstractTest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800" dirty="0">
              <a:latin typeface="Consolas" panose="020B0609020204030204" pitchFamily="49" charset="0"/>
            </a:endParaRP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s-E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s-E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obj1</a:t>
            </a:r>
            <a:r>
              <a:rPr lang="es-E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A(); </a:t>
            </a:r>
            <a:r>
              <a:rPr lang="es-ES" altLang="ko-K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//error!</a:t>
            </a:r>
          </a:p>
          <a:p>
            <a:pPr lvl="2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obj2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A{</a:t>
            </a:r>
          </a:p>
          <a:p>
            <a:pPr lvl="1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pPr lvl="1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c(){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pPr lvl="1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d(){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A{</a:t>
            </a:r>
          </a:p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b(){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1;}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3292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calculator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549" y="1279421"/>
            <a:ext cx="63839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setOprands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sum();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sum();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sum(){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"+ sum 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"+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)/2);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sum(){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 sum 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+(2/(1/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+(1/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68900" y="1368321"/>
            <a:ext cx="3975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CalculatorDemo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.setOprands(10, 20);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.run();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.setOprands(10, 20);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.run();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427698" y="3481369"/>
            <a:ext cx="148470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산술 평균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1794" y="4972440"/>
            <a:ext cx="148470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조화 평균</a:t>
            </a:r>
          </a:p>
        </p:txBody>
      </p:sp>
    </p:spTree>
    <p:extLst>
      <p:ext uri="{BB962C8B-B14F-4D97-AF65-F5344CB8AC3E}">
        <p14:creationId xmlns:p14="http://schemas.microsoft.com/office/powerpoint/2010/main" val="980588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way to describe </a:t>
            </a:r>
            <a:r>
              <a:rPr lang="en-US" altLang="ko-KR" b="1" dirty="0"/>
              <a:t>what classes should do</a:t>
            </a:r>
            <a:r>
              <a:rPr lang="en-US" altLang="ko-KR" dirty="0"/>
              <a:t>, without specifying how they should do it</a:t>
            </a:r>
          </a:p>
          <a:p>
            <a:r>
              <a:rPr lang="en-US" altLang="ko-KR" dirty="0"/>
              <a:t>Contains headings for a number of public methods</a:t>
            </a:r>
          </a:p>
          <a:p>
            <a:pPr lvl="1"/>
            <a:r>
              <a:rPr lang="en-US" altLang="ko-KR" dirty="0"/>
              <a:t>All methods are public abstract methods</a:t>
            </a:r>
          </a:p>
          <a:p>
            <a:r>
              <a:rPr lang="en-US" altLang="ko-KR" dirty="0"/>
              <a:t>A set of requirements for a class that wants to conform to the interface</a:t>
            </a:r>
          </a:p>
          <a:p>
            <a:r>
              <a:rPr lang="en-US" altLang="ko-KR" dirty="0"/>
              <a:t>Example: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3165975" y="4407210"/>
            <a:ext cx="5874815" cy="2030535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interface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Measurable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final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i="1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INCHES_PER_FOOT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12;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Returns the perimeter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double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getPerimeter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Returns the area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double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getArea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18100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declarations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Interface members</a:t>
            </a:r>
          </a:p>
          <a:p>
            <a:pPr lvl="1"/>
            <a:r>
              <a:rPr lang="en-US" altLang="zh-CN" dirty="0"/>
              <a:t>Constants (fields)</a:t>
            </a:r>
          </a:p>
          <a:p>
            <a:pPr lvl="1"/>
            <a:r>
              <a:rPr lang="en-US" altLang="zh-CN" dirty="0"/>
              <a:t>Method signatures</a:t>
            </a:r>
          </a:p>
          <a:p>
            <a:pPr lvl="1"/>
            <a:r>
              <a:rPr lang="en-US" altLang="zh-CN" dirty="0"/>
              <a:t>Nested classes and interfaces</a:t>
            </a:r>
          </a:p>
          <a:p>
            <a:r>
              <a:rPr lang="en-US" altLang="zh-CN" dirty="0"/>
              <a:t>Does not include:</a:t>
            </a:r>
          </a:p>
          <a:p>
            <a:pPr lvl="1"/>
            <a:r>
              <a:rPr lang="en-US" altLang="zh-CN" dirty="0"/>
              <a:t>Declarations of constructors</a:t>
            </a:r>
          </a:p>
          <a:p>
            <a:pPr lvl="1"/>
            <a:r>
              <a:rPr lang="en-US" altLang="zh-CN" dirty="0"/>
              <a:t>Instance variables</a:t>
            </a:r>
          </a:p>
          <a:p>
            <a:pPr lvl="1"/>
            <a:r>
              <a:rPr lang="en-US" altLang="zh-CN" dirty="0"/>
              <a:t>Method bodies</a:t>
            </a:r>
          </a:p>
          <a:p>
            <a:r>
              <a:rPr lang="en-US" altLang="ko-KR" dirty="0"/>
              <a:t>Interface name begins with uppercase letter</a:t>
            </a:r>
          </a:p>
          <a:p>
            <a:r>
              <a:rPr lang="en-US" altLang="ko-KR" dirty="0"/>
              <a:t>Stored in a file with suffix .java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9215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>
                <a:ea typeface="굴림" charset="-127"/>
              </a:rPr>
              <a:t>Make a Class Implementing an Interface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30200" y="1368321"/>
            <a:ext cx="86868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altLang="zh-CN" sz="2400" b="1" dirty="0">
                <a:latin typeface="Arial" charset="0"/>
                <a:ea typeface="宋体" charset="0"/>
                <a:cs typeface="宋体" charset="0"/>
              </a:rPr>
              <a:t>Two steps to make a class implement an interface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1. declare that the class intends to implement the given interface by using the 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implements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keyword</a:t>
            </a:r>
          </a:p>
          <a:p>
            <a:pPr lvl="1">
              <a:buNone/>
            </a:pPr>
            <a:r>
              <a:rPr lang="en-US" altLang="ko-KR" sz="2000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   </a:t>
            </a: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implements </a:t>
            </a:r>
            <a:r>
              <a:rPr lang="en-US" altLang="ko-KR" b="1" i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Interface_name</a:t>
            </a:r>
            <a:endParaRPr lang="en-US" altLang="ko-KR" b="1" i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altLang="zh-CN" sz="2000" dirty="0">
              <a:latin typeface="Arial" charset="0"/>
              <a:ea typeface="宋体" charset="0"/>
              <a:cs typeface="宋体" charset="0"/>
            </a:endParaRPr>
          </a:p>
          <a:p>
            <a:pPr lvl="1"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e.g.,  </a:t>
            </a:r>
            <a:r>
              <a:rPr lang="en-US" altLang="zh-CN" b="1" dirty="0">
                <a:latin typeface="Courier New" charset="0"/>
                <a:ea typeface="宋体" charset="0"/>
                <a:cs typeface="宋体" charset="0"/>
              </a:rPr>
              <a:t>class </a:t>
            </a:r>
            <a:r>
              <a:rPr lang="en-US" altLang="zh-CN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Employee</a:t>
            </a:r>
            <a:r>
              <a:rPr lang="en-US" altLang="zh-CN" b="1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charset="0"/>
                <a:ea typeface="宋体" charset="0"/>
                <a:cs typeface="宋体" charset="0"/>
              </a:rPr>
              <a:t>implements</a:t>
            </a:r>
            <a:r>
              <a:rPr lang="en-US" altLang="zh-CN" b="1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b="1" dirty="0">
                <a:solidFill>
                  <a:srgbClr val="CC00FF"/>
                </a:solidFill>
                <a:latin typeface="Courier New" charset="0"/>
                <a:ea typeface="宋体" charset="0"/>
                <a:cs typeface="宋体" charset="0"/>
              </a:rPr>
              <a:t>Comparable </a:t>
            </a:r>
            <a:r>
              <a:rPr lang="en-US" altLang="zh-CN" b="1" dirty="0">
                <a:latin typeface="Courier New" charset="0"/>
                <a:ea typeface="宋体" charset="0"/>
                <a:cs typeface="宋体" charset="0"/>
              </a:rPr>
              <a:t>{ . . . }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  <a:p>
            <a:pPr lvl="1"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2. Define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all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specified methods in the interface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27613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altLang="zh-CN" sz="1800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4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Example: </a:t>
            </a:r>
            <a:r>
              <a:rPr lang="en-US" altLang="ko-KR" b="0" dirty="0">
                <a:ea typeface="굴림" charset="-127"/>
              </a:rPr>
              <a:t>Rectangle</a:t>
            </a:r>
            <a:r>
              <a:rPr lang="en-US" altLang="ko-KR" dirty="0">
                <a:ea typeface="굴림" charset="-127"/>
              </a:rPr>
              <a:t>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58692"/>
            <a:ext cx="68453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/** A class of rectangles. */</a:t>
            </a:r>
          </a:p>
          <a:p>
            <a:r>
              <a:rPr lang="en-US" sz="1800" b="1" dirty="0">
                <a:latin typeface="Consolas"/>
                <a:cs typeface="Consolas"/>
              </a:rPr>
              <a:t>public class </a:t>
            </a:r>
            <a:r>
              <a:rPr lang="en-US" sz="1800" b="1" dirty="0">
                <a:solidFill>
                  <a:srgbClr val="800000"/>
                </a:solidFill>
                <a:latin typeface="Consolas"/>
                <a:cs typeface="Consolas"/>
              </a:rPr>
              <a:t>Rectangle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/>
                <a:cs typeface="Consolas"/>
              </a:rPr>
              <a:t>implements</a:t>
            </a:r>
            <a:r>
              <a:rPr lang="en-US" sz="1800" b="1" dirty="0">
                <a:latin typeface="Consolas"/>
                <a:cs typeface="Consolas"/>
              </a:rPr>
              <a:t> Measurable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    private double </a:t>
            </a:r>
            <a:r>
              <a:rPr lang="en-US" sz="1600" dirty="0" err="1">
                <a:latin typeface="Consolas"/>
                <a:cs typeface="Consolas"/>
              </a:rPr>
              <a:t>myWidth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    private double </a:t>
            </a:r>
            <a:r>
              <a:rPr lang="en-US" sz="1600" dirty="0" err="1">
                <a:latin typeface="Consolas"/>
                <a:cs typeface="Consolas"/>
              </a:rPr>
              <a:t>myHeight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public </a:t>
            </a:r>
            <a:r>
              <a:rPr lang="en-US" sz="1600" dirty="0">
                <a:solidFill>
                  <a:srgbClr val="800000"/>
                </a:solidFill>
                <a:latin typeface="Consolas"/>
                <a:cs typeface="Consolas"/>
              </a:rPr>
              <a:t>Rectangle</a:t>
            </a:r>
            <a:r>
              <a:rPr lang="en-US" sz="1600" dirty="0">
                <a:latin typeface="Consolas"/>
                <a:cs typeface="Consolas"/>
              </a:rPr>
              <a:t> (double width, double height)</a:t>
            </a:r>
          </a:p>
          <a:p>
            <a:r>
              <a:rPr lang="en-US" sz="1600" dirty="0">
                <a:latin typeface="Consolas"/>
                <a:cs typeface="Consolas"/>
              </a:rPr>
              <a:t>   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myWidth</a:t>
            </a:r>
            <a:r>
              <a:rPr lang="en-US" sz="1600" dirty="0">
                <a:latin typeface="Consolas"/>
                <a:cs typeface="Consolas"/>
              </a:rPr>
              <a:t> = width;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myHeight</a:t>
            </a:r>
            <a:r>
              <a:rPr lang="en-US" sz="1600" dirty="0">
                <a:latin typeface="Consolas"/>
                <a:cs typeface="Consolas"/>
              </a:rPr>
              <a:t> = height;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public double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getPerimeter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sz="1600" dirty="0">
                <a:latin typeface="Consolas"/>
                <a:cs typeface="Consolas"/>
              </a:rPr>
              <a:t>    {</a:t>
            </a:r>
          </a:p>
          <a:p>
            <a:r>
              <a:rPr lang="en-US" sz="1600" dirty="0">
                <a:latin typeface="Consolas"/>
                <a:cs typeface="Consolas"/>
              </a:rPr>
              <a:t>        return 2 * (</a:t>
            </a:r>
            <a:r>
              <a:rPr lang="en-US" sz="1600" dirty="0" err="1">
                <a:latin typeface="Consolas"/>
                <a:cs typeface="Consolas"/>
              </a:rPr>
              <a:t>myWidth</a:t>
            </a:r>
            <a:r>
              <a:rPr lang="en-US" sz="1600" dirty="0">
                <a:latin typeface="Consolas"/>
                <a:cs typeface="Consolas"/>
              </a:rPr>
              <a:t> + </a:t>
            </a:r>
            <a:r>
              <a:rPr lang="en-US" sz="1600" dirty="0" err="1">
                <a:latin typeface="Consolas"/>
                <a:cs typeface="Consolas"/>
              </a:rPr>
              <a:t>myHeight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 public double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getArea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sz="1600" dirty="0">
                <a:latin typeface="Consolas"/>
                <a:cs typeface="Consolas"/>
              </a:rPr>
              <a:t>    {</a:t>
            </a:r>
          </a:p>
          <a:p>
            <a:r>
              <a:rPr lang="en-US" sz="1600" dirty="0">
                <a:latin typeface="Consolas"/>
                <a:cs typeface="Consolas"/>
              </a:rPr>
              <a:t>        return </a:t>
            </a:r>
            <a:r>
              <a:rPr lang="en-US" sz="1600" dirty="0" err="1">
                <a:latin typeface="Consolas"/>
                <a:cs typeface="Consolas"/>
              </a:rPr>
              <a:t>myWidth</a:t>
            </a:r>
            <a:r>
              <a:rPr lang="en-US" sz="1600" dirty="0">
                <a:latin typeface="Consolas"/>
                <a:cs typeface="Consolas"/>
              </a:rPr>
              <a:t> * </a:t>
            </a:r>
            <a:r>
              <a:rPr lang="en-US" sz="1600" dirty="0" err="1">
                <a:latin typeface="Consolas"/>
                <a:cs typeface="Consolas"/>
              </a:rPr>
              <a:t>myHeight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99050" y="3797321"/>
            <a:ext cx="3873500" cy="23405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interface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Measurable {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final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i="1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INCHES_PER_FOOT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12;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kern="0" dirty="0">
                <a:solidFill>
                  <a:srgbClr val="3F7F5F"/>
                </a:solidFill>
                <a:latin typeface="Consolas"/>
                <a:ea typeface="맑은 고딕"/>
                <a:cs typeface="Times New Roman"/>
              </a:rPr>
              <a:t>// Returns the perimeter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getPerimeter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();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kern="0" dirty="0">
                <a:solidFill>
                  <a:srgbClr val="3F7F5F"/>
                </a:solidFill>
                <a:latin typeface="Consolas"/>
                <a:ea typeface="맑은 고딕"/>
                <a:cs typeface="Times New Roman"/>
              </a:rPr>
              <a:t>// Returns the area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getArea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();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}</a:t>
            </a:r>
            <a:endParaRPr lang="ko-KR" altLang="ko-KR" sz="1600" kern="100" dirty="0"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6724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Example: </a:t>
            </a:r>
            <a:r>
              <a:rPr lang="en-US" altLang="ko-KR" b="0" dirty="0">
                <a:ea typeface="굴림" charset="-127"/>
              </a:rPr>
              <a:t>Circle </a:t>
            </a:r>
            <a:r>
              <a:rPr lang="en-US" altLang="ko-KR" dirty="0">
                <a:ea typeface="굴림" charset="-127"/>
              </a:rPr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" y="1368321"/>
            <a:ext cx="7912100" cy="485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/** A class of circles. */</a:t>
            </a:r>
          </a:p>
          <a:p>
            <a:r>
              <a:rPr lang="en-US" sz="1800" b="1" dirty="0">
                <a:latin typeface="Consolas"/>
                <a:cs typeface="Consolas"/>
              </a:rPr>
              <a:t>public class </a:t>
            </a:r>
            <a:r>
              <a:rPr lang="en-US" sz="1800" b="1" dirty="0">
                <a:solidFill>
                  <a:srgbClr val="800000"/>
                </a:solidFill>
                <a:latin typeface="Consolas"/>
                <a:cs typeface="Consolas"/>
              </a:rPr>
              <a:t>Circle</a:t>
            </a:r>
            <a:r>
              <a:rPr lang="en-US" sz="1800" b="1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/>
                <a:cs typeface="Consolas"/>
              </a:rPr>
              <a:t>implements</a:t>
            </a:r>
            <a:r>
              <a:rPr lang="en-US" sz="1800" b="1" dirty="0">
                <a:latin typeface="Consolas"/>
                <a:cs typeface="Consolas"/>
              </a:rPr>
              <a:t> Measurable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private double </a:t>
            </a:r>
            <a:r>
              <a:rPr lang="en-US" sz="1400" dirty="0" err="1">
                <a:latin typeface="Consolas"/>
                <a:cs typeface="Consolas"/>
              </a:rPr>
              <a:t>myRadius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public </a:t>
            </a:r>
            <a:r>
              <a:rPr lang="en-US" sz="1400" b="1" dirty="0">
                <a:solidFill>
                  <a:srgbClr val="800000"/>
                </a:solidFill>
                <a:latin typeface="Consolas"/>
                <a:cs typeface="Consolas"/>
              </a:rPr>
              <a:t>Circle</a:t>
            </a:r>
            <a:r>
              <a:rPr lang="en-US" sz="1400" dirty="0">
                <a:latin typeface="Consolas"/>
                <a:cs typeface="Consolas"/>
              </a:rPr>
              <a:t>(double radius)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myRadius</a:t>
            </a:r>
            <a:r>
              <a:rPr lang="en-US" sz="1400" dirty="0">
                <a:latin typeface="Consolas"/>
                <a:cs typeface="Consolas"/>
              </a:rPr>
              <a:t> = radius;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public double </a:t>
            </a:r>
            <a:r>
              <a:rPr lang="en-US" sz="1400" dirty="0" err="1">
                <a:latin typeface="Consolas"/>
                <a:cs typeface="Consolas"/>
              </a:rPr>
              <a:t>getPerimeter</a:t>
            </a:r>
            <a:r>
              <a:rPr lang="en-US" sz="1400" dirty="0">
                <a:latin typeface="Consolas"/>
                <a:cs typeface="Consolas"/>
              </a:rPr>
              <a:t> 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    return 2 * </a:t>
            </a:r>
            <a:r>
              <a:rPr lang="en-US" sz="1400" dirty="0" err="1">
                <a:latin typeface="Consolas"/>
                <a:cs typeface="Consolas"/>
              </a:rPr>
              <a:t>Math.PI</a:t>
            </a:r>
            <a:r>
              <a:rPr lang="en-US" sz="1400" dirty="0">
                <a:latin typeface="Consolas"/>
                <a:cs typeface="Consolas"/>
              </a:rPr>
              <a:t> * </a:t>
            </a:r>
            <a:r>
              <a:rPr lang="en-US" sz="1400" dirty="0" err="1">
                <a:latin typeface="Consolas"/>
                <a:cs typeface="Consolas"/>
              </a:rPr>
              <a:t>myRadius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public double </a:t>
            </a:r>
            <a:r>
              <a:rPr lang="en-US" sz="1400" dirty="0" err="1">
                <a:latin typeface="Consolas"/>
                <a:cs typeface="Consolas"/>
              </a:rPr>
              <a:t>getCircumference</a:t>
            </a:r>
            <a:r>
              <a:rPr lang="en-US" sz="1400" dirty="0">
                <a:latin typeface="Consolas"/>
                <a:cs typeface="Consolas"/>
              </a:rPr>
              <a:t> 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    return </a:t>
            </a:r>
            <a:r>
              <a:rPr lang="en-US" sz="1400" dirty="0" err="1">
                <a:latin typeface="Consolas"/>
                <a:cs typeface="Consolas"/>
              </a:rPr>
              <a:t>getPerimeter</a:t>
            </a:r>
            <a:r>
              <a:rPr lang="en-US" sz="1400" dirty="0">
                <a:latin typeface="Consolas"/>
                <a:cs typeface="Consolas"/>
              </a:rPr>
              <a:t> ();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public double </a:t>
            </a:r>
            <a:r>
              <a:rPr lang="en-US" sz="1400" dirty="0" err="1">
                <a:latin typeface="Consolas"/>
                <a:cs typeface="Consolas"/>
              </a:rPr>
              <a:t>getArea</a:t>
            </a:r>
            <a:r>
              <a:rPr lang="en-US" sz="1400" dirty="0">
                <a:latin typeface="Consolas"/>
                <a:cs typeface="Consolas"/>
              </a:rPr>
              <a:t> 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    return </a:t>
            </a:r>
            <a:r>
              <a:rPr lang="en-US" sz="1400" dirty="0" err="1">
                <a:latin typeface="Consolas"/>
                <a:cs typeface="Consolas"/>
              </a:rPr>
              <a:t>Math.PI</a:t>
            </a:r>
            <a:r>
              <a:rPr lang="en-US" sz="1400" dirty="0">
                <a:latin typeface="Consolas"/>
                <a:cs typeface="Consolas"/>
              </a:rPr>
              <a:t> * </a:t>
            </a:r>
            <a:r>
              <a:rPr lang="en-US" sz="1400" dirty="0" err="1">
                <a:latin typeface="Consolas"/>
                <a:cs typeface="Consolas"/>
              </a:rPr>
              <a:t>myRadius</a:t>
            </a:r>
            <a:r>
              <a:rPr lang="en-US" sz="1400" dirty="0">
                <a:latin typeface="Consolas"/>
                <a:cs typeface="Consolas"/>
              </a:rPr>
              <a:t> * </a:t>
            </a:r>
            <a:r>
              <a:rPr lang="en-US" sz="1400" dirty="0" err="1">
                <a:latin typeface="Consolas"/>
                <a:cs typeface="Consolas"/>
              </a:rPr>
              <a:t>myRadius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99050" y="3797321"/>
            <a:ext cx="3873500" cy="23405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interface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Measurable {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final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i="1" kern="0" dirty="0">
                <a:solidFill>
                  <a:srgbClr val="0000C0"/>
                </a:solidFill>
                <a:latin typeface="Consolas"/>
                <a:ea typeface="맑은 고딕"/>
                <a:cs typeface="Times New Roman"/>
              </a:rPr>
              <a:t>INCHES_PER_FOOT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= 12;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kern="0" dirty="0">
                <a:solidFill>
                  <a:srgbClr val="3F7F5F"/>
                </a:solidFill>
                <a:latin typeface="Consolas"/>
                <a:ea typeface="맑은 고딕"/>
                <a:cs typeface="Times New Roman"/>
              </a:rPr>
              <a:t>// Returns the perimeter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getPerimeter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();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kern="0" dirty="0">
                <a:solidFill>
                  <a:srgbClr val="3F7F5F"/>
                </a:solidFill>
                <a:latin typeface="Consolas"/>
                <a:ea typeface="맑은 고딕"/>
                <a:cs typeface="Times New Roman"/>
              </a:rPr>
              <a:t>// Returns the area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  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ea typeface="맑은 고딕"/>
                <a:cs typeface="Times New Roman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getArea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();</a:t>
            </a:r>
            <a:endParaRPr lang="ko-KR" altLang="ko-KR" sz="1600" kern="100" dirty="0"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}</a:t>
            </a:r>
            <a:endParaRPr lang="ko-KR" altLang="ko-KR" sz="1600" kern="100" dirty="0"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321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as a type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Interfaces are not classes</a:t>
            </a:r>
          </a:p>
          <a:p>
            <a:pPr lvl="1"/>
            <a:r>
              <a:rPr lang="en-US" altLang="ko-KR" dirty="0"/>
              <a:t>Measurable x = new Measurable();  // WRONG!</a:t>
            </a:r>
          </a:p>
          <a:p>
            <a:r>
              <a:rPr lang="en-US" altLang="ko-KR" dirty="0"/>
              <a:t>You can still declare an interface variable; it refers to an object of a class that implements the interface</a:t>
            </a:r>
          </a:p>
          <a:p>
            <a:pPr lvl="1"/>
            <a:r>
              <a:rPr lang="en-US" altLang="ko-KR" dirty="0"/>
              <a:t>Measurable m = new Rectangle();  // OK</a:t>
            </a:r>
          </a:p>
          <a:p>
            <a:r>
              <a:rPr lang="en-US" altLang="ko-KR" dirty="0"/>
              <a:t>Benefits? </a:t>
            </a:r>
          </a:p>
          <a:p>
            <a:pPr lvl="1"/>
            <a:r>
              <a:rPr lang="en-US" altLang="ko-KR" dirty="0"/>
              <a:t>Allows you to view classes that are not related at all to a single type.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480547" y="5044331"/>
            <a:ext cx="4828989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나눔고딕"/>
              </a:rPr>
              <a:t>Measurable[] </a:t>
            </a:r>
            <a:r>
              <a:rPr lang="en-US" altLang="ko-KR" sz="2000" b="1" dirty="0" err="1">
                <a:solidFill>
                  <a:srgbClr val="333333"/>
                </a:solidFill>
                <a:latin typeface="나눔고딕"/>
              </a:rPr>
              <a:t>arr</a:t>
            </a:r>
            <a:r>
              <a:rPr lang="en-US" altLang="ko-KR" sz="2000" b="1" dirty="0">
                <a:solidFill>
                  <a:srgbClr val="333333"/>
                </a:solidFill>
                <a:latin typeface="나눔고딕"/>
              </a:rPr>
              <a:t> = new Shape[2];</a:t>
            </a:r>
          </a:p>
          <a:p>
            <a:r>
              <a:rPr lang="en-US" altLang="ko-KR" sz="2000" b="1" dirty="0">
                <a:solidFill>
                  <a:srgbClr val="333333"/>
                </a:solidFill>
                <a:latin typeface="나눔고딕"/>
              </a:rPr>
              <a:t>    </a:t>
            </a:r>
            <a:r>
              <a:rPr lang="en-US" altLang="ko-KR" sz="2000" b="1" dirty="0" err="1">
                <a:solidFill>
                  <a:srgbClr val="333333"/>
                </a:solidFill>
                <a:latin typeface="나눔고딕"/>
              </a:rPr>
              <a:t>arr</a:t>
            </a:r>
            <a:r>
              <a:rPr lang="en-US" altLang="ko-KR" sz="2000" b="1" dirty="0">
                <a:solidFill>
                  <a:srgbClr val="333333"/>
                </a:solidFill>
                <a:latin typeface="나눔고딕"/>
              </a:rPr>
              <a:t>[0] = new Rectangle( );</a:t>
            </a:r>
          </a:p>
          <a:p>
            <a:r>
              <a:rPr lang="en-US" altLang="ko-KR" sz="2000" b="1" dirty="0">
                <a:solidFill>
                  <a:srgbClr val="333333"/>
                </a:solidFill>
                <a:latin typeface="나눔고딕"/>
              </a:rPr>
              <a:t>    </a:t>
            </a:r>
            <a:r>
              <a:rPr lang="en-US" altLang="ko-KR" sz="2000" b="1" dirty="0" err="1">
                <a:solidFill>
                  <a:srgbClr val="333333"/>
                </a:solidFill>
                <a:latin typeface="나눔고딕"/>
              </a:rPr>
              <a:t>arr</a:t>
            </a:r>
            <a:r>
              <a:rPr lang="en-US" altLang="ko-KR" sz="2000" b="1" dirty="0">
                <a:solidFill>
                  <a:srgbClr val="333333"/>
                </a:solidFill>
                <a:latin typeface="나눔고딕"/>
              </a:rPr>
              <a:t>[1] = new Circle( );</a:t>
            </a:r>
          </a:p>
        </p:txBody>
      </p:sp>
    </p:spTree>
    <p:extLst>
      <p:ext uri="{BB962C8B-B14F-4D97-AF65-F5344CB8AC3E}">
        <p14:creationId xmlns:p14="http://schemas.microsoft.com/office/powerpoint/2010/main" val="2816670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Extending interfaces</a:t>
            </a:r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800" dirty="0">
                <a:ea typeface="宋体" charset="0"/>
                <a:cs typeface="宋体" charset="0"/>
              </a:rPr>
              <a:t>Interfaces support 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multiple</a:t>
            </a:r>
            <a:r>
              <a:rPr lang="en-US" altLang="zh-CN" sz="2800" dirty="0">
                <a:ea typeface="宋体" charset="0"/>
                <a:cs typeface="宋体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inheritance</a:t>
            </a:r>
            <a:r>
              <a:rPr lang="en-US" altLang="zh-CN" sz="2800" dirty="0">
                <a:ea typeface="宋体" charset="0"/>
                <a:cs typeface="宋体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altLang="zh-CN" b="1" dirty="0">
                <a:ea typeface="宋体" charset="0"/>
                <a:cs typeface="宋体" charset="0"/>
              </a:rPr>
              <a:t>An interface can extend more than one interface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	</a:t>
            </a:r>
          </a:p>
          <a:p>
            <a:pPr lvl="1">
              <a:buFont typeface="Arial" charset="0"/>
              <a:buChar char="•"/>
            </a:pP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Superinterfaces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and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subinterfaces</a:t>
            </a: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r>
              <a:rPr lang="en-US" altLang="ko-KR" dirty="0">
                <a:ea typeface="굴림" charset="-127"/>
              </a:rPr>
              <a:t>A class that implements the new interface must implement all the methods of both interfaces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		</a:t>
            </a: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		</a:t>
            </a:r>
            <a:r>
              <a:rPr lang="en-US" altLang="zh-CN" sz="2400" i="1" u="sng" dirty="0">
                <a:latin typeface="Arial" charset="0"/>
                <a:ea typeface="宋体" charset="0"/>
                <a:cs typeface="宋体" charset="0"/>
              </a:rPr>
              <a:t>Example</a:t>
            </a: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>
              <a:buFont typeface="Arial" charset="0"/>
              <a:buNone/>
            </a:pPr>
            <a:r>
              <a:rPr lang="en-US" altLang="zh-CN" sz="2400" b="1" dirty="0">
                <a:latin typeface="Arial" charset="0"/>
                <a:ea typeface="宋体" charset="0"/>
                <a:cs typeface="宋体" charset="0"/>
              </a:rPr>
              <a:t>	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interface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SerializableRunnable</a:t>
            </a:r>
            <a:r>
              <a:rPr lang="en-US" altLang="zh-CN" sz="20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extends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java.io.Serializable</a:t>
            </a:r>
            <a:r>
              <a:rPr lang="en-US" altLang="zh-CN" sz="20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, Runnable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			. . .</a:t>
            </a:r>
          </a:p>
          <a:p>
            <a:pPr>
              <a:buFont typeface="Arial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altLang="zh-CN" sz="2000" b="1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Arial" charset="0"/>
              <a:buNone/>
            </a:pPr>
            <a:endParaRPr lang="en-US" altLang="zh-CN" sz="2000" b="1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class Bike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22" y="1436360"/>
            <a:ext cx="6490177" cy="450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02" y="2859602"/>
            <a:ext cx="35623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253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宋体" charset="0"/>
                <a:cs typeface="宋体" charset="0"/>
              </a:rPr>
              <a:t>Why using interfaces?</a:t>
            </a:r>
            <a:endParaRPr 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An interface is a </a:t>
            </a:r>
            <a:r>
              <a:rPr lang="en-US" altLang="ko-KR" sz="2400" i="1" dirty="0"/>
              <a:t>contract</a:t>
            </a:r>
            <a:r>
              <a:rPr lang="en-US" altLang="ko-KR" sz="2400" dirty="0"/>
              <a:t> (or a protocol-</a:t>
            </a:r>
            <a:r>
              <a:rPr lang="ko-KR" altLang="en-US" sz="2400" dirty="0"/>
              <a:t>규약</a:t>
            </a:r>
            <a:r>
              <a:rPr lang="en-US" altLang="ko-KR" sz="2400" dirty="0"/>
              <a:t>, or a common understanding) of what the classes can do.</a:t>
            </a:r>
          </a:p>
          <a:p>
            <a:pPr lvl="1"/>
            <a:r>
              <a:rPr lang="en-US" altLang="ko-KR" sz="1800" dirty="0"/>
              <a:t>When a class implements a certain interface, it promises to provide implementation to all the abstract methods declared in the interface. </a:t>
            </a:r>
          </a:p>
          <a:p>
            <a:r>
              <a:rPr lang="en-US" altLang="ko-KR" sz="2400" dirty="0"/>
              <a:t>1. interfaces provide </a:t>
            </a:r>
            <a:r>
              <a:rPr lang="en-US" altLang="ko-KR" sz="2400" b="1" dirty="0">
                <a:solidFill>
                  <a:srgbClr val="FF0000"/>
                </a:solidFill>
              </a:rPr>
              <a:t>a </a:t>
            </a:r>
            <a:r>
              <a:rPr lang="en-US" altLang="ko-KR" sz="2400" b="1" i="1" dirty="0">
                <a:solidFill>
                  <a:srgbClr val="FF0000"/>
                </a:solidFill>
              </a:rPr>
              <a:t>communication contract</a:t>
            </a:r>
            <a:r>
              <a:rPr lang="en-US" altLang="ko-KR" sz="2400" b="1" dirty="0">
                <a:solidFill>
                  <a:srgbClr val="FF0000"/>
                </a:solidFill>
              </a:rPr>
              <a:t> between two objects.</a:t>
            </a:r>
          </a:p>
          <a:p>
            <a:pPr lvl="1"/>
            <a:r>
              <a:rPr lang="en-US" altLang="ko-KR" sz="2000" dirty="0"/>
              <a:t>If you know a class implements an interface, then you are guaranteed to be able to invoke these methods safely</a:t>
            </a:r>
          </a:p>
          <a:p>
            <a:r>
              <a:rPr lang="en-US" altLang="ko-KR" sz="2400" dirty="0"/>
              <a:t>2. Java does not support multiple inheritance; that is supplemented by “multiple implementation of interfaces”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42169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en-US" altLang="ko-KR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Movable</a:t>
            </a:r>
            <a:r>
              <a:rPr lang="en-US" altLang="ko-KR" dirty="0"/>
              <a:t> 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Suppose that our application involves many objects that can move. We could define an interface called 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Movable</a:t>
            </a:r>
            <a:r>
              <a:rPr lang="en-US" altLang="ko-KR" dirty="0"/>
              <a:t>, containing the signatures of the various movement method.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OOP_InterfaceMov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08" y="3103266"/>
            <a:ext cx="2978892" cy="31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3816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Define interface 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Movable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72632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Moveable.java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2360613"/>
            <a:ext cx="79994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99121" y="2981497"/>
            <a:ext cx="7144168" cy="1163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400" i="1" dirty="0">
              <a:solidFill>
                <a:srgbClr val="0000FF"/>
              </a:solidFill>
            </a:endParaRPr>
          </a:p>
        </p:txBody>
      </p:sp>
      <p:pic>
        <p:nvPicPr>
          <p:cNvPr id="7" name="Picture 2" descr="OOP_InterfaceMov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08" y="3103266"/>
            <a:ext cx="2978892" cy="31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4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MovablePoint.java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3973" y="1553545"/>
            <a:ext cx="469526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MovablePoint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Movable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Private member variables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x, y; 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(x, y) coordinates of the point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Constructor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MovablePoint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y)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y;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@Override 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"Point at (" + x + "," + y + ")";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874" y="1440026"/>
            <a:ext cx="3808861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 abstract methods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defined in the interface Movable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moveUp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y--;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moveDown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y++;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moveLeft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x--;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moveRight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x++;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3336633"/>
            <a:ext cx="4231189" cy="40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400" i="1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" y="4595024"/>
            <a:ext cx="4231189" cy="40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400" i="1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12864" y="2353225"/>
            <a:ext cx="2552564" cy="40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400" i="1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12864" y="3429000"/>
            <a:ext cx="2552564" cy="40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400" i="1" dirty="0">
              <a:solidFill>
                <a:srgbClr val="0000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0676" y="4478850"/>
            <a:ext cx="2552564" cy="40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400" i="1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0676" y="5528701"/>
            <a:ext cx="2552564" cy="40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Program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0162" y="1609626"/>
            <a:ext cx="752795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TestMovable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Movable m1 = new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MovablePoint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(5, 5);  </a:t>
            </a:r>
            <a:r>
              <a:rPr lang="en-US" altLang="ko-KR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upcast</a:t>
            </a:r>
            <a:endParaRPr lang="en-US" altLang="ko-KR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(m1);   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(5,5)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m1.moveDown();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(m1); 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(5,6) 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m1.moveRight();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(m1); 	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(6,6)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89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Lab: Sorting an Array of Fruit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Initial (non-working) attempt to sort an array of </a:t>
            </a: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Fruit</a:t>
            </a:r>
            <a:r>
              <a:rPr lang="en-US" altLang="ko-KR" dirty="0">
                <a:ea typeface="굴림" charset="-127"/>
              </a:rPr>
              <a:t> objects</a:t>
            </a:r>
          </a:p>
          <a:p>
            <a:r>
              <a:rPr lang="en-US" altLang="ko-KR" dirty="0">
                <a:ea typeface="굴림" charset="-127"/>
              </a:rPr>
              <a:t>View </a:t>
            </a:r>
            <a:r>
              <a:rPr lang="en-US" altLang="ko-KR" dirty="0">
                <a:ea typeface="굴림" charset="-127"/>
                <a:hlinkClick r:id="rId2" action="ppaction://hlinkfile"/>
              </a:rPr>
              <a:t>class definition</a:t>
            </a:r>
            <a:r>
              <a:rPr lang="en-US" altLang="ko-KR" dirty="0">
                <a:ea typeface="굴림" charset="-127"/>
              </a:rPr>
              <a:t>, listing 8.16</a:t>
            </a:r>
            <a:br>
              <a:rPr lang="en-US" altLang="ko-KR" dirty="0">
                <a:ea typeface="굴림" charset="-127"/>
              </a:rPr>
            </a:b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 Fruit</a:t>
            </a:r>
          </a:p>
          <a:p>
            <a:r>
              <a:rPr lang="en-US" altLang="ko-KR" dirty="0">
                <a:ea typeface="굴림" charset="-127"/>
              </a:rPr>
              <a:t>View </a:t>
            </a:r>
            <a:r>
              <a:rPr lang="en-US" altLang="ko-KR" dirty="0">
                <a:ea typeface="굴림" charset="-127"/>
                <a:hlinkClick r:id="rId2" action="ppaction://hlinkfile"/>
              </a:rPr>
              <a:t>test class</a:t>
            </a:r>
            <a:r>
              <a:rPr lang="en-US" altLang="ko-KR" dirty="0">
                <a:ea typeface="굴림" charset="-127"/>
              </a:rPr>
              <a:t>, listing 8.17</a:t>
            </a:r>
            <a:br>
              <a:rPr lang="en-US" altLang="ko-KR" dirty="0">
                <a:ea typeface="굴림" charset="-127"/>
              </a:rPr>
            </a:b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FruitDemo</a:t>
            </a:r>
            <a:endParaRPr lang="en-US" altLang="ko-KR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lang="en-US" altLang="ko-KR" dirty="0">
                <a:ea typeface="굴림" charset="-127"/>
              </a:rPr>
              <a:t>Result: Exception in thread “main”</a:t>
            </a:r>
          </a:p>
          <a:p>
            <a:pPr lvl="1"/>
            <a:r>
              <a:rPr lang="en-US" altLang="ko-KR" dirty="0">
                <a:ea typeface="굴림" charset="-127"/>
                <a:cs typeface="Courier New" pitchFamily="49" charset="0"/>
              </a:rPr>
              <a:t>Sort tries to invoke </a:t>
            </a:r>
            <a:r>
              <a:rPr lang="en-US" altLang="ko-KR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compareTo</a:t>
            </a:r>
            <a:r>
              <a:rPr lang="en-US" altLang="ko-KR" dirty="0">
                <a:ea typeface="굴림" charset="-127"/>
                <a:cs typeface="Courier New" pitchFamily="49" charset="0"/>
              </a:rPr>
              <a:t> method but it doesn’t exist</a:t>
            </a:r>
          </a:p>
          <a:p>
            <a:pPr>
              <a:buFontTx/>
              <a:buNone/>
            </a:pP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5955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Sorting an Array of Fruit Objects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057" y="1435006"/>
            <a:ext cx="4013200" cy="28746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public class Fruit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private String </a:t>
            </a:r>
            <a:r>
              <a:rPr lang="en-US" sz="1400" dirty="0" err="1">
                <a:latin typeface="Consolas"/>
                <a:cs typeface="Consolas"/>
              </a:rPr>
              <a:t>fruitName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public Fruit()	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fruitName</a:t>
            </a:r>
            <a:r>
              <a:rPr lang="en-US" sz="1400" dirty="0">
                <a:latin typeface="Consolas"/>
                <a:cs typeface="Consolas"/>
              </a:rPr>
              <a:t> = "";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public Fruit(String name)	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fruitName</a:t>
            </a:r>
            <a:r>
              <a:rPr lang="en-US" sz="1400" dirty="0">
                <a:latin typeface="Consolas"/>
                <a:cs typeface="Consolas"/>
              </a:rPr>
              <a:t> = name;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public void </a:t>
            </a:r>
            <a:r>
              <a:rPr lang="en-US" sz="1400" dirty="0" err="1">
                <a:latin typeface="Consolas"/>
                <a:cs typeface="Consolas"/>
              </a:rPr>
              <a:t>setName</a:t>
            </a:r>
            <a:r>
              <a:rPr lang="en-US" sz="1400" dirty="0">
                <a:latin typeface="Consolas"/>
                <a:cs typeface="Consolas"/>
              </a:rPr>
              <a:t>(String name)	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fruitName</a:t>
            </a:r>
            <a:r>
              <a:rPr lang="en-US" sz="1400" dirty="0">
                <a:latin typeface="Consolas"/>
                <a:cs typeface="Consolas"/>
              </a:rPr>
              <a:t> = name;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public String </a:t>
            </a:r>
            <a:r>
              <a:rPr lang="en-US" sz="1400" dirty="0" err="1">
                <a:latin typeface="Consolas"/>
                <a:cs typeface="Consolas"/>
              </a:rPr>
              <a:t>getName</a:t>
            </a:r>
            <a:r>
              <a:rPr lang="en-US" sz="1400" dirty="0">
                <a:latin typeface="Consolas"/>
                <a:cs typeface="Consolas"/>
              </a:rPr>
              <a:t>()	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	return </a:t>
            </a:r>
            <a:r>
              <a:rPr lang="en-US" sz="1400" dirty="0" err="1">
                <a:latin typeface="Consolas"/>
                <a:cs typeface="Consolas"/>
              </a:rPr>
              <a:t>fruitName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Consolas"/>
                <a:cs typeface="Consolas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9257" y="1447413"/>
            <a:ext cx="49022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java.util.Arrays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FruitDemo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public static void main(String[] </a:t>
            </a:r>
            <a:r>
              <a:rPr lang="en-US" sz="1500" dirty="0" err="1">
                <a:latin typeface="Consolas"/>
                <a:cs typeface="Consolas"/>
              </a:rPr>
              <a:t>args</a:t>
            </a:r>
            <a:r>
              <a:rPr lang="en-US" sz="1500" dirty="0">
                <a:latin typeface="Consolas"/>
                <a:cs typeface="Consolas"/>
              </a:rPr>
              <a:t>)	{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Fruit[] fruits = new Fruit[4];</a:t>
            </a:r>
          </a:p>
          <a:p>
            <a:pPr>
              <a:lnSpc>
                <a:spcPct val="80000"/>
              </a:lnSpc>
            </a:pPr>
            <a:endParaRPr lang="en-US" sz="15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fruits[0] = new Fruit("Orange");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fruits[1] = new Fruit("Apple");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fruits[2] = new Fruit("Kiwi");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fruits[3] = new Fruit("Durian");</a:t>
            </a:r>
          </a:p>
          <a:p>
            <a:pPr>
              <a:lnSpc>
                <a:spcPct val="80000"/>
              </a:lnSpc>
            </a:pPr>
            <a:endParaRPr lang="en-US" sz="15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>
                <a:latin typeface="Consolas"/>
                <a:cs typeface="Consolas"/>
              </a:rPr>
              <a:t>Arrays.sort</a:t>
            </a:r>
            <a:r>
              <a:rPr lang="en-US" sz="1500" dirty="0">
                <a:latin typeface="Consolas"/>
                <a:cs typeface="Consolas"/>
              </a:rPr>
              <a:t>(fruits);</a:t>
            </a:r>
          </a:p>
          <a:p>
            <a:pPr>
              <a:lnSpc>
                <a:spcPct val="80000"/>
              </a:lnSpc>
            </a:pPr>
            <a:endParaRPr lang="en-US" sz="15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// Output the sorted array of fruits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for (Fruit f : fruits)		{			</a:t>
            </a:r>
            <a:r>
              <a:rPr lang="en-US" sz="1500" dirty="0" err="1">
                <a:latin typeface="Consolas"/>
                <a:cs typeface="Consolas"/>
              </a:rPr>
              <a:t>System.out.println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f.getName</a:t>
            </a:r>
            <a:r>
              <a:rPr lang="en-US" sz="1500" dirty="0">
                <a:latin typeface="Consolas"/>
                <a:cs typeface="Consolas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latin typeface="Consolas"/>
                <a:cs typeface="Consolas"/>
              </a:rPr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3943" y="4855454"/>
            <a:ext cx="8446521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ko-KR" sz="1600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java.lang.ClassCastException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: Fruit cannot be cast to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java.lang.Comparable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java.util.ComparableTimSort.countRunAndMakeAscending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(Unknown Source)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java.util.ComparableTimSort.sort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(Unknown Source)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java.util.Arrays.sort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(Unknown Source)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FruitDemo.main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66CC"/>
                </a:solidFill>
                <a:latin typeface="Consolas" panose="020B0609020204030204" pitchFamily="49" charset="0"/>
              </a:rPr>
              <a:t>FruitDemo.java:14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96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Comparable</a:t>
            </a:r>
            <a:r>
              <a:rPr lang="en-US" altLang="ko-KR" dirty="0"/>
              <a:t>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errors in </a:t>
            </a:r>
            <a:r>
              <a:rPr lang="en-US" altLang="ko-KR" dirty="0" err="1"/>
              <a:t>Array.sort</a:t>
            </a:r>
            <a:r>
              <a:rPr lang="en-US" altLang="ko-KR" dirty="0"/>
              <a:t>()?</a:t>
            </a:r>
          </a:p>
          <a:p>
            <a:endParaRPr lang="en-US" altLang="ko-KR" dirty="0"/>
          </a:p>
          <a:p>
            <a:r>
              <a:rPr lang="en-US" altLang="ko-KR" dirty="0"/>
              <a:t>As soon as sort () is executed, it is sorted internally according to </a:t>
            </a:r>
            <a:r>
              <a:rPr lang="en-US" altLang="ko-KR" b="1" dirty="0"/>
              <a:t>the content of the method through </a:t>
            </a:r>
            <a:r>
              <a:rPr lang="en-US" altLang="ko-KR" b="1" dirty="0" err="1"/>
              <a:t>compareTo</a:t>
            </a:r>
            <a:r>
              <a:rPr lang="en-US" altLang="ko-KR" b="1" dirty="0"/>
              <a:t> ()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Comparable interface</a:t>
            </a:r>
          </a:p>
          <a:p>
            <a:pPr lvl="1"/>
            <a:r>
              <a:rPr lang="en-US" altLang="ko-KR" dirty="0"/>
              <a:t>A predefined interface in Java</a:t>
            </a:r>
          </a:p>
          <a:p>
            <a:pPr lvl="1"/>
            <a:r>
              <a:rPr lang="en-US" altLang="ko-KR" dirty="0"/>
              <a:t>Impose an ordering upon objects that implement it</a:t>
            </a:r>
          </a:p>
          <a:p>
            <a:pPr lvl="1"/>
            <a:r>
              <a:rPr lang="en-US" altLang="ko-KR" dirty="0"/>
              <a:t>Requires </a:t>
            </a:r>
            <a:r>
              <a:rPr lang="en-US" altLang="ko-KR" i="1" dirty="0" err="1"/>
              <a:t>compareTo</a:t>
            </a:r>
            <a:r>
              <a:rPr lang="en-US" altLang="ko-KR" dirty="0"/>
              <a:t>() method to be implemented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9000" y="1424785"/>
            <a:ext cx="4204907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ko-KR" sz="1600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java.lang.ClassCastException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: Fruit cannot be cast to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java.lang.Comparable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Comparable</a:t>
            </a:r>
            <a:r>
              <a:rPr lang="en-US" altLang="ko-KR" dirty="0"/>
              <a:t> interface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43198"/>
          </a:xfrm>
          <a:noFill/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zh-CN" sz="2000" dirty="0">
                <a:latin typeface="Consolas"/>
                <a:ea typeface="宋体" charset="0"/>
                <a:cs typeface="Consolas"/>
              </a:rPr>
              <a:t>public </a:t>
            </a:r>
            <a:r>
              <a:rPr lang="en-US" altLang="zh-CN" sz="2000" b="1" dirty="0">
                <a:solidFill>
                  <a:srgbClr val="0000FF"/>
                </a:solidFill>
                <a:latin typeface="Consolas"/>
                <a:ea typeface="宋体" charset="0"/>
                <a:cs typeface="Consolas"/>
              </a:rPr>
              <a:t>interface</a:t>
            </a:r>
            <a:r>
              <a:rPr lang="en-US" altLang="zh-CN" sz="2000" dirty="0">
                <a:latin typeface="Consolas"/>
                <a:ea typeface="宋体" charset="0"/>
                <a:cs typeface="Consola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 charset="0"/>
                <a:cs typeface="Consolas"/>
              </a:rPr>
              <a:t>Comparable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/>
                <a:ea typeface="宋体" charset="0"/>
                <a:cs typeface="Consolas"/>
              </a:rPr>
              <a:t>			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/>
                <a:ea typeface="宋体" charset="0"/>
                <a:cs typeface="Consolas"/>
              </a:rPr>
              <a:t>				</a:t>
            </a:r>
            <a:r>
              <a:rPr lang="en-US" altLang="zh-CN" sz="2000" dirty="0" err="1">
                <a:latin typeface="Consolas"/>
                <a:ea typeface="宋体" charset="0"/>
                <a:cs typeface="Consolas"/>
              </a:rPr>
              <a:t>int</a:t>
            </a:r>
            <a:r>
              <a:rPr lang="en-US" altLang="zh-CN" sz="2000" dirty="0">
                <a:latin typeface="Consolas"/>
                <a:ea typeface="宋体" charset="0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ea typeface="宋体" charset="0"/>
                <a:cs typeface="Consolas"/>
              </a:rPr>
              <a:t>compareTo</a:t>
            </a:r>
            <a:r>
              <a:rPr lang="en-US" altLang="zh-CN" sz="2000" dirty="0">
                <a:latin typeface="Consolas"/>
                <a:ea typeface="宋体" charset="0"/>
                <a:cs typeface="Consolas"/>
              </a:rPr>
              <a:t>(Object </a:t>
            </a:r>
            <a:r>
              <a:rPr lang="en-US" altLang="zh-CN" sz="2000" dirty="0" err="1">
                <a:latin typeface="Consolas"/>
                <a:ea typeface="宋体" charset="0"/>
                <a:cs typeface="Consolas"/>
              </a:rPr>
              <a:t>otherObject</a:t>
            </a:r>
            <a:r>
              <a:rPr lang="en-US" altLang="zh-CN" sz="2000" dirty="0">
                <a:latin typeface="Consolas"/>
                <a:ea typeface="宋体" charset="0"/>
                <a:cs typeface="Consolas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/>
                <a:ea typeface="宋体" charset="0"/>
                <a:cs typeface="Consolas"/>
              </a:rPr>
              <a:t>			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" y="2888461"/>
            <a:ext cx="8527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This requires that any class implementing the Comparable interface contains a </a:t>
            </a:r>
            <a:r>
              <a:rPr lang="en-US" altLang="ko-KR" dirty="0" err="1"/>
              <a:t>compareTo</a:t>
            </a:r>
            <a:r>
              <a:rPr lang="en-US" altLang="ko-KR" dirty="0"/>
              <a:t> method, and this method must take an Object parameter and return an integer</a:t>
            </a:r>
          </a:p>
        </p:txBody>
      </p:sp>
    </p:spTree>
    <p:extLst>
      <p:ext uri="{BB962C8B-B14F-4D97-AF65-F5344CB8AC3E}">
        <p14:creationId xmlns:p14="http://schemas.microsoft.com/office/powerpoint/2010/main" val="39137036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Comparable</a:t>
            </a:r>
            <a:r>
              <a:rPr lang="en-US" altLang="ko-KR" dirty="0"/>
              <a:t> interface</a:t>
            </a:r>
            <a:endParaRPr lang="ko-KR" altLang="en-US" dirty="0"/>
          </a:p>
        </p:txBody>
      </p:sp>
      <p:sp>
        <p:nvSpPr>
          <p:cNvPr id="5" name="Text Box 1"/>
          <p:cNvSpPr txBox="1"/>
          <p:nvPr/>
        </p:nvSpPr>
        <p:spPr>
          <a:xfrm>
            <a:off x="457200" y="1262299"/>
            <a:ext cx="8570980" cy="5502395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Fruit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implements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java.lang.Comparable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String </a:t>
            </a:r>
            <a:r>
              <a:rPr lang="en-US" sz="16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Fruit()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6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6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""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Fruit(String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this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6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kern="0" dirty="0">
                <a:solidFill>
                  <a:srgbClr val="646464"/>
                </a:solidFill>
                <a:effectLst/>
                <a:latin typeface="Consolas"/>
                <a:ea typeface="맑은 고딕"/>
                <a:cs typeface="Times New Roman"/>
              </a:rPr>
              <a:t>@Override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String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toString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kern="0" dirty="0">
                <a:solidFill>
                  <a:srgbClr val="646464"/>
                </a:solidFill>
                <a:effectLst/>
                <a:latin typeface="Consolas"/>
                <a:ea typeface="맑은 고딕"/>
                <a:cs typeface="Times New Roman"/>
              </a:rPr>
              <a:t>@Override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compareTo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(Object </a:t>
            </a:r>
            <a:r>
              <a:rPr lang="en-US" sz="16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obj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if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(!(</a:t>
            </a:r>
            <a:r>
              <a:rPr lang="en-US" sz="16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obj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!=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null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|| </a:t>
            </a:r>
            <a:r>
              <a:rPr lang="en-US" sz="16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obj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instanceof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Fruit))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0;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Fruit </a:t>
            </a:r>
            <a:r>
              <a:rPr lang="en-US" sz="16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fruit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(Fruit)</a:t>
            </a:r>
            <a:r>
              <a:rPr lang="en-US" sz="16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obj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this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6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.compareTo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fruit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6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61854" y="4711958"/>
            <a:ext cx="6922514" cy="1655469"/>
          </a:xfrm>
          <a:prstGeom prst="roundRect">
            <a:avLst>
              <a:gd name="adj" fmla="val 5102"/>
            </a:avLst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class </a:t>
            </a:r>
            <a:r>
              <a:rPr lang="en-US" altLang="ko-KR" dirty="0" err="1"/>
              <a:t>MountainBike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91648"/>
            <a:ext cx="6988629" cy="975049"/>
          </a:xfrm>
        </p:spPr>
        <p:txBody>
          <a:bodyPr/>
          <a:lstStyle/>
          <a:p>
            <a:r>
              <a:rPr lang="en-US" altLang="ko-KR" sz="2400" b="1" dirty="0" err="1"/>
              <a:t>MountainBike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All properties are same with Bike except that its </a:t>
            </a:r>
            <a:r>
              <a:rPr lang="en-US" altLang="ko-KR" sz="2000" dirty="0" err="1"/>
              <a:t>seatHeight</a:t>
            </a:r>
            <a:r>
              <a:rPr lang="en-US" altLang="ko-KR" sz="2000" dirty="0"/>
              <a:t> is adjustable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6" y="2634424"/>
            <a:ext cx="6975799" cy="343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27" y="681008"/>
            <a:ext cx="3317203" cy="287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8100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compareTo</a:t>
            </a:r>
            <a:r>
              <a:rPr lang="en-US" altLang="ko-KR" sz="4000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Method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368321"/>
            <a:ext cx="8229600" cy="739879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An alternate definition that will sort by length of the fruit name</a:t>
            </a:r>
          </a:p>
          <a:p>
            <a:endParaRPr lang="en-US" altLang="ko-KR" dirty="0">
              <a:ea typeface="굴림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2" y="2294558"/>
            <a:ext cx="8645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cs typeface="Consolas"/>
              </a:rPr>
              <a:t>public class Fruit </a:t>
            </a:r>
            <a:r>
              <a:rPr lang="en-US" sz="1800" b="1" dirty="0">
                <a:solidFill>
                  <a:srgbClr val="FF6600"/>
                </a:solidFill>
                <a:latin typeface="Consolas"/>
                <a:cs typeface="Consolas"/>
              </a:rPr>
              <a:t>implements Comparable</a:t>
            </a:r>
            <a:r>
              <a:rPr lang="en-US" sz="1800" dirty="0">
                <a:latin typeface="Consolas"/>
                <a:cs typeface="Consolas"/>
              </a:rPr>
              <a:t>{   …</a:t>
            </a:r>
          </a:p>
          <a:p>
            <a:r>
              <a:rPr lang="en-US" sz="1800" dirty="0">
                <a:latin typeface="Consolas"/>
                <a:cs typeface="Consolas"/>
              </a:rPr>
              <a:t>	public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compareTo</a:t>
            </a:r>
            <a:r>
              <a:rPr lang="en-US" sz="1800" dirty="0">
                <a:latin typeface="Consolas"/>
                <a:cs typeface="Consolas"/>
              </a:rPr>
              <a:t>(Object o)	{</a:t>
            </a:r>
          </a:p>
          <a:p>
            <a:r>
              <a:rPr lang="en-US" sz="1800" dirty="0">
                <a:latin typeface="Consolas"/>
                <a:cs typeface="Consolas"/>
              </a:rPr>
              <a:t>		if ((o != null) &amp;&amp; (o </a:t>
            </a:r>
            <a:r>
              <a:rPr lang="en-US" sz="1800" dirty="0" err="1">
                <a:latin typeface="Consolas"/>
                <a:cs typeface="Consolas"/>
              </a:rPr>
              <a:t>instanceof</a:t>
            </a:r>
            <a:r>
              <a:rPr lang="en-US" sz="1800" dirty="0">
                <a:latin typeface="Consolas"/>
                <a:cs typeface="Consolas"/>
              </a:rPr>
              <a:t> Fruit))		{</a:t>
            </a:r>
          </a:p>
          <a:p>
            <a:r>
              <a:rPr lang="en-US" sz="1800" dirty="0">
                <a:latin typeface="Consolas"/>
                <a:cs typeface="Consolas"/>
              </a:rPr>
              <a:t>			Fruit </a:t>
            </a:r>
            <a:r>
              <a:rPr lang="en-US" sz="1800" dirty="0" err="1">
                <a:latin typeface="Consolas"/>
                <a:cs typeface="Consolas"/>
              </a:rPr>
              <a:t>otherFruit</a:t>
            </a:r>
            <a:r>
              <a:rPr lang="en-US" sz="1800" dirty="0">
                <a:latin typeface="Consolas"/>
                <a:cs typeface="Consolas"/>
              </a:rPr>
              <a:t> = (Fruit) o;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/>
                <a:cs typeface="Consolas"/>
              </a:rPr>
              <a:t>	/* Alternate definition of comparison using fruit length */</a:t>
            </a:r>
          </a:p>
          <a:p>
            <a:r>
              <a:rPr lang="en-US" sz="1800" dirty="0">
                <a:latin typeface="Consolas"/>
                <a:cs typeface="Consolas"/>
              </a:rPr>
              <a:t>		 if (</a:t>
            </a:r>
            <a:r>
              <a:rPr lang="en-US" sz="1800" dirty="0" err="1">
                <a:latin typeface="Consolas"/>
                <a:cs typeface="Consolas"/>
              </a:rPr>
              <a:t>fruitName.length</a:t>
            </a:r>
            <a:r>
              <a:rPr lang="en-US" sz="1800" dirty="0">
                <a:latin typeface="Consolas"/>
                <a:cs typeface="Consolas"/>
              </a:rPr>
              <a:t>() &gt; </a:t>
            </a:r>
            <a:r>
              <a:rPr lang="en-US" sz="1800" dirty="0" err="1">
                <a:latin typeface="Consolas"/>
                <a:cs typeface="Consolas"/>
              </a:rPr>
              <a:t>otherFruit.fruitName.length</a:t>
            </a:r>
            <a:r>
              <a:rPr lang="en-US" sz="1800" dirty="0">
                <a:latin typeface="Consolas"/>
                <a:cs typeface="Consolas"/>
              </a:rPr>
              <a:t>())</a:t>
            </a:r>
          </a:p>
          <a:p>
            <a:r>
              <a:rPr lang="en-US" sz="1800" dirty="0">
                <a:latin typeface="Consolas"/>
                <a:cs typeface="Consolas"/>
              </a:rPr>
              <a:t>			 return 1;</a:t>
            </a:r>
          </a:p>
          <a:p>
            <a:r>
              <a:rPr lang="en-US" sz="1800" dirty="0">
                <a:latin typeface="Consolas"/>
                <a:cs typeface="Consolas"/>
              </a:rPr>
              <a:t>		 else if (</a:t>
            </a:r>
            <a:r>
              <a:rPr lang="en-US" sz="1800" dirty="0" err="1">
                <a:latin typeface="Consolas"/>
                <a:cs typeface="Consolas"/>
              </a:rPr>
              <a:t>fruitName.length</a:t>
            </a:r>
            <a:r>
              <a:rPr lang="en-US" sz="1800" dirty="0">
                <a:latin typeface="Consolas"/>
                <a:cs typeface="Consolas"/>
              </a:rPr>
              <a:t>() &lt;</a:t>
            </a:r>
            <a:r>
              <a:rPr lang="en-US" sz="1800" dirty="0" err="1">
                <a:latin typeface="Consolas"/>
                <a:cs typeface="Consolas"/>
              </a:rPr>
              <a:t>otherFruit.fruitName.length</a:t>
            </a:r>
            <a:r>
              <a:rPr lang="en-US" sz="1800" dirty="0">
                <a:latin typeface="Consolas"/>
                <a:cs typeface="Consolas"/>
              </a:rPr>
              <a:t>())</a:t>
            </a:r>
          </a:p>
          <a:p>
            <a:r>
              <a:rPr lang="en-US" sz="1800" dirty="0">
                <a:latin typeface="Consolas"/>
                <a:cs typeface="Consolas"/>
              </a:rPr>
              <a:t>			 return -1;</a:t>
            </a:r>
          </a:p>
          <a:p>
            <a:r>
              <a:rPr lang="en-US" sz="1800" dirty="0">
                <a:latin typeface="Consolas"/>
                <a:cs typeface="Consolas"/>
              </a:rPr>
              <a:t>		 else</a:t>
            </a:r>
          </a:p>
          <a:p>
            <a:r>
              <a:rPr lang="en-US" sz="1800" dirty="0">
                <a:latin typeface="Consolas"/>
                <a:cs typeface="Consolas"/>
              </a:rPr>
              <a:t>			 return 0;</a:t>
            </a:r>
          </a:p>
          <a:p>
            <a:r>
              <a:rPr lang="en-US" sz="1800" dirty="0">
                <a:latin typeface="Consolas"/>
                <a:cs typeface="Consolas"/>
              </a:rPr>
              <a:t>		}</a:t>
            </a:r>
          </a:p>
          <a:p>
            <a:r>
              <a:rPr lang="en-US" sz="1800" dirty="0">
                <a:latin typeface="Consolas"/>
                <a:cs typeface="Consolas"/>
              </a:rPr>
              <a:t>		return -1;		// Default if other object is not a Fruit</a:t>
            </a:r>
          </a:p>
          <a:p>
            <a:r>
              <a:rPr lang="en-US" sz="1800" dirty="0">
                <a:latin typeface="Consolas"/>
                <a:cs typeface="Consola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773544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49800"/>
          </a:xfrm>
          <a:noFill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Why bother introducing two concepts: abstract class and interface?</a:t>
            </a:r>
          </a:p>
          <a:p>
            <a:pPr lvl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abstract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class Comparable  {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	public abstract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compareTo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(Object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otherObject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);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}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class Employee extends Comparable  {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  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pulibc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compareTo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(Object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otherObject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) { . . . }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}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1600" dirty="0">
              <a:latin typeface="Courier New" charset="0"/>
              <a:ea typeface="宋体" charset="0"/>
              <a:cs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public </a:t>
            </a:r>
            <a:r>
              <a:rPr lang="en-US" altLang="zh-CN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interface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Comparable {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  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compareTo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(Object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otherObject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}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class Employee implements Comparable  {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   public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compareTo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 (Object </a:t>
            </a:r>
            <a:r>
              <a:rPr lang="en-US" altLang="zh-CN" sz="1600" dirty="0" err="1">
                <a:latin typeface="Courier New" charset="0"/>
                <a:ea typeface="宋体" charset="0"/>
                <a:cs typeface="宋体" charset="0"/>
              </a:rPr>
              <a:t>otherObject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) { . . . }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}</a:t>
            </a:r>
            <a:endParaRPr lang="en-US" altLang="zh-CN" sz="16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A class can only extend a single abstract class, but it can implement as many interfaces as it wants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An abstract class can have a partial implementation, protected parts, static methods and so on, while interfaces are limited to public constants and public methods with no implementation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990600" y="3200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Interfaces and 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40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06" y="1368321"/>
            <a:ext cx="4191339" cy="4984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531" y="3476813"/>
            <a:ext cx="3655939" cy="3059398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 Character Graphics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28024" cy="4884847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View interface for </a:t>
            </a:r>
            <a:r>
              <a:rPr lang="en-US" altLang="ko-KR" sz="2400" dirty="0">
                <a:ea typeface="굴림" charset="-127"/>
                <a:hlinkClick r:id="rId4" action="ppaction://hlinkfile"/>
              </a:rPr>
              <a:t>simple shapes</a:t>
            </a:r>
            <a:r>
              <a:rPr lang="en-US" altLang="ko-KR" sz="2400" dirty="0">
                <a:ea typeface="굴림" charset="-127"/>
              </a:rPr>
              <a:t>, 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listing 8.10  </a:t>
            </a:r>
            <a:r>
              <a:rPr lang="en-US" altLang="ko-KR" sz="1800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interface </a:t>
            </a:r>
            <a:r>
              <a:rPr lang="en-US" altLang="ko-KR" sz="1800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ShapeInterface</a:t>
            </a:r>
            <a:endParaRPr lang="en-US" altLang="ko-KR" sz="1800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To create classes that draw rectangles and triangles, we create interfaces that extend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ShapeInterface</a:t>
            </a:r>
            <a:endParaRPr lang="en-US" altLang="ko-KR" b="1" dirty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091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813" y="2667679"/>
            <a:ext cx="4571999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/*Interface for simple shapes drawn on</a:t>
            </a:r>
          </a:p>
          <a:p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the screen using keyboard characters.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ShapeInterface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/*Sets the offset for the shape.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setOffset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newOffset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/*Returns the offset for the shape.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 Draws the shape at </a:t>
            </a:r>
            <a:r>
              <a:rPr lang="en-US" altLang="ko-KR" sz="1400" dirty="0" err="1">
                <a:solidFill>
                  <a:srgbClr val="3F5FBF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lines </a:t>
            </a:r>
          </a:p>
          <a:p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    down from the current line.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  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drawAt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 Draws the shape at the current line.</a:t>
            </a:r>
          </a:p>
          <a:p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   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06259" y="2514675"/>
            <a:ext cx="4572000" cy="375487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/*Interface for a rectangle to be drawn on the screen.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ShapeInterface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 Sets the rectangle's dimensions.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set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newWidth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/*Interface for a triangle to be drawn on the screen.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TriangleInterface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ShapeInterface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    Sets the triangle's base.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set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1" y="1005835"/>
            <a:ext cx="1400361" cy="15088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354" y="914467"/>
            <a:ext cx="2036669" cy="1683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3" y="83470"/>
            <a:ext cx="88061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- All member variables must be </a:t>
            </a:r>
            <a:r>
              <a:rPr lang="en-US" altLang="ko-KR" b="1" dirty="0"/>
              <a:t>public static final </a:t>
            </a:r>
            <a:r>
              <a:rPr lang="en-US" altLang="ko-KR" dirty="0"/>
              <a:t>and can be omitted.</a:t>
            </a:r>
          </a:p>
          <a:p>
            <a:r>
              <a:rPr lang="en-US" altLang="ko-KR" dirty="0"/>
              <a:t>- All methods must be </a:t>
            </a:r>
            <a:r>
              <a:rPr lang="en-US" altLang="ko-KR" b="1" dirty="0"/>
              <a:t>public abstract </a:t>
            </a:r>
            <a:r>
              <a:rPr lang="en-US" altLang="ko-KR" dirty="0"/>
              <a:t>and can be omitted.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5749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 Character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Now view </a:t>
            </a:r>
            <a:r>
              <a:rPr lang="en-US" dirty="0">
                <a:hlinkClick r:id="rId2" action="ppaction://hlinkfile"/>
              </a:rPr>
              <a:t>base class</a:t>
            </a:r>
            <a:r>
              <a:rPr lang="en-US" dirty="0"/>
              <a:t>, listing 8.12 which uses (implements) previous interfaces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ShapeBasics</a:t>
            </a:r>
            <a:endParaRPr lang="en-US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Note</a:t>
            </a:r>
          </a:p>
          <a:p>
            <a:pPr lvl="1">
              <a:defRPr/>
            </a:pPr>
            <a:r>
              <a:rPr lang="en-US" dirty="0"/>
              <a:t>Method 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drawAt</a:t>
            </a:r>
            <a:r>
              <a:rPr lang="en-US" dirty="0"/>
              <a:t> calls 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drawHere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Derived classes must override 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drawHere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Modifier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extends</a:t>
            </a:r>
            <a:r>
              <a:rPr lang="en-US" dirty="0"/>
              <a:t> comes before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implements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3279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01669"/>
            <a:ext cx="8294915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ShapeBasics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ShapeInterface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ShapeBasics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ShapeBasics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theOffset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theOffset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setOffset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newOffset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newOffset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getOffset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579706" y="3632974"/>
            <a:ext cx="356429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/*Interface for simple shapes drawn on</a:t>
            </a:r>
          </a:p>
          <a:p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the screen using keyboard characters.</a:t>
            </a:r>
            <a:r>
              <a:rPr lang="ko-KR" altLang="en-US" sz="1050" dirty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ShapeInterface</a:t>
            </a:r>
            <a:endParaRPr lang="en-US" altLang="ko-KR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/*Sets the offset for the shape.</a:t>
            </a:r>
            <a:r>
              <a:rPr lang="ko-KR" altLang="en-US" sz="105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setOffset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newOffset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/*Returns the offset for the shape.</a:t>
            </a:r>
            <a:r>
              <a:rPr lang="ko-KR" altLang="en-US" sz="1050" dirty="0">
                <a:solidFill>
                  <a:srgbClr val="3F5FBF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getOffset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endParaRPr lang="en-US" altLang="ko-KR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/* Draws the shape at </a:t>
            </a:r>
            <a:r>
              <a:rPr lang="en-US" altLang="ko-KR" sz="1050" dirty="0" err="1">
                <a:solidFill>
                  <a:srgbClr val="3F5FBF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 lines </a:t>
            </a:r>
          </a:p>
          <a:p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      down from the current line.</a:t>
            </a:r>
            <a:r>
              <a:rPr lang="ko-KR" altLang="en-US" sz="1050" dirty="0">
                <a:solidFill>
                  <a:srgbClr val="3F5FBF"/>
                </a:solidFill>
                <a:latin typeface="Consolas" panose="020B0609020204030204" pitchFamily="49" charset="0"/>
              </a:rPr>
              <a:t>   *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drawAt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/* Draws the shape at the current line.</a:t>
            </a:r>
          </a:p>
          <a:p>
            <a:r>
              <a:rPr lang="ko-KR" altLang="en-US" sz="1050" dirty="0">
                <a:solidFill>
                  <a:srgbClr val="3F5FBF"/>
                </a:solidFill>
                <a:latin typeface="Consolas" panose="020B0609020204030204" pitchFamily="49" charset="0"/>
              </a:rPr>
              <a:t>    *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drawHere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27" y="248438"/>
            <a:ext cx="1267871" cy="29145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70" y="3648634"/>
            <a:ext cx="5398401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위에서 </a:t>
            </a:r>
            <a:r>
              <a:rPr lang="ko-KR" altLang="en-US" sz="1400" dirty="0" err="1"/>
              <a:t>몇칸을</a:t>
            </a:r>
            <a:r>
              <a:rPr lang="ko-KR" altLang="en-US" sz="1400" dirty="0"/>
              <a:t> 띄워서 그릴 것인가</a:t>
            </a:r>
            <a:r>
              <a:rPr lang="en-US" altLang="ko-KR" sz="1400" dirty="0"/>
              <a:t>. </a:t>
            </a:r>
            <a:r>
              <a:rPr lang="ko-KR" altLang="en-US" sz="1400" dirty="0"/>
              <a:t>결국 그림은 </a:t>
            </a:r>
            <a:r>
              <a:rPr lang="en-US" altLang="ko-KR" sz="1400" dirty="0" err="1"/>
              <a:t>drawHere</a:t>
            </a:r>
            <a:r>
              <a:rPr lang="ko-KR" altLang="en-US" sz="1400" dirty="0"/>
              <a:t>에서 그림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70" y="5086270"/>
            <a:ext cx="281840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옆으로 </a:t>
            </a:r>
            <a:r>
              <a:rPr lang="ko-KR" altLang="en-US" sz="1400" dirty="0" err="1"/>
              <a:t>몇칸을</a:t>
            </a:r>
            <a:r>
              <a:rPr lang="ko-KR" altLang="en-US" sz="1400" dirty="0"/>
              <a:t> 띄워서 </a:t>
            </a:r>
            <a:r>
              <a:rPr lang="ko-KR" altLang="en-US" sz="1400" dirty="0" err="1"/>
              <a:t>그릴것인가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25647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7521"/>
            <a:ext cx="8621486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ShapeBasics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()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theOffset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theWidth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theOffset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theHeight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theWidth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set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newWidth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drawHorizontalLine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drawSides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();        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drawHorizontalLine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drawHorizontalLine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getOffset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'-'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86400" y="2505488"/>
            <a:ext cx="38722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drawSides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(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- 2) 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drawOneLineOfSides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drawOneLineOfSides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getOffset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'|'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'|'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cxnSp>
        <p:nvCxnSpPr>
          <p:cNvPr id="8" name="꺾인 연결선 7"/>
          <p:cNvCxnSpPr>
            <a:endCxn id="6" idx="0"/>
          </p:cNvCxnSpPr>
          <p:nvPr/>
        </p:nvCxnSpPr>
        <p:spPr>
          <a:xfrm flipV="1">
            <a:off x="3442996" y="2505488"/>
            <a:ext cx="3979506" cy="3288822"/>
          </a:xfrm>
          <a:prstGeom prst="bentConnector4">
            <a:avLst>
              <a:gd name="adj1" fmla="val 25674"/>
              <a:gd name="adj2" fmla="val 1069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73103" y="642184"/>
            <a:ext cx="3414824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method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drawHere</a:t>
            </a:r>
            <a:r>
              <a:rPr lang="en-US" altLang="ko-KR" sz="1600" dirty="0"/>
              <a:t> to draw  rectangle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1600" dirty="0"/>
              <a:t>Draw the top line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1600" dirty="0"/>
              <a:t>Draw the side lines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1600" dirty="0"/>
              <a:t>Draw the bottom lines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7927" y="269540"/>
            <a:ext cx="2556073" cy="18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08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1: draw box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764" y="1351508"/>
            <a:ext cx="874656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ShapeDemo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Rectangle </a:t>
            </a:r>
            <a:r>
              <a:rPr lang="en-US" altLang="ko-KR" sz="2000" dirty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Rectangle(2, 8, 4);</a:t>
            </a:r>
          </a:p>
          <a:p>
            <a:pPr lvl="1"/>
            <a:r>
              <a:rPr lang="en-US" altLang="ko-KR" sz="20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.drawHere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(5, 5);</a:t>
            </a:r>
          </a:p>
          <a:p>
            <a:pPr lvl="1"/>
            <a:r>
              <a:rPr lang="en-US" altLang="ko-KR" sz="20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.setOffset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altLang="ko-KR" sz="20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.drawAt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(2); // 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줄 건너뛰고 그려라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165646" y="2127906"/>
            <a:ext cx="2563549" cy="2695293"/>
            <a:chOff x="5358822" y="2127906"/>
            <a:chExt cx="2563549" cy="26952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121" y="2632449"/>
              <a:ext cx="1238250" cy="21907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684121" y="2127906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6684121" y="4374776"/>
              <a:ext cx="61912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58822" y="4200685"/>
              <a:ext cx="1325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Offset 10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6684121" y="3275106"/>
              <a:ext cx="1649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6567" y="3077625"/>
              <a:ext cx="1169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Offset 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459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" y="0"/>
            <a:ext cx="8126964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Triangle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ShapeBasics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TriangleInterface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Triangle ()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Triangle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theOffset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theOffset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theBase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set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newBase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drawTop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();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drawBase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();  }   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getOffset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();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drawTop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startOfLine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() +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startOfLine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//top '*'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lineCount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2 - 1;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//height above base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insideWidth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lineCount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           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	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startOfLine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--;              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startOfLine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insideWidth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'*'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insideWidth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insideWidth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+ 2;         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} 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skipSpaces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99" y="359613"/>
            <a:ext cx="2850642" cy="21966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l="17322" t="36795" r="5309" b="4425"/>
          <a:stretch/>
        </p:blipFill>
        <p:spPr bwMode="auto">
          <a:xfrm>
            <a:off x="5472673" y="2915897"/>
            <a:ext cx="3512091" cy="2232901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53788" y="2229224"/>
            <a:ext cx="4840940" cy="9442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787" y="3179483"/>
            <a:ext cx="4840941" cy="255195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627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20149"/>
            <a:ext cx="8668138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TreeDemo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  <a:r>
              <a:rPr lang="en-US" altLang="ko-KR" sz="1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offset</a:t>
            </a:r>
          </a:p>
          <a:p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TREE_TOP_WIDTH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21; </a:t>
            </a:r>
            <a:r>
              <a:rPr lang="en-US" altLang="ko-KR" sz="1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odd, base length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TREE_BOTTOM_WIDTH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4; </a:t>
            </a:r>
            <a:r>
              <a:rPr lang="en-US" altLang="ko-KR" sz="1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rectangle w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TREE_BOTTOM_HEIGHT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4; </a:t>
            </a:r>
            <a:r>
              <a:rPr lang="en-US" altLang="ko-KR" sz="1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rectangle h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drawTree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TREE_TOP_WIDTH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TREE_BOTTOM_WIDTH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TREE_BOTTOM_HEIGHT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drawTree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topWidth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bottomWidth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bottomHeight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Save the Redwoods!"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Triangle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treeTop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Triangle (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topWidth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drawTop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treeTop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Rectangle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treeTrunk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(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topWidth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/2)– 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bottomWidth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/ 2),  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bottomHeight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bottomWidth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drawTrunk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treeTrunk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drawTop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TriangleInterface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treeTop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treeTop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.drawAt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(1);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drawTrunk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RectangleInterface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treeTrunk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treeTrunk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.drawHere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treeTrunk.drawAt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852024" y="59765"/>
            <a:ext cx="2297954" cy="29700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Save the Redwoods!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*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*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*  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*    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*      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*        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*          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*            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*                 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ko-KR" alt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*********************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----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|  |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|  |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----</a:t>
            </a:r>
            <a:endParaRPr lang="ko-KR" altLang="en-US" sz="11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2: draw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07093"/>
      </p:ext>
    </p:extLst>
  </p:cSld>
  <p:clrMapOvr>
    <a:masterClrMapping/>
  </p:clrMapOvr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9086</TotalTime>
  <Words>7767</Words>
  <Application>Microsoft Office PowerPoint</Application>
  <PresentationFormat>화면 슬라이드 쇼(4:3)</PresentationFormat>
  <Paragraphs>1287</Paragraphs>
  <Slides>99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09" baseType="lpstr">
      <vt:lpstr>NanumGothic</vt:lpstr>
      <vt:lpstr>NanumGothic</vt:lpstr>
      <vt:lpstr>돋움</vt:lpstr>
      <vt:lpstr>Arial</vt:lpstr>
      <vt:lpstr>Calibri</vt:lpstr>
      <vt:lpstr>Consolas</vt:lpstr>
      <vt:lpstr>Courier New</vt:lpstr>
      <vt:lpstr>Verdana</vt:lpstr>
      <vt:lpstr>Wingdings</vt:lpstr>
      <vt:lpstr>UNC-5-ed</vt:lpstr>
      <vt:lpstr>PowerPoint 프레젠테이션</vt:lpstr>
      <vt:lpstr>8.1 Inheritance Basics</vt:lpstr>
      <vt:lpstr>Inheritance </vt:lpstr>
      <vt:lpstr>Motivation</vt:lpstr>
      <vt:lpstr>Class hierarchy</vt:lpstr>
      <vt:lpstr>Syntax Rules </vt:lpstr>
      <vt:lpstr>Syntax Rules </vt:lpstr>
      <vt:lpstr>Example: class Bike </vt:lpstr>
      <vt:lpstr>Example: class MountainBike </vt:lpstr>
      <vt:lpstr>Lab: Derived Classes</vt:lpstr>
      <vt:lpstr>Lab</vt:lpstr>
      <vt:lpstr>Lab: test class</vt:lpstr>
      <vt:lpstr>Question</vt:lpstr>
      <vt:lpstr>If want to tune openTrunk() method?</vt:lpstr>
      <vt:lpstr>More Inheritance: Override  </vt:lpstr>
      <vt:lpstr>Overriding Method Definitions</vt:lpstr>
      <vt:lpstr>Overriding vs Overloading</vt:lpstr>
      <vt:lpstr>Overriding vs Overloading</vt:lpstr>
      <vt:lpstr>final Modifier</vt:lpstr>
      <vt:lpstr>Private Instance Variables, Methods</vt:lpstr>
      <vt:lpstr>Problem ? </vt:lpstr>
      <vt:lpstr>Example</vt:lpstr>
      <vt:lpstr>UML Inheritance Diagrams</vt:lpstr>
      <vt:lpstr>UML Inheritance Diagrams</vt:lpstr>
      <vt:lpstr>Lab: Class Person and Student</vt:lpstr>
      <vt:lpstr>8.2 Programming with Inheritance</vt:lpstr>
      <vt:lpstr>Fields/Methods in Extended Classes</vt:lpstr>
      <vt:lpstr>Constructors in Derived Classes</vt:lpstr>
      <vt:lpstr>Using the Keyword super </vt:lpstr>
      <vt:lpstr>To Illustrate the Construction Order. . .</vt:lpstr>
      <vt:lpstr>Calling an Overridden Method</vt:lpstr>
      <vt:lpstr>A derived class of a derived class</vt:lpstr>
      <vt:lpstr>PowerPoint 프레젠테이션</vt:lpstr>
      <vt:lpstr>Example</vt:lpstr>
      <vt:lpstr>is-a Relationship </vt:lpstr>
      <vt:lpstr>Type compatibility</vt:lpstr>
      <vt:lpstr>Type compatibility</vt:lpstr>
      <vt:lpstr>Type compatibility</vt:lpstr>
      <vt:lpstr>Type compatibility</vt:lpstr>
      <vt:lpstr>Exercise</vt:lpstr>
      <vt:lpstr>Instanceof operator</vt:lpstr>
      <vt:lpstr>Object Class</vt:lpstr>
      <vt:lpstr>PowerPoint 프레젠테이션</vt:lpstr>
      <vt:lpstr>Object Class</vt:lpstr>
      <vt:lpstr>A Better equals Method</vt:lpstr>
      <vt:lpstr>Practice 6</vt:lpstr>
      <vt:lpstr>PowerPoint 프레젠테이션</vt:lpstr>
      <vt:lpstr>PowerPoint 프레젠테이션</vt:lpstr>
      <vt:lpstr>8.3 Polymorphism</vt:lpstr>
      <vt:lpstr>Question…</vt:lpstr>
      <vt:lpstr>Let’s see</vt:lpstr>
      <vt:lpstr>Inheritance is not all for reusability</vt:lpstr>
      <vt:lpstr>Polymorphism</vt:lpstr>
      <vt:lpstr>Why is Polymorphism Required?</vt:lpstr>
      <vt:lpstr>Animal Class without Polymorphism </vt:lpstr>
      <vt:lpstr>Polymorphism and Overriding </vt:lpstr>
      <vt:lpstr>VERY IMPORTANT!</vt:lpstr>
      <vt:lpstr>Polymorphism</vt:lpstr>
      <vt:lpstr>Polymorphism</vt:lpstr>
      <vt:lpstr>Polymorphism</vt:lpstr>
      <vt:lpstr>Polymorphism Example</vt:lpstr>
      <vt:lpstr>PowerPoint 프레젠테이션</vt:lpstr>
      <vt:lpstr>PowerPoint 프레젠테이션</vt:lpstr>
      <vt:lpstr>Test class</vt:lpstr>
      <vt:lpstr>8.4 Interfaces and Abstract Classes</vt:lpstr>
      <vt:lpstr>abstract Classes</vt:lpstr>
      <vt:lpstr>abstract method</vt:lpstr>
      <vt:lpstr>Why using abstract methods?</vt:lpstr>
      <vt:lpstr>abstract Classes</vt:lpstr>
      <vt:lpstr>abstract Classes</vt:lpstr>
      <vt:lpstr>How to use abstract class </vt:lpstr>
      <vt:lpstr>Lab: calculator</vt:lpstr>
      <vt:lpstr>Interfaces</vt:lpstr>
      <vt:lpstr>Interface declarations</vt:lpstr>
      <vt:lpstr>Make a Class Implementing an Interface</vt:lpstr>
      <vt:lpstr>Example: Rectangle class</vt:lpstr>
      <vt:lpstr>Example: Circle class</vt:lpstr>
      <vt:lpstr>Interface as a type</vt:lpstr>
      <vt:lpstr>Extending interfaces</vt:lpstr>
      <vt:lpstr>Why using interfaces?</vt:lpstr>
      <vt:lpstr>Lab: Movable Interface</vt:lpstr>
      <vt:lpstr>1. Define interface Movable!</vt:lpstr>
      <vt:lpstr>2. MovablePoint.java</vt:lpstr>
      <vt:lpstr>Test Program</vt:lpstr>
      <vt:lpstr>Lab: Sorting an Array of Fruit Objects</vt:lpstr>
      <vt:lpstr>Sorting an Array of Fruit Objects</vt:lpstr>
      <vt:lpstr>Comparable interface</vt:lpstr>
      <vt:lpstr>Comparable interface</vt:lpstr>
      <vt:lpstr>Comparable interface</vt:lpstr>
      <vt:lpstr>compareTo Method</vt:lpstr>
      <vt:lpstr>Interfaces and abstract classes</vt:lpstr>
      <vt:lpstr>Lab: Character Graphics</vt:lpstr>
      <vt:lpstr>PowerPoint 프레젠테이션</vt:lpstr>
      <vt:lpstr>Lab: Character Graphics</vt:lpstr>
      <vt:lpstr>PowerPoint 프레젠테이션</vt:lpstr>
      <vt:lpstr>PowerPoint 프레젠테이션</vt:lpstr>
      <vt:lpstr>Test 1: draw box</vt:lpstr>
      <vt:lpstr>PowerPoint 프레젠테이션</vt:lpstr>
      <vt:lpstr>Test 2: draw tree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Hwang Jaein</cp:lastModifiedBy>
  <cp:revision>1066</cp:revision>
  <cp:lastPrinted>2014-05-16T02:17:02Z</cp:lastPrinted>
  <dcterms:created xsi:type="dcterms:W3CDTF">2013-01-10T01:00:39Z</dcterms:created>
  <dcterms:modified xsi:type="dcterms:W3CDTF">2022-05-07T00:16:10Z</dcterms:modified>
</cp:coreProperties>
</file>