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8" r:id="rId3"/>
    <p:sldId id="300" r:id="rId4"/>
    <p:sldId id="303" r:id="rId5"/>
    <p:sldId id="301" r:id="rId6"/>
    <p:sldId id="313" r:id="rId7"/>
    <p:sldId id="316" r:id="rId8"/>
    <p:sldId id="330" r:id="rId9"/>
    <p:sldId id="353" r:id="rId10"/>
    <p:sldId id="354" r:id="rId11"/>
    <p:sldId id="348" r:id="rId12"/>
    <p:sldId id="345" r:id="rId13"/>
    <p:sldId id="346" r:id="rId14"/>
    <p:sldId id="347" r:id="rId15"/>
    <p:sldId id="356" r:id="rId16"/>
    <p:sldId id="352" r:id="rId17"/>
    <p:sldId id="357" r:id="rId18"/>
    <p:sldId id="361" r:id="rId19"/>
    <p:sldId id="358" r:id="rId20"/>
    <p:sldId id="360" r:id="rId21"/>
    <p:sldId id="351" r:id="rId22"/>
    <p:sldId id="362" r:id="rId23"/>
    <p:sldId id="363" r:id="rId24"/>
    <p:sldId id="364" r:id="rId25"/>
    <p:sldId id="266" r:id="rId26"/>
    <p:sldId id="365" r:id="rId27"/>
    <p:sldId id="366" r:id="rId28"/>
    <p:sldId id="318" r:id="rId29"/>
    <p:sldId id="267" r:id="rId30"/>
    <p:sldId id="367" r:id="rId31"/>
    <p:sldId id="321" r:id="rId32"/>
    <p:sldId id="322" r:id="rId33"/>
    <p:sldId id="268" r:id="rId34"/>
    <p:sldId id="323" r:id="rId35"/>
    <p:sldId id="324" r:id="rId36"/>
    <p:sldId id="325" r:id="rId37"/>
    <p:sldId id="272" r:id="rId38"/>
    <p:sldId id="326" r:id="rId39"/>
    <p:sldId id="273" r:id="rId40"/>
    <p:sldId id="274" r:id="rId41"/>
    <p:sldId id="369" r:id="rId42"/>
    <p:sldId id="327" r:id="rId43"/>
    <p:sldId id="370" r:id="rId44"/>
    <p:sldId id="371" r:id="rId45"/>
    <p:sldId id="275" r:id="rId46"/>
    <p:sldId id="276" r:id="rId47"/>
    <p:sldId id="277" r:id="rId48"/>
    <p:sldId id="279" r:id="rId49"/>
    <p:sldId id="282" r:id="rId50"/>
    <p:sldId id="280" r:id="rId51"/>
    <p:sldId id="329" r:id="rId52"/>
    <p:sldId id="281" r:id="rId53"/>
    <p:sldId id="328" r:id="rId54"/>
    <p:sldId id="285" r:id="rId55"/>
    <p:sldId id="287" r:id="rId56"/>
    <p:sldId id="286" r:id="rId57"/>
    <p:sldId id="372" r:id="rId58"/>
    <p:sldId id="373" r:id="rId59"/>
    <p:sldId id="374" r:id="rId60"/>
    <p:sldId id="288" r:id="rId61"/>
    <p:sldId id="375" r:id="rId62"/>
    <p:sldId id="376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4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odeSamples5.ht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9. Exception Handling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/>
              <a:t>Ahyoung Choi, 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hierarchy (partial)</a:t>
            </a:r>
            <a:br>
              <a:rPr lang="en-US" altLang="ko-KR" i="1" dirty="0"/>
            </a:b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700" y="1461484"/>
            <a:ext cx="8610600" cy="4817395"/>
            <a:chOff x="457200" y="1461485"/>
            <a:chExt cx="8046902" cy="406159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231205" y="2480763"/>
              <a:ext cx="1260000" cy="3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Throwable</a:t>
              </a:r>
              <a:endParaRPr lang="ko-KR" altLang="en-US" sz="16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829843" y="3066418"/>
              <a:ext cx="1260000" cy="32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Exception</a:t>
              </a:r>
              <a:endParaRPr lang="ko-KR" altLang="en-US" sz="1600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231204" y="1956607"/>
              <a:ext cx="1260000" cy="3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562647" y="198938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IOException</a:t>
              </a:r>
              <a:endParaRPr lang="ko-KR" altLang="en-US" sz="1400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562647" y="2717626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CloneNotSupportedException</a:t>
              </a:r>
              <a:endParaRPr lang="ko-KR" altLang="en-US" sz="1400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562647" y="3445869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ReflectiveOperationException</a:t>
              </a:r>
              <a:endParaRPr lang="ko-KR" altLang="en-US" sz="14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562647" y="417411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RuntimeException</a:t>
              </a:r>
              <a:endParaRPr lang="ko-KR" altLang="en-US" sz="1400" dirty="0"/>
            </a:p>
          </p:txBody>
        </p:sp>
        <p:cxnSp>
          <p:nvCxnSpPr>
            <p:cNvPr id="81" name="직선 화살표 연결선 80"/>
            <p:cNvCxnSpPr>
              <a:stCxn id="63" idx="0"/>
              <a:endCxn id="76" idx="2"/>
            </p:cNvCxnSpPr>
            <p:nvPr/>
          </p:nvCxnSpPr>
          <p:spPr>
            <a:xfrm flipH="1" flipV="1">
              <a:off x="1861204" y="2280607"/>
              <a:ext cx="1" cy="200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H="1">
              <a:off x="5794647" y="2133399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3342011" y="2138707"/>
              <a:ext cx="216000" cy="2179422"/>
              <a:chOff x="6012159" y="3789040"/>
              <a:chExt cx="216000" cy="720080"/>
            </a:xfrm>
          </p:grpSpPr>
          <p:cxnSp>
            <p:nvCxnSpPr>
              <p:cNvPr id="85" name="직선 화살표 연결선 84"/>
              <p:cNvCxnSpPr/>
              <p:nvPr/>
            </p:nvCxnSpPr>
            <p:spPr>
              <a:xfrm flipH="1">
                <a:off x="6012159" y="450912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 flipH="1">
                <a:off x="6012159" y="426909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 flipH="1">
                <a:off x="6012159" y="402906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>
                <a:off x="6012159" y="378904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>
                <a:off x="6012159" y="3789040"/>
                <a:ext cx="0" cy="7200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모서리가 둥근 직사각형 89"/>
            <p:cNvSpPr/>
            <p:nvPr/>
          </p:nvSpPr>
          <p:spPr>
            <a:xfrm>
              <a:off x="6272102" y="1461485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EOFException</a:t>
              </a:r>
              <a:endParaRPr lang="ko-KR" altLang="en-US" sz="14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272102" y="1801244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FileNotFoundException</a:t>
              </a:r>
              <a:endParaRPr lang="ko-KR" altLang="en-US" sz="1400" dirty="0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272102" y="214100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MalformedURLException</a:t>
              </a:r>
              <a:endParaRPr lang="ko-KR" altLang="en-US" sz="14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272102" y="248076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UnknownHostException</a:t>
              </a:r>
              <a:endParaRPr lang="ko-KR" altLang="en-US" sz="1400" dirty="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272102" y="311317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ArithmeticException</a:t>
              </a:r>
              <a:endParaRPr lang="ko-KR" altLang="en-US" sz="14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272102" y="346682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ClassCastException</a:t>
              </a:r>
              <a:endParaRPr lang="ko-KR" altLang="en-US" sz="1400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272102" y="382046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IllegalArgumentException</a:t>
              </a:r>
              <a:endParaRPr lang="ko-KR" altLang="en-US" sz="1400" dirty="0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272102" y="417411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IllegalStateException</a:t>
              </a:r>
              <a:endParaRPr lang="ko-KR" altLang="en-US" sz="1400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272102" y="452775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IndexOutOfBoundsException</a:t>
              </a:r>
              <a:endParaRPr lang="ko-KR" altLang="en-US" sz="1400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272102" y="488140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NegativeArraySizeException</a:t>
              </a:r>
              <a:endParaRPr lang="ko-KR" altLang="en-US" sz="1400" dirty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272102" y="5235051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NullPointerException</a:t>
              </a:r>
              <a:endParaRPr lang="ko-KR" altLang="en-US" sz="1400" dirty="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051456" y="1605501"/>
              <a:ext cx="216000" cy="1037262"/>
              <a:chOff x="6012159" y="3789040"/>
              <a:chExt cx="216000" cy="720080"/>
            </a:xfrm>
          </p:grpSpPr>
          <p:cxnSp>
            <p:nvCxnSpPr>
              <p:cNvPr id="102" name="직선 화살표 연결선 101"/>
              <p:cNvCxnSpPr/>
              <p:nvPr/>
            </p:nvCxnSpPr>
            <p:spPr>
              <a:xfrm flipH="1">
                <a:off x="6012159" y="450912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H="1">
                <a:off x="6012159" y="426909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6012159" y="402906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 flipH="1">
                <a:off x="6012159" y="378904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6012159" y="3789040"/>
                <a:ext cx="0" cy="7200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6046815" y="3257194"/>
              <a:ext cx="216000" cy="2130836"/>
              <a:chOff x="8100392" y="3311378"/>
              <a:chExt cx="216000" cy="2130836"/>
            </a:xfrm>
          </p:grpSpPr>
          <p:cxnSp>
            <p:nvCxnSpPr>
              <p:cNvPr id="108" name="직선 화살표 연결선 107"/>
              <p:cNvCxnSpPr/>
              <p:nvPr/>
            </p:nvCxnSpPr>
            <p:spPr>
              <a:xfrm flipH="1">
                <a:off x="8100392" y="4376795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8100392" y="4021656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 flipH="1">
                <a:off x="8100392" y="366651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/>
              <p:cNvCxnSpPr/>
              <p:nvPr/>
            </p:nvCxnSpPr>
            <p:spPr>
              <a:xfrm flipH="1">
                <a:off x="8100392" y="3311378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>
                <a:off x="8100392" y="3311378"/>
                <a:ext cx="0" cy="21308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8100392" y="473193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 flipH="1">
                <a:off x="8100392" y="5087073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 flipH="1">
                <a:off x="8100392" y="544221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화살표 연결선 115"/>
            <p:cNvCxnSpPr/>
            <p:nvPr/>
          </p:nvCxnSpPr>
          <p:spPr>
            <a:xfrm flipH="1">
              <a:off x="5799288" y="4322612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H="1">
              <a:off x="3089843" y="3231507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457200" y="3074926"/>
              <a:ext cx="1260000" cy="32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Error</a:t>
              </a:r>
              <a:endParaRPr lang="ko-KR" altLang="en-US" sz="1600" dirty="0"/>
            </a:p>
          </p:txBody>
        </p:sp>
        <p:cxnSp>
          <p:nvCxnSpPr>
            <p:cNvPr id="119" name="꺾인 연결선 118"/>
            <p:cNvCxnSpPr>
              <a:stCxn id="118" idx="0"/>
              <a:endCxn id="63" idx="2"/>
            </p:cNvCxnSpPr>
            <p:nvPr/>
          </p:nvCxnSpPr>
          <p:spPr>
            <a:xfrm rot="5400000" flipH="1" flipV="1">
              <a:off x="1339121" y="2552843"/>
              <a:ext cx="270163" cy="774005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꺾인 연결선 119"/>
          <p:cNvCxnSpPr>
            <a:stCxn id="72" idx="0"/>
            <a:endCxn id="63" idx="2"/>
          </p:cNvCxnSpPr>
          <p:nvPr/>
        </p:nvCxnSpPr>
        <p:spPr>
          <a:xfrm rot="16200000" flipV="1">
            <a:off x="1934173" y="2889610"/>
            <a:ext cx="310345" cy="6405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3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Throwing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1" y="1540316"/>
            <a:ext cx="7963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readData</a:t>
            </a:r>
            <a:r>
              <a:rPr lang="en-US" altLang="ko-KR" dirty="0"/>
              <a:t>(Scanner in) throws </a:t>
            </a:r>
            <a:r>
              <a:rPr lang="en-US" altLang="ko-KR" dirty="0" err="1"/>
              <a:t>EOFException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   ...</a:t>
            </a:r>
          </a:p>
          <a:p>
            <a:r>
              <a:rPr lang="en-US" altLang="ko-KR" dirty="0"/>
              <a:t>	   while( ...) {</a:t>
            </a:r>
          </a:p>
          <a:p>
            <a:r>
              <a:rPr lang="en-US" altLang="ko-KR" dirty="0"/>
              <a:t>		    if (!</a:t>
            </a:r>
            <a:r>
              <a:rPr lang="en-US" altLang="ko-KR" dirty="0" err="1"/>
              <a:t>in.hasNext</a:t>
            </a:r>
            <a:r>
              <a:rPr lang="en-US" altLang="ko-KR" dirty="0"/>
              <a:t>()) //</a:t>
            </a:r>
            <a:r>
              <a:rPr lang="en-US" altLang="ko-KR" dirty="0" err="1"/>
              <a:t>EndOfFile</a:t>
            </a:r>
            <a:r>
              <a:rPr lang="en-US" altLang="ko-KR" dirty="0"/>
              <a:t> encountered {</a:t>
            </a:r>
          </a:p>
          <a:p>
            <a:r>
              <a:rPr lang="en-US" altLang="ko-KR" dirty="0"/>
              <a:t>		        if(n &lt;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	           throw (new Exception(“Exception: EOF Error”));</a:t>
            </a:r>
          </a:p>
          <a:p>
            <a:r>
              <a:rPr lang="en-US" altLang="ko-KR" dirty="0"/>
              <a:t>		    }</a:t>
            </a:r>
          </a:p>
          <a:p>
            <a:r>
              <a:rPr lang="en-US" altLang="ko-KR" dirty="0"/>
              <a:t>		    . . .</a:t>
            </a:r>
          </a:p>
          <a:p>
            <a:r>
              <a:rPr lang="en-US" altLang="ko-KR" dirty="0"/>
              <a:t>	   }</a:t>
            </a:r>
          </a:p>
          <a:p>
            <a:r>
              <a:rPr lang="en-US" altLang="ko-KR" dirty="0"/>
              <a:t>	   return s; }</a:t>
            </a:r>
          </a:p>
          <a:p>
            <a:r>
              <a:rPr lang="en-US" altLang="ko-K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14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try/catch block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try</a:t>
            </a:r>
            <a:r>
              <a:rPr lang="en-US" altLang="ko-KR" dirty="0"/>
              <a:t> block</a:t>
            </a:r>
          </a:p>
          <a:p>
            <a:pPr lvl="1"/>
            <a:r>
              <a:rPr lang="en-US" altLang="ko-KR" dirty="0"/>
              <a:t>Contains code where something could possibly go wrong</a:t>
            </a:r>
          </a:p>
          <a:p>
            <a:pPr lvl="1"/>
            <a:r>
              <a:rPr lang="en-US" altLang="ko-KR" dirty="0"/>
              <a:t>If it does go wrong, it throws an exception</a:t>
            </a:r>
          </a:p>
          <a:p>
            <a:r>
              <a:rPr lang="en-US" altLang="ko-KR" i="1" dirty="0"/>
              <a:t>catch</a:t>
            </a:r>
            <a:r>
              <a:rPr lang="en-US" altLang="ko-KR" dirty="0"/>
              <a:t> block</a:t>
            </a:r>
          </a:p>
          <a:p>
            <a:pPr lvl="1"/>
            <a:r>
              <a:rPr lang="en-US" altLang="ko-KR" dirty="0"/>
              <a:t>When an exception is thrown, catch block begins execution</a:t>
            </a:r>
          </a:p>
          <a:p>
            <a:pPr lvl="1"/>
            <a:r>
              <a:rPr lang="en-US" altLang="ko-KR" dirty="0"/>
              <a:t>Similar to a method with a parameter</a:t>
            </a:r>
          </a:p>
          <a:p>
            <a:pPr lvl="1"/>
            <a:r>
              <a:rPr lang="en-US" altLang="ko-KR" dirty="0"/>
              <a:t>Parameter is the thrown exception object</a:t>
            </a:r>
          </a:p>
          <a:p>
            <a:pPr lvl="1"/>
            <a:r>
              <a:rPr lang="en-US" altLang="ko-KR" dirty="0"/>
              <a:t>Any number of catch blocks for different exceptions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6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normal case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537671"/>
            <a:ext cx="5775960" cy="484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683024" y="2503084"/>
            <a:ext cx="0" cy="937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83024" y="3781512"/>
            <a:ext cx="0" cy="56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938248" y="4374754"/>
            <a:ext cx="803604" cy="1404938"/>
          </a:xfrm>
          <a:custGeom>
            <a:avLst/>
            <a:gdLst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8185 w 738185"/>
              <a:gd name="connsiteY0" fmla="*/ 0 h 1349115"/>
              <a:gd name="connsiteX1" fmla="*/ 3667 w 738185"/>
              <a:gd name="connsiteY1" fmla="*/ 494676 h 1349115"/>
              <a:gd name="connsiteX2" fmla="*/ 475857 w 738185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994" h="1349115">
                <a:moveTo>
                  <a:pt x="739994" y="0"/>
                </a:moveTo>
                <a:cubicBezTo>
                  <a:pt x="412709" y="89941"/>
                  <a:pt x="49197" y="269824"/>
                  <a:pt x="5476" y="494676"/>
                </a:cubicBezTo>
                <a:cubicBezTo>
                  <a:pt x="-38245" y="719528"/>
                  <a:pt x="185358" y="1154243"/>
                  <a:pt x="477666" y="134911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57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exception case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1569951"/>
            <a:ext cx="531876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576344" y="2535363"/>
            <a:ext cx="0" cy="9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1831568" y="5364588"/>
            <a:ext cx="739994" cy="396000"/>
          </a:xfrm>
          <a:custGeom>
            <a:avLst/>
            <a:gdLst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8185 w 738185"/>
              <a:gd name="connsiteY0" fmla="*/ 0 h 1349115"/>
              <a:gd name="connsiteX1" fmla="*/ 3667 w 738185"/>
              <a:gd name="connsiteY1" fmla="*/ 494676 h 1349115"/>
              <a:gd name="connsiteX2" fmla="*/ 475857 w 738185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994" h="1349115">
                <a:moveTo>
                  <a:pt x="739994" y="0"/>
                </a:moveTo>
                <a:cubicBezTo>
                  <a:pt x="412709" y="89941"/>
                  <a:pt x="49197" y="269824"/>
                  <a:pt x="5476" y="494676"/>
                </a:cubicBezTo>
                <a:cubicBezTo>
                  <a:pt x="-38245" y="719528"/>
                  <a:pt x="185358" y="1154243"/>
                  <a:pt x="477666" y="134911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025832" y="3579379"/>
            <a:ext cx="858458" cy="1620000"/>
          </a:xfrm>
          <a:custGeom>
            <a:avLst/>
            <a:gdLst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4518 w 734518"/>
              <a:gd name="connsiteY0" fmla="*/ 0 h 1349115"/>
              <a:gd name="connsiteX1" fmla="*/ 0 w 734518"/>
              <a:gd name="connsiteY1" fmla="*/ 494676 h 1349115"/>
              <a:gd name="connsiteX2" fmla="*/ 472190 w 734518"/>
              <a:gd name="connsiteY2" fmla="*/ 1349115 h 1349115"/>
              <a:gd name="connsiteX0" fmla="*/ 738185 w 738185"/>
              <a:gd name="connsiteY0" fmla="*/ 0 h 1349115"/>
              <a:gd name="connsiteX1" fmla="*/ 3667 w 738185"/>
              <a:gd name="connsiteY1" fmla="*/ 494676 h 1349115"/>
              <a:gd name="connsiteX2" fmla="*/ 475857 w 738185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494676 h 1349115"/>
              <a:gd name="connsiteX2" fmla="*/ 477666 w 739994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641206 h 1349115"/>
              <a:gd name="connsiteX2" fmla="*/ 477666 w 739994"/>
              <a:gd name="connsiteY2" fmla="*/ 1349115 h 1349115"/>
              <a:gd name="connsiteX0" fmla="*/ 739994 w 739994"/>
              <a:gd name="connsiteY0" fmla="*/ 0 h 1349115"/>
              <a:gd name="connsiteX1" fmla="*/ 5476 w 739994"/>
              <a:gd name="connsiteY1" fmla="*/ 641206 h 1349115"/>
              <a:gd name="connsiteX2" fmla="*/ 477666 w 739994"/>
              <a:gd name="connsiteY2" fmla="*/ 1349115 h 1349115"/>
              <a:gd name="connsiteX0" fmla="*/ 734549 w 734549"/>
              <a:gd name="connsiteY0" fmla="*/ 0 h 1349115"/>
              <a:gd name="connsiteX1" fmla="*/ 31 w 734549"/>
              <a:gd name="connsiteY1" fmla="*/ 641206 h 1349115"/>
              <a:gd name="connsiteX2" fmla="*/ 472221 w 734549"/>
              <a:gd name="connsiteY2" fmla="*/ 1349115 h 1349115"/>
              <a:gd name="connsiteX0" fmla="*/ 734549 w 734549"/>
              <a:gd name="connsiteY0" fmla="*/ 0 h 1349115"/>
              <a:gd name="connsiteX1" fmla="*/ 31 w 734549"/>
              <a:gd name="connsiteY1" fmla="*/ 641206 h 1349115"/>
              <a:gd name="connsiteX2" fmla="*/ 472221 w 734549"/>
              <a:gd name="connsiteY2" fmla="*/ 1349115 h 1349115"/>
              <a:gd name="connsiteX0" fmla="*/ 734549 w 734549"/>
              <a:gd name="connsiteY0" fmla="*/ 0 h 1349115"/>
              <a:gd name="connsiteX1" fmla="*/ 31 w 734549"/>
              <a:gd name="connsiteY1" fmla="*/ 641206 h 1349115"/>
              <a:gd name="connsiteX2" fmla="*/ 472221 w 734549"/>
              <a:gd name="connsiteY2" fmla="*/ 1349115 h 1349115"/>
              <a:gd name="connsiteX0" fmla="*/ 755037 w 755037"/>
              <a:gd name="connsiteY0" fmla="*/ 0 h 1349115"/>
              <a:gd name="connsiteX1" fmla="*/ 28 w 755037"/>
              <a:gd name="connsiteY1" fmla="*/ 738892 h 1349115"/>
              <a:gd name="connsiteX2" fmla="*/ 492709 w 755037"/>
              <a:gd name="connsiteY2" fmla="*/ 1349115 h 1349115"/>
              <a:gd name="connsiteX0" fmla="*/ 755523 w 755523"/>
              <a:gd name="connsiteY0" fmla="*/ 0 h 1349115"/>
              <a:gd name="connsiteX1" fmla="*/ 514 w 755523"/>
              <a:gd name="connsiteY1" fmla="*/ 738892 h 1349115"/>
              <a:gd name="connsiteX2" fmla="*/ 493195 w 755523"/>
              <a:gd name="connsiteY2" fmla="*/ 1349115 h 1349115"/>
              <a:gd name="connsiteX0" fmla="*/ 755523 w 755523"/>
              <a:gd name="connsiteY0" fmla="*/ 0 h 1349115"/>
              <a:gd name="connsiteX1" fmla="*/ 514 w 755523"/>
              <a:gd name="connsiteY1" fmla="*/ 738892 h 1349115"/>
              <a:gd name="connsiteX2" fmla="*/ 493195 w 755523"/>
              <a:gd name="connsiteY2" fmla="*/ 1349115 h 1349115"/>
              <a:gd name="connsiteX0" fmla="*/ 782815 w 782815"/>
              <a:gd name="connsiteY0" fmla="*/ 0 h 1349115"/>
              <a:gd name="connsiteX1" fmla="*/ 485 w 782815"/>
              <a:gd name="connsiteY1" fmla="*/ 807552 h 1349115"/>
              <a:gd name="connsiteX2" fmla="*/ 520487 w 782815"/>
              <a:gd name="connsiteY2" fmla="*/ 1349115 h 1349115"/>
              <a:gd name="connsiteX0" fmla="*/ 787130 w 787130"/>
              <a:gd name="connsiteY0" fmla="*/ 0 h 1349115"/>
              <a:gd name="connsiteX1" fmla="*/ 269901 w 787130"/>
              <a:gd name="connsiteY1" fmla="*/ 277301 h 1349115"/>
              <a:gd name="connsiteX2" fmla="*/ 4800 w 787130"/>
              <a:gd name="connsiteY2" fmla="*/ 807552 h 1349115"/>
              <a:gd name="connsiteX3" fmla="*/ 524802 w 787130"/>
              <a:gd name="connsiteY3" fmla="*/ 1349115 h 1349115"/>
              <a:gd name="connsiteX0" fmla="*/ 782330 w 782330"/>
              <a:gd name="connsiteY0" fmla="*/ 0 h 1349115"/>
              <a:gd name="connsiteX1" fmla="*/ 265101 w 782330"/>
              <a:gd name="connsiteY1" fmla="*/ 277301 h 1349115"/>
              <a:gd name="connsiteX2" fmla="*/ 0 w 782330"/>
              <a:gd name="connsiteY2" fmla="*/ 807552 h 1349115"/>
              <a:gd name="connsiteX3" fmla="*/ 520002 w 782330"/>
              <a:gd name="connsiteY3" fmla="*/ 1349115 h 1349115"/>
              <a:gd name="connsiteX0" fmla="*/ 782330 w 782330"/>
              <a:gd name="connsiteY0" fmla="*/ 0 h 1349115"/>
              <a:gd name="connsiteX1" fmla="*/ 265101 w 782330"/>
              <a:gd name="connsiteY1" fmla="*/ 277301 h 1349115"/>
              <a:gd name="connsiteX2" fmla="*/ 0 w 782330"/>
              <a:gd name="connsiteY2" fmla="*/ 807552 h 1349115"/>
              <a:gd name="connsiteX3" fmla="*/ 520002 w 782330"/>
              <a:gd name="connsiteY3" fmla="*/ 1349115 h 134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330" h="1349115">
                <a:moveTo>
                  <a:pt x="782330" y="0"/>
                </a:moveTo>
                <a:cubicBezTo>
                  <a:pt x="634651" y="35813"/>
                  <a:pt x="395489" y="142709"/>
                  <a:pt x="265101" y="277301"/>
                </a:cubicBezTo>
                <a:cubicBezTo>
                  <a:pt x="134713" y="411893"/>
                  <a:pt x="18991" y="556095"/>
                  <a:pt x="0" y="807552"/>
                </a:cubicBezTo>
                <a:cubicBezTo>
                  <a:pt x="10921" y="1099564"/>
                  <a:pt x="207202" y="1258035"/>
                  <a:pt x="520002" y="134911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5847" y="3685920"/>
            <a:ext cx="4212000" cy="900000"/>
          </a:xfrm>
          <a:prstGeom prst="roundRect">
            <a:avLst>
              <a:gd name="adj" fmla="val 1167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40840" y="3229100"/>
            <a:ext cx="1368152" cy="576000"/>
          </a:xfrm>
          <a:prstGeom prst="wedgeRoundRectCallout">
            <a:avLst>
              <a:gd name="adj1" fmla="val -60276"/>
              <a:gd name="adj2" fmla="val 846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This code is NOT executed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7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" y="1531205"/>
            <a:ext cx="622006" cy="4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4: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5: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6: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7: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8: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9: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10:</a:t>
            </a:r>
            <a:b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11: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12: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13: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14: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15: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16: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17: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18: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19: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03767" y="1531204"/>
            <a:ext cx="562462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setOprands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divide(){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Calculator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0);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.divide();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067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6567" y="1334802"/>
            <a:ext cx="8240233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ko-KR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Calculator.divide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u="sng" dirty="0">
                <a:solidFill>
                  <a:srgbClr val="0066CC"/>
                </a:solidFill>
                <a:latin typeface="Consolas" panose="020B0609020204030204" pitchFamily="49" charset="0"/>
              </a:rPr>
              <a:t>CalculatorDemo.java:9</a:t>
            </a:r>
            <a:r>
              <a:rPr lang="en-US" altLang="ko-KR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CalculatorDemo.main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u="sng" dirty="0">
                <a:solidFill>
                  <a:srgbClr val="0066CC"/>
                </a:solidFill>
                <a:latin typeface="Consolas" panose="020B0609020204030204" pitchFamily="49" charset="0"/>
              </a:rPr>
              <a:t>CalculatorDemo.java:17</a:t>
            </a:r>
            <a:r>
              <a:rPr lang="en-US" altLang="ko-KR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302" y="2073465"/>
            <a:ext cx="622006" cy="4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4: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5: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6: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7: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8: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9: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10:</a:t>
            </a:r>
            <a:b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11: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12: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13: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14: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15: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16: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17: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18: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19: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71869" y="2073464"/>
            <a:ext cx="562462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setOprands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divide(){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Calculator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0);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.divide();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47368" y="210312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에러가 발생한 원인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7200" y="4070195"/>
            <a:ext cx="5865541" cy="27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5302" y="5977053"/>
            <a:ext cx="5865541" cy="27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0"/>
          </p:cNvCxnSpPr>
          <p:nvPr/>
        </p:nvCxnSpPr>
        <p:spPr>
          <a:xfrm flipH="1" flipV="1">
            <a:off x="6998356" y="1646310"/>
            <a:ext cx="808570" cy="456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06117" y="2678684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에러가 발생한 함수내 위치</a:t>
            </a: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H="1" flipV="1">
            <a:off x="4779337" y="1679528"/>
            <a:ext cx="2917358" cy="99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2118" y="3148871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함수를 </a:t>
            </a:r>
            <a:r>
              <a:rPr lang="ko-KR" altLang="en-US" sz="1600" dirty="0" err="1"/>
              <a:t>콜해서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에러난</a:t>
            </a:r>
            <a:r>
              <a:rPr lang="ko-KR" altLang="en-US" sz="1600" dirty="0"/>
              <a:t> 지점</a:t>
            </a:r>
          </a:p>
        </p:txBody>
      </p:sp>
      <p:cxnSp>
        <p:nvCxnSpPr>
          <p:cNvPr id="25" name="직선 화살표 연결선 24"/>
          <p:cNvCxnSpPr>
            <a:stCxn id="24" idx="0"/>
          </p:cNvCxnSpPr>
          <p:nvPr/>
        </p:nvCxnSpPr>
        <p:spPr>
          <a:xfrm flipH="1" flipV="1">
            <a:off x="4899425" y="2038713"/>
            <a:ext cx="1933271" cy="111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 – modify it!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448" y="1368321"/>
            <a:ext cx="8926551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setOprands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divide(){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오류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}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CalculatorDemo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.divide();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5);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.divide();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80946" y="2899317"/>
            <a:ext cx="6367347" cy="155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0945" y="5686963"/>
            <a:ext cx="6367347" cy="747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3554" y="1368321"/>
            <a:ext cx="3830445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/>
              <a:t>결과 확인</a:t>
            </a:r>
            <a:r>
              <a:rPr lang="en-US" altLang="ko-KR" sz="1800" dirty="0"/>
              <a:t>!!</a:t>
            </a:r>
          </a:p>
          <a:p>
            <a:r>
              <a:rPr lang="ko-KR" altLang="en-US" sz="1800" dirty="0"/>
              <a:t>오류가 발생하였으나 프로그램 동작에는 문제 없음 </a:t>
            </a:r>
            <a:endParaRPr lang="en-US" altLang="ko-KR" sz="1800" dirty="0"/>
          </a:p>
          <a:p>
            <a:r>
              <a:rPr lang="en-US" altLang="ko-KR" sz="1800" b="1" dirty="0"/>
              <a:t>------------------------------------------------</a:t>
            </a:r>
          </a:p>
          <a:p>
            <a:r>
              <a:rPr lang="ko-KR" altLang="en-US" sz="1800" dirty="0" err="1"/>
              <a:t>계산결과는</a:t>
            </a:r>
            <a:r>
              <a:rPr lang="ko-KR" altLang="en-US" sz="1800" dirty="0"/>
              <a:t> 오류 </a:t>
            </a:r>
            <a:r>
              <a:rPr lang="en-US" altLang="ko-KR" sz="1800" dirty="0"/>
              <a:t>: / by zero</a:t>
            </a:r>
          </a:p>
          <a:p>
            <a:r>
              <a:rPr lang="ko-KR" altLang="en-US" sz="1800" dirty="0" err="1"/>
              <a:t>계산결과는</a:t>
            </a:r>
            <a:r>
              <a:rPr lang="ko-KR" altLang="en-US" sz="1800" dirty="0"/>
              <a:t> </a:t>
            </a:r>
            <a:r>
              <a:rPr lang="en-US" altLang="ko-KR" sz="1800" dirty="0"/>
              <a:t>2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02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 –exception methods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164134"/>
            <a:ext cx="7628021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setOprands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divide(){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오류 출력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1 \n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오류 출력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 \n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오류 출력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CalculatorDemo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.divide();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4400" y="3777916"/>
            <a:ext cx="5979695" cy="8422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389" y="1368321"/>
            <a:ext cx="4042611" cy="2123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계산결과는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오류 출력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by zero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오류 출력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오류 출력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2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Calculator.divide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CalculatorDemo.java:10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CalculatorDemo.main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CalculatorDemo.java:24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741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in Java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program to assure us of a sufficient supply of milk</a:t>
            </a:r>
          </a:p>
          <a:p>
            <a:r>
              <a:rPr lang="en-US" dirty="0"/>
              <a:t>View </a:t>
            </a:r>
            <a:r>
              <a:rPr lang="en-US" dirty="0">
                <a:hlinkClick r:id="rId2" action="ppaction://hlinkfile"/>
              </a:rPr>
              <a:t>possible solution</a:t>
            </a:r>
            <a:r>
              <a:rPr lang="en-US" dirty="0"/>
              <a:t>, listing 9.1 &amp; 9.2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GotMilk</a:t>
            </a: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81" y="3644870"/>
            <a:ext cx="6505575" cy="2190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61893" y="421637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</a:rPr>
              <a:t>Sample </a:t>
            </a:r>
            <a:br>
              <a:rPr lang="en-US" sz="2000" dirty="0">
                <a:latin typeface="+mn-lt"/>
                <a:ea typeface="+mn-ea"/>
              </a:rPr>
            </a:br>
            <a:r>
              <a:rPr lang="en-US" sz="2000" dirty="0">
                <a:latin typeface="+mn-lt"/>
                <a:ea typeface="+mn-ea"/>
              </a:rPr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17971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47560"/>
            <a:ext cx="83291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ea typeface="굴림" pitchFamily="50" charset="-127"/>
              </a:rPr>
              <a:t>When a program runs into a runtime </a:t>
            </a:r>
            <a:r>
              <a:rPr lang="en-US" altLang="ko-KR" sz="3200" dirty="0">
                <a:solidFill>
                  <a:srgbClr val="800000"/>
                </a:solidFill>
                <a:ea typeface="굴림" pitchFamily="50" charset="-127"/>
              </a:rPr>
              <a:t>error</a:t>
            </a:r>
            <a:r>
              <a:rPr lang="en-US" altLang="ko-KR" sz="3200" dirty="0">
                <a:ea typeface="굴림" pitchFamily="50" charset="-127"/>
              </a:rPr>
              <a:t>, the program terminates abnormally. </a:t>
            </a:r>
          </a:p>
          <a:p>
            <a:endParaRPr lang="en-US" altLang="ko-KR" sz="3200" dirty="0">
              <a:ea typeface="굴림" pitchFamily="50" charset="-127"/>
            </a:endParaRPr>
          </a:p>
          <a:p>
            <a:r>
              <a:rPr lang="en-US" altLang="ko-KR" sz="3200" dirty="0">
                <a:solidFill>
                  <a:srgbClr val="0000FF"/>
                </a:solidFill>
                <a:ea typeface="굴림" pitchFamily="50" charset="-127"/>
              </a:rPr>
              <a:t>How can you handle the runtime error </a:t>
            </a:r>
            <a:r>
              <a:rPr lang="en-US" altLang="ko-KR" sz="3200" dirty="0">
                <a:ea typeface="굴림" pitchFamily="50" charset="-127"/>
              </a:rPr>
              <a:t>so that the program can continue to run or terminate gracefully?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073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GotMilk</a:t>
            </a:r>
            <a:r>
              <a:rPr lang="en-US" dirty="0"/>
              <a:t>, </a:t>
            </a:r>
            <a:r>
              <a:rPr lang="en-US" dirty="0" err="1"/>
              <a:t>ExceptionDemo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4" y="1431985"/>
            <a:ext cx="4587732" cy="418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33" y="1748427"/>
            <a:ext cx="4004459" cy="366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56672" y="1949570"/>
            <a:ext cx="4088920" cy="24153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0982" y="4360652"/>
            <a:ext cx="4088920" cy="8238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5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finally</a:t>
            </a:r>
            <a:r>
              <a:rPr lang="en-US" altLang="ko-KR" dirty="0"/>
              <a:t> block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Possible to add after the sequence of catch blocks</a:t>
            </a:r>
          </a:p>
          <a:p>
            <a:r>
              <a:rPr lang="en-US" altLang="ko-KR" dirty="0"/>
              <a:t>Code in finally block executed </a:t>
            </a:r>
          </a:p>
          <a:p>
            <a:pPr lvl="1"/>
            <a:r>
              <a:rPr lang="en-US" altLang="ko-KR" dirty="0"/>
              <a:t>Whether or not an exception is thrown</a:t>
            </a:r>
          </a:p>
          <a:p>
            <a:pPr lvl="1"/>
            <a:r>
              <a:rPr lang="en-US" altLang="ko-KR" dirty="0"/>
              <a:t>Whether or not a required catch exists</a:t>
            </a:r>
          </a:p>
          <a:p>
            <a:r>
              <a:rPr lang="en-US" altLang="ko-KR" dirty="0"/>
              <a:t>A good place to put clean-up code, i.e., close open files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78732" y="4251558"/>
            <a:ext cx="5400000" cy="20851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try </a:t>
            </a: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{</a:t>
            </a:r>
            <a:endParaRPr lang="en-GB" altLang="ko-KR" sz="1400" i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i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// Code to try: 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possibly throws an exception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catch </a:t>
            </a: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</a:t>
            </a:r>
            <a:r>
              <a:rPr lang="en-GB" altLang="ko-KR" sz="1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IOException</a:t>
            </a: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x) { ...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catch </a:t>
            </a: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(Exception x) { ...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finally </a:t>
            </a: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{</a:t>
            </a:r>
            <a:endParaRPr lang="en-GB" altLang="ko-KR" sz="1400" dirty="0">
              <a:solidFill>
                <a:srgbClr val="FF0000"/>
              </a:solidFill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i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// This code is ‘always’ executed</a:t>
            </a:r>
            <a:endParaRPr lang="en-GB" altLang="ko-KR" sz="1400" i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charset="0"/>
              <a:buNone/>
            </a:pPr>
            <a:r>
              <a:rPr lang="en-GB" altLang="ko-KR" sz="1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308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exceptions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700" y="1461484"/>
            <a:ext cx="8610600" cy="4817395"/>
            <a:chOff x="457200" y="1461485"/>
            <a:chExt cx="8046902" cy="406159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231205" y="2480763"/>
              <a:ext cx="1260000" cy="3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Throwable</a:t>
              </a:r>
              <a:endParaRPr lang="ko-KR" altLang="en-US" sz="16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829843" y="3066418"/>
              <a:ext cx="1260000" cy="32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Exception</a:t>
              </a:r>
              <a:endParaRPr lang="ko-KR" altLang="en-US" sz="1600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231204" y="1956607"/>
              <a:ext cx="1260000" cy="3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562647" y="198938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IOException</a:t>
              </a:r>
              <a:endParaRPr lang="ko-KR" altLang="en-US" sz="1400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562647" y="2717626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CloneNotSupportedException</a:t>
              </a:r>
              <a:endParaRPr lang="ko-KR" altLang="en-US" sz="1400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562647" y="3445869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ReflectiveOperationException</a:t>
              </a:r>
              <a:endParaRPr lang="ko-KR" altLang="en-US" sz="14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562647" y="417411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RuntimeException</a:t>
              </a:r>
              <a:endParaRPr lang="ko-KR" altLang="en-US" sz="1400" dirty="0"/>
            </a:p>
          </p:txBody>
        </p:sp>
        <p:cxnSp>
          <p:nvCxnSpPr>
            <p:cNvPr id="81" name="직선 화살표 연결선 80"/>
            <p:cNvCxnSpPr>
              <a:stCxn id="63" idx="0"/>
              <a:endCxn id="76" idx="2"/>
            </p:cNvCxnSpPr>
            <p:nvPr/>
          </p:nvCxnSpPr>
          <p:spPr>
            <a:xfrm flipH="1" flipV="1">
              <a:off x="1861204" y="2280607"/>
              <a:ext cx="1" cy="200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H="1">
              <a:off x="5794647" y="2133399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3342011" y="2138707"/>
              <a:ext cx="216000" cy="2179422"/>
              <a:chOff x="6012159" y="3789040"/>
              <a:chExt cx="216000" cy="720080"/>
            </a:xfrm>
          </p:grpSpPr>
          <p:cxnSp>
            <p:nvCxnSpPr>
              <p:cNvPr id="85" name="직선 화살표 연결선 84"/>
              <p:cNvCxnSpPr/>
              <p:nvPr/>
            </p:nvCxnSpPr>
            <p:spPr>
              <a:xfrm flipH="1">
                <a:off x="6012159" y="450912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 flipH="1">
                <a:off x="6012159" y="426909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 flipH="1">
                <a:off x="6012159" y="402906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>
                <a:off x="6012159" y="378904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>
                <a:off x="6012159" y="3789040"/>
                <a:ext cx="0" cy="7200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모서리가 둥근 직사각형 89"/>
            <p:cNvSpPr/>
            <p:nvPr/>
          </p:nvSpPr>
          <p:spPr>
            <a:xfrm>
              <a:off x="6272102" y="1461485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EOFException</a:t>
              </a:r>
              <a:endParaRPr lang="ko-KR" altLang="en-US" sz="14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272102" y="1801244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FileNotFoundException</a:t>
              </a:r>
              <a:endParaRPr lang="ko-KR" altLang="en-US" sz="1400" dirty="0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272102" y="214100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MalformedURLException</a:t>
              </a:r>
              <a:endParaRPr lang="ko-KR" altLang="en-US" sz="14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272102" y="248076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UnknownHostException</a:t>
              </a:r>
              <a:endParaRPr lang="ko-KR" altLang="en-US" sz="1400" dirty="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272102" y="311317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ArithmeticException</a:t>
              </a:r>
              <a:endParaRPr lang="ko-KR" altLang="en-US" sz="14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272102" y="346682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ClassCastException</a:t>
              </a:r>
              <a:endParaRPr lang="ko-KR" altLang="en-US" sz="1400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272102" y="382046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IllegalArgumentException</a:t>
              </a:r>
              <a:endParaRPr lang="ko-KR" altLang="en-US" sz="1400" dirty="0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272102" y="417411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IllegalStateException</a:t>
              </a:r>
              <a:endParaRPr lang="ko-KR" altLang="en-US" sz="1400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272102" y="4527758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IndexOutOfBoundsException</a:t>
              </a:r>
              <a:endParaRPr lang="ko-KR" altLang="en-US" sz="1400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272102" y="4881403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NegativeArraySizeException</a:t>
              </a:r>
              <a:endParaRPr lang="ko-KR" altLang="en-US" sz="1400" dirty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272102" y="5235051"/>
              <a:ext cx="22320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NullPointerException</a:t>
              </a:r>
              <a:endParaRPr lang="ko-KR" altLang="en-US" sz="1400" dirty="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051456" y="1605501"/>
              <a:ext cx="216000" cy="1037262"/>
              <a:chOff x="6012159" y="3789040"/>
              <a:chExt cx="216000" cy="720080"/>
            </a:xfrm>
          </p:grpSpPr>
          <p:cxnSp>
            <p:nvCxnSpPr>
              <p:cNvPr id="102" name="직선 화살표 연결선 101"/>
              <p:cNvCxnSpPr/>
              <p:nvPr/>
            </p:nvCxnSpPr>
            <p:spPr>
              <a:xfrm flipH="1">
                <a:off x="6012159" y="450912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H="1">
                <a:off x="6012159" y="426909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6012159" y="402906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 flipH="1">
                <a:off x="6012159" y="3789040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6012159" y="3789040"/>
                <a:ext cx="0" cy="7200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6046815" y="3257194"/>
              <a:ext cx="216000" cy="2130836"/>
              <a:chOff x="8100392" y="3311378"/>
              <a:chExt cx="216000" cy="2130836"/>
            </a:xfrm>
          </p:grpSpPr>
          <p:cxnSp>
            <p:nvCxnSpPr>
              <p:cNvPr id="108" name="직선 화살표 연결선 107"/>
              <p:cNvCxnSpPr/>
              <p:nvPr/>
            </p:nvCxnSpPr>
            <p:spPr>
              <a:xfrm flipH="1">
                <a:off x="8100392" y="4376795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8100392" y="4021656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 flipH="1">
                <a:off x="8100392" y="3666517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/>
              <p:cNvCxnSpPr/>
              <p:nvPr/>
            </p:nvCxnSpPr>
            <p:spPr>
              <a:xfrm flipH="1">
                <a:off x="8100392" y="3311378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>
                <a:off x="8100392" y="3311378"/>
                <a:ext cx="0" cy="21308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8100392" y="473193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 flipH="1">
                <a:off x="8100392" y="5087073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 flipH="1">
                <a:off x="8100392" y="5442214"/>
                <a:ext cx="2160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화살표 연결선 115"/>
            <p:cNvCxnSpPr/>
            <p:nvPr/>
          </p:nvCxnSpPr>
          <p:spPr>
            <a:xfrm flipH="1">
              <a:off x="5799288" y="4322612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H="1">
              <a:off x="3089843" y="3231507"/>
              <a:ext cx="2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모서리가 둥근 직사각형 117"/>
            <p:cNvSpPr/>
            <p:nvPr/>
          </p:nvSpPr>
          <p:spPr>
            <a:xfrm>
              <a:off x="457200" y="3074926"/>
              <a:ext cx="1260000" cy="32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Error</a:t>
              </a:r>
              <a:endParaRPr lang="ko-KR" altLang="en-US" sz="1600" dirty="0"/>
            </a:p>
          </p:txBody>
        </p:sp>
        <p:cxnSp>
          <p:nvCxnSpPr>
            <p:cNvPr id="119" name="꺾인 연결선 118"/>
            <p:cNvCxnSpPr>
              <a:stCxn id="118" idx="0"/>
              <a:endCxn id="63" idx="2"/>
            </p:cNvCxnSpPr>
            <p:nvPr/>
          </p:nvCxnSpPr>
          <p:spPr>
            <a:xfrm rot="5400000" flipH="1" flipV="1">
              <a:off x="1339121" y="2552843"/>
              <a:ext cx="270163" cy="774005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꺾인 연결선 119"/>
          <p:cNvCxnSpPr>
            <a:stCxn id="72" idx="0"/>
            <a:endCxn id="63" idx="2"/>
          </p:cNvCxnSpPr>
          <p:nvPr/>
        </p:nvCxnSpPr>
        <p:spPr>
          <a:xfrm rot="16200000" flipV="1">
            <a:off x="1934173" y="2889610"/>
            <a:ext cx="310345" cy="6405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4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368321"/>
            <a:ext cx="8229600" cy="501675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 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public void read(String </a:t>
            </a:r>
            <a:r>
              <a:rPr lang="en-US" altLang="zh-CN" sz="2000" b="1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fileName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ea typeface="宋体" charset="0"/>
                <a:cs typeface="宋体" charset="0"/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1238" y="1804987"/>
            <a:ext cx="82296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try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 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InputStream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in = new 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FileInputStream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fileName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 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b;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//the read() method below is one which will throw an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IOException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 while ((b = 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in.read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()) != -1) {</a:t>
            </a:r>
            <a:r>
              <a:rPr lang="en-US" altLang="zh-CN" sz="2000" i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			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i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		process input</a:t>
            </a:r>
            <a:endParaRPr lang="en-US" altLang="zh-CN" sz="2000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 }</a:t>
            </a:r>
            <a:endParaRPr lang="en-US" altLang="zh-CN" sz="2000" dirty="0">
              <a:ea typeface="宋体" charset="0"/>
              <a:cs typeface="宋体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1238" y="4673226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} 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catch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IOException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e)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  </a:t>
            </a:r>
            <a:r>
              <a:rPr lang="en-US" altLang="zh-CN" sz="2000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e.printStackTrace</a:t>
            </a: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		   }</a:t>
            </a:r>
            <a:r>
              <a:rPr lang="en-US" altLang="zh-CN" sz="2000" dirty="0">
                <a:ea typeface="宋体" charset="0"/>
                <a:cs typeface="宋体" charset="0"/>
              </a:rPr>
              <a:t>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0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813807" y="4759034"/>
            <a:ext cx="9925790" cy="32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	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1130" y="3140130"/>
            <a:ext cx="860174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              } catch (</a:t>
            </a:r>
            <a:r>
              <a:rPr lang="en-US" altLang="ko-KR" dirty="0" err="1">
                <a:solidFill>
                  <a:srgbClr val="FF0000"/>
                </a:solidFill>
              </a:rPr>
              <a:t>SQLException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 	   </a:t>
            </a:r>
            <a:r>
              <a:rPr lang="en-US" altLang="ko-KR" dirty="0" err="1"/>
              <a:t>Throwable</a:t>
            </a:r>
            <a:r>
              <a:rPr lang="en-US" altLang="ko-KR" dirty="0"/>
              <a:t> se = new </a:t>
            </a:r>
            <a:r>
              <a:rPr lang="en-US" altLang="ko-KR" dirty="0" err="1"/>
              <a:t>ServletException</a:t>
            </a:r>
            <a:r>
              <a:rPr lang="en-US" altLang="ko-KR" dirty="0"/>
              <a:t>(“database 	error”);</a:t>
            </a:r>
          </a:p>
          <a:p>
            <a:r>
              <a:rPr lang="en-US" altLang="ko-KR" dirty="0"/>
              <a:t>	 	   </a:t>
            </a:r>
            <a:r>
              <a:rPr lang="en-US" altLang="ko-KR" dirty="0" err="1"/>
              <a:t>se.setCause</a:t>
            </a:r>
            <a:r>
              <a:rPr lang="en-US" altLang="ko-KR" dirty="0"/>
              <a:t>(e);</a:t>
            </a:r>
          </a:p>
          <a:p>
            <a:r>
              <a:rPr lang="en-US" altLang="ko-KR" dirty="0"/>
              <a:t>	 	   throw se; </a:t>
            </a:r>
          </a:p>
          <a:p>
            <a:r>
              <a:rPr lang="en-US" altLang="ko-KR" dirty="0"/>
              <a:t>		}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1130" y="2309133"/>
            <a:ext cx="86017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            try {</a:t>
            </a:r>
          </a:p>
          <a:p>
            <a:r>
              <a:rPr lang="en-US" altLang="ko-KR" dirty="0"/>
              <a:t>	 	            access the database …</a:t>
            </a:r>
          </a:p>
        </p:txBody>
      </p:sp>
    </p:spTree>
    <p:extLst>
      <p:ext uri="{BB962C8B-B14F-4D97-AF65-F5344CB8AC3E}">
        <p14:creationId xmlns:p14="http://schemas.microsoft.com/office/powerpoint/2010/main" val="36233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en-US" dirty="0">
              <a:latin typeface="Arial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18" y="1629216"/>
            <a:ext cx="7407365" cy="37657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4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multiple exceptions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016" y="1496669"/>
            <a:ext cx="68488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[0]=0;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[1]=10;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[2]=20;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z(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(10, 2);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//test1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0);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//test2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8856" y="2963863"/>
            <a:ext cx="21396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Modify it using multiple exception class!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172200" y="3337560"/>
            <a:ext cx="557784" cy="45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3122" y="1458206"/>
            <a:ext cx="384962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ctrl + space  </a:t>
            </a:r>
            <a:r>
              <a:rPr lang="ko-KR" altLang="en-US" sz="2000" dirty="0"/>
              <a:t>키로   컴파일러 추천 코드 확인 가능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60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296" y="0"/>
            <a:ext cx="8951976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[0]=0;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[1]=10;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[2]=20;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z(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(10, 2);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//test1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0);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//test2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2353" y="352597"/>
            <a:ext cx="384962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ctrl + space  </a:t>
            </a:r>
            <a:r>
              <a:rPr lang="ko-KR" altLang="en-US" sz="2000" dirty="0"/>
              <a:t>키로   컴파일러 추천 코드 확인 가능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30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9.2 </a:t>
            </a:r>
            <a:r>
              <a:rPr lang="en-US" altLang="ko-KR" sz="3600" dirty="0">
                <a:ea typeface="굴림" charset="-127"/>
              </a:rPr>
              <a:t>Defining Your Own Exception Classes</a:t>
            </a:r>
            <a:br>
              <a:rPr lang="en-US" altLang="ko-KR" sz="3600" dirty="0">
                <a:ea typeface="굴림" charset="-127"/>
              </a:rPr>
            </a:br>
            <a:r>
              <a:rPr lang="en-US" altLang="ko-KR" sz="3600" dirty="0">
                <a:ea typeface="굴림" charset="-127"/>
              </a:rPr>
              <a:t>(Optional topic)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9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Exception Classes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your own exception classes</a:t>
            </a:r>
          </a:p>
          <a:p>
            <a:r>
              <a:rPr lang="en-US" dirty="0"/>
              <a:t>Must be derived class of some predefined exception class</a:t>
            </a:r>
          </a:p>
          <a:p>
            <a:pPr lvl="1"/>
            <a:r>
              <a:rPr lang="en-US" dirty="0"/>
              <a:t>Any exception class can be derived</a:t>
            </a:r>
          </a:p>
          <a:p>
            <a:pPr lvl="1"/>
            <a:r>
              <a:rPr lang="en-US" dirty="0"/>
              <a:t>Textbook uses classes derived from class Exception</a:t>
            </a:r>
            <a:endParaRPr lang="en-US" altLang="ko-KR" dirty="0"/>
          </a:p>
          <a:p>
            <a:r>
              <a:rPr lang="en-US" altLang="ko-KR" dirty="0"/>
              <a:t>Method </a:t>
            </a:r>
            <a:r>
              <a:rPr lang="en-US" altLang="ko-KR" dirty="0" err="1"/>
              <a:t>getMessage</a:t>
            </a:r>
            <a:r>
              <a:rPr lang="en-US" altLang="ko-KR" dirty="0"/>
              <a:t> defined in exception classes</a:t>
            </a:r>
          </a:p>
          <a:p>
            <a:pPr lvl="1"/>
            <a:r>
              <a:rPr lang="en-US" altLang="ko-KR" dirty="0"/>
              <a:t>Returns string passed as argument to constructor</a:t>
            </a:r>
          </a:p>
          <a:p>
            <a:pPr lvl="1"/>
            <a:r>
              <a:rPr lang="en-US" altLang="ko-KR" dirty="0"/>
              <a:t>If no actual parameter used, default message returned</a:t>
            </a:r>
          </a:p>
          <a:p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09956" y="5284718"/>
            <a:ext cx="623050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catch(Exception e) {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lvl="2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4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683" y="252841"/>
            <a:ext cx="8333117" cy="899819"/>
          </a:xfrm>
        </p:spPr>
        <p:txBody>
          <a:bodyPr/>
          <a:lstStyle/>
          <a:p>
            <a:r>
              <a:rPr lang="en-US" altLang="ko-KR" sz="3200" dirty="0"/>
              <a:t>Approach 1 : </a:t>
            </a:r>
            <a:br>
              <a:rPr lang="en-US" altLang="ko-KR" sz="3200" dirty="0"/>
            </a:br>
            <a:r>
              <a:rPr lang="en-GB" altLang="ko-KR" sz="3200" dirty="0">
                <a:latin typeface="Helvetica" charset="0"/>
                <a:ea typeface="굴림" pitchFamily="50" charset="-127"/>
              </a:rPr>
              <a:t>Traditional Methods of Handling Errors</a:t>
            </a:r>
            <a:br>
              <a:rPr lang="en-GB" altLang="ko-KR" sz="3200" dirty="0">
                <a:latin typeface="Helvetica" charset="0"/>
                <a:ea typeface="굴림" pitchFamily="50" charset="-127"/>
              </a:rPr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6683"/>
            <a:ext cx="8229600" cy="3748177"/>
          </a:xfrm>
        </p:spPr>
        <p:txBody>
          <a:bodyPr/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</a:pPr>
            <a:r>
              <a:rPr lang="en-GB" altLang="ko-KR" sz="3200">
                <a:ea typeface="굴림" pitchFamily="50" charset="-127"/>
              </a:rPr>
              <a:t>In most procedural languages, the standard way of indicating an error condition is by </a:t>
            </a:r>
            <a:r>
              <a:rPr lang="en-GB" altLang="ko-KR" sz="3200">
                <a:solidFill>
                  <a:srgbClr val="FF0000"/>
                </a:solidFill>
                <a:ea typeface="굴림" pitchFamily="50" charset="-127"/>
              </a:rPr>
              <a:t>returning</a:t>
            </a:r>
            <a:r>
              <a:rPr lang="en-GB" altLang="ko-KR" sz="3200">
                <a:ea typeface="굴림" pitchFamily="50" charset="-127"/>
              </a:rPr>
              <a:t> an error code.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</a:pPr>
            <a:endParaRPr lang="en-GB" altLang="ko-KR" sz="1050">
              <a:ea typeface="굴림" pitchFamily="50" charset="-127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</a:pPr>
            <a:r>
              <a:rPr lang="en-GB" altLang="ko-KR" sz="3200">
                <a:ea typeface="굴림" pitchFamily="50" charset="-127"/>
              </a:rPr>
              <a:t>The calling code typically did one of the following: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</a:pPr>
            <a:r>
              <a:rPr lang="en-GB" altLang="ko-KR">
                <a:ea typeface="굴림" pitchFamily="50" charset="-127"/>
              </a:rPr>
              <a:t>Testing the error code and taking the appropriate action.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</a:pPr>
            <a:r>
              <a:rPr lang="en-GB" altLang="ko-KR">
                <a:ea typeface="굴림" pitchFamily="50" charset="-127"/>
              </a:rPr>
              <a:t>Ignoring the error code.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</a:pPr>
            <a:endParaRPr lang="en-GB" altLang="ko-KR" sz="105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66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Exception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Exception</a:t>
            </a:r>
            <a:r>
              <a:rPr lang="en-US" dirty="0"/>
              <a:t> as the base class</a:t>
            </a:r>
          </a:p>
          <a:p>
            <a:pPr lvl="1"/>
            <a:r>
              <a:rPr lang="en-US" dirty="0"/>
              <a:t>Define </a:t>
            </a:r>
            <a:r>
              <a:rPr lang="en-US" b="1" dirty="0"/>
              <a:t>at least two constructors</a:t>
            </a:r>
          </a:p>
          <a:p>
            <a:pPr lvl="2"/>
            <a:r>
              <a:rPr lang="en-US" dirty="0"/>
              <a:t>Default, no parameter</a:t>
            </a:r>
          </a:p>
          <a:p>
            <a:pPr lvl="2"/>
            <a:r>
              <a:rPr lang="en-US" dirty="0"/>
              <a:t>With String parameter</a:t>
            </a:r>
          </a:p>
          <a:p>
            <a:pPr lvl="1"/>
            <a:r>
              <a:rPr lang="en-US" b="1" dirty="0"/>
              <a:t>Start constructor definition </a:t>
            </a:r>
            <a:r>
              <a:rPr lang="en-US" dirty="0"/>
              <a:t>with call to constructor of base class using super</a:t>
            </a:r>
          </a:p>
          <a:p>
            <a:pPr lvl="1"/>
            <a:r>
              <a:rPr lang="en-US" dirty="0"/>
              <a:t>Don’t override inherited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altLang="ko-KR" dirty="0"/>
              <a:t>in 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2578110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9.5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5245" y="2321796"/>
            <a:ext cx="78735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super ("Dividing by Zero!");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(String message)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super (message);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en-US" altLang="ko-KR" dirty="0" err="1"/>
              <a:t>DivideByZeroDemo</a:t>
            </a:r>
            <a:endParaRPr lang="en-US" dirty="0"/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runs of the program</a:t>
            </a:r>
            <a:endParaRPr lang="en-US" dirty="0"/>
          </a:p>
        </p:txBody>
      </p:sp>
      <p:pic>
        <p:nvPicPr>
          <p:cNvPr id="26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2" y="2131848"/>
            <a:ext cx="4182741" cy="128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2" y="3651173"/>
            <a:ext cx="4196824" cy="2502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59" y="2620717"/>
            <a:ext cx="4167484" cy="27058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64125" y="2276945"/>
            <a:ext cx="115293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800" dirty="0"/>
              <a:t>Sample </a:t>
            </a:r>
            <a:br>
              <a:rPr lang="en-US" altLang="ko-KR" sz="1800" dirty="0"/>
            </a:br>
            <a:r>
              <a:rPr lang="en-US" altLang="ko-KR" sz="1800" dirty="0"/>
              <a:t>screen output 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64125" y="4327918"/>
            <a:ext cx="115293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800" dirty="0"/>
              <a:t>Sample </a:t>
            </a:r>
            <a:br>
              <a:rPr lang="en-US" altLang="ko-KR" sz="1800" dirty="0"/>
            </a:br>
            <a:r>
              <a:rPr lang="en-US" altLang="ko-KR" sz="1800" dirty="0"/>
              <a:t>screen output 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57832" y="3401349"/>
            <a:ext cx="115293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800" dirty="0"/>
              <a:t>Sample </a:t>
            </a:r>
            <a:br>
              <a:rPr lang="en-US" altLang="ko-KR" sz="1800" dirty="0"/>
            </a:br>
            <a:r>
              <a:rPr lang="en-US" altLang="ko-KR" sz="1800" dirty="0"/>
              <a:t>screen output 3</a:t>
            </a:r>
          </a:p>
        </p:txBody>
      </p:sp>
    </p:spTree>
    <p:extLst>
      <p:ext uri="{BB962C8B-B14F-4D97-AF65-F5344CB8AC3E}">
        <p14:creationId xmlns:p14="http://schemas.microsoft.com/office/powerpoint/2010/main" val="5307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modify the code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9729" y="1368321"/>
            <a:ext cx="7776972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numerator;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denominator;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quotient;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oneTime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oneTime.doIt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    {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("Enter numerator:");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Scanner keyboard = new Scanner (System.in);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numerator =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("Enter denominator:");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denominator =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quotient = numerator / (double) denominator;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(numerator + "/" + denominator +  " = " 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 + quotient);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("End of program.");</a:t>
            </a:r>
          </a:p>
          <a:p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// code continues to the next page</a:t>
            </a:r>
          </a:p>
        </p:txBody>
      </p:sp>
      <p:sp>
        <p:nvSpPr>
          <p:cNvPr id="11" name="왼쪽 중괄호 10"/>
          <p:cNvSpPr/>
          <p:nvPr/>
        </p:nvSpPr>
        <p:spPr>
          <a:xfrm rot="10800000">
            <a:off x="7529513" y="3740535"/>
            <a:ext cx="504825" cy="23336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86700" y="4416809"/>
            <a:ext cx="1047750" cy="895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Make the code  robust 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85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modify the code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92" y="1291483"/>
            <a:ext cx="89022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giveSecondChance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("Try again:");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("Enter numerator:");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keyboard = new Scanner (System.in);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numerator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("Enter denominator:");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("Be sure the denominator is not zero.");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denominator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(denominator == 0)  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{                                               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("I cannot do division by zero.");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("Since I cannot do what you want,");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("the program will now end.");    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System.exit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(0);                            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                                               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quotient = ((double) numerator) / denominator;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(numerator + "/" + denominator +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 = " + quotient);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32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9.3 </a:t>
            </a:r>
            <a:r>
              <a:rPr lang="en-US" altLang="ko-KR" sz="3600" dirty="0">
                <a:latin typeface="Arial" charset="0"/>
              </a:rPr>
              <a:t>More About Exception Classes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14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Declaring Exceptions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96896"/>
            <a:ext cx="8229600" cy="488484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You caught the exception inside the method in Section 9.2</a:t>
            </a:r>
          </a:p>
          <a:p>
            <a:pPr lvl="1">
              <a:defRPr/>
            </a:pPr>
            <a:r>
              <a:rPr lang="en-US" altLang="ko-KR" dirty="0"/>
              <a:t>and, your code handled the exception immediately</a:t>
            </a:r>
          </a:p>
          <a:p>
            <a:pPr lvl="1">
              <a:defRPr/>
            </a:pPr>
            <a:r>
              <a:rPr lang="en-US" b="1" dirty="0">
                <a:ea typeface="+mn-ea"/>
              </a:rPr>
              <a:t>Problem ?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85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Declaring Exceptions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199" y="1396896"/>
            <a:ext cx="8372475" cy="488484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Consider method where code throws exception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May want to handle immediately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May want to </a:t>
            </a:r>
            <a:r>
              <a:rPr lang="en-US" dirty="0">
                <a:solidFill>
                  <a:srgbClr val="FF0000"/>
                </a:solidFill>
              </a:rPr>
              <a:t>delay until something else is done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Method that does not </a:t>
            </a:r>
            <a:r>
              <a:rPr lang="en-US" u="sng" dirty="0">
                <a:ea typeface="+mn-ea"/>
              </a:rPr>
              <a:t>catch</a:t>
            </a:r>
            <a:r>
              <a:rPr lang="en-US" dirty="0">
                <a:ea typeface="+mn-ea"/>
              </a:rPr>
              <a:t> an exception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Notify programmers with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sz="2000" dirty="0"/>
              <a:t> </a:t>
            </a:r>
            <a:r>
              <a:rPr lang="en-US" dirty="0"/>
              <a:t>clause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Pass the responsibility (“pass the buck”) to handle exception from the method itself to any method that calls it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04900" y="4303039"/>
            <a:ext cx="66770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2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</a:rPr>
              <a:t>Declaring Exceptions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8650" y="1467507"/>
            <a:ext cx="66770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2961" y="3248025"/>
            <a:ext cx="5119689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obj.methodA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371976" y="1885950"/>
            <a:ext cx="4038599" cy="1362075"/>
          </a:xfrm>
          <a:prstGeom prst="wedgeEllipseCallout">
            <a:avLst>
              <a:gd name="adj1" fmla="val -71211"/>
              <a:gd name="adj2" fmla="val -525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Hey,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methodB</a:t>
            </a:r>
            <a:r>
              <a:rPr lang="en-US" altLang="ko-KR" sz="1600" dirty="0"/>
              <a:t>(),</a:t>
            </a:r>
          </a:p>
          <a:p>
            <a:pPr algn="ctr"/>
            <a:r>
              <a:rPr lang="en-US" altLang="ko-KR" sz="1600" i="1" dirty="0"/>
              <a:t>If you invoke me, you must</a:t>
            </a:r>
          </a:p>
          <a:p>
            <a:pPr algn="ctr"/>
            <a:r>
              <a:rPr lang="en-US" altLang="ko-KR" sz="1600" i="1" dirty="0"/>
              <a:t>worry about any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200" i="1" dirty="0"/>
              <a:t> </a:t>
            </a:r>
            <a:r>
              <a:rPr lang="en-US" altLang="ko-KR" sz="1600" i="1" dirty="0"/>
              <a:t>that I throw</a:t>
            </a:r>
            <a:endParaRPr lang="ko-KR" altLang="en-US" sz="1600" i="1" dirty="0"/>
          </a:p>
        </p:txBody>
      </p:sp>
      <p:sp>
        <p:nvSpPr>
          <p:cNvPr id="7" name="타원형 설명선 6"/>
          <p:cNvSpPr/>
          <p:nvPr/>
        </p:nvSpPr>
        <p:spPr>
          <a:xfrm>
            <a:off x="5657849" y="3819525"/>
            <a:ext cx="2019299" cy="790575"/>
          </a:xfrm>
          <a:prstGeom prst="wedgeEllipseCallout">
            <a:avLst>
              <a:gd name="adj1" fmla="val -108475"/>
              <a:gd name="adj2" fmla="val -591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OK!!</a:t>
            </a:r>
            <a:endParaRPr lang="ko-KR" altLang="en-US" sz="1600" i="1" dirty="0"/>
          </a:p>
        </p:txBody>
      </p:sp>
      <p:sp>
        <p:nvSpPr>
          <p:cNvPr id="8" name="직사각형 7"/>
          <p:cNvSpPr/>
          <p:nvPr/>
        </p:nvSpPr>
        <p:spPr>
          <a:xfrm>
            <a:off x="1023938" y="3575219"/>
            <a:ext cx="51577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AE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e){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System.exit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Declaring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Note syntax for throws clause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Note distinction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Keyword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r>
              <a:rPr lang="en-US" dirty="0"/>
              <a:t> used to throw exception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Keyword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dirty="0"/>
              <a:t> used in method heading to declare an exception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14790"/>
            <a:ext cx="7577137" cy="744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45" y="288323"/>
            <a:ext cx="6002293" cy="6196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269" y="3224939"/>
            <a:ext cx="1400354" cy="7030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cs typeface="Consolas" panose="020B0609020204030204" pitchFamily="49" charset="0"/>
              </a:rPr>
              <a:t>Check the condition using the return value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509623" y="3510951"/>
            <a:ext cx="500332" cy="65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Lab.: class </a:t>
            </a:r>
            <a:r>
              <a:rPr lang="en-US" dirty="0" err="1"/>
              <a:t>DoDivision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throws exception and exception not caught inside the method</a:t>
            </a:r>
          </a:p>
          <a:p>
            <a:pPr lvl="1"/>
            <a:r>
              <a:rPr lang="en-US" dirty="0"/>
              <a:t>Method ends immediately after exception thrown</a:t>
            </a:r>
          </a:p>
          <a:p>
            <a:pPr lvl="1"/>
            <a:endParaRPr lang="en-US" dirty="0"/>
          </a:p>
          <a:p>
            <a:r>
              <a:rPr lang="en-US" altLang="ko-KR" dirty="0">
                <a:latin typeface="Arial" charset="0"/>
              </a:rPr>
              <a:t>Recall class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Arial" charset="0"/>
              </a:rPr>
              <a:t>for lab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</a:rPr>
              <a:t>Recall class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9.5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5245" y="2321796"/>
            <a:ext cx="78735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super ("Dividing by Zero!");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(String message)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super (message);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5275" y="283893"/>
            <a:ext cx="8686800" cy="549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DoDivision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numerator;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denominator;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quotient;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DoDivision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DoDivision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doIt.doNormalCase</a:t>
            </a:r>
            <a:r>
              <a:rPr lang="en-US" altLang="ko-KR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("End of program.");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doNormalCase</a:t>
            </a:r>
            <a:r>
              <a:rPr lang="en-US" altLang="ko-KR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endParaRPr lang="en-US" altLang="ko-KR" sz="1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("Enter numerator:");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keyboard = new Scanner (System.in);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numerator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("Enter denominator:");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denominator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if (denominator == 0)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throw new 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quotient = numerator / (double) denominator;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(numerator + "/" + denominator +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 = " + quotient);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giveSecondChance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() is given in 9.6</a:t>
            </a:r>
          </a:p>
          <a:p>
            <a:pPr>
              <a:lnSpc>
                <a:spcPct val="90000"/>
              </a:lnSpc>
            </a:pP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0661" y="2007704"/>
            <a:ext cx="2564296" cy="35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14536" y="1553424"/>
            <a:ext cx="3610803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 here!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 denominator is zero, </a:t>
            </a:r>
            <a:b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the user second chance by invoking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giveSecondChance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548270" y="2042294"/>
            <a:ext cx="1709530" cy="2517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으로 구부러진 화살표 8"/>
          <p:cNvSpPr/>
          <p:nvPr/>
        </p:nvSpPr>
        <p:spPr>
          <a:xfrm flipV="1">
            <a:off x="5751445" y="2531659"/>
            <a:ext cx="324678" cy="77193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13785" y="3351385"/>
            <a:ext cx="2898912" cy="5355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doNormalCase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에서 받은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에서 처리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07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Differences? (again)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52" y="1302060"/>
            <a:ext cx="6032638" cy="2529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DoDivision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…………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doNormalCase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("Enter numerator:");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keyboard = new Scanner (System.in);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numerator =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("Enter denominator:");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denominator =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(denominator == 0)             throw new 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quotient = numerator / (double) denominator;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(numerator + "/" + denominator +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 = " + quotient);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7521" y="3596338"/>
            <a:ext cx="6496479" cy="3261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…..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oneTime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DivideByZeroDemo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oneTime.doIt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()    {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 	 …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("Enter denominator:");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denominator =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	 if (denominator == 0)            	throw new </a:t>
            </a:r>
            <a:r>
              <a:rPr lang="en-US" altLang="ko-KR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	 quotient = numerator / (double) denominator;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(numerator + "/" + denominator +  " = " + quotient);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sz="105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catch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e){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giveSecondChance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("End of program.");</a:t>
            </a:r>
          </a:p>
          <a:p>
            <a:r>
              <a:rPr lang="en-US" altLang="ko-K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522" y="2279339"/>
            <a:ext cx="709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VS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2112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Differences between </a:t>
            </a:r>
            <a:r>
              <a:rPr lang="en-US" altLang="ko-KR" dirty="0">
                <a:solidFill>
                  <a:srgbClr val="00B0F0"/>
                </a:solidFill>
              </a:rPr>
              <a:t>throw</a:t>
            </a:r>
            <a:r>
              <a:rPr lang="en-US" altLang="ko-KR" dirty="0"/>
              <a:t> vs </a:t>
            </a:r>
            <a:r>
              <a:rPr lang="en-US" altLang="ko-KR" dirty="0">
                <a:solidFill>
                  <a:srgbClr val="00B0F0"/>
                </a:solidFill>
              </a:rPr>
              <a:t>throws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ko-KR" dirty="0"/>
              <a:t>Keyword </a:t>
            </a:r>
            <a:r>
              <a:rPr lang="en-US" altLang="ko-KR" sz="3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ko-KR" dirty="0"/>
              <a:t> used to throw exception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srgbClr val="FF0000"/>
                </a:solidFill>
              </a:rPr>
              <a:t>Catch</a:t>
            </a:r>
            <a:r>
              <a:rPr lang="en-US" altLang="ko-KR" dirty="0"/>
              <a:t> the possible exception </a:t>
            </a:r>
            <a:r>
              <a:rPr lang="en-US" altLang="ko-KR" dirty="0">
                <a:solidFill>
                  <a:srgbClr val="FF0000"/>
                </a:solidFill>
              </a:rPr>
              <a:t>in a catch block within the method definition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dirty="0"/>
              <a:t>Keyword </a:t>
            </a:r>
            <a:r>
              <a:rPr lang="en-US" altLang="ko-KR" sz="3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ko-KR" dirty="0"/>
              <a:t> used in method heading to declare an exception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dirty="0"/>
              <a:t>Declare the possible exception by writing a </a:t>
            </a:r>
            <a:r>
              <a:rPr lang="en-US" altLang="ko-KR" dirty="0">
                <a:solidFill>
                  <a:srgbClr val="00B0F0"/>
                </a:solidFill>
              </a:rPr>
              <a:t>throws</a:t>
            </a:r>
            <a:r>
              <a:rPr lang="en-US" altLang="ko-KR" dirty="0"/>
              <a:t> clause in the method’s heading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dirty="0"/>
              <a:t>Let </a:t>
            </a:r>
            <a:r>
              <a:rPr lang="en-US" altLang="ko-KR" dirty="0">
                <a:solidFill>
                  <a:srgbClr val="FF0000"/>
                </a:solidFill>
              </a:rPr>
              <a:t>whoever uses the method </a:t>
            </a:r>
            <a:r>
              <a:rPr lang="en-US" altLang="ko-KR" dirty="0"/>
              <a:t>worry about how </a:t>
            </a:r>
            <a:r>
              <a:rPr lang="en-US" altLang="ko-KR" dirty="0">
                <a:solidFill>
                  <a:srgbClr val="FF0000"/>
                </a:solidFill>
              </a:rPr>
              <a:t>to handle </a:t>
            </a:r>
            <a:r>
              <a:rPr lang="en-US" altLang="ko-KR" dirty="0"/>
              <a:t>the exception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02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Exceptions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exception is caught …</a:t>
            </a:r>
          </a:p>
          <a:p>
            <a:pPr lvl="1"/>
            <a:r>
              <a:rPr lang="en-US" dirty="0"/>
              <a:t>In a catch block … or</a:t>
            </a:r>
          </a:p>
          <a:p>
            <a:pPr lvl="1"/>
            <a:r>
              <a:rPr lang="en-US" dirty="0"/>
              <a:t>Be declared in throws clause</a:t>
            </a:r>
          </a:p>
          <a:p>
            <a:r>
              <a:rPr lang="en-US" dirty="0"/>
              <a:t>But Java has exceptions you don’t need to account for</a:t>
            </a:r>
          </a:p>
          <a:p>
            <a:r>
              <a:rPr lang="en-US" dirty="0"/>
              <a:t>Categories of exceptions</a:t>
            </a:r>
          </a:p>
          <a:p>
            <a:pPr lvl="1"/>
            <a:r>
              <a:rPr lang="en-US" dirty="0"/>
              <a:t>Checked exceptions</a:t>
            </a:r>
          </a:p>
          <a:p>
            <a:pPr lvl="1"/>
            <a:r>
              <a:rPr lang="en-US" dirty="0"/>
              <a:t>Unchecked exceptions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Checked</a:t>
            </a:r>
            <a:r>
              <a:rPr lang="en-US" dirty="0"/>
              <a:t> exception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 be caught </a:t>
            </a:r>
            <a:r>
              <a:rPr lang="en-US" dirty="0"/>
              <a:t>in catch block</a:t>
            </a:r>
          </a:p>
          <a:p>
            <a:pPr lvl="1"/>
            <a:r>
              <a:rPr lang="en-US" dirty="0"/>
              <a:t>Or declared in throws clause</a:t>
            </a:r>
          </a:p>
          <a:p>
            <a:r>
              <a:rPr lang="en-US" b="1" i="1" dirty="0"/>
              <a:t>Unchecked</a:t>
            </a:r>
            <a:r>
              <a:rPr lang="en-US" dirty="0"/>
              <a:t> exception</a:t>
            </a:r>
          </a:p>
          <a:p>
            <a:pPr lvl="1"/>
            <a:r>
              <a:rPr lang="en-US" dirty="0"/>
              <a:t>Also called run-time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Need not be caught in catch block </a:t>
            </a:r>
            <a:r>
              <a:rPr lang="en-US" dirty="0"/>
              <a:t>or declared in throws </a:t>
            </a:r>
          </a:p>
          <a:p>
            <a:pPr lvl="1"/>
            <a:r>
              <a:rPr lang="en-US" dirty="0"/>
              <a:t>Exceptions that coding problems exist, </a:t>
            </a:r>
            <a:r>
              <a:rPr lang="en-US" b="1" dirty="0">
                <a:solidFill>
                  <a:srgbClr val="FF0000"/>
                </a:solidFill>
              </a:rPr>
              <a:t>should be fixed</a:t>
            </a:r>
          </a:p>
        </p:txBody>
      </p:sp>
    </p:spTree>
    <p:extLst>
      <p:ext uri="{BB962C8B-B14F-4D97-AF65-F5344CB8AC3E}">
        <p14:creationId xmlns:p14="http://schemas.microsoft.com/office/powerpoint/2010/main" val="3881567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062" y="2960797"/>
            <a:ext cx="6562725" cy="3524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>
            <a:outerShdw dist="114300" dir="3000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Exceptions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why unchecked exceptions to are thrown</a:t>
            </a:r>
          </a:p>
          <a:p>
            <a:pPr lvl="1"/>
            <a:r>
              <a:rPr lang="en-US" dirty="0"/>
              <a:t>Use array index out of bounds or division by zero</a:t>
            </a:r>
          </a:p>
          <a:p>
            <a:pPr lvl="1"/>
            <a:r>
              <a:rPr lang="en-US" dirty="0"/>
              <a:t>Uncaught runtime exception terminates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084115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Errors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An </a:t>
            </a:r>
            <a:r>
              <a:rPr lang="en-US" i="1" dirty="0">
                <a:ea typeface="+mn-ea"/>
              </a:rPr>
              <a:t>error</a:t>
            </a:r>
            <a:r>
              <a:rPr lang="en-US" dirty="0">
                <a:ea typeface="+mn-ea"/>
              </a:rPr>
              <a:t> is an object of class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Error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Similar to an unchecked exception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Need not catch or declare in throws clause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Object of class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Error</a:t>
            </a:r>
            <a:r>
              <a:rPr lang="en-US" dirty="0"/>
              <a:t> generated when abnormal conditions occur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Errors are more or less beyond your control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dirty="0"/>
              <a:t>Require change of program to resolve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832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Multiple Throws and Catches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23900"/>
          </a:xfrm>
        </p:spPr>
        <p:txBody>
          <a:bodyPr/>
          <a:lstStyle/>
          <a:p>
            <a:r>
              <a:rPr lang="en-US" altLang="ko-KR" dirty="0"/>
              <a:t>Which one is better ?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4" y="2713287"/>
            <a:ext cx="3165475" cy="18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713287"/>
            <a:ext cx="3122507" cy="186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133600" y="2222500"/>
            <a:ext cx="584200" cy="381000"/>
          </a:xfrm>
          <a:prstGeom prst="ellipse">
            <a:avLst/>
          </a:prstGeom>
          <a:solidFill>
            <a:srgbClr val="CC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61100" y="2209800"/>
            <a:ext cx="584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199" y="4582135"/>
            <a:ext cx="411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//The second </a:t>
            </a:r>
            <a:r>
              <a:rPr lang="en-US" altLang="ko-KR" dirty="0">
                <a:solidFill>
                  <a:srgbClr val="C00000"/>
                </a:solidFill>
              </a:rPr>
              <a:t>catch </a:t>
            </a:r>
            <a:r>
              <a:rPr lang="en-US" altLang="ko-KR" i="1" dirty="0">
                <a:solidFill>
                  <a:srgbClr val="C00000"/>
                </a:solidFill>
              </a:rPr>
              <a:t>block can never be reached.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6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01" y="206356"/>
            <a:ext cx="8229600" cy="899819"/>
          </a:xfrm>
        </p:spPr>
        <p:txBody>
          <a:bodyPr/>
          <a:lstStyle/>
          <a:p>
            <a:r>
              <a:rPr lang="en-US" altLang="ko-KR" sz="3200" dirty="0"/>
              <a:t>Another Approach : </a:t>
            </a:r>
            <a:br>
              <a:rPr lang="en-US" altLang="ko-KR" sz="3200" dirty="0"/>
            </a:br>
            <a:r>
              <a:rPr lang="en-GB" altLang="ko-KR" sz="3600" dirty="0">
                <a:solidFill>
                  <a:srgbClr val="C00000"/>
                </a:solidFill>
                <a:latin typeface="Helvetica" charset="0"/>
                <a:ea typeface="굴림" pitchFamily="50" charset="-127"/>
              </a:rPr>
              <a:t>Exception concept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</a:pPr>
            <a:r>
              <a:rPr lang="en-GB" altLang="ko-KR" b="1" dirty="0">
                <a:ea typeface="굴림" pitchFamily="50" charset="-127"/>
              </a:rPr>
              <a:t>Exception Concept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</a:pPr>
            <a:r>
              <a:rPr lang="en-GB" altLang="ko-KR" dirty="0">
                <a:ea typeface="굴림" pitchFamily="50" charset="-127"/>
              </a:rPr>
              <a:t>When an error occurs (that represents an exceptional condition),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</a:pPr>
            <a:r>
              <a:rPr lang="en-GB" altLang="ko-KR" dirty="0">
                <a:ea typeface="굴림" pitchFamily="50" charset="-127"/>
              </a:rPr>
              <a:t>Exceptions cause the current program flow to be interrupted and transferred to </a:t>
            </a:r>
            <a:r>
              <a:rPr lang="en-GB" altLang="ko-KR" dirty="0">
                <a:solidFill>
                  <a:srgbClr val="0000FF"/>
                </a:solidFill>
                <a:ea typeface="굴림" pitchFamily="50" charset="-127"/>
              </a:rPr>
              <a:t>a registered exception handling block</a:t>
            </a:r>
            <a:r>
              <a:rPr lang="en-GB" altLang="ko-KR" dirty="0">
                <a:ea typeface="굴림" pitchFamily="50" charset="-127"/>
              </a:rPr>
              <a:t>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</a:pPr>
            <a:endParaRPr lang="en-GB" altLang="ko-KR" dirty="0">
              <a:ea typeface="굴림" pitchFamily="50" charset="-127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</a:pPr>
            <a:r>
              <a:rPr lang="en-GB" altLang="ko-KR" sz="2400" dirty="0">
                <a:latin typeface="Helvetica" charset="0"/>
                <a:ea typeface="굴림" pitchFamily="50" charset="-127"/>
              </a:rPr>
              <a:t>Exception handling involves a well-structured </a:t>
            </a:r>
            <a:r>
              <a:rPr lang="en-GB" altLang="ko-KR" sz="2400" dirty="0" err="1">
                <a:latin typeface="Consolas"/>
                <a:ea typeface="굴림" pitchFamily="50" charset="-127"/>
                <a:cs typeface="Consolas"/>
              </a:rPr>
              <a:t>goto</a:t>
            </a:r>
            <a:endParaRPr lang="en-GB" altLang="ko-KR" sz="2400" dirty="0">
              <a:latin typeface="Consolas"/>
              <a:ea typeface="굴림" pitchFamily="50" charset="-127"/>
              <a:cs typeface="Consola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37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Throws and Catches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try block can throw any number of exceptions of different types</a:t>
            </a:r>
          </a:p>
          <a:p>
            <a:r>
              <a:rPr lang="en-US" dirty="0"/>
              <a:t>Each catch block can catch exceptions of only one type</a:t>
            </a:r>
          </a:p>
          <a:p>
            <a:pPr lvl="1"/>
            <a:r>
              <a:rPr lang="en-US" dirty="0"/>
              <a:t>Order of catch blocks matter</a:t>
            </a:r>
          </a:p>
          <a:p>
            <a:r>
              <a:rPr lang="en-US" dirty="0"/>
              <a:t>View </a:t>
            </a:r>
            <a:r>
              <a:rPr lang="en-US" dirty="0">
                <a:hlinkClick r:id="rId2" action="ppaction://hlinkfile"/>
              </a:rPr>
              <a:t>example program</a:t>
            </a:r>
            <a:r>
              <a:rPr lang="en-US" dirty="0"/>
              <a:t>, listing 9.8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TwoCatchesDemo</a:t>
            </a:r>
            <a:endParaRPr lang="en-US" dirty="0"/>
          </a:p>
          <a:p>
            <a:r>
              <a:rPr lang="en-US" dirty="0"/>
              <a:t>View </a:t>
            </a:r>
            <a:r>
              <a:rPr lang="en-US" dirty="0">
                <a:hlinkClick r:id="rId2" action="ppaction://hlinkfile"/>
              </a:rPr>
              <a:t>exception class </a:t>
            </a:r>
            <a:r>
              <a:rPr lang="en-US" dirty="0"/>
              <a:t>used, listing 9.9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NegativeNumberException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Multiple Throws and Catches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catching multiple exceptions, the order of the catch blocks can be important.</a:t>
            </a:r>
          </a:p>
          <a:p>
            <a:r>
              <a:rPr lang="en-US" altLang="ko-KR" dirty="0"/>
              <a:t>When an exception is thrown in a try block, the catch blocks are examined in order of appearance.</a:t>
            </a:r>
            <a:endParaRPr lang="en-US" sz="28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287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Multiple Throws and Catches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0813" y="1241462"/>
            <a:ext cx="7067550" cy="1981200"/>
            <a:chOff x="1323975" y="2438400"/>
            <a:chExt cx="7068597" cy="1981200"/>
          </a:xfrm>
        </p:grpSpPr>
        <p:pic>
          <p:nvPicPr>
            <p:cNvPr id="399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75" y="2438400"/>
              <a:ext cx="6495425" cy="19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868346" y="2808287"/>
              <a:ext cx="1524226" cy="1006475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  <a:ea typeface="+mn-ea"/>
                </a:rPr>
                <a:t>Sample </a:t>
              </a:r>
              <a:br>
                <a:rPr lang="en-US" sz="2000" dirty="0">
                  <a:latin typeface="+mn-lt"/>
                  <a:ea typeface="+mn-ea"/>
                </a:rPr>
              </a:br>
              <a:r>
                <a:rPr lang="en-US" sz="2000" dirty="0">
                  <a:latin typeface="+mn-lt"/>
                  <a:ea typeface="+mn-ea"/>
                </a:rPr>
                <a:t>screen output 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20813" y="3244683"/>
            <a:ext cx="7067550" cy="1485900"/>
            <a:chOff x="1343025" y="4009012"/>
            <a:chExt cx="7026849" cy="1485900"/>
          </a:xfrm>
        </p:grpSpPr>
        <p:pic>
          <p:nvPicPr>
            <p:cNvPr id="3994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4009012"/>
              <a:ext cx="6458478" cy="148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845749" y="4185225"/>
              <a:ext cx="1524125" cy="1006475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  <a:ea typeface="+mn-ea"/>
                </a:rPr>
                <a:t>Sample </a:t>
              </a:r>
              <a:br>
                <a:rPr lang="en-US" sz="2000" dirty="0">
                  <a:latin typeface="+mn-lt"/>
                  <a:ea typeface="+mn-ea"/>
                </a:rPr>
              </a:br>
              <a:r>
                <a:rPr lang="en-US" sz="2000" dirty="0">
                  <a:latin typeface="+mn-lt"/>
                  <a:ea typeface="+mn-ea"/>
                </a:rPr>
                <a:t>screen output 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20813" y="4752605"/>
            <a:ext cx="6722648" cy="1924050"/>
            <a:chOff x="1420847" y="3751026"/>
            <a:chExt cx="6673410" cy="1924050"/>
          </a:xfrm>
        </p:grpSpPr>
        <p:pic>
          <p:nvPicPr>
            <p:cNvPr id="3994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847" y="3751026"/>
              <a:ext cx="6457524" cy="1924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70357" y="4201876"/>
              <a:ext cx="1523900" cy="1006475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n-lt"/>
                  <a:ea typeface="+mn-ea"/>
                </a:rPr>
                <a:t>Sample </a:t>
              </a:r>
              <a:br>
                <a:rPr lang="en-US" sz="2000" dirty="0">
                  <a:latin typeface="+mn-lt"/>
                  <a:ea typeface="+mn-ea"/>
                </a:rPr>
              </a:br>
              <a:r>
                <a:rPr lang="en-US" sz="2000" dirty="0">
                  <a:latin typeface="+mn-lt"/>
                  <a:ea typeface="+mn-ea"/>
                </a:rPr>
                <a:t>screen output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286" y="8534"/>
            <a:ext cx="7188200" cy="6771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try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("Enter number of widgets produced:");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Scanner keyboard = new Scanner (System.in);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widgets =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(widgets &lt; 0)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NegativeNumberException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("widgets");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("How many were defective?");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defective =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(defective &lt; 0)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NegativeNumberException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("defective widgets");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double ratio =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exceptionalDivision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(widgets, defective);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("One in every " + ratio +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 widgets is defective.");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("End of program.");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double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exceptionalDivision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(double numerator,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double denominator)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endParaRPr lang="en-US" altLang="ko-KR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(denominator == 0)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throw new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numerator / denominator;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70550" y="3335447"/>
            <a:ext cx="347345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u="sng" dirty="0"/>
              <a:t>catch (</a:t>
            </a:r>
            <a:r>
              <a:rPr lang="en-US" altLang="ko-KR" sz="1400" b="1" u="sng" dirty="0" err="1"/>
              <a:t>DivideByZeroException</a:t>
            </a:r>
            <a:r>
              <a:rPr lang="en-US" altLang="ko-KR" sz="1400" b="1" u="sng" dirty="0"/>
              <a:t> e)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b="1" u="sng" dirty="0"/>
              <a:t>catch (</a:t>
            </a:r>
            <a:r>
              <a:rPr lang="en-US" altLang="ko-KR" sz="1400" b="1" u="sng" dirty="0" err="1"/>
              <a:t>NegativeNumberException</a:t>
            </a:r>
            <a:r>
              <a:rPr lang="en-US" altLang="ko-KR" sz="1400" b="1" u="sng" dirty="0"/>
              <a:t> e)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4572000" y="3585825"/>
            <a:ext cx="990600" cy="651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case study calculator2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Line-Oriented Calculator</a:t>
            </a:r>
          </a:p>
          <a:p>
            <a:pPr lvl="1"/>
            <a:r>
              <a:rPr lang="en-US" dirty="0"/>
              <a:t>Should do addition, subtraction, division, multiplication</a:t>
            </a:r>
          </a:p>
          <a:p>
            <a:pPr lvl="1"/>
            <a:r>
              <a:rPr lang="en-US" dirty="0"/>
              <a:t>Will use line input/output</a:t>
            </a:r>
          </a:p>
          <a:p>
            <a:r>
              <a:rPr lang="en-US" dirty="0"/>
              <a:t>User will enter</a:t>
            </a:r>
          </a:p>
          <a:p>
            <a:pPr lvl="1"/>
            <a:r>
              <a:rPr lang="en-US" dirty="0"/>
              <a:t>Operation, space, number</a:t>
            </a:r>
          </a:p>
          <a:p>
            <a:pPr lvl="1"/>
            <a:r>
              <a:rPr lang="en-US" dirty="0"/>
              <a:t>Calculator displays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84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calculator2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</a:t>
            </a:r>
            <a:r>
              <a:rPr lang="en-US">
                <a:hlinkClick r:id="rId2" action="ppaction://hlinkfile"/>
              </a:rPr>
              <a:t>exception class</a:t>
            </a:r>
            <a:r>
              <a:rPr lang="en-US"/>
              <a:t>, listing 9.10</a:t>
            </a:r>
            <a:br>
              <a:rPr lang="en-US"/>
            </a:br>
            <a:r>
              <a:rPr lang="en-US"/>
              <a:t>class UnknownOpException</a:t>
            </a:r>
          </a:p>
          <a:p>
            <a:r>
              <a:rPr lang="en-US"/>
              <a:t>View first </a:t>
            </a:r>
            <a:r>
              <a:rPr lang="en-US">
                <a:hlinkClick r:id="rId2" action="ppaction://hlinkfile"/>
              </a:rPr>
              <a:t>version of calculator</a:t>
            </a:r>
            <a:r>
              <a:rPr lang="en-US"/>
              <a:t>, listing 9.11</a:t>
            </a:r>
            <a:br>
              <a:rPr lang="en-US"/>
            </a:br>
            <a:r>
              <a:rPr lang="en-US"/>
              <a:t>class PreLimCalculator</a:t>
            </a:r>
          </a:p>
          <a:p>
            <a:endParaRPr lang="en-US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713163"/>
            <a:ext cx="5121275" cy="2503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570663" y="4202113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</a:rPr>
              <a:t>Sample </a:t>
            </a:r>
            <a:br>
              <a:rPr lang="en-US" sz="2000" dirty="0">
                <a:latin typeface="+mn-lt"/>
                <a:ea typeface="+mn-ea"/>
              </a:rPr>
            </a:br>
            <a:r>
              <a:rPr lang="en-US" sz="2000" dirty="0">
                <a:latin typeface="+mn-lt"/>
                <a:ea typeface="+mn-ea"/>
              </a:rPr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3633214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Proposed initial methods</a:t>
            </a:r>
          </a:p>
          <a:p>
            <a:pPr lvl="1"/>
            <a:r>
              <a:rPr lang="en-US"/>
              <a:t>Method to reset value of result to zero</a:t>
            </a:r>
          </a:p>
          <a:p>
            <a:pPr lvl="1"/>
            <a:r>
              <a:rPr lang="en-US"/>
              <a:t>Method to evaluate result of one operation</a:t>
            </a:r>
          </a:p>
          <a:p>
            <a:pPr lvl="1"/>
            <a:r>
              <a:rPr lang="en-US"/>
              <a:t>Method doCalculation to perform series of operations</a:t>
            </a:r>
          </a:p>
          <a:p>
            <a:pPr lvl="1"/>
            <a:r>
              <a:rPr lang="en-US"/>
              <a:t>Accessor method getResult: returns value of instance variable result</a:t>
            </a:r>
          </a:p>
          <a:p>
            <a:pPr lvl="1"/>
            <a:r>
              <a:rPr lang="en-US"/>
              <a:t>Mutator method setResults: sets value of instance variable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6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1913" y="1414704"/>
            <a:ext cx="8534400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PrelimCalculator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0.0001;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Numbers this close to zero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PrelimCalculator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PrelimCalculator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"Calculator is on."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"Format of each line: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"operator space number (</a:t>
            </a:r>
            <a:r>
              <a:rPr lang="en-US" altLang="ko-KR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e.g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 + 3"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 end, enter the letter e."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.doCalculation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final result is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"Calculator program ending."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PrelimCalculator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 )    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7123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913"/>
            <a:ext cx="9144000" cy="67172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doCalculation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 )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05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5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=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 )).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evaluate(</a:t>
            </a:r>
            <a:r>
              <a:rPr lang="en-US" altLang="ko-KR" sz="105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nextOp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nextNumber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nextOp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"updated result =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evaluate(</a:t>
            </a:r>
            <a:r>
              <a:rPr lang="en-US" altLang="ko-KR" sz="105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op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n1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n2</a:t>
            </a:r>
            <a:r>
              <a:rPr lang="en-US" altLang="ko-KR" sz="105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'+'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'-'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((-</a:t>
            </a:r>
            <a:r>
              <a:rPr lang="en-US" altLang="ko-KR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77371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0377" y="1366897"/>
            <a:ext cx="8898835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"Dividing by Zero!"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0377" y="3592806"/>
            <a:ext cx="872324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 is an unknown operator."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9.1 </a:t>
            </a:r>
            <a:r>
              <a:rPr lang="en-US" altLang="ko-KR" dirty="0">
                <a:ea typeface="굴림" charset="-127"/>
              </a:rPr>
              <a:t>Basic Exception Handling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43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Modify calculator2!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version adds exception handling</a:t>
            </a:r>
          </a:p>
          <a:p>
            <a:r>
              <a:rPr lang="en-US" dirty="0"/>
              <a:t>Ways to handle unknown operator</a:t>
            </a:r>
          </a:p>
          <a:p>
            <a:pPr lvl="1"/>
            <a:r>
              <a:rPr lang="en-US" dirty="0"/>
              <a:t>Catch exception in method evaluate</a:t>
            </a:r>
          </a:p>
          <a:p>
            <a:pPr lvl="1"/>
            <a:r>
              <a:rPr lang="en-US" dirty="0"/>
              <a:t>Let evaluate throw exception, catch exception in </a:t>
            </a:r>
            <a:r>
              <a:rPr lang="en-US" dirty="0" err="1"/>
              <a:t>doCalculation</a:t>
            </a:r>
            <a:endParaRPr lang="en-US" dirty="0"/>
          </a:p>
          <a:p>
            <a:pPr lvl="1"/>
            <a:r>
              <a:rPr lang="en-US" dirty="0"/>
              <a:t>Let evaluate, </a:t>
            </a:r>
            <a:r>
              <a:rPr lang="en-US" dirty="0" err="1"/>
              <a:t>doCalculation</a:t>
            </a:r>
            <a:r>
              <a:rPr lang="en-US" dirty="0"/>
              <a:t> both throw exception, catch in main</a:t>
            </a:r>
          </a:p>
        </p:txBody>
      </p:sp>
    </p:spTree>
    <p:extLst>
      <p:ext uri="{BB962C8B-B14F-4D97-AF65-F5344CB8AC3E}">
        <p14:creationId xmlns:p14="http://schemas.microsoft.com/office/powerpoint/2010/main" val="2239449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421296"/>
            <a:ext cx="83952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Calculator( 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"Calculator is on."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"Format of each line: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"operator space number"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"For example: + 3"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 end, enter the letter e."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.doCalculation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.handleUnknownOpException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.handleDivideByZeroException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final result is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"Calculator program ending."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9310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handling methods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034" y="1368321"/>
            <a:ext cx="852777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handleDivideByZeroException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"Dividing by zero."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"Program aborted"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handleUnknownOpException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"Try again from the beginning:"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"Format of each line: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"operator number"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"For example: + 3"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 end, enter the letter e."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doCalculation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UnknownOpException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.getMessage( 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"Try again at some other time."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"Program ending."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handleDivideByZeroException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e3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706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provides a way to handle certain kinds of special conditions in your program</a:t>
            </a:r>
          </a:p>
          <a:p>
            <a:r>
              <a:rPr lang="en-US" altLang="ko-KR" dirty="0"/>
              <a:t>You can divide your codes into:</a:t>
            </a:r>
          </a:p>
          <a:p>
            <a:pPr lvl="1"/>
            <a:r>
              <a:rPr lang="en-US" altLang="ko-KR" dirty="0"/>
              <a:t>Sections for the normal case</a:t>
            </a:r>
          </a:p>
          <a:p>
            <a:pPr lvl="1"/>
            <a:r>
              <a:rPr lang="en-US" altLang="ko-KR" dirty="0"/>
              <a:t>Sections for the exceptional case</a:t>
            </a:r>
          </a:p>
          <a:p>
            <a:r>
              <a:rPr lang="en-US" altLang="ko-KR" dirty="0"/>
              <a:t>Exception as an </a:t>
            </a:r>
            <a:r>
              <a:rPr lang="en-US" altLang="ko-KR" dirty="0">
                <a:solidFill>
                  <a:schemeClr val="accent2"/>
                </a:solidFill>
              </a:rPr>
              <a:t>object</a:t>
            </a:r>
          </a:p>
          <a:p>
            <a:pPr lvl="1"/>
            <a:r>
              <a:rPr lang="en-US" altLang="ko-KR" i="1" dirty="0">
                <a:solidFill>
                  <a:schemeClr val="accent2"/>
                </a:solidFill>
              </a:rPr>
              <a:t>Throwing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an exception </a:t>
            </a:r>
          </a:p>
          <a:p>
            <a:pPr lvl="2"/>
            <a:r>
              <a:rPr lang="en-US" altLang="ko-KR" dirty="0"/>
              <a:t>Signals an occurrence of unusual event during program execution</a:t>
            </a:r>
          </a:p>
          <a:p>
            <a:pPr lvl="1"/>
            <a:r>
              <a:rPr lang="en-US" altLang="ko-KR" i="1" dirty="0">
                <a:solidFill>
                  <a:schemeClr val="accent2"/>
                </a:solidFill>
              </a:rPr>
              <a:t>Catching </a:t>
            </a:r>
            <a:r>
              <a:rPr lang="en-US" altLang="ko-KR" dirty="0"/>
              <a:t>the exception</a:t>
            </a:r>
          </a:p>
          <a:p>
            <a:pPr lvl="2"/>
            <a:r>
              <a:rPr lang="en-US" altLang="ko-KR" dirty="0"/>
              <a:t>It detects and deals with the exception at a separate section</a:t>
            </a:r>
          </a:p>
        </p:txBody>
      </p:sp>
    </p:spTree>
    <p:extLst>
      <p:ext uri="{BB962C8B-B14F-4D97-AF65-F5344CB8AC3E}">
        <p14:creationId xmlns:p14="http://schemas.microsoft.com/office/powerpoint/2010/main" val="265115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Throwing an exception: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호출자에게</a:t>
            </a:r>
            <a:r>
              <a:rPr lang="ko-KR" altLang="en-US" sz="2000" dirty="0"/>
              <a:t> 보고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Do not specify some action </a:t>
            </a:r>
          </a:p>
          <a:p>
            <a:pPr lvl="1"/>
            <a:r>
              <a:rPr lang="en-US" altLang="ko-KR" dirty="0"/>
              <a:t>Only creates an object that has a message. </a:t>
            </a:r>
          </a:p>
          <a:p>
            <a:pPr lvl="1"/>
            <a:r>
              <a:rPr lang="en-US" altLang="ko-KR" dirty="0"/>
              <a:t>Can make a constructor and throws this exception object</a:t>
            </a:r>
          </a:p>
          <a:p>
            <a:r>
              <a:rPr lang="en-US" altLang="ko-KR" dirty="0"/>
              <a:t>Catching exceptions: </a:t>
            </a:r>
            <a:r>
              <a:rPr lang="en-US" altLang="ko-KR" sz="2000" dirty="0"/>
              <a:t>(</a:t>
            </a:r>
            <a:r>
              <a:rPr lang="ko-KR" altLang="en-US" sz="2000" dirty="0"/>
              <a:t>에러</a:t>
            </a:r>
            <a:r>
              <a:rPr lang="en-US" altLang="ko-KR" sz="2000" dirty="0"/>
              <a:t> </a:t>
            </a:r>
            <a:r>
              <a:rPr lang="ko-KR" altLang="en-US" sz="2000" dirty="0"/>
              <a:t>발생시 처리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Basic mechanism for handling exceptions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346" y="4367580"/>
            <a:ext cx="4433777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dirty="0"/>
              <a:t>throw</a:t>
            </a:r>
            <a:r>
              <a:rPr lang="en-US" altLang="ko-KR" sz="2000" dirty="0"/>
              <a:t> </a:t>
            </a:r>
            <a:r>
              <a:rPr lang="en-US" altLang="ko-KR" sz="2000" b="1" dirty="0"/>
              <a:t>new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Exception</a:t>
            </a:r>
            <a:r>
              <a:rPr lang="en-US" altLang="ko-KR" sz="2000" dirty="0"/>
              <a:t>("message");</a:t>
            </a:r>
          </a:p>
          <a:p>
            <a:pPr marL="0" lvl="1"/>
            <a:r>
              <a:rPr lang="en-US" altLang="ko-KR" sz="2000" dirty="0"/>
              <a:t>-----------------------------------------------</a:t>
            </a:r>
          </a:p>
          <a:p>
            <a:r>
              <a:rPr lang="en-US" altLang="ko-KR" sz="2000" dirty="0"/>
              <a:t>Exception e = new </a:t>
            </a:r>
            <a:r>
              <a:rPr lang="en-US" altLang="ko-KR" sz="2000" b="1" dirty="0">
                <a:solidFill>
                  <a:srgbClr val="0070C0"/>
                </a:solidFill>
              </a:rPr>
              <a:t>Exception</a:t>
            </a:r>
            <a:r>
              <a:rPr lang="en-US" altLang="ko-KR" sz="2000" dirty="0"/>
              <a:t>(“message”);</a:t>
            </a:r>
          </a:p>
          <a:p>
            <a:r>
              <a:rPr lang="en-US" altLang="ko-KR" sz="2000" b="1" dirty="0"/>
              <a:t>throw</a:t>
            </a:r>
            <a:r>
              <a:rPr lang="en-US" altLang="ko-KR" sz="2000" dirty="0"/>
              <a:t> e;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90977" y="4367580"/>
            <a:ext cx="4072272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try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    statements</a:t>
            </a:r>
          </a:p>
          <a:p>
            <a:r>
              <a:rPr lang="en-US" altLang="ko-KR" sz="2000" dirty="0"/>
              <a:t>} </a:t>
            </a:r>
            <a:r>
              <a:rPr lang="en-US" altLang="ko-KR" sz="2000" b="1" dirty="0"/>
              <a:t>catch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00B050"/>
                </a:solidFill>
              </a:rPr>
              <a:t>exceptionType1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identifier1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handler code for exceptionType1</a:t>
            </a:r>
          </a:p>
          <a:p>
            <a:r>
              <a:rPr lang="en-US" altLang="ko-KR" sz="2000" dirty="0"/>
              <a:t>} </a:t>
            </a:r>
            <a:r>
              <a:rPr lang="en-US" altLang="ko-KR" sz="2000" b="1" dirty="0"/>
              <a:t>catch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00B050"/>
                </a:solidFill>
              </a:rPr>
              <a:t>exceptionType2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identifier1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handler code for exceptionType2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4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Pre-defined exception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has defined exception classes in Java Class Library</a:t>
            </a:r>
          </a:p>
          <a:p>
            <a:pPr lvl="1"/>
            <a:r>
              <a:rPr lang="en-US" altLang="ko-KR" dirty="0"/>
              <a:t>Can place method invocation in try block</a:t>
            </a:r>
          </a:p>
          <a:p>
            <a:pPr lvl="1"/>
            <a:r>
              <a:rPr lang="en-US" altLang="ko-KR" dirty="0"/>
              <a:t>Follow with a catch block for this type of exception</a:t>
            </a:r>
          </a:p>
          <a:p>
            <a:r>
              <a:rPr lang="en-US" altLang="ko-KR" dirty="0"/>
              <a:t>Examples:</a:t>
            </a:r>
          </a:p>
          <a:p>
            <a:pPr lvl="1"/>
            <a:r>
              <a:rPr lang="en-US" altLang="ko-KR" dirty="0" err="1"/>
              <a:t>BadStringOperationException</a:t>
            </a:r>
            <a:endParaRPr lang="en-US" altLang="ko-KR" dirty="0"/>
          </a:p>
          <a:p>
            <a:pPr lvl="1"/>
            <a:r>
              <a:rPr lang="en-US" altLang="ko-KR" dirty="0" err="1"/>
              <a:t>ClassNotFoundException</a:t>
            </a:r>
            <a:endParaRPr lang="en-US" altLang="ko-KR" dirty="0"/>
          </a:p>
          <a:p>
            <a:pPr lvl="1"/>
            <a:r>
              <a:rPr lang="en-US" altLang="ko-KR" dirty="0" err="1"/>
              <a:t>IOException</a:t>
            </a:r>
            <a:endParaRPr lang="en-US" altLang="ko-KR" dirty="0"/>
          </a:p>
          <a:p>
            <a:pPr lvl="1"/>
            <a:r>
              <a:rPr lang="en-US" altLang="ko-KR" dirty="0" err="1"/>
              <a:t>NoSuchMethodException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939957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9924</TotalTime>
  <Words>4812</Words>
  <Application>Microsoft Office PowerPoint</Application>
  <PresentationFormat>화면 슬라이드 쇼(4:3)</PresentationFormat>
  <Paragraphs>848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4" baseType="lpstr">
      <vt:lpstr>宋体</vt:lpstr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UNC-5-ed</vt:lpstr>
      <vt:lpstr>PowerPoint 프레젠테이션</vt:lpstr>
      <vt:lpstr>Question</vt:lpstr>
      <vt:lpstr>Approach 1 :  Traditional Methods of Handling Errors </vt:lpstr>
      <vt:lpstr>PowerPoint 프레젠테이션</vt:lpstr>
      <vt:lpstr>Another Approach :  Exception concept</vt:lpstr>
      <vt:lpstr>9.1 Basic Exception Handling</vt:lpstr>
      <vt:lpstr>Exception</vt:lpstr>
      <vt:lpstr>Exception</vt:lpstr>
      <vt:lpstr>Pre-defined exception classes</vt:lpstr>
      <vt:lpstr>Exception hierarchy (partial) </vt:lpstr>
      <vt:lpstr>Example : Throwing</vt:lpstr>
      <vt:lpstr>try/catch block </vt:lpstr>
      <vt:lpstr>Example: normal case </vt:lpstr>
      <vt:lpstr>Example: exception case </vt:lpstr>
      <vt:lpstr>Lab: calculator </vt:lpstr>
      <vt:lpstr>Lab: calculator </vt:lpstr>
      <vt:lpstr>Lab: calculator – modify it!</vt:lpstr>
      <vt:lpstr>Lab: calculator –exception methods</vt:lpstr>
      <vt:lpstr>Exceptions in Java</vt:lpstr>
      <vt:lpstr>Class GotMilk, ExceptionDemo</vt:lpstr>
      <vt:lpstr>finally block </vt:lpstr>
      <vt:lpstr>Other exceptions</vt:lpstr>
      <vt:lpstr>Example 1</vt:lpstr>
      <vt:lpstr>Example 2</vt:lpstr>
      <vt:lpstr>Example 3</vt:lpstr>
      <vt:lpstr>Lab: multiple exceptions</vt:lpstr>
      <vt:lpstr>PowerPoint 프레젠테이션</vt:lpstr>
      <vt:lpstr>9.2 Defining Your Own Exception Classes (Optional topic)</vt:lpstr>
      <vt:lpstr>Defining Your Own Exception Classes</vt:lpstr>
      <vt:lpstr>Defining Your Own Exception Classes</vt:lpstr>
      <vt:lpstr>Example</vt:lpstr>
      <vt:lpstr>Lab: DivideByZeroDemo</vt:lpstr>
      <vt:lpstr>Lab: modify the code</vt:lpstr>
      <vt:lpstr>Lab: modify the code</vt:lpstr>
      <vt:lpstr>9.3 More About Exception Classes</vt:lpstr>
      <vt:lpstr>Declaring Exceptions</vt:lpstr>
      <vt:lpstr>Declaring Exceptions</vt:lpstr>
      <vt:lpstr>Declaring Exceptions</vt:lpstr>
      <vt:lpstr>Declaring Exceptions</vt:lpstr>
      <vt:lpstr>Lab.: class DoDivision</vt:lpstr>
      <vt:lpstr>Recall class DivideByZeroDemo</vt:lpstr>
      <vt:lpstr>PowerPoint 프레젠테이션</vt:lpstr>
      <vt:lpstr>Differences? (again) </vt:lpstr>
      <vt:lpstr>Differences between throw vs throws </vt:lpstr>
      <vt:lpstr>Kinds of Exceptions</vt:lpstr>
      <vt:lpstr>Kinds of Exceptions</vt:lpstr>
      <vt:lpstr>Kinds of Exceptions</vt:lpstr>
      <vt:lpstr>Errors</vt:lpstr>
      <vt:lpstr>Multiple Throws and Catches</vt:lpstr>
      <vt:lpstr>Multiple Throws and Catches</vt:lpstr>
      <vt:lpstr>Multiple Throws and Catches</vt:lpstr>
      <vt:lpstr>Lab: Multiple Throws and Catches</vt:lpstr>
      <vt:lpstr>PowerPoint 프레젠테이션</vt:lpstr>
      <vt:lpstr>Lab: case study calculator2</vt:lpstr>
      <vt:lpstr>Lab: calculator2</vt:lpstr>
      <vt:lpstr>Lab: calculator2</vt:lpstr>
      <vt:lpstr>Lab: calculator2</vt:lpstr>
      <vt:lpstr>PowerPoint 프레젠테이션</vt:lpstr>
      <vt:lpstr>Lab: calculator2</vt:lpstr>
      <vt:lpstr>Lab: Modify calculator2!</vt:lpstr>
      <vt:lpstr>Change main</vt:lpstr>
      <vt:lpstr>Add handling methods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Ahyoung Choi</cp:lastModifiedBy>
  <cp:revision>1119</cp:revision>
  <cp:lastPrinted>2014-05-21T02:32:51Z</cp:lastPrinted>
  <dcterms:created xsi:type="dcterms:W3CDTF">2013-01-10T01:00:39Z</dcterms:created>
  <dcterms:modified xsi:type="dcterms:W3CDTF">2022-05-16T04:58:47Z</dcterms:modified>
</cp:coreProperties>
</file>