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56" r:id="rId2"/>
    <p:sldId id="311" r:id="rId3"/>
    <p:sldId id="258" r:id="rId4"/>
    <p:sldId id="259" r:id="rId5"/>
    <p:sldId id="312" r:id="rId6"/>
    <p:sldId id="419" r:id="rId7"/>
    <p:sldId id="260" r:id="rId8"/>
    <p:sldId id="261" r:id="rId9"/>
    <p:sldId id="315" r:id="rId10"/>
    <p:sldId id="379" r:id="rId11"/>
    <p:sldId id="424" r:id="rId12"/>
    <p:sldId id="394" r:id="rId13"/>
    <p:sldId id="421" r:id="rId14"/>
    <p:sldId id="422" r:id="rId15"/>
    <p:sldId id="423" r:id="rId16"/>
    <p:sldId id="380" r:id="rId17"/>
    <p:sldId id="384" r:id="rId18"/>
    <p:sldId id="385" r:id="rId19"/>
    <p:sldId id="418" r:id="rId20"/>
    <p:sldId id="383" r:id="rId21"/>
    <p:sldId id="386" r:id="rId22"/>
    <p:sldId id="420" r:id="rId23"/>
    <p:sldId id="381" r:id="rId24"/>
    <p:sldId id="387" r:id="rId25"/>
    <p:sldId id="388" r:id="rId26"/>
    <p:sldId id="313" r:id="rId27"/>
    <p:sldId id="264" r:id="rId28"/>
    <p:sldId id="265" r:id="rId29"/>
    <p:sldId id="391" r:id="rId30"/>
    <p:sldId id="317" r:id="rId31"/>
    <p:sldId id="321" r:id="rId32"/>
    <p:sldId id="319" r:id="rId33"/>
    <p:sldId id="266" r:id="rId34"/>
    <p:sldId id="318" r:id="rId35"/>
    <p:sldId id="322" r:id="rId36"/>
    <p:sldId id="325" r:id="rId37"/>
    <p:sldId id="329" r:id="rId38"/>
    <p:sldId id="268" r:id="rId39"/>
    <p:sldId id="330" r:id="rId40"/>
    <p:sldId id="269" r:id="rId41"/>
    <p:sldId id="271" r:id="rId42"/>
    <p:sldId id="395" r:id="rId43"/>
    <p:sldId id="328" r:id="rId44"/>
    <p:sldId id="331" r:id="rId45"/>
    <p:sldId id="332" r:id="rId46"/>
    <p:sldId id="334" r:id="rId47"/>
    <p:sldId id="396" r:id="rId48"/>
    <p:sldId id="327" r:id="rId49"/>
    <p:sldId id="335" r:id="rId50"/>
    <p:sldId id="397" r:id="rId51"/>
    <p:sldId id="274" r:id="rId52"/>
    <p:sldId id="333" r:id="rId53"/>
    <p:sldId id="275" r:id="rId54"/>
    <p:sldId id="336" r:id="rId55"/>
    <p:sldId id="398" r:id="rId56"/>
    <p:sldId id="276" r:id="rId57"/>
    <p:sldId id="399" r:id="rId58"/>
    <p:sldId id="369" r:id="rId59"/>
    <p:sldId id="278" r:id="rId60"/>
    <p:sldId id="279" r:id="rId61"/>
    <p:sldId id="400" r:id="rId62"/>
    <p:sldId id="280" r:id="rId63"/>
    <p:sldId id="281" r:id="rId64"/>
    <p:sldId id="338" r:id="rId65"/>
    <p:sldId id="401" r:id="rId66"/>
    <p:sldId id="402" r:id="rId67"/>
    <p:sldId id="403" r:id="rId68"/>
    <p:sldId id="337" r:id="rId69"/>
    <p:sldId id="372" r:id="rId70"/>
    <p:sldId id="404" r:id="rId71"/>
    <p:sldId id="374" r:id="rId72"/>
    <p:sldId id="283" r:id="rId73"/>
    <p:sldId id="284" r:id="rId74"/>
    <p:sldId id="345" r:id="rId75"/>
    <p:sldId id="285" r:id="rId76"/>
    <p:sldId id="286" r:id="rId77"/>
    <p:sldId id="287" r:id="rId78"/>
    <p:sldId id="289" r:id="rId79"/>
    <p:sldId id="290" r:id="rId80"/>
    <p:sldId id="291" r:id="rId81"/>
    <p:sldId id="296" r:id="rId82"/>
    <p:sldId id="366" r:id="rId83"/>
    <p:sldId id="297" r:id="rId84"/>
    <p:sldId id="298" r:id="rId85"/>
    <p:sldId id="405" r:id="rId86"/>
    <p:sldId id="367" r:id="rId87"/>
    <p:sldId id="364" r:id="rId88"/>
    <p:sldId id="368" r:id="rId89"/>
    <p:sldId id="348" r:id="rId90"/>
    <p:sldId id="412" r:id="rId91"/>
    <p:sldId id="413" r:id="rId92"/>
    <p:sldId id="414" r:id="rId93"/>
    <p:sldId id="406" r:id="rId94"/>
    <p:sldId id="407" r:id="rId95"/>
    <p:sldId id="408" r:id="rId96"/>
    <p:sldId id="409" r:id="rId97"/>
    <p:sldId id="351" r:id="rId98"/>
    <p:sldId id="353" r:id="rId99"/>
    <p:sldId id="354" r:id="rId100"/>
    <p:sldId id="355" r:id="rId101"/>
    <p:sldId id="356" r:id="rId102"/>
    <p:sldId id="302" r:id="rId103"/>
    <p:sldId id="415" r:id="rId104"/>
    <p:sldId id="416" r:id="rId105"/>
    <p:sldId id="307" r:id="rId106"/>
    <p:sldId id="417" r:id="rId10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6CADDA"/>
    <a:srgbClr val="6BABD8"/>
    <a:srgbClr val="7AC3F6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272" autoAdjust="0"/>
  </p:normalViewPr>
  <p:slideViewPr>
    <p:cSldViewPr snapToGrid="0" snapToObjects="1">
      <p:cViewPr varScale="1">
        <p:scale>
          <a:sx n="94" d="100"/>
          <a:sy n="94" d="100"/>
        </p:scale>
        <p:origin x="114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5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999A6-BA26-4109-B300-48817FC3777E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966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94D01-A2E0-4865-80CC-D588A535B45B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652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E9EAB-B5D1-4156-BFBA-DC5B53CA7FD5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78CA1-E520-43CB-BCE5-E4BB5C441BDB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0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0C4DF-C06E-5043-9297-3C7740912225}" type="slidenum">
              <a:rPr lang="en-US"/>
              <a:pPr/>
              <a:t>9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D7049-2192-FF4B-82F8-1D3FF07B3C74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3CB40-7FD6-034B-81AD-6922A8525532}" type="slidenum">
              <a:rPr lang="en-US"/>
              <a:pPr/>
              <a:t>35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3CB40-7FD6-034B-81AD-6922A8525532}" type="slidenum">
              <a:rPr lang="en-US"/>
              <a:pPr/>
              <a:t>36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41270-2FBE-FA4B-89E0-9D020A071A71}" type="slidenum">
              <a:rPr lang="en-US"/>
              <a:pPr/>
              <a:t>37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49C96-86B9-6A4E-9710-9471ACF96913}" type="slidenum">
              <a:rPr lang="en-US"/>
              <a:pPr/>
              <a:t>39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9EB1E-6A66-5645-80D2-9B586CEA63C4}" type="slidenum">
              <a:rPr lang="en-US"/>
              <a:pPr/>
              <a:t>44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D7049-2192-FF4B-82F8-1D3FF07B3C74}" type="slidenum">
              <a:rPr lang="en-US"/>
              <a:pPr/>
              <a:t>49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2022-05-29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essential/io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>
                <a:solidFill>
                  <a:srgbClr val="FF0000"/>
                </a:solidFill>
              </a:rPr>
              <a:t>Ch. 10. Streams and File I/O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/>
              <a:t>Ahyoung Choi, 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" y="230640"/>
            <a:ext cx="9012951" cy="615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8717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serialization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15353" y="1858879"/>
            <a:ext cx="8229600" cy="488484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153" y="1283228"/>
            <a:ext cx="853440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java.io.*;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EmployeeMain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File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file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File(</a:t>
            </a:r>
            <a:r>
              <a:rPr lang="en-US" altLang="ko-KR" sz="1000" b="1" dirty="0">
                <a:solidFill>
                  <a:srgbClr val="2A00FF"/>
                </a:solidFill>
                <a:latin typeface="Courier New"/>
              </a:rPr>
              <a:t>"./test_serialization.txt"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foStream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(file);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/>
              </a:rPr>
              <a:t>ObjectOutputStream</a:t>
            </a:r>
            <a:r>
              <a:rPr lang="en-US" altLang="ko-KR" sz="1000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oStream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/>
              </a:rPr>
              <a:t>ObjectOutputStream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foStream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Employee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Employee();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employee.setId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(1);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employee.setName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urier New"/>
              </a:rPr>
              <a:t>"Tom"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employee.setDepartment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urier New"/>
              </a:rPr>
              <a:t>"SWDM"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employee.setExpLevel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(5.0);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altLang="ko-KR" sz="1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"Object values to be serialized = " 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employee.getName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() +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";"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employee.getId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() +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";"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employee.getDepartment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() +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";"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+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employee.getExpLevel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b="1" dirty="0" err="1">
                <a:latin typeface="Courier New"/>
              </a:rPr>
              <a:t>oStream.writeObject</a:t>
            </a:r>
            <a:r>
              <a:rPr lang="en-US" altLang="ko-KR" sz="1000" b="1" dirty="0">
                <a:latin typeface="Courier New"/>
              </a:rPr>
              <a:t>(employee);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/>
              </a:rPr>
              <a:t>ObjectInputStream</a:t>
            </a:r>
            <a:r>
              <a:rPr lang="en-US" altLang="ko-KR" sz="1000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iStream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/>
              </a:rPr>
              <a:t>ObjectInputStream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(file));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Employee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emp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= (Employee)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iStream.readObject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altLang="ko-KR" sz="1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"De serialized object values =  "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emp.getName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() +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";"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emp.getId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() +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";"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altLang="ko-KR" sz="1000" i="1" dirty="0" err="1">
                <a:solidFill>
                  <a:srgbClr val="000000"/>
                </a:solidFill>
                <a:latin typeface="Courier New"/>
              </a:rPr>
              <a:t>emp.getDepartment</a:t>
            </a:r>
            <a:r>
              <a:rPr lang="en-US" altLang="ko-KR" sz="1000" i="1" dirty="0">
                <a:solidFill>
                  <a:srgbClr val="000000"/>
                </a:solidFill>
                <a:latin typeface="Courier New"/>
              </a:rPr>
              <a:t>() +</a:t>
            </a:r>
            <a:r>
              <a:rPr lang="en-US" altLang="ko-KR" sz="1000" i="1" dirty="0">
                <a:solidFill>
                  <a:srgbClr val="2A00FF"/>
                </a:solidFill>
                <a:latin typeface="Courier New"/>
              </a:rPr>
              <a:t>";"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+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emp.getExpLevel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oStream.close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iStream.close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FileNotFoundException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fn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fn.printStackTrace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io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io.printStackTrace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}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ClassNotFoundException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cnf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/>
              </a:rPr>
              <a:t>cnf.printStackTrace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000" dirty="0"/>
          </a:p>
        </p:txBody>
      </p:sp>
      <p:sp>
        <p:nvSpPr>
          <p:cNvPr id="5" name="왼쪽 화살표 4"/>
          <p:cNvSpPr/>
          <p:nvPr/>
        </p:nvSpPr>
        <p:spPr>
          <a:xfrm>
            <a:off x="6535153" y="2292405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7831293" y="3908141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5781" y="764570"/>
            <a:ext cx="2331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EmployMain.java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71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serialization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199" y="1310988"/>
            <a:ext cx="8644689" cy="56015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urier New"/>
              </a:rPr>
              <a:t> Employee </a:t>
            </a:r>
            <a:r>
              <a:rPr lang="en-US" altLang="ko-KR" sz="2800" b="1" u="sng" dirty="0">
                <a:solidFill>
                  <a:srgbClr val="0000FF"/>
                </a:solidFill>
                <a:latin typeface="Courier New"/>
              </a:rPr>
              <a:t>implements </a:t>
            </a:r>
            <a:r>
              <a:rPr lang="en-US" altLang="ko-KR" sz="2800" b="1" u="sng" dirty="0" err="1">
                <a:solidFill>
                  <a:srgbClr val="0000FF"/>
                </a:solidFill>
                <a:latin typeface="Courier New"/>
              </a:rPr>
              <a:t>Serializable</a:t>
            </a:r>
            <a:r>
              <a:rPr lang="en-US" altLang="ko-KR" sz="28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  <a:endParaRPr lang="ko-KR" alt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getId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= id;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getDepartment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setDepartment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(String department)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100" b="1" dirty="0" err="1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= department;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getExpLevel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setExpLevel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1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/>
              </a:rPr>
              <a:t>expLevel</a:t>
            </a:r>
            <a:r>
              <a:rPr lang="en-US" altLang="ko-KR" sz="1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7294240" y="786429"/>
            <a:ext cx="1667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Employ.java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8824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굴림" charset="-127"/>
              </a:rPr>
              <a:t>Practice: Binary-File I/O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Interface </a:t>
            </a:r>
            <a:r>
              <a:rPr lang="en-US" altLang="ko-KR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Serializable</a:t>
            </a:r>
            <a:r>
              <a:rPr lang="en-US" altLang="ko-KR">
                <a:ea typeface="굴림" charset="-127"/>
              </a:rPr>
              <a:t> is an empty interface</a:t>
            </a:r>
          </a:p>
          <a:p>
            <a:pPr lvl="1"/>
            <a:r>
              <a:rPr lang="en-US" altLang="ko-KR">
                <a:ea typeface="굴림" charset="-127"/>
              </a:rPr>
              <a:t>No need to implement additional methods</a:t>
            </a:r>
          </a:p>
          <a:p>
            <a:pPr lvl="1"/>
            <a:r>
              <a:rPr lang="en-US" altLang="ko-KR">
                <a:ea typeface="굴림" charset="-127"/>
              </a:rPr>
              <a:t>Tells Java to make the class serializable (class objects convertible to sequence of bytes)</a:t>
            </a:r>
          </a:p>
          <a:p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sample class </a:t>
            </a:r>
            <a:r>
              <a:rPr lang="en-US" altLang="ko-KR">
                <a:ea typeface="굴림" charset="-127"/>
              </a:rPr>
              <a:t>, listing 10.9</a:t>
            </a:r>
            <a:br>
              <a:rPr lang="en-US" altLang="ko-KR">
                <a:ea typeface="굴림" charset="-127"/>
              </a:rPr>
            </a:br>
            <a:r>
              <a:rPr lang="en-US" altLang="ko-KR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Species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5097" y="3850105"/>
            <a:ext cx="4541228" cy="2508929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5862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1" y="0"/>
            <a:ext cx="894588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Species </a:t>
            </a:r>
            <a:r>
              <a:rPr lang="en-US" altLang="ko-KR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Serializable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Species( 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Species(String 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initialPopulation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initialGrowthRate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initialPopulation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initialPopulation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"ERROR: Negative population."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initialGrowthRate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 = "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"\n"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"Population = 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"Growth rate = 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readInput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ko-KR" sz="800" u="sng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8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the species' name?"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"What is the population of the species?"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"Population cannot be negative."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"Reenter population:"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growth rate (% increase per year):"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 =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"Population =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"Growth rate =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predictPopulation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&amp;&amp; (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 (</a:t>
            </a:r>
            <a:r>
              <a:rPr lang="en-US" altLang="ko-K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/ 100) *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populationAmount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4229100" y="2810738"/>
            <a:ext cx="48387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setSpecies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newPopulation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newGrowthRate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newPopulation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newPopulation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"ERROR: using a negative population."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newGrowthRate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getPopulation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getGrowthRate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equals(Species </a:t>
            </a:r>
            <a:r>
              <a:rPr lang="en-US" altLang="ko-KR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otherObject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otherObject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 &amp;&amp;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otherObject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(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otherObject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growthRate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618339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679" y="0"/>
            <a:ext cx="8486775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java.io.ObjectInputStream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java.io.ObjectOutputStream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ClassObjectIODemo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species.records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opening output file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Species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califCondor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Species(</a:t>
            </a:r>
            <a:r>
              <a:rPr lang="en-US" altLang="ko-K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"Calif. Condor"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27, 0.02);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Species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blackRhino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Species(</a:t>
            </a:r>
            <a:r>
              <a:rPr lang="en-US" altLang="ko-K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"Black Rhino"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100, 1.0);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califCondor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blackRhino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writing to file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"Records sent to file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"Now let's reopen the file and echo the records."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species.records</a:t>
            </a:r>
            <a:r>
              <a:rPr lang="en-US" altLang="ko-K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opening input file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Species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readOne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readTwo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readOne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(Species)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.readObject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readTwo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(Species)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.readObject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reading from file 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following were read\n"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"from the file 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readOne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readTwo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"End of program."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913493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Array Objects in Binary Files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Since an array is an object, possible to use </a:t>
            </a:r>
            <a:r>
              <a:rPr lang="en-US" altLang="ko-KR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writeObject</a:t>
            </a:r>
            <a:r>
              <a:rPr lang="en-US" altLang="ko-KR">
                <a:ea typeface="굴림" charset="-127"/>
              </a:rPr>
              <a:t> with entire array</a:t>
            </a:r>
          </a:p>
          <a:p>
            <a:pPr lvl="1" eaLnBrk="1" hangingPunct="1"/>
            <a:r>
              <a:rPr lang="en-US" altLang="ko-KR">
                <a:ea typeface="굴림" charset="-127"/>
              </a:rPr>
              <a:t>Similarly use </a:t>
            </a:r>
            <a:r>
              <a:rPr lang="en-US" altLang="ko-KR" sz="3200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readObject</a:t>
            </a:r>
            <a:r>
              <a:rPr lang="en-US" altLang="ko-KR">
                <a:ea typeface="굴림" charset="-127"/>
              </a:rPr>
              <a:t> to read entire array</a:t>
            </a:r>
          </a:p>
          <a:p>
            <a:pPr eaLnBrk="1" hangingPunct="1"/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array I/O program</a:t>
            </a:r>
            <a:r>
              <a:rPr lang="en-US" altLang="ko-KR">
                <a:ea typeface="굴림" charset="-127"/>
              </a:rPr>
              <a:t>, listing 10.11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class ArrayIODemo</a:t>
            </a:r>
          </a:p>
          <a:p>
            <a:pPr eaLnBrk="1" hangingPunct="1"/>
            <a:endParaRPr lang="en-US" altLang="ko-KR">
              <a:ea typeface="굴림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0342" y="3786139"/>
            <a:ext cx="4679928" cy="2637157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1671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83294"/>
            <a:ext cx="8210550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java.io.ObjectInputStream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java.io.ObjectOutputStream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ArrayIODemo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Species[]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oneArray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Species[2];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oneArray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Species(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"Calif. Condor"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27, 0.02);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oneArray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Species(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"Black Rhino"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100, 1.0);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"array.dat"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oneArray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writing to file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"Array written to file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 and file is closed."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"Open the file for input and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"echo the array."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Species[]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anotherArray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anotherArray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(Species[])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reading file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following were read from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"the file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anotherArray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anotherArray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"End of program."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426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 </a:t>
            </a:r>
            <a:r>
              <a:rPr lang="en-US" dirty="0">
                <a:ea typeface="굴림" charset="-127"/>
              </a:rPr>
              <a:t>JAVA</a:t>
            </a:r>
            <a:r>
              <a:rPr lang="en-US" altLang="ko-KR" dirty="0">
                <a:ea typeface="굴림" charset="-127"/>
              </a:rPr>
              <a:t> I/O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7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I/O</a:t>
            </a:r>
            <a:endParaRPr lang="ko-KR" altLang="en-US" dirty="0"/>
          </a:p>
        </p:txBody>
      </p:sp>
      <p:pic>
        <p:nvPicPr>
          <p:cNvPr id="3074" name="Picture 2" descr="Image result for ìë° inputstream ìì 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7861"/>
            <a:ext cx="7911998" cy="41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pitchFamily="50" charset="-127"/>
              </a:rPr>
              <a:t>Java I/O is very powerful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Java I/O is very powerful, with an overwhelming number of options</a:t>
            </a:r>
          </a:p>
          <a:p>
            <a:r>
              <a:rPr lang="en-US" altLang="ko-KR" dirty="0">
                <a:ea typeface="굴림" pitchFamily="50" charset="-127"/>
              </a:rPr>
              <a:t>Any given kind of I/O is not particularly difficult</a:t>
            </a:r>
          </a:p>
          <a:p>
            <a:r>
              <a:rPr lang="en-US" altLang="ko-KR" dirty="0">
                <a:ea typeface="굴림" pitchFamily="50" charset="-127"/>
              </a:rPr>
              <a:t>The trick is to find your way through the maze of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07074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I/O - Too much choice?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There’s a bewildering array of choices ...</a:t>
            </a:r>
          </a:p>
        </p:txBody>
      </p:sp>
      <p:pic>
        <p:nvPicPr>
          <p:cNvPr id="1026" name="Picture 2" descr="Image result for ìë° io í¨í¤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 r="3405" b="3544"/>
          <a:stretch/>
        </p:blipFill>
        <p:spPr bwMode="auto">
          <a:xfrm>
            <a:off x="762000" y="2090396"/>
            <a:ext cx="6778487" cy="439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실행 단추: 처음으로 이동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6DB2F8E-07C7-4A22-BC2F-32BF96BE0047}"/>
              </a:ext>
            </a:extLst>
          </p:cNvPr>
          <p:cNvSpPr/>
          <p:nvPr/>
        </p:nvSpPr>
        <p:spPr>
          <a:xfrm>
            <a:off x="8135655" y="5617923"/>
            <a:ext cx="638827" cy="626302"/>
          </a:xfrm>
          <a:prstGeom prst="actionButtonBeginn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I/O – Summary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78904" y="1358382"/>
          <a:ext cx="8686800" cy="49634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90760">
                  <a:extLst>
                    <a:ext uri="{9D8B030D-6E8A-4147-A177-3AD203B41FA5}">
                      <a16:colId xmlns:a16="http://schemas.microsoft.com/office/drawing/2014/main" val="3708092729"/>
                    </a:ext>
                  </a:extLst>
                </a:gridCol>
                <a:gridCol w="4696040">
                  <a:extLst>
                    <a:ext uri="{9D8B030D-6E8A-4147-A177-3AD203B41FA5}">
                      <a16:colId xmlns:a16="http://schemas.microsoft.com/office/drawing/2014/main" val="375578129"/>
                    </a:ext>
                  </a:extLst>
                </a:gridCol>
              </a:tblGrid>
              <a:tr h="263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</a:rPr>
                        <a:t>Class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</a:rPr>
                        <a:t>Description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47487990"/>
                  </a:ext>
                </a:extLst>
              </a:tr>
              <a:tr h="4218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</a:rPr>
                        <a:t>A class that can obtain file information from the file system.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59717671"/>
                  </a:ext>
                </a:extLst>
              </a:tr>
              <a:tr h="4218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Console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</a:rPr>
                        <a:t>A class that can input and output characters from the console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70833041"/>
                  </a:ext>
                </a:extLst>
              </a:tr>
              <a:tr h="4218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InputStream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b="1" dirty="0" err="1">
                          <a:effectLst/>
                        </a:rPr>
                        <a:t>OutputStream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</a:rPr>
                        <a:t>Top-level stream class for byte-based input and output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01327720"/>
                  </a:ext>
                </a:extLst>
              </a:tr>
              <a:tr h="11338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File</a:t>
                      </a:r>
                      <a:r>
                        <a:rPr lang="en-US" sz="1600" b="1" dirty="0" err="1">
                          <a:effectLst/>
                        </a:rPr>
                        <a:t>InputStream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File</a:t>
                      </a:r>
                      <a:r>
                        <a:rPr lang="en-US" sz="1600" b="1" dirty="0" err="1">
                          <a:effectLst/>
                        </a:rPr>
                        <a:t>OutputStream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Data</a:t>
                      </a:r>
                      <a:r>
                        <a:rPr lang="en-US" sz="1600" b="1" dirty="0" err="1">
                          <a:effectLst/>
                        </a:rPr>
                        <a:t>InputStream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Data</a:t>
                      </a:r>
                      <a:r>
                        <a:rPr lang="en-US" sz="1600" b="1" dirty="0" err="1">
                          <a:effectLst/>
                        </a:rPr>
                        <a:t>OutputStream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Object</a:t>
                      </a:r>
                      <a:r>
                        <a:rPr lang="en-US" sz="1600" b="1" dirty="0" err="1">
                          <a:effectLst/>
                        </a:rPr>
                        <a:t>InputStream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Object</a:t>
                      </a:r>
                      <a:r>
                        <a:rPr lang="en-US" sz="1600" b="1" dirty="0" err="1">
                          <a:effectLst/>
                        </a:rPr>
                        <a:t>OutputStream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Buffered</a:t>
                      </a:r>
                      <a:r>
                        <a:rPr lang="en-US" sz="1600" b="1" dirty="0" err="1">
                          <a:effectLst/>
                        </a:rPr>
                        <a:t>InputStream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Buffered</a:t>
                      </a:r>
                      <a:r>
                        <a:rPr lang="en-US" sz="1600" b="1" dirty="0" err="1">
                          <a:effectLst/>
                        </a:rPr>
                        <a:t>OutputStream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Print</a:t>
                      </a:r>
                      <a:r>
                        <a:rPr lang="en-US" sz="1600" b="1" dirty="0" err="1">
                          <a:effectLst/>
                        </a:rPr>
                        <a:t>Stream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</a:rPr>
                        <a:t>A sub-stream class for byte-based input and output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19120299"/>
                  </a:ext>
                </a:extLst>
              </a:tr>
              <a:tr h="4218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Reader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b="1" dirty="0">
                          <a:effectLst/>
                        </a:rPr>
                        <a:t>Writer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</a:rPr>
                        <a:t>Top-level stream class for character-based input and output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0446028"/>
                  </a:ext>
                </a:extLst>
              </a:tr>
              <a:tr h="777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File</a:t>
                      </a:r>
                      <a:r>
                        <a:rPr lang="en-US" sz="1600" b="1" dirty="0" err="1">
                          <a:effectLst/>
                        </a:rPr>
                        <a:t>Reader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File</a:t>
                      </a:r>
                      <a:r>
                        <a:rPr lang="en-US" sz="1600" b="1" dirty="0" err="1">
                          <a:effectLst/>
                        </a:rPr>
                        <a:t>Writer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InputStream</a:t>
                      </a:r>
                      <a:r>
                        <a:rPr lang="en-US" sz="1600" b="1" dirty="0" err="1">
                          <a:effectLst/>
                        </a:rPr>
                        <a:t>Reader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OutputStream</a:t>
                      </a:r>
                      <a:r>
                        <a:rPr lang="en-US" sz="1600" b="1" dirty="0" err="1">
                          <a:effectLst/>
                        </a:rPr>
                        <a:t>Writer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Buffered</a:t>
                      </a:r>
                      <a:r>
                        <a:rPr lang="en-US" sz="1600" b="1" dirty="0" err="1">
                          <a:effectLst/>
                        </a:rPr>
                        <a:t>Reader</a:t>
                      </a:r>
                      <a:r>
                        <a:rPr lang="en-US" sz="1600" dirty="0">
                          <a:effectLst/>
                        </a:rPr>
                        <a:t> / </a:t>
                      </a:r>
                      <a:r>
                        <a:rPr lang="en-US" sz="1600" dirty="0" err="1">
                          <a:effectLst/>
                        </a:rPr>
                        <a:t>Buffered</a:t>
                      </a:r>
                      <a:r>
                        <a:rPr lang="en-US" sz="1600" b="1" dirty="0" err="1">
                          <a:effectLst/>
                        </a:rPr>
                        <a:t>Writer</a:t>
                      </a:r>
                      <a:endParaRPr lang="en-US" sz="16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Print</a:t>
                      </a:r>
                      <a:r>
                        <a:rPr lang="en-US" sz="1600" b="1" dirty="0" err="1">
                          <a:effectLst/>
                        </a:rPr>
                        <a:t>Writer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</a:rPr>
                        <a:t>A sub-stream class for character-based input and output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Apple SD Gothic Neo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828580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1282" y="3699647"/>
            <a:ext cx="4734422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More for naming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latin typeface="+mj-lt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~~~ : Class to input or output from a file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Filter</a:t>
            </a:r>
            <a:r>
              <a:rPr lang="en-US" altLang="ko-KR" sz="1600" dirty="0">
                <a:latin typeface="+mj-lt"/>
              </a:rPr>
              <a:t>~~: Inheritance required, It is used to filter what users want. 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Data</a:t>
            </a:r>
            <a:r>
              <a:rPr lang="en-US" altLang="ko-KR" sz="1600" dirty="0">
                <a:latin typeface="+mj-lt"/>
              </a:rPr>
              <a:t>~~: It is used for I/O of various data formats. In particular, it is advantageous to output basic type values (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, float, double)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Buffer</a:t>
            </a:r>
            <a:r>
              <a:rPr lang="en-US" altLang="ko-KR" sz="1600" dirty="0">
                <a:latin typeface="+mj-lt"/>
              </a:rPr>
              <a:t>~~: Use memory when you want to reduce the bottleneck in I/O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0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Scanner</a:t>
            </a:r>
            <a:r>
              <a:rPr lang="en-US" altLang="ko-KR" dirty="0"/>
              <a:t> class (J2SE 5.0 later)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r>
              <a:rPr lang="en-US" altLang="ko-KR" i="1" dirty="0" err="1"/>
              <a:t>InputStreamReader</a:t>
            </a:r>
            <a:r>
              <a:rPr lang="en-US" altLang="ko-KR" dirty="0"/>
              <a:t> / </a:t>
            </a:r>
            <a:r>
              <a:rPr lang="en-US" altLang="ko-KR" i="1" dirty="0" err="1"/>
              <a:t>OutputStreamReader</a:t>
            </a:r>
            <a:r>
              <a:rPr lang="en-US" altLang="ko-KR" dirty="0"/>
              <a:t> class</a:t>
            </a:r>
          </a:p>
          <a:p>
            <a:pPr lvl="1"/>
            <a:r>
              <a:rPr lang="nn-NO" altLang="ko-KR" dirty="0"/>
              <a:t>import java.io.InputStreamReader; </a:t>
            </a:r>
          </a:p>
          <a:p>
            <a:pPr lvl="1"/>
            <a:r>
              <a:rPr lang="nn-NO" altLang="ko-KR" dirty="0"/>
              <a:t>import java.io.OutputStreamWriter;</a:t>
            </a:r>
            <a:br>
              <a:rPr lang="nn-NO" altLang="ko-KR" dirty="0"/>
            </a:br>
            <a:br>
              <a:rPr lang="nn-NO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7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class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7564" y="1500552"/>
            <a:ext cx="842838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inputTest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new Scanner(System.</a:t>
            </a:r>
            <a:r>
              <a:rPr lang="en-US" altLang="ko-KR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in);</a:t>
            </a:r>
            <a:endParaRPr lang="ko-KR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numDouble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"Entered number is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numInt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"Entered real number is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numDouble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"Entered string is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sc.close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ko-KR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1496" y="1431235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 size 1024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3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IO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235" y="1364321"/>
            <a:ext cx="85675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inputTest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throws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한개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문자  입력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"Read data 1"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numInt2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System.in.read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(); // stream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enter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\r\n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System.in.read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(); // or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System.in.skip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.skip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numInt2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여러개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문자열 입력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"Read data 2"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20667" y="3872700"/>
            <a:ext cx="3635098" cy="193899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you can add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java.io.InputStream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inputStream</a:t>
            </a:r>
            <a:r>
              <a:rPr lang="en-US" altLang="ko-KR" dirty="0"/>
              <a:t> = System.in;</a:t>
            </a:r>
          </a:p>
          <a:p>
            <a:r>
              <a:rPr lang="en-US" altLang="ko-KR" dirty="0" err="1"/>
              <a:t>inputStream.read</a:t>
            </a:r>
            <a:r>
              <a:rPr lang="en-US" altLang="ko-KR" dirty="0"/>
              <a:t>();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830" t="3436" r="67481" b="68224"/>
          <a:stretch/>
        </p:blipFill>
        <p:spPr>
          <a:xfrm>
            <a:off x="5410200" y="847725"/>
            <a:ext cx="3614530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810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785937"/>
            <a:ext cx="5238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 </a:t>
            </a:r>
            <a:r>
              <a:rPr lang="en-US" altLang="ko-KR" sz="3600" dirty="0">
                <a:ea typeface="굴림" charset="-127"/>
              </a:rPr>
              <a:t>An Overview of Streams and File I/O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8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Stream 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809" y="1585886"/>
            <a:ext cx="832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java.io.InputStreamReader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java.io.OutputStreamWriter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inputTest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2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Stream + Buffer class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774" y="1368321"/>
            <a:ext cx="90578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java.io.InputStreamReader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java.io.OutputStreamWriter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java.io.BufferedReader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java.io.BufferedWriter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inputTest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831496" y="1431235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 size 8192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0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Image result for ìë° filereader printwriter bufferedr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792287"/>
            <a:ext cx="81915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6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about String &amp; String buffer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292155"/>
            <a:ext cx="8388626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inputTest2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 1"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 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stringValue4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 1"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"stringValue1: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stringValue1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.hashCode());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"stringValue2: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stringValue2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.hashCode());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"stringValue3: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stringValue3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.hashCode());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"stringValue4: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stringValue4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.hashCode());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"stringValue1: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stringValue1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.hashCode());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stringValue4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"stringValue3: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stringValue3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.hashCode());</a:t>
            </a:r>
          </a:p>
          <a:p>
            <a:pPr lvl="2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sb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 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sb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9774" y="1368321"/>
            <a:ext cx="367196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String = immutable(</a:t>
            </a:r>
            <a:r>
              <a:rPr lang="ko-KR" altLang="en-US" sz="2000" dirty="0" err="1"/>
              <a:t>변경불가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StringBuffer</a:t>
            </a:r>
            <a:r>
              <a:rPr lang="en-US" altLang="ko-KR" sz="2000" dirty="0"/>
              <a:t>= mutable(</a:t>
            </a:r>
            <a:r>
              <a:rPr lang="ko-KR" altLang="en-US" sz="2000" dirty="0"/>
              <a:t>변경가능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695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07886"/>
          </a:xfrm>
        </p:spPr>
        <p:txBody>
          <a:bodyPr>
            <a:spAutoFit/>
          </a:bodyPr>
          <a:lstStyle/>
          <a:p>
            <a:r>
              <a:rPr lang="en-US" altLang="ko-KR" dirty="0">
                <a:ea typeface="굴림" charset="-127"/>
              </a:rPr>
              <a:t>Using </a:t>
            </a:r>
            <a:r>
              <a:rPr lang="en-US" altLang="ko-KR" sz="4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“==“</a:t>
            </a:r>
            <a:r>
              <a:rPr lang="en-US" altLang="ko-KR" dirty="0">
                <a:ea typeface="굴림" charset="-127"/>
              </a:rPr>
              <a:t> between two Strings</a:t>
            </a:r>
            <a:endParaRPr lang="en-US" altLang="ko-KR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655277"/>
            <a:ext cx="8229600" cy="3687163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==</a:t>
            </a:r>
            <a:r>
              <a:rPr lang="en-US" altLang="ko-KR" sz="2800" dirty="0">
                <a:ea typeface="굴림" charset="-127"/>
              </a:rPr>
              <a:t> is not appropriate for determining if two objects have the same value.</a:t>
            </a:r>
          </a:p>
          <a:p>
            <a:pPr lvl="1" eaLnBrk="1" hangingPunct="1"/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 (s1 == s2),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where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s1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s2</a:t>
            </a:r>
            <a:r>
              <a:rPr lang="en-US" altLang="ko-KR" dirty="0">
                <a:ea typeface="굴림" charset="-127"/>
              </a:rPr>
              <a:t> refer to strings, determines only if s1 and s2 refer the a common memory location.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E.g. </a:t>
            </a:r>
          </a:p>
          <a:p>
            <a:pPr lvl="2"/>
            <a:r>
              <a:rPr lang="en-US" altLang="ko-KR" dirty="0">
                <a:ea typeface="굴림" charset="-127"/>
              </a:rPr>
              <a:t>String a = “Hello”;</a:t>
            </a:r>
          </a:p>
          <a:p>
            <a:pPr lvl="2"/>
            <a:r>
              <a:rPr lang="en-US" altLang="ko-KR" dirty="0">
                <a:ea typeface="굴림" charset="-127"/>
              </a:rPr>
              <a:t>String b= “Hello”;  </a:t>
            </a:r>
          </a:p>
          <a:p>
            <a:pPr lvl="2"/>
            <a:r>
              <a:rPr lang="en-US" altLang="ko-KR" dirty="0">
                <a:ea typeface="굴림" charset="-127"/>
              </a:rPr>
              <a:t>String c = new String(“Hello”);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846" y="1460194"/>
            <a:ext cx="502138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ea typeface="굴림" charset="-127"/>
              </a:rPr>
              <a:t>For two string objects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s1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s2</a:t>
            </a:r>
            <a:r>
              <a:rPr lang="en-US" altLang="ko-KR" dirty="0">
                <a:ea typeface="굴림" charset="-127"/>
              </a:rPr>
              <a:t>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what does it mean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s1 == s2 </a:t>
            </a:r>
            <a:r>
              <a:rPr lang="en-US" altLang="ko-KR" dirty="0">
                <a:ea typeface="굴림" charset="-127"/>
              </a:rPr>
              <a:t>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99474" y="4462272"/>
            <a:ext cx="94448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a==b?</a:t>
            </a:r>
          </a:p>
          <a:p>
            <a:r>
              <a:rPr lang="en-US" altLang="ko-KR" dirty="0"/>
              <a:t>a==c?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30628" y="4462272"/>
            <a:ext cx="2112264" cy="1880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Heap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428232" y="4974336"/>
            <a:ext cx="932688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28232" y="5365780"/>
            <a:ext cx="932688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9761" y="5004441"/>
            <a:ext cx="1725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String constant pool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0416" y="5914696"/>
            <a:ext cx="932688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91072" y="4877770"/>
            <a:ext cx="1179576" cy="946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0" idx="1"/>
          </p:cNvCxnSpPr>
          <p:nvPr/>
        </p:nvCxnSpPr>
        <p:spPr>
          <a:xfrm flipV="1">
            <a:off x="3648456" y="5351249"/>
            <a:ext cx="2642616" cy="51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 flipV="1">
            <a:off x="3648456" y="5351249"/>
            <a:ext cx="2642616" cy="415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3" idx="1"/>
          </p:cNvCxnSpPr>
          <p:nvPr/>
        </p:nvCxnSpPr>
        <p:spPr>
          <a:xfrm>
            <a:off x="4949560" y="6106720"/>
            <a:ext cx="14708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15212" y="-3923"/>
            <a:ext cx="282878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See lecture 3 slide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/>
      <p:bldP spid="13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JVM memory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memory areas</a:t>
            </a:r>
            <a:endParaRPr lang="ko-KR" altLang="en-US" dirty="0"/>
          </a:p>
        </p:txBody>
      </p:sp>
      <p:pic>
        <p:nvPicPr>
          <p:cNvPr id="1026" name="Picture 2" descr="memory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0" y="2053023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1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10.2 </a:t>
            </a:r>
            <a:r>
              <a:rPr lang="en-US" altLang="ko-KR" dirty="0">
                <a:ea typeface="굴림" charset="-127"/>
              </a:rPr>
              <a:t>Text-File I/O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Creating a Text File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PrintWriter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stream class that can be used to write to a text file</a:t>
            </a:r>
          </a:p>
          <a:p>
            <a:pPr lvl="1"/>
            <a:r>
              <a:rPr lang="en-US" altLang="ko-KR" dirty="0"/>
              <a:t>Provides useful methods such as print(), </a:t>
            </a:r>
            <a:r>
              <a:rPr lang="en-US" altLang="ko-KR" dirty="0" err="1"/>
              <a:t>println</a:t>
            </a:r>
            <a:r>
              <a:rPr lang="en-US" altLang="ko-KR" dirty="0"/>
              <a:t>(), etc.</a:t>
            </a:r>
          </a:p>
          <a:p>
            <a:pPr lvl="1"/>
            <a:r>
              <a:rPr lang="en-US" altLang="ko-KR" dirty="0"/>
              <a:t>Requires try/catch blocks</a:t>
            </a:r>
          </a:p>
          <a:p>
            <a:r>
              <a:rPr lang="en-US" altLang="ko-KR" dirty="0"/>
              <a:t>To create the file </a:t>
            </a:r>
          </a:p>
          <a:p>
            <a:pPr lvl="1"/>
            <a:r>
              <a:rPr lang="en-US" altLang="ko-KR" dirty="0"/>
              <a:t>Declare stream variable for referencing the stream</a:t>
            </a:r>
          </a:p>
          <a:p>
            <a:pPr lvl="2"/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en-US" altLang="ko-KR" dirty="0" err="1"/>
              <a:t>outputStream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Invoke </a:t>
            </a:r>
            <a:r>
              <a:rPr lang="en-US" altLang="ko-KR" dirty="0" err="1"/>
              <a:t>PrintWriter</a:t>
            </a:r>
            <a:r>
              <a:rPr lang="en-US" altLang="ko-KR" dirty="0"/>
              <a:t> constructor, pass file name as argument</a:t>
            </a:r>
          </a:p>
          <a:p>
            <a:pPr lvl="2"/>
            <a:r>
              <a:rPr lang="en-US" altLang="ko-KR" dirty="0" err="1"/>
              <a:t>outputStream</a:t>
            </a:r>
            <a:r>
              <a:rPr lang="en-US" altLang="ko-KR" dirty="0"/>
              <a:t> = new </a:t>
            </a:r>
            <a:r>
              <a:rPr lang="en-US" altLang="ko-KR" dirty="0" err="1"/>
              <a:t>PrintWriter</a:t>
            </a:r>
            <a:r>
              <a:rPr lang="en-US" altLang="ko-KR" dirty="0"/>
              <a:t> (</a:t>
            </a:r>
            <a:r>
              <a:rPr lang="en-US" altLang="ko-KR" dirty="0" err="1"/>
              <a:t>fileName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Requires try and catch blocks</a:t>
            </a:r>
          </a:p>
        </p:txBody>
      </p:sp>
      <p:sp>
        <p:nvSpPr>
          <p:cNvPr id="5" name="Rectangle 1"/>
          <p:cNvSpPr/>
          <p:nvPr/>
        </p:nvSpPr>
        <p:spPr>
          <a:xfrm>
            <a:off x="0" y="6116124"/>
            <a:ext cx="7023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For more information </a:t>
            </a:r>
            <a:r>
              <a:rPr lang="en-US" sz="1400" dirty="0">
                <a:hlinkClick r:id="rId2"/>
              </a:rPr>
              <a:t>http://docs.oracle.com/javase/tutorial/essential/io/index.html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22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 a Text File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is empty initially</a:t>
            </a:r>
          </a:p>
          <a:p>
            <a:pPr lvl="1"/>
            <a:r>
              <a:rPr lang="en-US" altLang="ko-KR" dirty="0"/>
              <a:t>Contents of an existing file with the same name are removed</a:t>
            </a:r>
          </a:p>
          <a:p>
            <a:pPr lvl="1"/>
            <a:r>
              <a:rPr lang="en-US" altLang="ko-KR" dirty="0"/>
              <a:t>Write to the file with methods print(), </a:t>
            </a:r>
            <a:r>
              <a:rPr lang="en-US" altLang="ko-KR" dirty="0" err="1"/>
              <a:t>println</a:t>
            </a:r>
            <a:r>
              <a:rPr lang="en-US" altLang="ko-KR" dirty="0"/>
              <a:t>(), etc.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outputStream.println</a:t>
            </a:r>
            <a:r>
              <a:rPr lang="en-US" dirty="0"/>
              <a:t>("This is line 1.");</a:t>
            </a:r>
          </a:p>
          <a:p>
            <a:r>
              <a:rPr lang="en-US" dirty="0"/>
              <a:t>Data goes initially to memory buffer</a:t>
            </a:r>
          </a:p>
          <a:p>
            <a:pPr lvl="1"/>
            <a:r>
              <a:rPr lang="en-US" dirty="0"/>
              <a:t>When the buffer is full, data goes to the file</a:t>
            </a:r>
          </a:p>
          <a:p>
            <a:pPr lvl="2"/>
            <a:r>
              <a:rPr lang="en-US" altLang="ko-KR" dirty="0"/>
              <a:t>Write explicitly the buffered output to disk using flush</a:t>
            </a:r>
          </a:p>
          <a:p>
            <a:r>
              <a:rPr lang="en-US" dirty="0"/>
              <a:t>Closing file, empties buffer, disconnects from stream</a:t>
            </a:r>
          </a:p>
          <a:p>
            <a:pPr lvl="1"/>
            <a:r>
              <a:rPr lang="en-US" altLang="ko-KR" dirty="0"/>
              <a:t>If a program ends normally, it will close all open files</a:t>
            </a:r>
          </a:p>
          <a:p>
            <a:pPr lvl="1"/>
            <a:r>
              <a:rPr lang="en-US" dirty="0"/>
              <a:t>Close files explicitly!</a:t>
            </a:r>
          </a:p>
          <a:p>
            <a:pPr lvl="2"/>
            <a:r>
              <a:rPr lang="en-US" dirty="0" err="1"/>
              <a:t>outputStream.close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54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java.io</a:t>
            </a:r>
            <a:r>
              <a:rPr lang="en-US" dirty="0"/>
              <a:t> package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classes covered in the I/O Streams section are in the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java.io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All the file I/O classes that follow are in the package </a:t>
            </a:r>
            <a:r>
              <a:rPr lang="en-US" sz="2400" b="1" dirty="0" err="1">
                <a:solidFill>
                  <a:srgbClr val="034CA1"/>
                </a:solidFill>
                <a:latin typeface="Courier New" charset="0"/>
              </a:rPr>
              <a:t>java.io</a:t>
            </a:r>
            <a:r>
              <a:rPr lang="en-US" sz="2400" dirty="0"/>
              <a:t>, so a program that uses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PrintWriter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will start with a set of </a:t>
            </a:r>
            <a:r>
              <a:rPr lang="en-US" sz="2400" b="1" dirty="0">
                <a:solidFill>
                  <a:srgbClr val="034CA1"/>
                </a:solidFill>
                <a:latin typeface="Courier New" charset="0"/>
              </a:rPr>
              <a:t>import</a:t>
            </a:r>
            <a:r>
              <a:rPr lang="en-US" sz="2400" dirty="0"/>
              <a:t> statements: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  <a:cs typeface="Consolas"/>
              </a:rPr>
              <a:t>java.io.PrintWriter</a:t>
            </a: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  <a:cs typeface="Consolas"/>
              </a:rPr>
              <a:t>java.io.FileOutputStream</a:t>
            </a: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  <a:cs typeface="Consolas"/>
              </a:rPr>
              <a:t>java.io.FileNotFoundException</a:t>
            </a: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ko-KR" dirty="0">
              <a:ea typeface="굴림" charset="-127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ko-KR" sz="3200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7926" y="3457575"/>
            <a:ext cx="4705350" cy="476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Concept of a Stream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0525" y="1581150"/>
            <a:ext cx="8229600" cy="4884847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Use of files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Store Java classes, programs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Store pictures, music, videos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Can also use files to store program I/O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A </a:t>
            </a:r>
            <a:r>
              <a:rPr lang="en-US" altLang="ko-KR" i="1" dirty="0">
                <a:ea typeface="굴림" charset="-127"/>
              </a:rPr>
              <a:t>stream</a:t>
            </a:r>
            <a:r>
              <a:rPr lang="en-US" altLang="ko-KR" dirty="0">
                <a:ea typeface="굴림" charset="-127"/>
              </a:rPr>
              <a:t> is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a flow of (input or output) data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Ordered sequences of data that have a </a:t>
            </a:r>
            <a:r>
              <a:rPr lang="en-US" altLang="zh-CN" i="1" dirty="0">
                <a:ea typeface="宋体" charset="0"/>
                <a:cs typeface="宋体" charset="0"/>
              </a:rPr>
              <a:t>source</a:t>
            </a:r>
            <a:r>
              <a:rPr lang="en-US" altLang="zh-CN" dirty="0">
                <a:ea typeface="宋体" charset="0"/>
                <a:cs typeface="宋体" charset="0"/>
              </a:rPr>
              <a:t> (input streams) or a </a:t>
            </a:r>
            <a:r>
              <a:rPr lang="en-US" altLang="zh-CN" i="1" dirty="0">
                <a:ea typeface="宋体" charset="0"/>
                <a:cs typeface="宋体" charset="0"/>
              </a:rPr>
              <a:t>destination</a:t>
            </a:r>
            <a:r>
              <a:rPr lang="en-US" altLang="zh-CN" dirty="0">
                <a:ea typeface="宋体" charset="0"/>
                <a:cs typeface="宋体" charset="0"/>
              </a:rPr>
              <a:t> (output streams)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Data: characters, numbers, bytes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Creating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388583"/>
            <a:ext cx="858754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java.io.PrintWriter</a:t>
            </a:r>
            <a:r>
              <a:rPr lang="en-US" sz="1400" dirty="0">
                <a:latin typeface="Consolas"/>
                <a:cs typeface="Consolas"/>
              </a:rPr>
              <a:t>;          </a:t>
            </a:r>
          </a:p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java.io.FileNotFoundException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TextFileOutputDemo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   public static void main (String 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r>
              <a:rPr lang="en-US" sz="1400" dirty="0">
                <a:latin typeface="Consolas"/>
                <a:cs typeface="Consolas"/>
              </a:rPr>
              <a:t>        String </a:t>
            </a:r>
            <a:r>
              <a:rPr lang="en-US" sz="1400" dirty="0" err="1">
                <a:latin typeface="Consolas"/>
                <a:cs typeface="Consolas"/>
              </a:rPr>
              <a:t>fileName</a:t>
            </a:r>
            <a:r>
              <a:rPr lang="en-US" sz="1400" dirty="0">
                <a:latin typeface="Consolas"/>
                <a:cs typeface="Consolas"/>
              </a:rPr>
              <a:t> = "</a:t>
            </a:r>
            <a:r>
              <a:rPr lang="en-US" sz="1400" dirty="0" err="1">
                <a:latin typeface="Consolas"/>
                <a:cs typeface="Consolas"/>
              </a:rPr>
              <a:t>out.txt</a:t>
            </a:r>
            <a:r>
              <a:rPr lang="en-US" sz="1400" dirty="0">
                <a:latin typeface="Consolas"/>
                <a:cs typeface="Consolas"/>
              </a:rPr>
              <a:t>"; //The name could be read from the keyboard.</a:t>
            </a:r>
          </a:p>
          <a:p>
            <a:r>
              <a:rPr lang="en-US" sz="1400" b="1" dirty="0">
                <a:latin typeface="Consolas"/>
                <a:cs typeface="Consolas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= null;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try</a:t>
            </a:r>
          </a:p>
          <a:p>
            <a:r>
              <a:rPr lang="en-US" sz="1400" dirty="0">
                <a:latin typeface="Consolas"/>
                <a:cs typeface="Consolas"/>
              </a:rPr>
              <a:t>        {</a:t>
            </a:r>
          </a:p>
          <a:p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= </a:t>
            </a:r>
            <a:r>
              <a:rPr lang="en-US" sz="1800" b="1" dirty="0">
                <a:solidFill>
                  <a:srgbClr val="7030A0"/>
                </a:solidFill>
                <a:latin typeface="Consolas"/>
                <a:cs typeface="Consolas"/>
              </a:rPr>
              <a:t>new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(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fileName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catch (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FileNotFoundException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e)</a:t>
            </a:r>
          </a:p>
          <a:p>
            <a:r>
              <a:rPr lang="en-US" sz="1400" dirty="0">
                <a:latin typeface="Consolas"/>
                <a:cs typeface="Consolas"/>
              </a:rPr>
              <a:t>        {</a:t>
            </a:r>
          </a:p>
          <a:p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 ("Error opening the file " + </a:t>
            </a:r>
            <a:r>
              <a:rPr lang="en-US" sz="1400" dirty="0" err="1">
                <a:latin typeface="Consolas"/>
                <a:cs typeface="Consolas"/>
              </a:rPr>
              <a:t>fileName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System.exit</a:t>
            </a:r>
            <a:r>
              <a:rPr lang="en-US" sz="1400" dirty="0">
                <a:latin typeface="Consolas"/>
                <a:cs typeface="Consolas"/>
              </a:rPr>
              <a:t> (0);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r>
              <a:rPr lang="en-US" altLang="ko-KR" sz="1400" dirty="0">
                <a:latin typeface="Consolas"/>
                <a:cs typeface="Consolas"/>
              </a:rPr>
              <a:t>        String line = </a:t>
            </a:r>
            <a:r>
              <a:rPr lang="en-US" altLang="ko-KR" sz="1400" dirty="0" err="1">
                <a:latin typeface="Consolas"/>
                <a:cs typeface="Consolas"/>
              </a:rPr>
              <a:t>keyboard.nextLine</a:t>
            </a:r>
            <a:r>
              <a:rPr lang="en-US" altLang="ko-KR" sz="1400" dirty="0">
                <a:latin typeface="Consolas"/>
                <a:cs typeface="Consolas"/>
              </a:rPr>
              <a:t> ();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altLang="ko-KR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outputStream.println</a:t>
            </a:r>
            <a:r>
              <a:rPr lang="en-US" altLang="ko-KR" sz="1400" b="1" dirty="0">
                <a:solidFill>
                  <a:srgbClr val="0000FF"/>
                </a:solidFill>
                <a:latin typeface="Consolas"/>
                <a:cs typeface="Consolas"/>
              </a:rPr>
              <a:t> (count + " " + line);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36434" y="2400804"/>
            <a:ext cx="3843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throws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FileNotFoundException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491274" y="1579938"/>
            <a:ext cx="3553473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fileI</a:t>
            </a:r>
            <a:r>
              <a:rPr lang="en-US" altLang="ko-KR" sz="1600" dirty="0"/>
              <a:t>/O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Exception </a:t>
            </a:r>
            <a:r>
              <a:rPr lang="ko-KR" altLang="en-US" sz="1600" dirty="0"/>
              <a:t>처리가 필수임</a:t>
            </a:r>
            <a:endParaRPr lang="en-US" altLang="ko-KR" sz="1600" dirty="0"/>
          </a:p>
          <a:p>
            <a:r>
              <a:rPr lang="ko-KR" altLang="en-US" sz="1600" dirty="0"/>
              <a:t>두가지 방법으로 처리 가능</a:t>
            </a:r>
            <a:endParaRPr lang="en-US" altLang="ko-KR" sz="1600" dirty="0"/>
          </a:p>
        </p:txBody>
      </p:sp>
      <p:sp>
        <p:nvSpPr>
          <p:cNvPr id="7" name="타원 6"/>
          <p:cNvSpPr/>
          <p:nvPr/>
        </p:nvSpPr>
        <p:spPr>
          <a:xfrm>
            <a:off x="4936434" y="2113722"/>
            <a:ext cx="291549" cy="287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54764" y="4366591"/>
            <a:ext cx="291549" cy="287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1273" y="3180858"/>
            <a:ext cx="196560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인스턴스 생성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93866" y="5691929"/>
            <a:ext cx="17604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파일에 문장 작성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523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 File Has Two Names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05125"/>
            <a:ext cx="8229600" cy="3398947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3200" dirty="0"/>
              <a:t> stream name used by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Java</a:t>
            </a:r>
          </a:p>
          <a:p>
            <a:pPr marL="838200" lvl="1" indent="-381000"/>
            <a:r>
              <a:rPr lang="en-US" sz="2800" dirty="0" err="1">
                <a:latin typeface="Courier New" charset="0"/>
              </a:rPr>
              <a:t>outputStream</a:t>
            </a:r>
            <a:r>
              <a:rPr lang="en-US" sz="2800" dirty="0"/>
              <a:t> in the example</a:t>
            </a:r>
          </a:p>
          <a:p>
            <a:pPr marL="381000" indent="-381000">
              <a:buFontTx/>
              <a:buAutoNum type="arabicPeriod"/>
            </a:pPr>
            <a:r>
              <a:rPr lang="en-US" sz="3200" dirty="0"/>
              <a:t> name used by the </a:t>
            </a:r>
            <a:r>
              <a:rPr lang="en-US" sz="3200" dirty="0">
                <a:solidFill>
                  <a:srgbClr val="FF0000"/>
                </a:solidFill>
              </a:rPr>
              <a:t>operating system</a:t>
            </a:r>
          </a:p>
          <a:p>
            <a:pPr marL="838200" lvl="1" indent="-381000"/>
            <a:r>
              <a:rPr lang="en-US" sz="2800" dirty="0">
                <a:latin typeface="Courier New" charset="0"/>
              </a:rPr>
              <a:t>out.txt</a:t>
            </a:r>
            <a:r>
              <a:rPr lang="en-US" sz="2800" dirty="0"/>
              <a:t> in the example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1549" y="1660952"/>
            <a:ext cx="7572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outputStream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nsolas"/>
                <a:cs typeface="Consolas"/>
              </a:rPr>
              <a:t>= new </a:t>
            </a:r>
            <a:r>
              <a:rPr lang="en-US" altLang="ko-KR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altLang="ko-KR" b="1" dirty="0">
                <a:solidFill>
                  <a:srgbClr val="0000FF"/>
                </a:solidFill>
                <a:latin typeface="Consolas"/>
                <a:cs typeface="Consolas"/>
              </a:rPr>
              <a:t> (“</a:t>
            </a:r>
            <a:r>
              <a:rPr lang="en-US" altLang="ko-KR" b="1" dirty="0">
                <a:solidFill>
                  <a:srgbClr val="FF0000"/>
                </a:solidFill>
                <a:latin typeface="Consolas"/>
                <a:cs typeface="Consolas"/>
              </a:rPr>
              <a:t>out.txt</a:t>
            </a:r>
            <a:r>
              <a:rPr lang="en-US" altLang="ko-KR" b="1" dirty="0">
                <a:solidFill>
                  <a:srgbClr val="0000FF"/>
                </a:solidFill>
                <a:latin typeface="Consolas"/>
                <a:cs typeface="Consolas"/>
              </a:rPr>
              <a:t>”);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181225" y="2122617"/>
            <a:ext cx="47625" cy="78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6632713" y="2209800"/>
            <a:ext cx="730112" cy="199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5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try</a:t>
            </a:r>
            <a:r>
              <a:rPr lang="en-US" b="0" dirty="0"/>
              <a:t> Block Is a </a:t>
            </a:r>
            <a:r>
              <a:rPr lang="en-US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18016"/>
            <a:ext cx="84455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try</a:t>
            </a:r>
          </a:p>
          <a:p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err="1">
                <a:latin typeface="Consolas"/>
                <a:cs typeface="Consolas"/>
              </a:rPr>
              <a:t>PrintWriter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PrintWriter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fileName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88116"/>
            <a:ext cx="844550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PrintWriter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= null;</a:t>
            </a:r>
          </a:p>
          <a:p>
            <a:r>
              <a:rPr lang="en-US" sz="2000" dirty="0">
                <a:latin typeface="Consolas"/>
                <a:cs typeface="Consolas"/>
              </a:rPr>
              <a:t>try</a:t>
            </a:r>
          </a:p>
          <a:p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PrintWriter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fileName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630355"/>
            <a:ext cx="711200" cy="5606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Lab: Creating a Text File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sample program</a:t>
            </a:r>
            <a:r>
              <a:rPr lang="en-US" altLang="ko-KR">
                <a:ea typeface="굴림" charset="-127"/>
              </a:rPr>
              <a:t>, listing 10.1</a:t>
            </a:r>
            <a:br>
              <a:rPr lang="en-US" altLang="ko-KR">
                <a:ea typeface="굴림" charset="-127"/>
              </a:rPr>
            </a:br>
            <a:r>
              <a:rPr lang="en-US" altLang="ko-KR" sz="2800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sz="2800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TextFileOutput</a:t>
            </a:r>
          </a:p>
          <a:p>
            <a:pPr eaLnBrk="1" hangingPunct="1"/>
            <a:endParaRPr lang="en-US" altLang="ko-KR">
              <a:ea typeface="굴림" charset="-127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09" y="2600088"/>
            <a:ext cx="6829425" cy="14763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409" y="4554952"/>
            <a:ext cx="6075363" cy="1260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68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Creating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392" y="1148325"/>
            <a:ext cx="8229600" cy="563231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java.io.PrintWriter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;         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java.io.FileNotFoundException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java.util.Scanner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>
                <a:latin typeface="Consolas"/>
                <a:cs typeface="Consolas"/>
              </a:rPr>
              <a:t>TextFileOutputDemo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public static void main (String 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String </a:t>
            </a:r>
            <a:r>
              <a:rPr lang="en-US" sz="1200" dirty="0" err="1">
                <a:latin typeface="Consolas"/>
                <a:cs typeface="Consolas"/>
              </a:rPr>
              <a:t>fileName</a:t>
            </a:r>
            <a:r>
              <a:rPr lang="en-US" sz="1200" dirty="0">
                <a:latin typeface="Consolas"/>
                <a:cs typeface="Consolas"/>
              </a:rPr>
              <a:t> = "out.txt"; //you can set directory </a:t>
            </a:r>
            <a:r>
              <a:rPr lang="en-US" altLang="ko-KR" sz="1200" dirty="0">
                <a:latin typeface="Consolas"/>
                <a:cs typeface="Consolas"/>
              </a:rPr>
              <a:t>" </a:t>
            </a:r>
            <a:r>
              <a:rPr lang="en-US" sz="1200" dirty="0">
                <a:latin typeface="Consolas"/>
                <a:cs typeface="Consolas"/>
              </a:rPr>
              <a:t>c:/out.txt</a:t>
            </a:r>
            <a:r>
              <a:rPr lang="en-US" altLang="ko-KR" sz="1200" dirty="0">
                <a:latin typeface="Consolas"/>
                <a:cs typeface="Consolas"/>
              </a:rPr>
              <a:t> "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= null;</a:t>
            </a:r>
          </a:p>
          <a:p>
            <a:r>
              <a:rPr lang="en-US" sz="1200" b="1" dirty="0">
                <a:latin typeface="Consolas"/>
                <a:cs typeface="Consolas"/>
              </a:rPr>
              <a:t>        try</a:t>
            </a:r>
          </a:p>
          <a:p>
            <a:r>
              <a:rPr lang="en-US" sz="1200" b="1" dirty="0">
                <a:latin typeface="Consolas"/>
                <a:cs typeface="Consolas"/>
              </a:rPr>
              <a:t>        {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          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= new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(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fileName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sz="1200" b="1" dirty="0">
                <a:latin typeface="Consolas"/>
                <a:cs typeface="Consolas"/>
              </a:rPr>
              <a:t>        }</a:t>
            </a:r>
          </a:p>
          <a:p>
            <a:r>
              <a:rPr lang="en-US" sz="1200" b="1" dirty="0">
                <a:latin typeface="Consolas"/>
                <a:cs typeface="Consolas"/>
              </a:rPr>
              <a:t>        catch (</a:t>
            </a:r>
            <a:r>
              <a:rPr lang="en-US" sz="1200" b="1" dirty="0" err="1">
                <a:latin typeface="Consolas"/>
                <a:cs typeface="Consolas"/>
              </a:rPr>
              <a:t>FileNotFoundException</a:t>
            </a:r>
            <a:r>
              <a:rPr lang="en-US" sz="1200" b="1" dirty="0">
                <a:latin typeface="Consolas"/>
                <a:cs typeface="Consolas"/>
              </a:rPr>
              <a:t> e)</a:t>
            </a:r>
          </a:p>
          <a:p>
            <a:r>
              <a:rPr lang="en-US" sz="1200" b="1" dirty="0">
                <a:latin typeface="Consolas"/>
                <a:cs typeface="Consolas"/>
              </a:rPr>
              <a:t>        {</a:t>
            </a:r>
          </a:p>
          <a:p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System.out.println</a:t>
            </a:r>
            <a:r>
              <a:rPr lang="en-US" sz="1200" dirty="0">
                <a:latin typeface="Consolas"/>
                <a:cs typeface="Consolas"/>
              </a:rPr>
              <a:t> ("Error opening the file " +  </a:t>
            </a:r>
            <a:r>
              <a:rPr lang="en-US" sz="1200" dirty="0" err="1">
                <a:latin typeface="Consolas"/>
                <a:cs typeface="Consolas"/>
              </a:rPr>
              <a:t>fileName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System.exit</a:t>
            </a:r>
            <a:r>
              <a:rPr lang="en-US" sz="1200" dirty="0">
                <a:latin typeface="Consolas"/>
                <a:cs typeface="Consolas"/>
              </a:rPr>
              <a:t> (0);</a:t>
            </a:r>
          </a:p>
          <a:p>
            <a:r>
              <a:rPr lang="en-US" sz="1200" b="1" dirty="0">
                <a:latin typeface="Consolas"/>
                <a:cs typeface="Consolas"/>
              </a:rPr>
              <a:t>        }</a:t>
            </a:r>
          </a:p>
          <a:p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System.out.println</a:t>
            </a:r>
            <a:r>
              <a:rPr lang="en-US" sz="1200" dirty="0">
                <a:latin typeface="Consolas"/>
                <a:cs typeface="Consolas"/>
              </a:rPr>
              <a:t> ("Enter three lines of text:");</a:t>
            </a:r>
          </a:p>
          <a:p>
            <a:r>
              <a:rPr lang="en-US" sz="1200" dirty="0">
                <a:latin typeface="Consolas"/>
                <a:cs typeface="Consolas"/>
              </a:rPr>
              <a:t>        Scanner keyboard = new Scanner (</a:t>
            </a:r>
            <a:r>
              <a:rPr lang="en-US" sz="1200" dirty="0" err="1">
                <a:latin typeface="Consolas"/>
                <a:cs typeface="Consolas"/>
              </a:rPr>
              <a:t>System.in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r>
              <a:rPr lang="en-US" sz="1200" dirty="0">
                <a:latin typeface="Consolas"/>
                <a:cs typeface="Consolas"/>
              </a:rPr>
              <a:t>        for 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count = 1 ; count &lt;= 3 ; count++)</a:t>
            </a:r>
          </a:p>
          <a:p>
            <a:r>
              <a:rPr lang="en-US" sz="1200" dirty="0">
                <a:latin typeface="Consolas"/>
                <a:cs typeface="Consolas"/>
              </a:rPr>
              <a:t>        {</a:t>
            </a:r>
          </a:p>
          <a:p>
            <a:r>
              <a:rPr lang="en-US" sz="1200" dirty="0">
                <a:latin typeface="Consolas"/>
                <a:cs typeface="Consolas"/>
              </a:rPr>
              <a:t>            String line = </a:t>
            </a:r>
            <a:r>
              <a:rPr lang="en-US" sz="1200" dirty="0" err="1">
                <a:latin typeface="Consolas"/>
                <a:cs typeface="Consolas"/>
              </a:rPr>
              <a:t>keyboard.nextLine</a:t>
            </a:r>
            <a:r>
              <a:rPr lang="en-US" sz="1200" dirty="0">
                <a:latin typeface="Consolas"/>
                <a:cs typeface="Consolas"/>
              </a:rPr>
              <a:t> ();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          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  <a:cs typeface="Consolas"/>
              </a:rPr>
              <a:t>outputStream.println</a:t>
            </a:r>
            <a:r>
              <a:rPr lang="en-US" sz="1200" b="1" dirty="0">
                <a:solidFill>
                  <a:srgbClr val="0000FF"/>
                </a:solidFill>
                <a:latin typeface="Consolas"/>
                <a:cs typeface="Consolas"/>
              </a:rPr>
              <a:t> (count + " " + line);</a:t>
            </a:r>
          </a:p>
          <a:p>
            <a:r>
              <a:rPr lang="en-US" sz="1200" dirty="0">
                <a:latin typeface="Consolas"/>
                <a:cs typeface="Consolas"/>
              </a:rPr>
              <a:t>        }</a:t>
            </a:r>
          </a:p>
          <a:p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outputStream.close</a:t>
            </a:r>
            <a:r>
              <a:rPr lang="en-US" sz="1200" dirty="0">
                <a:latin typeface="Consolas"/>
                <a:cs typeface="Consolas"/>
              </a:rPr>
              <a:t> ();</a:t>
            </a:r>
          </a:p>
          <a:p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System.out.println</a:t>
            </a:r>
            <a:r>
              <a:rPr lang="en-US" sz="1200" dirty="0">
                <a:latin typeface="Consolas"/>
                <a:cs typeface="Consolas"/>
              </a:rPr>
              <a:t> ("Those lines were written to " + </a:t>
            </a:r>
            <a:r>
              <a:rPr lang="en-US" sz="1200" dirty="0" err="1">
                <a:latin typeface="Consolas"/>
                <a:cs typeface="Consolas"/>
              </a:rPr>
              <a:t>fileName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921" y="4021630"/>
            <a:ext cx="2663687" cy="2075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061" y="515528"/>
            <a:ext cx="2577547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is output folder?</a:t>
            </a:r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경로를 지정하지 않으면 프로젝트 폴더 밑에 저장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18" y="2179983"/>
            <a:ext cx="2744881" cy="178449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865704" y="2484783"/>
            <a:ext cx="278296" cy="265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59825" y="5709416"/>
            <a:ext cx="417444" cy="265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77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ìë° io í¨í¤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 r="3405" b="3544"/>
          <a:stretch/>
        </p:blipFill>
        <p:spPr bwMode="auto">
          <a:xfrm>
            <a:off x="5091025" y="3536949"/>
            <a:ext cx="3985388" cy="258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altLang="ko-KR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dirty="0"/>
              <a:t> ?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" y="1375941"/>
            <a:ext cx="8229600" cy="4884847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FileOutputStream</a:t>
            </a:r>
            <a:r>
              <a:rPr lang="en-US" dirty="0"/>
              <a:t> is enough to open/write to a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877" y="1869771"/>
            <a:ext cx="82881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java.io.FileOutputStream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java.io.IOException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CopyBytes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throws </a:t>
            </a:r>
            <a:r>
              <a:rPr lang="en-US" sz="1400" dirty="0" err="1">
                <a:latin typeface="Consolas"/>
                <a:cs typeface="Consolas"/>
              </a:rPr>
              <a:t>IOException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FileOutputStream</a:t>
            </a:r>
            <a:r>
              <a:rPr lang="en-US" sz="1400" dirty="0">
                <a:latin typeface="Consolas"/>
                <a:cs typeface="Consolas"/>
              </a:rPr>
              <a:t> out = null;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		Scanner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Scanner(System.</a:t>
            </a:r>
            <a:r>
              <a:rPr lang="en-US" altLang="ko-KR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in);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try 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			out = 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FileOutputStream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("output.txt");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			String add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sc.nextLine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out.write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add.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getBytes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			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} finally {</a:t>
            </a:r>
          </a:p>
          <a:p>
            <a:r>
              <a:rPr lang="en-US" sz="1400" dirty="0">
                <a:latin typeface="Consolas"/>
                <a:cs typeface="Consolas"/>
              </a:rPr>
              <a:t>            if (in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in.close</a:t>
            </a:r>
            <a:r>
              <a:rPr lang="en-US" sz="1400" dirty="0">
                <a:latin typeface="Consolas"/>
                <a:cs typeface="Consolas"/>
              </a:rPr>
              <a:t>(); }</a:t>
            </a:r>
          </a:p>
          <a:p>
            <a:r>
              <a:rPr lang="en-US" sz="1400" dirty="0">
                <a:latin typeface="Consolas"/>
                <a:cs typeface="Consolas"/>
              </a:rPr>
              <a:t>			if (out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out.close</a:t>
            </a:r>
            <a:r>
              <a:rPr lang="en-US" sz="1400" dirty="0">
                <a:latin typeface="Consolas"/>
                <a:cs typeface="Consolas"/>
              </a:rPr>
              <a:t>(); }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07049" y="901779"/>
            <a:ext cx="339255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키보드 </a:t>
            </a:r>
            <a:r>
              <a:rPr lang="ko-KR" altLang="en-US" sz="1600" dirty="0" err="1"/>
              <a:t>입력시</a:t>
            </a:r>
            <a:r>
              <a:rPr lang="ko-KR" altLang="en-US" sz="1600" dirty="0"/>
              <a:t> 숫자나 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개는 </a:t>
            </a:r>
            <a:r>
              <a:rPr lang="en-US" altLang="ko-KR" sz="1600" dirty="0"/>
              <a:t>ok</a:t>
            </a:r>
          </a:p>
          <a:p>
            <a:r>
              <a:rPr lang="en-US" altLang="ko-KR" sz="1600" dirty="0"/>
              <a:t>String</a:t>
            </a:r>
            <a:r>
              <a:rPr lang="ko-KR" altLang="en-US" sz="1600" dirty="0"/>
              <a:t>은 </a:t>
            </a:r>
            <a:r>
              <a:rPr lang="en-US" altLang="ko-KR" sz="1600" dirty="0"/>
              <a:t>byte</a:t>
            </a:r>
            <a:r>
              <a:rPr lang="ko-KR" altLang="en-US" sz="1600" dirty="0"/>
              <a:t>로 변환 필요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981" y="1910405"/>
            <a:ext cx="5070531" cy="7853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4035" y="6120769"/>
            <a:ext cx="63825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https://docs.oracle.com/javase/7/docs/api/java/io/FileOutputStream.html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024816" y="4182762"/>
            <a:ext cx="840260" cy="1977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24816" y="3620656"/>
            <a:ext cx="840260" cy="1977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24816" y="5811772"/>
            <a:ext cx="840260" cy="197708"/>
          </a:xfrm>
          <a:prstGeom prst="rect">
            <a:avLst/>
          </a:prstGeom>
          <a:noFill/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use </a:t>
            </a:r>
            <a:r>
              <a:rPr lang="en-US" altLang="ko-KR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? 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open a text file for output</a:t>
            </a:r>
          </a:p>
          <a:p>
            <a:pPr lvl="1"/>
            <a:r>
              <a:rPr lang="en-US" dirty="0"/>
              <a:t>Connect a text file to a stream for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336673" y="2549600"/>
            <a:ext cx="7377386" cy="701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err="1">
                <a:latin typeface="Consolas"/>
                <a:cs typeface="Consolas"/>
              </a:rPr>
              <a:t>PrintWriter</a:t>
            </a:r>
            <a:r>
              <a:rPr lang="en-US" altLang="ko-KR" sz="1800" b="1" dirty="0">
                <a:latin typeface="Consolas"/>
                <a:cs typeface="Consolas"/>
              </a:rPr>
              <a:t> </a:t>
            </a:r>
            <a:r>
              <a:rPr lang="en-US" altLang="ko-KR" sz="1800" b="1" dirty="0" err="1">
                <a:latin typeface="Consolas"/>
                <a:cs typeface="Consolas"/>
              </a:rPr>
              <a:t>outputStream</a:t>
            </a:r>
            <a:r>
              <a:rPr lang="en-US" altLang="ko-KR" sz="1800" b="1" dirty="0">
                <a:latin typeface="Consolas"/>
                <a:cs typeface="Consolas"/>
              </a:rPr>
              <a:t> =</a:t>
            </a:r>
            <a:br>
              <a:rPr lang="en-US" altLang="ko-KR" sz="1800" b="1" dirty="0">
                <a:latin typeface="Consolas"/>
                <a:cs typeface="Consolas"/>
              </a:rPr>
            </a:br>
            <a:r>
              <a:rPr lang="en-US" altLang="ko-KR" sz="1800" b="1" dirty="0">
                <a:latin typeface="Consolas"/>
                <a:cs typeface="Consolas"/>
              </a:rPr>
              <a:t>  </a:t>
            </a:r>
            <a:r>
              <a:rPr lang="en-US" altLang="ko-KR" sz="1800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altLang="ko-KR" sz="1800" b="1" dirty="0">
                <a:latin typeface="Consolas"/>
                <a:cs typeface="Consolas"/>
              </a:rPr>
              <a:t> </a:t>
            </a:r>
            <a:r>
              <a:rPr lang="en-US" altLang="ko-KR" sz="1800" b="1" dirty="0" err="1">
                <a:latin typeface="Consolas"/>
                <a:cs typeface="Consolas"/>
              </a:rPr>
              <a:t>PrintWriter</a:t>
            </a:r>
            <a:r>
              <a:rPr lang="en-US" altLang="ko-KR" sz="1800" b="1" dirty="0">
                <a:latin typeface="Consolas"/>
                <a:cs typeface="Consolas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altLang="ko-KR" sz="1800" b="1" dirty="0">
                <a:latin typeface="Consolas"/>
                <a:cs typeface="Consolas"/>
              </a:rPr>
              <a:t> </a:t>
            </a:r>
            <a:r>
              <a:rPr lang="en-US" altLang="ko-KR" sz="1800" b="1" dirty="0" err="1">
                <a:latin typeface="Consolas"/>
                <a:cs typeface="Consolas"/>
              </a:rPr>
              <a:t>FileOutputStream</a:t>
            </a:r>
            <a:r>
              <a:rPr lang="en-US" altLang="ko-KR" sz="1800" b="1" dirty="0">
                <a:latin typeface="Consolas"/>
                <a:cs typeface="Consolas"/>
              </a:rPr>
              <a:t>("out.txt”));</a:t>
            </a:r>
            <a:endParaRPr lang="en-US" sz="180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5400000">
            <a:off x="2960823" y="4050247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5940560" y="4067709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477929" y="4232016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466191" y="4827328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387191" y="4824153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366929" y="4816216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49649" y="4476117"/>
            <a:ext cx="20843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dirty="0" err="1">
                <a:latin typeface="Courier New" charset="0"/>
              </a:rPr>
              <a:t>PrintWriter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25366" y="4477168"/>
            <a:ext cx="2619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 dirty="0" err="1">
                <a:latin typeface="Courier New" charset="0"/>
              </a:rPr>
              <a:t>FileOutputStream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28904" y="4879716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>
                <a:latin typeface="Arial" charset="0"/>
              </a:rPr>
              <a:t>Disk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1141" y="4884478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>
                <a:latin typeface="Arial" charset="0"/>
              </a:rPr>
              <a:t>Memory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10766" y="5494648"/>
            <a:ext cx="1375378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Consolas"/>
                <a:cs typeface="Consolas"/>
              </a:rPr>
              <a:t>outputStream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endParaRPr lang="en-US" sz="1400" dirty="0">
              <a:latin typeface="Arial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068383" y="5397811"/>
            <a:ext cx="734176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Arial" charset="0"/>
              </a:rPr>
              <a:t>out.txt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230" y="5872885"/>
            <a:ext cx="774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charset="0"/>
              </a:rPr>
              <a:t>PrintWriter</a:t>
            </a:r>
            <a:r>
              <a:rPr lang="en-US" dirty="0"/>
              <a:t> provides </a:t>
            </a:r>
            <a:r>
              <a:rPr lang="en-US" dirty="0">
                <a:solidFill>
                  <a:srgbClr val="5347EB"/>
                </a:solidFill>
              </a:rPr>
              <a:t>useful methods</a:t>
            </a:r>
            <a:r>
              <a:rPr lang="en-US" dirty="0"/>
              <a:t> for easier writing !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322726" y="3513882"/>
            <a:ext cx="7377386" cy="701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sz="1800" b="1" dirty="0" err="1">
                <a:latin typeface="Consolas"/>
                <a:cs typeface="Consolas"/>
              </a:rPr>
              <a:t>FileOutputStream</a:t>
            </a:r>
            <a:r>
              <a:rPr lang="en-US" altLang="ko-KR" sz="1800" b="1" dirty="0">
                <a:latin typeface="Consolas"/>
                <a:cs typeface="Consolas"/>
              </a:rPr>
              <a:t> s = new </a:t>
            </a:r>
            <a:r>
              <a:rPr lang="en-US" altLang="ko-KR" sz="1800" b="1" dirty="0" err="1">
                <a:latin typeface="Consolas"/>
                <a:cs typeface="Consolas"/>
              </a:rPr>
              <a:t>FileOutputStream</a:t>
            </a:r>
            <a:r>
              <a:rPr lang="en-US" altLang="ko-KR" sz="1800" b="1" dirty="0">
                <a:latin typeface="Consolas"/>
                <a:cs typeface="Consolas"/>
              </a:rPr>
              <a:t>("out.txt");</a:t>
            </a:r>
          </a:p>
          <a:p>
            <a:pPr>
              <a:buFontTx/>
              <a:buNone/>
            </a:pPr>
            <a:r>
              <a:rPr lang="en-US" altLang="ko-KR" sz="1800" b="1" dirty="0" err="1">
                <a:latin typeface="Consolas"/>
                <a:cs typeface="Consolas"/>
              </a:rPr>
              <a:t>PrintWriter</a:t>
            </a:r>
            <a:r>
              <a:rPr lang="en-US" altLang="ko-KR" sz="1800" b="1" dirty="0">
                <a:latin typeface="Consolas"/>
                <a:cs typeface="Consolas"/>
              </a:rPr>
              <a:t> </a:t>
            </a:r>
            <a:r>
              <a:rPr lang="en-US" altLang="ko-KR" sz="1800" b="1" dirty="0" err="1">
                <a:latin typeface="Consolas"/>
                <a:cs typeface="Consolas"/>
              </a:rPr>
              <a:t>outputStream</a:t>
            </a:r>
            <a:r>
              <a:rPr lang="en-US" altLang="ko-KR" sz="1800" b="1" dirty="0">
                <a:latin typeface="Consolas"/>
                <a:cs typeface="Consolas"/>
              </a:rPr>
              <a:t> = new </a:t>
            </a:r>
            <a:r>
              <a:rPr lang="en-US" altLang="ko-KR" sz="1800" b="1" dirty="0" err="1">
                <a:latin typeface="Consolas"/>
                <a:cs typeface="Consolas"/>
              </a:rPr>
              <a:t>PrintWriter</a:t>
            </a:r>
            <a:r>
              <a:rPr lang="en-US" altLang="ko-KR" sz="1800" b="1" dirty="0">
                <a:latin typeface="Consolas"/>
                <a:cs typeface="Consolas"/>
              </a:rPr>
              <a:t>(s);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472" y="3198167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4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2684" y="2073943"/>
            <a:ext cx="7182853" cy="55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  <a:latin typeface="Consolas"/>
                <a:cs typeface="Consolas"/>
              </a:rPr>
              <a:t>outputStream.println(count + " " + line);</a:t>
            </a:r>
            <a:endParaRPr lang="en-US" altLang="ko-KR" sz="2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PrintWriter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methods for </a:t>
            </a:r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println</a:t>
            </a:r>
            <a:endParaRPr lang="en-US" dirty="0"/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/>
              <a:t>flush: write buffered output to disk</a:t>
            </a:r>
          </a:p>
          <a:p>
            <a:pPr lvl="1"/>
            <a:r>
              <a:rPr lang="en-US" dirty="0"/>
              <a:t>close: close the </a:t>
            </a:r>
            <a:r>
              <a:rPr lang="en-US" dirty="0" err="1"/>
              <a:t>PrintWriter</a:t>
            </a:r>
            <a:r>
              <a:rPr lang="en-US" dirty="0"/>
              <a:t> stream (and file)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3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75158" y="3101340"/>
            <a:ext cx="7864041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err="1">
                <a:latin typeface="Consolas"/>
                <a:ea typeface="굴림" charset="-127"/>
                <a:cs typeface="Consolas"/>
              </a:rPr>
              <a:t>outputStream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 = </a:t>
            </a:r>
            <a:br>
              <a:rPr lang="en-US" altLang="ko-KR" sz="1800" b="1" dirty="0">
                <a:latin typeface="Consolas"/>
                <a:ea typeface="굴림" charset="-127"/>
                <a:cs typeface="Consolas"/>
              </a:rPr>
            </a:b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   </a:t>
            </a:r>
            <a:r>
              <a:rPr lang="en-US" altLang="ko-KR" sz="1800" b="1" dirty="0">
                <a:solidFill>
                  <a:srgbClr val="0000FF"/>
                </a:solidFill>
                <a:latin typeface="Consolas"/>
                <a:ea typeface="굴림" charset="-127"/>
                <a:cs typeface="Consolas"/>
              </a:rPr>
              <a:t>new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 </a:t>
            </a:r>
            <a:r>
              <a:rPr lang="en-US" altLang="ko-KR" sz="1800" b="1" dirty="0" err="1">
                <a:latin typeface="Consolas"/>
                <a:ea typeface="굴림" charset="-127"/>
                <a:cs typeface="Consolas"/>
              </a:rPr>
              <a:t>PrintWriter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latin typeface="Consolas"/>
                <a:ea typeface="굴림" charset="-127"/>
                <a:cs typeface="Consolas"/>
              </a:rPr>
              <a:t>new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 </a:t>
            </a:r>
            <a:r>
              <a:rPr lang="en-US" altLang="ko-KR" sz="1800" b="1" dirty="0" err="1">
                <a:latin typeface="Consolas"/>
                <a:ea typeface="굴림" charset="-127"/>
                <a:cs typeface="Consolas"/>
              </a:rPr>
              <a:t>FileOutputstream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(</a:t>
            </a:r>
            <a:r>
              <a:rPr lang="en-US" altLang="ko-KR" sz="1800" b="1" dirty="0" err="1">
                <a:latin typeface="Consolas"/>
                <a:ea typeface="굴림" charset="-127"/>
                <a:cs typeface="Consolas"/>
              </a:rPr>
              <a:t>fileName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, </a:t>
            </a:r>
            <a:r>
              <a:rPr lang="en-US" altLang="ko-KR" sz="1800" b="1" dirty="0">
                <a:solidFill>
                  <a:srgbClr val="0000FF"/>
                </a:solidFill>
                <a:latin typeface="Consolas"/>
                <a:ea typeface="굴림" charset="-127"/>
                <a:cs typeface="Consolas"/>
              </a:rPr>
              <a:t>true</a:t>
            </a:r>
            <a:r>
              <a:rPr lang="en-US" altLang="ko-KR" sz="1800" b="1" dirty="0">
                <a:latin typeface="Consolas"/>
                <a:ea typeface="굴림" charset="-127"/>
                <a:cs typeface="Consolas"/>
              </a:rPr>
              <a:t>));</a:t>
            </a:r>
            <a:endParaRPr lang="en-US" sz="18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Appending to a Text File</a:t>
            </a:r>
            <a:endParaRPr lang="en-US" altLang="ko-KR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Opening a file new begins with an empty file</a:t>
            </a:r>
          </a:p>
          <a:p>
            <a:pPr lvl="1"/>
            <a:r>
              <a:rPr lang="en-US" altLang="ko-KR" dirty="0"/>
              <a:t>If already exists, will be overwritten</a:t>
            </a:r>
          </a:p>
          <a:p>
            <a:r>
              <a:rPr lang="en-US" altLang="ko-KR" dirty="0"/>
              <a:t>When appending data to an existing file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dirty="0"/>
              <a:t>Second parameter: whether to append to the end if the file exists</a:t>
            </a:r>
          </a:p>
          <a:p>
            <a:pPr lvl="1"/>
            <a:r>
              <a:rPr lang="en-US" dirty="0"/>
              <a:t>Method print(), </a:t>
            </a:r>
            <a:r>
              <a:rPr lang="en-US" dirty="0" err="1"/>
              <a:t>println</a:t>
            </a:r>
            <a:r>
              <a:rPr lang="en-US" dirty="0"/>
              <a:t>() will append text at the end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92340" y="3505200"/>
            <a:ext cx="64770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0575" y="3342959"/>
            <a:ext cx="3895725" cy="500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altLang="ko-KR" dirty="0" err="1"/>
              <a:t>outputStream.close</a:t>
            </a:r>
            <a:r>
              <a:rPr lang="en-US" altLang="ko-KR" dirty="0"/>
              <a:t>();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3200"/>
            <a:ext cx="8458200" cy="4775200"/>
          </a:xfrm>
        </p:spPr>
        <p:txBody>
          <a:bodyPr/>
          <a:lstStyle/>
          <a:p>
            <a:r>
              <a:rPr lang="en-US" altLang="ko-KR" dirty="0"/>
              <a:t>A file should be closed when you are done writing to it</a:t>
            </a:r>
          </a:p>
          <a:p>
            <a:pPr lvl="1"/>
            <a:r>
              <a:rPr lang="en-US" altLang="ko-KR" dirty="0"/>
              <a:t>An input file should also be closed when you are done reading it</a:t>
            </a:r>
          </a:p>
          <a:p>
            <a:r>
              <a:rPr lang="en-US" altLang="ko-KR" dirty="0"/>
              <a:t>Use </a:t>
            </a:r>
            <a:r>
              <a:rPr lang="en-US" altLang="ko-KR" i="1" dirty="0"/>
              <a:t>close</a:t>
            </a:r>
            <a:r>
              <a:rPr lang="en-US" altLang="ko-KR" dirty="0"/>
              <a:t>() method of class </a:t>
            </a:r>
            <a:r>
              <a:rPr lang="en-US" altLang="ko-KR" dirty="0" err="1"/>
              <a:t>PrintWriter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a program ends normally, it will close all open files</a:t>
            </a:r>
          </a:p>
        </p:txBody>
      </p:sp>
    </p:spTree>
    <p:extLst>
      <p:ext uri="{BB962C8B-B14F-4D97-AF65-F5344CB8AC3E}">
        <p14:creationId xmlns:p14="http://schemas.microsoft.com/office/powerpoint/2010/main" val="3332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Concept of a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13"/>
            <a:ext cx="8229600" cy="115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I/O Streams</a:t>
            </a:r>
          </a:p>
          <a:p>
            <a:pPr lvl="1">
              <a:defRPr/>
            </a:pPr>
            <a:r>
              <a:rPr lang="en-US" dirty="0"/>
              <a:t>Implemented as </a:t>
            </a: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of special stream classes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0" y="2884774"/>
            <a:ext cx="3842609" cy="1220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78631"/>
            <a:ext cx="4124325" cy="131076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0975" y="4210050"/>
            <a:ext cx="4324350" cy="2047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Input stream</a:t>
            </a:r>
            <a:r>
              <a:rPr lang="en-US" sz="2400" dirty="0"/>
              <a:t>: a stream that provides input to a program</a:t>
            </a:r>
          </a:p>
          <a:p>
            <a:pPr lvl="1"/>
            <a:r>
              <a:rPr lang="en-US" dirty="0">
                <a:latin typeface="Courier New" charset="0"/>
              </a:rPr>
              <a:t>System.in</a:t>
            </a:r>
            <a:r>
              <a:rPr lang="en-US" dirty="0"/>
              <a:t> is an input stream object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114800"/>
            <a:ext cx="4324350" cy="22288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Output stream</a:t>
            </a:r>
            <a:r>
              <a:rPr lang="en-US" sz="2400" dirty="0"/>
              <a:t>: a stream that accepts output from a program</a:t>
            </a:r>
          </a:p>
          <a:p>
            <a:pPr lvl="1"/>
            <a:r>
              <a:rPr lang="en-US" dirty="0" err="1">
                <a:latin typeface="Courier New" charset="0"/>
              </a:rPr>
              <a:t>System.out</a:t>
            </a:r>
            <a:r>
              <a:rPr lang="en-US" dirty="0"/>
              <a:t> is an output stream object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14549" y="4405750"/>
            <a:ext cx="1285875" cy="461665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4480" y="1395850"/>
            <a:ext cx="1390650" cy="461665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Lab: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Reading</a:t>
            </a:r>
            <a:r>
              <a:rPr lang="en-US" altLang="ko-KR" dirty="0">
                <a:ea typeface="굴림" charset="-127"/>
              </a:rPr>
              <a:t> from a Text File (Scanner)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038350"/>
            <a:ext cx="8229600" cy="4446697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Note </a:t>
            </a:r>
            <a:r>
              <a:rPr lang="en-US" altLang="ko-KR" dirty="0">
                <a:ea typeface="굴림" charset="-127"/>
                <a:hlinkClick r:id="rId2" action="ppaction://hlinkfile"/>
              </a:rPr>
              <a:t>text file reading program</a:t>
            </a:r>
            <a:r>
              <a:rPr lang="en-US" altLang="ko-KR" dirty="0">
                <a:ea typeface="굴림" charset="-127"/>
              </a:rPr>
              <a:t>, listing 10.2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TextFileInputDemo</a:t>
            </a:r>
            <a:endParaRPr lang="en-US" altLang="ko-KR" sz="2800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Reads text from file, displays on screen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Note 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Statement which opens the file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Use of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Scanner</a:t>
            </a:r>
            <a:r>
              <a:rPr lang="en-US" altLang="ko-KR" dirty="0">
                <a:ea typeface="굴림" charset="-127"/>
              </a:rPr>
              <a:t> object</a:t>
            </a:r>
          </a:p>
          <a:p>
            <a:pPr lvl="1" eaLnBrk="1" hangingPunct="1"/>
            <a:r>
              <a:rPr lang="en-US" altLang="ko-KR" b="1" dirty="0">
                <a:ea typeface="굴림" charset="-127"/>
              </a:rPr>
              <a:t>Boolean statement </a:t>
            </a:r>
            <a:r>
              <a:rPr lang="en-US" altLang="ko-KR" dirty="0">
                <a:ea typeface="굴림" charset="-127"/>
              </a:rPr>
              <a:t>which reads the file and terminates reading loop </a:t>
            </a:r>
          </a:p>
          <a:p>
            <a:pPr lvl="2"/>
            <a:r>
              <a:rPr lang="en-US" altLang="ko-KR" dirty="0">
                <a:ea typeface="굴림" charset="-127"/>
              </a:rPr>
              <a:t>(use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hasNextLine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 </a:t>
            </a:r>
            <a:r>
              <a:rPr lang="en-US" altLang="ko-KR" dirty="0">
                <a:ea typeface="굴림" charset="-127"/>
              </a:rPr>
              <a:t>method)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90854" y="1395850"/>
            <a:ext cx="3813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= To open a text file </a:t>
            </a:r>
            <a:r>
              <a:rPr lang="en-US" altLang="ko-KR" b="1" dirty="0">
                <a:solidFill>
                  <a:srgbClr val="FF0000"/>
                </a:solidFill>
              </a:rPr>
              <a:t>for input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9558" y="3429000"/>
            <a:ext cx="3679225" cy="144773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0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Reading</a:t>
            </a:r>
            <a:r>
              <a:rPr lang="en-US" altLang="ko-KR" dirty="0">
                <a:ea typeface="굴림" charset="-127"/>
              </a:rPr>
              <a:t> from a Text File (Scanner)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6085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Figure 10.3 Additional methods in class </a:t>
            </a:r>
            <a:r>
              <a:rPr lang="en-US" altLang="ko-KR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Scanner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763" y="2408238"/>
            <a:ext cx="5275262" cy="36083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56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Reading</a:t>
            </a:r>
            <a:r>
              <a:rPr lang="en-US" altLang="ko-KR" dirty="0">
                <a:ea typeface="굴림" charset="-127"/>
              </a:rPr>
              <a:t> from a Text File (Scanner)</a:t>
            </a:r>
            <a:endParaRPr lang="ko-KR" altLang="en-US" dirty="0"/>
          </a:p>
        </p:txBody>
      </p:sp>
      <p:sp>
        <p:nvSpPr>
          <p:cNvPr id="5" name="Text Box 1"/>
          <p:cNvSpPr txBox="1"/>
          <p:nvPr/>
        </p:nvSpPr>
        <p:spPr>
          <a:xfrm>
            <a:off x="198783" y="1314280"/>
            <a:ext cx="8852452" cy="554372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java.io.File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java.io.FileNotFoundException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java.util.Scanner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TextFileInputDemo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String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fileName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"out.txt"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Scanner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inputStream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null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"The file 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fileName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"\</a:t>
            </a:r>
            <a:r>
              <a:rPr lang="en-US" sz="14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ncontains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 the following lines:\n"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try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inputStream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Scanner(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File(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fileName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}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catch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FileNotFoundException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"Error opening the file 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fileName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i="1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exit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(0);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while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inputStream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.hasNextLine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String 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line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inputStream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.nextLine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line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inputStream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.close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968" y="3750365"/>
            <a:ext cx="4891702" cy="3034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67670" y="2935097"/>
            <a:ext cx="2126972" cy="576000"/>
          </a:xfrm>
          <a:prstGeom prst="wedgeRoundRectCallout">
            <a:avLst>
              <a:gd name="adj1" fmla="val -58175"/>
              <a:gd name="adj2" fmla="val 885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Open a text file for input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705563" y="5058128"/>
            <a:ext cx="2634524" cy="2559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227999" y="4738122"/>
            <a:ext cx="2266643" cy="576000"/>
          </a:xfrm>
          <a:prstGeom prst="wedgeRoundRectCallout">
            <a:avLst>
              <a:gd name="adj1" fmla="val -123595"/>
              <a:gd name="adj2" fmla="val 242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Check if there left something to read</a:t>
            </a:r>
          </a:p>
        </p:txBody>
      </p:sp>
    </p:spTree>
    <p:extLst>
      <p:ext uri="{BB962C8B-B14F-4D97-AF65-F5344CB8AC3E}">
        <p14:creationId xmlns:p14="http://schemas.microsoft.com/office/powerpoint/2010/main" val="361849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ìë° io í¨í¤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 r="3405" b="3544"/>
          <a:stretch/>
        </p:blipFill>
        <p:spPr bwMode="auto">
          <a:xfrm>
            <a:off x="5782963" y="1331009"/>
            <a:ext cx="3361037" cy="20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413805" y="2416527"/>
            <a:ext cx="708625" cy="157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from a Text File (Another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open a text file for input</a:t>
            </a:r>
          </a:p>
          <a:p>
            <a:pPr lvl="1"/>
            <a:r>
              <a:rPr lang="en-US" dirty="0"/>
              <a:t>Connect a text file to a stream for reading, use</a:t>
            </a:r>
          </a:p>
          <a:p>
            <a:pPr lvl="2"/>
            <a:r>
              <a:rPr lang="en-US" dirty="0" err="1"/>
              <a:t>BufferedReader</a:t>
            </a:r>
            <a:endParaRPr lang="en-US" dirty="0"/>
          </a:p>
          <a:p>
            <a:pPr lvl="2"/>
            <a:r>
              <a:rPr lang="en-US" dirty="0" err="1"/>
              <a:t>FileReader</a:t>
            </a:r>
            <a:r>
              <a:rPr lang="en-US" dirty="0"/>
              <a:t>   (or </a:t>
            </a:r>
            <a:r>
              <a:rPr lang="en-US" dirty="0" err="1"/>
              <a:t>FileInputStream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5400000">
            <a:off x="2928145" y="4139755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5907882" y="4157217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445251" y="4321524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H="1">
            <a:off x="1433513" y="4916836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4354513" y="4913661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flipH="1">
            <a:off x="7334251" y="4905724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63763" y="4475511"/>
            <a:ext cx="2270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>
                <a:latin typeface="Courier New" charset="0"/>
              </a:rPr>
              <a:t>BufferedReader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268913" y="4464399"/>
            <a:ext cx="2619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>
                <a:latin typeface="Courier New" charset="0"/>
              </a:rPr>
              <a:t>FileReader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96226" y="4969224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>
                <a:latin typeface="Arial" charset="0"/>
              </a:rPr>
              <a:t>Disk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98463" y="4973986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800">
                <a:latin typeface="Arial" charset="0"/>
              </a:rPr>
              <a:t>Memory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478088" y="5596064"/>
            <a:ext cx="1268552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Consolas"/>
                <a:cs typeface="Consolas"/>
              </a:rPr>
              <a:t>inputStream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921626" y="5404993"/>
            <a:ext cx="1003481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1400" b="1" dirty="0" err="1">
                <a:latin typeface="Arial" charset="0"/>
              </a:rPr>
              <a:t>smiley.txt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063" y="6115736"/>
            <a:ext cx="898787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1600" b="1" dirty="0">
                <a:latin typeface="Consolas"/>
                <a:cs typeface="Consolas"/>
              </a:rPr>
              <a:t>c. f. </a:t>
            </a:r>
            <a:r>
              <a:rPr lang="en-US" altLang="ko-KR" sz="1600" b="1" dirty="0" err="1">
                <a:latin typeface="Consolas"/>
                <a:cs typeface="Consolas"/>
              </a:rPr>
              <a:t>PrintWriter</a:t>
            </a:r>
            <a:r>
              <a:rPr lang="en-US" altLang="ko-KR" sz="1600" b="1" dirty="0">
                <a:latin typeface="Consolas"/>
                <a:cs typeface="Consolas"/>
              </a:rPr>
              <a:t> </a:t>
            </a:r>
            <a:r>
              <a:rPr lang="en-US" altLang="ko-KR" sz="1600" b="1" dirty="0" err="1">
                <a:latin typeface="Consolas"/>
                <a:cs typeface="Consolas"/>
              </a:rPr>
              <a:t>outputStream</a:t>
            </a:r>
            <a:r>
              <a:rPr lang="en-US" altLang="ko-KR" sz="1600" b="1" dirty="0">
                <a:latin typeface="Consolas"/>
                <a:cs typeface="Consolas"/>
              </a:rPr>
              <a:t> = new </a:t>
            </a:r>
            <a:r>
              <a:rPr lang="en-US" altLang="ko-KR" sz="1600" b="1" dirty="0" err="1">
                <a:latin typeface="Consolas"/>
                <a:cs typeface="Consolas"/>
              </a:rPr>
              <a:t>PrintWriter</a:t>
            </a:r>
            <a:r>
              <a:rPr lang="en-US" altLang="ko-KR" sz="1600" b="1" dirty="0">
                <a:latin typeface="Consolas"/>
                <a:cs typeface="Consolas"/>
              </a:rPr>
              <a:t>(</a:t>
            </a:r>
            <a:r>
              <a:rPr lang="en-US" altLang="ko-KR" sz="1600" b="1" dirty="0" err="1">
                <a:latin typeface="Consolas"/>
                <a:cs typeface="Consolas"/>
              </a:rPr>
              <a:t>FileOutputStream</a:t>
            </a:r>
            <a:r>
              <a:rPr lang="en-US" altLang="ko-KR" sz="1600" b="1" dirty="0">
                <a:latin typeface="Consolas"/>
                <a:cs typeface="Consolas"/>
              </a:rPr>
              <a:t>("out.txt"));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52450" y="3426004"/>
            <a:ext cx="80391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ko-KR" sz="2000" dirty="0" err="1">
                <a:latin typeface="Consolas"/>
                <a:cs typeface="Consolas"/>
              </a:rPr>
              <a:t>BufferedReader</a:t>
            </a:r>
            <a:r>
              <a:rPr lang="en-US" altLang="ko-KR" sz="2000" dirty="0">
                <a:latin typeface="Consolas"/>
                <a:cs typeface="Consolas"/>
              </a:rPr>
              <a:t> </a:t>
            </a:r>
            <a:r>
              <a:rPr lang="en-US" altLang="ko-KR" sz="2000" dirty="0" err="1">
                <a:latin typeface="Consolas"/>
                <a:cs typeface="Consolas"/>
              </a:rPr>
              <a:t>inputStream</a:t>
            </a:r>
            <a:r>
              <a:rPr lang="en-US" altLang="ko-KR" sz="2000" dirty="0">
                <a:latin typeface="Consolas"/>
                <a:cs typeface="Consolas"/>
              </a:rPr>
              <a:t> =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/>
                <a:cs typeface="Consolas"/>
              </a:rPr>
              <a:t>  </a:t>
            </a:r>
            <a:r>
              <a:rPr lang="en-US" altLang="ko-KR" sz="2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altLang="ko-KR" sz="2000" dirty="0">
                <a:latin typeface="Consolas"/>
                <a:cs typeface="Consolas"/>
              </a:rPr>
              <a:t> </a:t>
            </a:r>
            <a:r>
              <a:rPr lang="en-US" altLang="ko-KR" sz="2000" dirty="0" err="1">
                <a:latin typeface="Consolas"/>
                <a:cs typeface="Consolas"/>
              </a:rPr>
              <a:t>BufferedReader</a:t>
            </a:r>
            <a:r>
              <a:rPr lang="en-US" altLang="ko-KR" sz="2000" dirty="0">
                <a:latin typeface="Consolas"/>
                <a:cs typeface="Consolas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altLang="ko-KR" sz="2000" dirty="0">
                <a:latin typeface="Consolas"/>
                <a:cs typeface="Consolas"/>
              </a:rPr>
              <a:t> </a:t>
            </a:r>
            <a:r>
              <a:rPr lang="en-US" altLang="ko-KR" sz="2000" dirty="0" err="1">
                <a:latin typeface="Consolas"/>
                <a:cs typeface="Consolas"/>
              </a:rPr>
              <a:t>FileReader</a:t>
            </a:r>
            <a:r>
              <a:rPr lang="en-US" altLang="ko-KR" sz="2000" dirty="0">
                <a:latin typeface="Consolas"/>
                <a:cs typeface="Consolas"/>
              </a:rPr>
              <a:t>(</a:t>
            </a:r>
            <a:r>
              <a:rPr lang="ja-JP" altLang="en-US" sz="2000" dirty="0">
                <a:latin typeface="Consolas"/>
                <a:cs typeface="Consolas"/>
              </a:rPr>
              <a:t>“</a:t>
            </a:r>
            <a:r>
              <a:rPr lang="en-US" altLang="ko-KR" sz="2000" dirty="0">
                <a:latin typeface="Consolas"/>
                <a:cs typeface="Consolas"/>
              </a:rPr>
              <a:t>smiley.txt"));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237237" y="2564515"/>
            <a:ext cx="708625" cy="157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37237" y="2984565"/>
            <a:ext cx="708625" cy="157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BufferedReader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readLine</a:t>
            </a:r>
            <a:r>
              <a:rPr lang="en-US" dirty="0"/>
              <a:t>: read a line into a </a:t>
            </a:r>
            <a:r>
              <a:rPr lang="en-US" dirty="0">
                <a:latin typeface="Courier New" charset="0"/>
              </a:rPr>
              <a:t>String</a:t>
            </a:r>
            <a:endParaRPr lang="en-US" dirty="0"/>
          </a:p>
          <a:p>
            <a:pPr lvl="1"/>
            <a:r>
              <a:rPr lang="en-US" dirty="0"/>
              <a:t>No methods to read numbers directly, so read numbers as </a:t>
            </a:r>
            <a:r>
              <a:rPr lang="en-US" dirty="0">
                <a:latin typeface="Courier New" charset="0"/>
              </a:rPr>
              <a:t>String</a:t>
            </a:r>
            <a:r>
              <a:rPr lang="en-US" dirty="0"/>
              <a:t>s and then convert them (</a:t>
            </a:r>
            <a:r>
              <a:rPr lang="en-US" dirty="0" err="1">
                <a:latin typeface="Courier New" charset="0"/>
              </a:rPr>
              <a:t>StringTokenizer</a:t>
            </a:r>
            <a:r>
              <a:rPr lang="en-US" dirty="0"/>
              <a:t> later)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read</a:t>
            </a:r>
            <a:r>
              <a:rPr lang="en-US" dirty="0"/>
              <a:t>: read a </a:t>
            </a:r>
            <a:r>
              <a:rPr lang="en-US" dirty="0">
                <a:latin typeface="Courier New" charset="0"/>
              </a:rPr>
              <a:t>char</a:t>
            </a:r>
            <a:r>
              <a:rPr lang="en-US" dirty="0"/>
              <a:t> at a time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close</a:t>
            </a:r>
            <a:r>
              <a:rPr lang="en-US" dirty="0"/>
              <a:t>: close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BufferedReader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4266657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431412"/>
            <a:ext cx="8229600" cy="899819"/>
          </a:xfrm>
        </p:spPr>
        <p:txBody>
          <a:bodyPr/>
          <a:lstStyle/>
          <a:p>
            <a:r>
              <a:rPr lang="en-US" dirty="0"/>
              <a:t>Lab: copy file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copies the contents of a </a:t>
            </a:r>
            <a:r>
              <a:rPr lang="en-US" b="1" dirty="0"/>
              <a:t>text</a:t>
            </a:r>
            <a:r>
              <a:rPr lang="en-US" dirty="0"/>
              <a:t> file to another file.</a:t>
            </a:r>
          </a:p>
          <a:p>
            <a:pPr lvl="1"/>
            <a:r>
              <a:rPr lang="en-US" dirty="0"/>
              <a:t>Source file name: src.txt</a:t>
            </a:r>
          </a:p>
          <a:p>
            <a:pPr lvl="1"/>
            <a:r>
              <a:rPr lang="en-US" dirty="0"/>
              <a:t>Destination file name: dest.txt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86300" y="226258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Note: Assume src.txt file already exists!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476750" y="2631480"/>
            <a:ext cx="1076325" cy="46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8504" y="4189683"/>
            <a:ext cx="2440460" cy="21060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Hello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How are you?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46471"/>
            <a:ext cx="29412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1) src.txt </a:t>
            </a:r>
            <a:r>
              <a:rPr lang="ko-KR" altLang="en-US" dirty="0"/>
              <a:t>파일 만들기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87" y="4150722"/>
            <a:ext cx="3508784" cy="21450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3075" y="3646470"/>
            <a:ext cx="272542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프로젝트에 복사</a:t>
            </a:r>
          </a:p>
        </p:txBody>
      </p:sp>
    </p:spTree>
    <p:extLst>
      <p:ext uri="{BB962C8B-B14F-4D97-AF65-F5344CB8AC3E}">
        <p14:creationId xmlns:p14="http://schemas.microsoft.com/office/powerpoint/2010/main" val="2078409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: case 1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1293674"/>
            <a:ext cx="8307457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java.io.FileReader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java.io.FileWriter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java.io.BufferedReader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java.io.PrintWriter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java.io.IOException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CopyLines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throws </a:t>
            </a:r>
            <a:r>
              <a:rPr lang="en-US" sz="1400" dirty="0" err="1">
                <a:latin typeface="Consolas"/>
                <a:cs typeface="Consolas"/>
              </a:rPr>
              <a:t>IOException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BufferedReader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null;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null;</a:t>
            </a:r>
          </a:p>
          <a:p>
            <a:r>
              <a:rPr lang="en-US" sz="1400" dirty="0">
                <a:latin typeface="Consolas"/>
                <a:cs typeface="Consolas"/>
              </a:rPr>
              <a:t>        try {</a:t>
            </a:r>
          </a:p>
          <a:p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BufferedReader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FileReader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("src.txt"));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FileWriter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("dest.txt"));</a:t>
            </a:r>
          </a:p>
          <a:p>
            <a:r>
              <a:rPr lang="en-US" sz="1400" dirty="0">
                <a:latin typeface="Consolas"/>
                <a:cs typeface="Consolas"/>
              </a:rPr>
              <a:t>            String l;</a:t>
            </a:r>
          </a:p>
          <a:p>
            <a:r>
              <a:rPr lang="en-US" sz="1400" dirty="0">
                <a:latin typeface="Consolas"/>
                <a:cs typeface="Consolas"/>
              </a:rPr>
              <a:t>            while ((l =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inputStream.readLine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  <a:r>
              <a:rPr lang="en-US" sz="1400" dirty="0">
                <a:latin typeface="Consolas"/>
                <a:cs typeface="Consolas"/>
              </a:rPr>
              <a:t>)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outputStream.println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(l)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} finally {</a:t>
            </a:r>
          </a:p>
          <a:p>
            <a:r>
              <a:rPr lang="en-US" sz="1400" dirty="0">
                <a:latin typeface="Consolas"/>
                <a:cs typeface="Consolas"/>
              </a:rPr>
              <a:t>            if (</a:t>
            </a:r>
            <a:r>
              <a:rPr lang="en-US" sz="1400" dirty="0" err="1">
                <a:latin typeface="Consolas"/>
                <a:cs typeface="Consolas"/>
              </a:rPr>
              <a:t>inputStream</a:t>
            </a:r>
            <a:r>
              <a:rPr lang="en-US" sz="1400" dirty="0">
                <a:latin typeface="Consolas"/>
                <a:cs typeface="Consolas"/>
              </a:rPr>
              <a:t>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inputStream.close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>
                <a:latin typeface="Consolas"/>
                <a:cs typeface="Consolas"/>
              </a:rPr>
              <a:t>    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    if (</a:t>
            </a:r>
            <a:r>
              <a:rPr lang="en-US" sz="1400" dirty="0" err="1">
                <a:latin typeface="Consolas"/>
                <a:cs typeface="Consolas"/>
              </a:rPr>
              <a:t>outputStream</a:t>
            </a:r>
            <a:r>
              <a:rPr lang="en-US" sz="1400" dirty="0">
                <a:latin typeface="Consolas"/>
                <a:cs typeface="Consolas"/>
              </a:rPr>
              <a:t>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outputStream.close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>
                <a:latin typeface="Consolas"/>
                <a:cs typeface="Consolas"/>
              </a:rPr>
              <a:t>    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r>
              <a:rPr lang="en-US" sz="1400" dirty="0">
                <a:latin typeface="Consolas"/>
                <a:cs typeface="Consolas"/>
              </a:rPr>
              <a:t>    }}</a:t>
            </a:r>
          </a:p>
        </p:txBody>
      </p:sp>
      <p:pic>
        <p:nvPicPr>
          <p:cNvPr id="1026" name="Picture 2" descr="http://3.bp.blogspot.com/-_YkodLZkkFs/TgOFskrckdI/AAAAAAAAAMk/so2rChi9Yr8/s400/byte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2" y="0"/>
            <a:ext cx="2722308" cy="28960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ìë° io í¨í¤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 r="3405" b="3544"/>
          <a:stretch/>
        </p:blipFill>
        <p:spPr bwMode="auto">
          <a:xfrm>
            <a:off x="5634681" y="4241025"/>
            <a:ext cx="3361037" cy="20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65523" y="5326543"/>
            <a:ext cx="708625" cy="157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88955" y="5474531"/>
            <a:ext cx="708625" cy="157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88955" y="5894581"/>
            <a:ext cx="708625" cy="157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30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72449" y="3768811"/>
            <a:ext cx="3923269" cy="2525140"/>
            <a:chOff x="5634681" y="4241025"/>
            <a:chExt cx="3361037" cy="2052926"/>
          </a:xfrm>
        </p:grpSpPr>
        <p:pic>
          <p:nvPicPr>
            <p:cNvPr id="5" name="Picture 2" descr="Image result for ìë° io í¨í¤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57" r="3405" b="3544"/>
            <a:stretch/>
          </p:blipFill>
          <p:spPr bwMode="auto">
            <a:xfrm>
              <a:off x="5634681" y="4241025"/>
              <a:ext cx="3361037" cy="205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265523" y="4758132"/>
              <a:ext cx="708625" cy="15708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65522" y="4284564"/>
              <a:ext cx="708625" cy="15708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: case 2</a:t>
            </a:r>
            <a:endParaRPr lang="ko-KR" altLang="en-US" dirty="0"/>
          </a:p>
        </p:txBody>
      </p:sp>
      <p:sp>
        <p:nvSpPr>
          <p:cNvPr id="4" name="Rectangle 1"/>
          <p:cNvSpPr/>
          <p:nvPr/>
        </p:nvSpPr>
        <p:spPr>
          <a:xfrm>
            <a:off x="457200" y="1296598"/>
            <a:ext cx="7950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java.io.FileOutputStream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java.io.FileInputStream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import </a:t>
            </a:r>
            <a:r>
              <a:rPr lang="en-US" sz="1600" dirty="0" err="1">
                <a:latin typeface="Consolas"/>
                <a:cs typeface="Consolas"/>
              </a:rPr>
              <a:t>java.io.IOException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public class </a:t>
            </a:r>
            <a:r>
              <a:rPr lang="en-US" altLang="ko-KR" sz="1600" dirty="0" err="1">
                <a:latin typeface="Consolas"/>
                <a:cs typeface="Consolas"/>
              </a:rPr>
              <a:t>CopyLines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latin typeface="Consolas"/>
                <a:cs typeface="Consolas"/>
              </a:rPr>
              <a:t>    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throws </a:t>
            </a:r>
            <a:r>
              <a:rPr lang="en-US" sz="1600" dirty="0" err="1">
                <a:latin typeface="Consolas"/>
                <a:cs typeface="Consolas"/>
              </a:rPr>
              <a:t>IOException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FileInputStream</a:t>
            </a:r>
            <a:r>
              <a:rPr lang="en-US" sz="1600" dirty="0">
                <a:latin typeface="Consolas"/>
                <a:cs typeface="Consolas"/>
              </a:rPr>
              <a:t> in = null;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FileOutputStream</a:t>
            </a:r>
            <a:r>
              <a:rPr lang="en-US" sz="1600" dirty="0">
                <a:latin typeface="Consolas"/>
                <a:cs typeface="Consolas"/>
              </a:rPr>
              <a:t> out = null;</a:t>
            </a:r>
          </a:p>
          <a:p>
            <a:r>
              <a:rPr lang="en-US" sz="1600" dirty="0">
                <a:latin typeface="Consolas"/>
                <a:cs typeface="Consolas"/>
              </a:rPr>
              <a:t>        try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           in = new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FileInputStream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/>
                <a:cs typeface="Consolas"/>
              </a:rPr>
              <a:t>" src.txt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");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           out = new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FileOutputStream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("</a:t>
            </a:r>
            <a:r>
              <a:rPr lang="en-US" altLang="ko-KR" sz="1600" b="1" dirty="0">
                <a:solidFill>
                  <a:srgbClr val="0000FF"/>
                </a:solidFill>
                <a:latin typeface="Consolas"/>
                <a:cs typeface="Consolas"/>
              </a:rPr>
              <a:t>dest.txt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");</a:t>
            </a:r>
          </a:p>
          <a:p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c;</a:t>
            </a:r>
          </a:p>
          <a:p>
            <a:r>
              <a:rPr lang="en-US" sz="1600" dirty="0">
                <a:latin typeface="Consolas"/>
                <a:cs typeface="Consolas"/>
              </a:rPr>
              <a:t>            while ((c = </a:t>
            </a:r>
            <a:r>
              <a:rPr lang="en-US" sz="1600" dirty="0" err="1">
                <a:latin typeface="Consolas"/>
                <a:cs typeface="Consolas"/>
              </a:rPr>
              <a:t>in.read</a:t>
            </a:r>
            <a:r>
              <a:rPr lang="en-US" sz="1600" dirty="0">
                <a:latin typeface="Consolas"/>
                <a:cs typeface="Consolas"/>
              </a:rPr>
              <a:t>()) != -1) {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out.write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(c);</a:t>
            </a:r>
            <a:r>
              <a:rPr lang="en-US" sz="1600" dirty="0">
                <a:latin typeface="Consolas"/>
                <a:cs typeface="Consolas"/>
              </a:rPr>
              <a:t>            }</a:t>
            </a:r>
          </a:p>
          <a:p>
            <a:r>
              <a:rPr lang="en-US" sz="1600" dirty="0">
                <a:latin typeface="Consolas"/>
                <a:cs typeface="Consolas"/>
              </a:rPr>
              <a:t>        } finally {</a:t>
            </a:r>
          </a:p>
          <a:p>
            <a:r>
              <a:rPr lang="en-US" sz="1600" dirty="0">
                <a:latin typeface="Consolas"/>
                <a:cs typeface="Consolas"/>
              </a:rPr>
              <a:t>            if (in != null) {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 </a:t>
            </a:r>
            <a:r>
              <a:rPr lang="en-US" sz="1600" dirty="0" err="1">
                <a:latin typeface="Consolas"/>
                <a:cs typeface="Consolas"/>
              </a:rPr>
              <a:t>in.close</a:t>
            </a:r>
            <a:r>
              <a:rPr lang="en-US" sz="1600" dirty="0">
                <a:latin typeface="Consolas"/>
                <a:cs typeface="Consolas"/>
              </a:rPr>
              <a:t>(); }</a:t>
            </a:r>
          </a:p>
          <a:p>
            <a:r>
              <a:rPr lang="en-US" sz="1600" dirty="0">
                <a:latin typeface="Consolas"/>
                <a:cs typeface="Consolas"/>
              </a:rPr>
              <a:t>			if (out != null) {</a:t>
            </a:r>
          </a:p>
          <a:p>
            <a:r>
              <a:rPr lang="en-US" sz="1600" dirty="0">
                <a:latin typeface="Consolas"/>
                <a:cs typeface="Consolas"/>
              </a:rPr>
              <a:t>                </a:t>
            </a:r>
            <a:r>
              <a:rPr lang="en-US" sz="1600" dirty="0" err="1">
                <a:latin typeface="Consolas"/>
                <a:cs typeface="Consolas"/>
              </a:rPr>
              <a:t>out.close</a:t>
            </a:r>
            <a:r>
              <a:rPr lang="en-US" sz="1600" dirty="0">
                <a:latin typeface="Consolas"/>
                <a:cs typeface="Consolas"/>
              </a:rPr>
              <a:t>(); }</a:t>
            </a:r>
          </a:p>
          <a:p>
            <a:r>
              <a:rPr lang="en-US" sz="1600" dirty="0">
                <a:latin typeface="Consolas"/>
                <a:cs typeface="Consolas"/>
              </a:rPr>
              <a:t>        }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59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10.3 </a:t>
            </a:r>
            <a:r>
              <a:rPr lang="en-US" altLang="ko-KR" dirty="0">
                <a:ea typeface="굴림" charset="-127"/>
              </a:rPr>
              <a:t>Techniques for Any 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40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56497" y="1368321"/>
            <a:ext cx="2212656" cy="67003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Every File Has Two Names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33676"/>
            <a:ext cx="8229600" cy="1733550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2400" dirty="0"/>
              <a:t>stream name used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</a:t>
            </a:r>
          </a:p>
          <a:p>
            <a:pPr marL="838200" lvl="1" indent="-381000"/>
            <a:r>
              <a:rPr lang="en-US" sz="2000" dirty="0" err="1">
                <a:latin typeface="Courier New" charset="0"/>
              </a:rPr>
              <a:t>outputStream</a:t>
            </a:r>
            <a:r>
              <a:rPr lang="en-US" sz="2000" dirty="0"/>
              <a:t> in the example</a:t>
            </a:r>
          </a:p>
          <a:p>
            <a:pPr marL="381000" indent="-381000">
              <a:buFontTx/>
              <a:buAutoNum type="arabicPeriod"/>
            </a:pPr>
            <a:r>
              <a:rPr lang="en-US" sz="2400" dirty="0"/>
              <a:t>name used by the </a:t>
            </a:r>
            <a:r>
              <a:rPr lang="en-US" sz="2400" dirty="0">
                <a:solidFill>
                  <a:srgbClr val="FF0000"/>
                </a:solidFill>
              </a:rPr>
              <a:t>operating system</a:t>
            </a:r>
          </a:p>
          <a:p>
            <a:pPr marL="838200" lvl="1" indent="-381000"/>
            <a:r>
              <a:rPr lang="en-US" sz="2000" dirty="0">
                <a:latin typeface="Courier New" charset="0"/>
              </a:rPr>
              <a:t>out.txt</a:t>
            </a:r>
            <a:r>
              <a:rPr lang="en-US" sz="2000" dirty="0"/>
              <a:t> in the example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1549" y="1489502"/>
            <a:ext cx="7572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outputStream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nsolas"/>
                <a:cs typeface="Consolas"/>
              </a:rPr>
              <a:t>= new </a:t>
            </a:r>
            <a:r>
              <a:rPr lang="en-US" altLang="ko-KR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altLang="ko-KR" b="1" dirty="0">
                <a:solidFill>
                  <a:srgbClr val="0000FF"/>
                </a:solidFill>
                <a:latin typeface="Consolas"/>
                <a:cs typeface="Consolas"/>
              </a:rPr>
              <a:t> (“</a:t>
            </a:r>
            <a:r>
              <a:rPr lang="en-US" altLang="ko-KR" b="1" dirty="0">
                <a:solidFill>
                  <a:srgbClr val="FF0000"/>
                </a:solidFill>
                <a:latin typeface="Consolas"/>
                <a:cs typeface="Consolas"/>
              </a:rPr>
              <a:t>out.txt</a:t>
            </a:r>
            <a:r>
              <a:rPr lang="en-US" altLang="ko-KR" b="1" dirty="0">
                <a:solidFill>
                  <a:srgbClr val="0000FF"/>
                </a:solidFill>
                <a:latin typeface="Consolas"/>
                <a:cs typeface="Consolas"/>
              </a:rPr>
              <a:t>”);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181225" y="1951167"/>
            <a:ext cx="47625" cy="78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657850" y="2038351"/>
            <a:ext cx="1704975" cy="144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4937552"/>
            <a:ext cx="824865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ea typeface="굴림" charset="-127"/>
              </a:rPr>
              <a:t>Is there a general way to represent file names in Java ??</a:t>
            </a:r>
          </a:p>
        </p:txBody>
      </p:sp>
    </p:spTree>
    <p:extLst>
      <p:ext uri="{BB962C8B-B14F-4D97-AF65-F5344CB8AC3E}">
        <p14:creationId xmlns:p14="http://schemas.microsoft.com/office/powerpoint/2010/main" val="7188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Concept of a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13"/>
            <a:ext cx="8229600" cy="466725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800000"/>
                </a:solidFill>
              </a:rPr>
              <a:t>stream</a:t>
            </a:r>
            <a:r>
              <a:rPr lang="en-US" dirty="0">
                <a:solidFill>
                  <a:srgbClr val="0000FF"/>
                </a:solidFill>
              </a:rPr>
              <a:t> connects a program to an I/O object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/>
            <a:r>
              <a:rPr lang="en-US" sz="2000" dirty="0" err="1">
                <a:latin typeface="Courier New" charset="0"/>
              </a:rPr>
              <a:t>System.out</a:t>
            </a:r>
            <a:r>
              <a:rPr lang="en-US" sz="2000" dirty="0"/>
              <a:t> connects a program to the screen</a:t>
            </a:r>
          </a:p>
          <a:p>
            <a:pPr lvl="1"/>
            <a:r>
              <a:rPr lang="en-US" sz="2000" dirty="0" err="1">
                <a:latin typeface="Courier New" charset="0"/>
              </a:rPr>
              <a:t>System.in</a:t>
            </a:r>
            <a:r>
              <a:rPr lang="en-US" sz="2000" dirty="0"/>
              <a:t> connects a program to the keyboard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6477"/>
            <a:ext cx="5435600" cy="17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32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Class </a:t>
            </a:r>
            <a:r>
              <a:rPr lang="en-US" altLang="ko-KR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Provides a way to represent a file/folder in a general way</a:t>
            </a:r>
          </a:p>
          <a:p>
            <a:r>
              <a:rPr lang="en-US" altLang="ko-KR" dirty="0"/>
              <a:t>Some stream classes accept a file name as a String</a:t>
            </a:r>
          </a:p>
          <a:p>
            <a:pPr lvl="1"/>
            <a:r>
              <a:rPr lang="en-US" altLang="ko-KR" dirty="0"/>
              <a:t>Some accept only </a:t>
            </a:r>
            <a:r>
              <a:rPr lang="en-US" altLang="ko-KR" b="1" dirty="0">
                <a:solidFill>
                  <a:srgbClr val="0000FF"/>
                </a:solidFill>
              </a:rPr>
              <a:t>a File object</a:t>
            </a:r>
          </a:p>
          <a:p>
            <a:pPr lvl="1"/>
            <a:r>
              <a:rPr lang="en-US" altLang="ko-KR" dirty="0"/>
              <a:t>E.g., Scanner class (p.38)</a:t>
            </a:r>
          </a:p>
          <a:p>
            <a:endParaRPr lang="en-US" altLang="ko-KR" i="1" dirty="0"/>
          </a:p>
        </p:txBody>
      </p:sp>
      <p:sp>
        <p:nvSpPr>
          <p:cNvPr id="9" name="직사각형 8"/>
          <p:cNvSpPr/>
          <p:nvPr/>
        </p:nvSpPr>
        <p:spPr>
          <a:xfrm>
            <a:off x="4358640" y="3544918"/>
            <a:ext cx="473202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800" kern="0" dirty="0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is</a:t>
            </a:r>
            <a:r>
              <a:rPr lang="en-US" altLang="ko-KR" sz="18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8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8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Scanner(</a:t>
            </a:r>
            <a:r>
              <a:rPr lang="en-US" altLang="ko-KR" sz="18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8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800" b="1" kern="0" dirty="0">
                <a:solidFill>
                  <a:srgbClr val="0000FF"/>
                </a:solidFill>
                <a:latin typeface="Consolas"/>
                <a:ea typeface="맑은 고딕"/>
                <a:cs typeface="Times New Roman"/>
              </a:rPr>
              <a:t>File</a:t>
            </a:r>
            <a:r>
              <a:rPr lang="en-US" altLang="ko-KR" sz="18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8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fileName</a:t>
            </a:r>
            <a:r>
              <a:rPr lang="en-US" altLang="ko-KR" sz="18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4859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Programming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4613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ea typeface="굴림" charset="-127"/>
              </a:rPr>
              <a:t>Reading a file name from the keyboard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View </a:t>
            </a:r>
            <a:r>
              <a:rPr lang="en-US" altLang="ko-KR" sz="2400" dirty="0">
                <a:ea typeface="굴림" charset="-127"/>
                <a:hlinkClick r:id="rId2" action="ppaction://hlinkfile"/>
              </a:rPr>
              <a:t>sample code</a:t>
            </a:r>
            <a:r>
              <a:rPr lang="en-US" altLang="ko-KR" sz="2400" dirty="0">
                <a:ea typeface="굴림" charset="-127"/>
              </a:rPr>
              <a:t>, listing 10.3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dirty="0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class TextFileInputDemo2</a:t>
            </a:r>
          </a:p>
          <a:p>
            <a:pPr eaLnBrk="1" hangingPunct="1">
              <a:buFontTx/>
              <a:buNone/>
            </a:pPr>
            <a:endParaRPr lang="en-US" altLang="ko-KR" sz="2400" dirty="0">
              <a:ea typeface="굴림" charset="-127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9778" y="3059113"/>
            <a:ext cx="4873942" cy="2074259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786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21" y="63970"/>
            <a:ext cx="6223000" cy="67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28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Path Names</a:t>
            </a:r>
            <a:endParaRPr lang="en-US" altLang="ko-KR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Files opened in our examples assumed to be in same folder as where program run</a:t>
            </a:r>
          </a:p>
          <a:p>
            <a:r>
              <a:rPr lang="en-US" altLang="ko-KR" dirty="0"/>
              <a:t>Possible to specify path names − absolute or relative</a:t>
            </a:r>
          </a:p>
          <a:p>
            <a:pPr lvl="1"/>
            <a:r>
              <a:rPr lang="en-US" altLang="ko-KR" dirty="0"/>
              <a:t>Path name tells the name of file and directory the file is in</a:t>
            </a:r>
          </a:p>
          <a:p>
            <a:pPr lvl="1"/>
            <a:r>
              <a:rPr lang="en-US" altLang="ko-KR" dirty="0"/>
              <a:t>Be aware of differences of pathname styles in different operating systems (UNIX </a:t>
            </a:r>
            <a:r>
              <a:rPr lang="en-US" altLang="ko-KR" dirty="0">
                <a:solidFill>
                  <a:srgbClr val="FF0000"/>
                </a:solidFill>
              </a:rPr>
              <a:t>/(slash)</a:t>
            </a:r>
            <a:r>
              <a:rPr lang="en-US" altLang="ko-KR" dirty="0"/>
              <a:t>, windows </a:t>
            </a:r>
            <a:r>
              <a:rPr lang="en-US" altLang="ko-KR" dirty="0">
                <a:solidFill>
                  <a:srgbClr val="0000FF"/>
                </a:solidFill>
              </a:rPr>
              <a:t>\(backslash)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Absolute path</a:t>
            </a:r>
          </a:p>
          <a:p>
            <a:pPr lvl="2"/>
            <a:r>
              <a:rPr lang="en-US" altLang="ko-KR" dirty="0"/>
              <a:t>In Windows, either “C:</a:t>
            </a:r>
            <a:r>
              <a:rPr lang="en-US" altLang="ko-KR" b="1" dirty="0"/>
              <a:t>\\</a:t>
            </a:r>
            <a:r>
              <a:rPr lang="en-US" altLang="ko-KR" dirty="0"/>
              <a:t>homework</a:t>
            </a:r>
            <a:r>
              <a:rPr lang="en-US" altLang="ko-KR" b="1" dirty="0"/>
              <a:t>\\</a:t>
            </a:r>
            <a:r>
              <a:rPr lang="en-US" altLang="ko-KR" dirty="0"/>
              <a:t>hw1</a:t>
            </a:r>
            <a:r>
              <a:rPr lang="en-US" altLang="ko-KR" b="1" dirty="0"/>
              <a:t>\\</a:t>
            </a:r>
            <a:r>
              <a:rPr lang="en-US" altLang="ko-KR" dirty="0"/>
              <a:t>data.txt” or “C:/homework/hw1/data.txt” is ok</a:t>
            </a:r>
          </a:p>
          <a:p>
            <a:pPr lvl="1"/>
            <a:r>
              <a:rPr lang="en-US" altLang="ko-KR" dirty="0"/>
              <a:t>Relative path </a:t>
            </a:r>
          </a:p>
          <a:p>
            <a:pPr lvl="2"/>
            <a:r>
              <a:rPr lang="en-US" altLang="ko-KR" dirty="0"/>
              <a:t>In windows, you can use 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en-US" altLang="ko-KR" dirty="0"/>
              <a:t>\\output.txt”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4721" y="4330362"/>
            <a:ext cx="314207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문자열에서 </a:t>
            </a:r>
            <a:r>
              <a:rPr lang="en-US" altLang="ko-KR" sz="1600" dirty="0"/>
              <a:t>\</a:t>
            </a:r>
            <a:r>
              <a:rPr lang="ko-KR" altLang="en-US" sz="1600" dirty="0"/>
              <a:t>는</a:t>
            </a:r>
            <a:r>
              <a:rPr lang="en-US" altLang="ko-KR" sz="1600" dirty="0"/>
              <a:t> escaping character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2099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want to read a file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data.txt</a:t>
            </a:r>
            <a:r>
              <a:rPr lang="en-US" altLang="ko-KR" dirty="0"/>
              <a:t>  in the directory  “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C:\homework\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hw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/>
              <a:t>”, you would write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7140" y="2782669"/>
            <a:ext cx="76610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Scanner </a:t>
            </a:r>
            <a:r>
              <a:rPr lang="en-US" altLang="ko-KR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inputStream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new 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Scanner(</a:t>
            </a:r>
            <a:b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</a:t>
            </a:r>
            <a:r>
              <a:rPr lang="en-US" altLang="ko-KR" b="1" dirty="0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new </a:t>
            </a:r>
            <a:r>
              <a:rPr lang="en-US" altLang="ko-KR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File(“C:\\homework\\hw1\\data.txt”));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3334" y="3910523"/>
            <a:ext cx="8068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Windows, it is okay to use “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C:/homework/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hw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/data.txt</a:t>
            </a:r>
            <a:r>
              <a:rPr lang="en-US" altLang="ko-KR" dirty="0"/>
              <a:t>”,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493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Lab : copy file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418271" y="1293674"/>
            <a:ext cx="8307457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java.io.FileReader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java.io.FileWriter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java.io.BufferedReader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import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java.io.PrintWriter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java.io.IOException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CopyLines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throws </a:t>
            </a:r>
            <a:r>
              <a:rPr lang="en-US" sz="1400" dirty="0" err="1">
                <a:latin typeface="Consolas"/>
                <a:cs typeface="Consolas"/>
              </a:rPr>
              <a:t>IOException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BufferedReader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null;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null;</a:t>
            </a:r>
          </a:p>
          <a:p>
            <a:r>
              <a:rPr lang="en-US" sz="1400" dirty="0">
                <a:latin typeface="Consolas"/>
                <a:cs typeface="Consolas"/>
              </a:rPr>
              <a:t>        try {</a:t>
            </a:r>
          </a:p>
          <a:p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BufferedReader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FileReader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("src.txt"));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= 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PrintWriter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(new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FileWriter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(“</a:t>
            </a:r>
            <a:r>
              <a:rPr lang="en-US" sz="1400" b="1" dirty="0">
                <a:solidFill>
                  <a:srgbClr val="FF0000"/>
                </a:solidFill>
                <a:latin typeface="Consolas"/>
                <a:cs typeface="Consolas"/>
              </a:rPr>
              <a:t>C:\\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dest.txt"));</a:t>
            </a:r>
          </a:p>
          <a:p>
            <a:r>
              <a:rPr lang="en-US" sz="1400" dirty="0">
                <a:latin typeface="Consolas"/>
                <a:cs typeface="Consolas"/>
              </a:rPr>
              <a:t>            String l;</a:t>
            </a:r>
          </a:p>
          <a:p>
            <a:r>
              <a:rPr lang="en-US" sz="1400" dirty="0">
                <a:latin typeface="Consolas"/>
                <a:cs typeface="Consolas"/>
              </a:rPr>
              <a:t>            while ((l =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inputStream.readLine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  <a:r>
              <a:rPr lang="en-US" sz="1400" dirty="0">
                <a:latin typeface="Consolas"/>
                <a:cs typeface="Consolas"/>
              </a:rPr>
              <a:t>)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outputStream.println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(l)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} finally {</a:t>
            </a:r>
          </a:p>
          <a:p>
            <a:r>
              <a:rPr lang="en-US" sz="1400" dirty="0">
                <a:latin typeface="Consolas"/>
                <a:cs typeface="Consolas"/>
              </a:rPr>
              <a:t>            if (</a:t>
            </a:r>
            <a:r>
              <a:rPr lang="en-US" sz="1400" dirty="0" err="1">
                <a:latin typeface="Consolas"/>
                <a:cs typeface="Consolas"/>
              </a:rPr>
              <a:t>inputStream</a:t>
            </a:r>
            <a:r>
              <a:rPr lang="en-US" sz="1400" dirty="0">
                <a:latin typeface="Consolas"/>
                <a:cs typeface="Consolas"/>
              </a:rPr>
              <a:t>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inputStream.close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>
                <a:latin typeface="Consolas"/>
                <a:cs typeface="Consolas"/>
              </a:rPr>
              <a:t>    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    if (</a:t>
            </a:r>
            <a:r>
              <a:rPr lang="en-US" sz="1400" dirty="0" err="1">
                <a:latin typeface="Consolas"/>
                <a:cs typeface="Consolas"/>
              </a:rPr>
              <a:t>outputStream</a:t>
            </a:r>
            <a:r>
              <a:rPr lang="en-US" sz="1400" dirty="0">
                <a:latin typeface="Consolas"/>
                <a:cs typeface="Consolas"/>
              </a:rPr>
              <a:t>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outputStream.close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>
                <a:latin typeface="Consolas"/>
                <a:cs typeface="Consolas"/>
              </a:rPr>
              <a:t>            }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r>
              <a:rPr lang="en-US" sz="1400" dirty="0">
                <a:latin typeface="Consolas"/>
                <a:cs typeface="Consolas"/>
              </a:rPr>
              <a:t>    }}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6888480" y="4297680"/>
            <a:ext cx="1920240" cy="1615440"/>
          </a:xfrm>
          <a:prstGeom prst="wedgeRoundRectCallout">
            <a:avLst>
              <a:gd name="adj1" fmla="val -68452"/>
              <a:gd name="adj2" fmla="val -742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Change the destination file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1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of the Class File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File has methods to access information about a path and the files in it</a:t>
            </a:r>
          </a:p>
          <a:p>
            <a:pPr lvl="1"/>
            <a:r>
              <a:rPr lang="en-US" altLang="ko-KR" dirty="0"/>
              <a:t>Whether the file exists</a:t>
            </a:r>
          </a:p>
          <a:p>
            <a:pPr lvl="1"/>
            <a:r>
              <a:rPr lang="en-US" altLang="ko-KR" dirty="0"/>
              <a:t>Whether it is specified as readable or not</a:t>
            </a:r>
          </a:p>
        </p:txBody>
      </p:sp>
    </p:spTree>
    <p:extLst>
      <p:ext uri="{BB962C8B-B14F-4D97-AF65-F5344CB8AC3E}">
        <p14:creationId xmlns:p14="http://schemas.microsoft.com/office/powerpoint/2010/main" val="342708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of the Class File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2748486"/>
            <a:ext cx="6278880" cy="392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"/>
          <p:cNvSpPr txBox="1"/>
          <p:nvPr/>
        </p:nvSpPr>
        <p:spPr>
          <a:xfrm>
            <a:off x="1348740" y="1368321"/>
            <a:ext cx="6278880" cy="1298679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File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File(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"trasure.txt"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(!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.exists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())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"No file by that name"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(!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file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.canRead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())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"Not allowed to read from that file"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847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Objects in Stream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Constructors of</a:t>
            </a:r>
            <a:r>
              <a:rPr lang="ko-KR" altLang="en-US" dirty="0"/>
              <a:t> </a:t>
            </a:r>
            <a:r>
              <a:rPr lang="en-US" altLang="ko-KR" dirty="0" err="1"/>
              <a:t>FileInputStream</a:t>
            </a:r>
            <a:r>
              <a:rPr lang="en-US" altLang="ko-KR" dirty="0"/>
              <a:t> and </a:t>
            </a:r>
            <a:r>
              <a:rPr lang="en-US" altLang="ko-KR" dirty="0" err="1"/>
              <a:t>FileOutputStream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Take a </a:t>
            </a:r>
            <a:r>
              <a:rPr lang="en-US" altLang="ko-KR" dirty="0">
                <a:solidFill>
                  <a:srgbClr val="FF0000"/>
                </a:solidFill>
              </a:rPr>
              <a:t>File</a:t>
            </a:r>
            <a:r>
              <a:rPr lang="en-US" altLang="ko-KR" dirty="0"/>
              <a:t> argument as well as 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 argument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5280" y="3112566"/>
            <a:ext cx="86372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en-US" altLang="ko-KR" dirty="0" err="1"/>
              <a:t>smileyOutStream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			new </a:t>
            </a:r>
            <a:r>
              <a:rPr lang="en-US" altLang="ko-KR" dirty="0" err="1"/>
              <a:t>PrintWriter</a:t>
            </a:r>
            <a:r>
              <a:rPr lang="en-US" altLang="ko-KR" dirty="0"/>
              <a:t>(new  </a:t>
            </a:r>
            <a:r>
              <a:rPr lang="en-US" altLang="ko-KR" dirty="0" err="1"/>
              <a:t>FileOutputStream</a:t>
            </a:r>
            <a:r>
              <a:rPr lang="en-US" altLang="ko-KR" dirty="0">
                <a:solidFill>
                  <a:srgbClr val="0000FF"/>
                </a:solidFill>
              </a:rPr>
              <a:t>(“smiley.txt”));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5280" y="4510722"/>
            <a:ext cx="863727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File</a:t>
            </a:r>
            <a:r>
              <a:rPr lang="en-US" altLang="ko-KR" dirty="0"/>
              <a:t> </a:t>
            </a:r>
            <a:r>
              <a:rPr lang="en-US" altLang="ko-KR" dirty="0" err="1"/>
              <a:t>smileyFile</a:t>
            </a:r>
            <a:r>
              <a:rPr lang="en-US" altLang="ko-KR" dirty="0"/>
              <a:t> = new File(“smiley.txt”);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smileyFile.canWrite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	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en-US" altLang="ko-KR" dirty="0" err="1"/>
              <a:t>smileyOutStream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				new </a:t>
            </a:r>
            <a:r>
              <a:rPr lang="en-US" altLang="ko-KR" dirty="0" err="1"/>
              <a:t>PrintWriter</a:t>
            </a:r>
            <a:r>
              <a:rPr lang="en-US" altLang="ko-KR" dirty="0"/>
              <a:t>(new </a:t>
            </a:r>
            <a:r>
              <a:rPr lang="en-US" altLang="ko-KR" dirty="0" err="1"/>
              <a:t>FileOutputStream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smileyFile</a:t>
            </a:r>
            <a:r>
              <a:rPr lang="en-US" altLang="ko-KR" dirty="0"/>
              <a:t>));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5780" y="40261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33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a Method to Open a Stream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Method will have a String parameter</a:t>
            </a:r>
          </a:p>
          <a:p>
            <a:pPr lvl="1"/>
            <a:r>
              <a:rPr lang="en-US" altLang="ko-KR"/>
              <a:t>The file name</a:t>
            </a:r>
          </a:p>
          <a:p>
            <a:r>
              <a:rPr lang="en-US" altLang="ko-KR"/>
              <a:t>Method will return the stream object PrintWriter</a:t>
            </a:r>
          </a:p>
          <a:p>
            <a:r>
              <a:rPr lang="en-US" altLang="ko-KR"/>
              <a:t>Will throw exceptions</a:t>
            </a:r>
          </a:p>
          <a:p>
            <a:pPr lvl="1"/>
            <a:r>
              <a:rPr lang="en-US" altLang="ko-KR"/>
              <a:t>If file not found</a:t>
            </a:r>
          </a:p>
          <a:p>
            <a:pPr lvl="1"/>
            <a:r>
              <a:rPr lang="en-US" altLang="ko-KR"/>
              <a:t>If some other I/O problem arises</a:t>
            </a:r>
          </a:p>
          <a:p>
            <a:r>
              <a:rPr lang="en-US" altLang="ko-KR"/>
              <a:t>Should be invoked inside a try block and have appropriate catch block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39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162550"/>
            <a:ext cx="8229600" cy="1322497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https://docs.oracle.com/javase/8/docs/api/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" y="277703"/>
            <a:ext cx="9013212" cy="48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2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Defining a Method to Open a Stream</a:t>
            </a:r>
            <a:endParaRPr lang="en-US" altLang="ko-KR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Example code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Example call</a:t>
            </a:r>
            <a:endParaRPr lang="en-US" altLang="ko-KR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12" y="2162175"/>
            <a:ext cx="6296025" cy="13335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288" y="4381500"/>
            <a:ext cx="5124450" cy="13716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2956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a CSV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i="1" dirty="0"/>
              <a:t>comma-separated values </a:t>
            </a:r>
            <a:r>
              <a:rPr lang="en-US" altLang="ko-KR" dirty="0"/>
              <a:t>(</a:t>
            </a:r>
            <a:r>
              <a:rPr lang="en-US" altLang="ko-KR" i="1" dirty="0"/>
              <a:t>CSV</a:t>
            </a:r>
            <a:r>
              <a:rPr lang="en-US" altLang="ko-KR" dirty="0"/>
              <a:t>) file is a simple text file used to store a list of records</a:t>
            </a:r>
          </a:p>
          <a:p>
            <a:r>
              <a:rPr lang="en-US" altLang="ko-KR" dirty="0"/>
              <a:t>Use </a:t>
            </a:r>
            <a:r>
              <a:rPr lang="en-US" altLang="ko-KR" i="1" dirty="0"/>
              <a:t>split</a:t>
            </a:r>
            <a:r>
              <a:rPr lang="en-US" altLang="ko-KR" dirty="0"/>
              <a:t>() method (in String class) to put strings separated by a delimiter into an array</a:t>
            </a:r>
          </a:p>
        </p:txBody>
      </p:sp>
      <p:sp>
        <p:nvSpPr>
          <p:cNvPr id="5" name="Text Box 1"/>
          <p:cNvSpPr txBox="1"/>
          <p:nvPr/>
        </p:nvSpPr>
        <p:spPr>
          <a:xfrm>
            <a:off x="116384" y="3500704"/>
            <a:ext cx="3876496" cy="1152128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 err="1">
                <a:effectLst/>
                <a:latin typeface="Consolas"/>
                <a:ea typeface="맑은 고딕"/>
                <a:cs typeface="Times New Roman"/>
              </a:rPr>
              <a:t>SKU,Quantity,Price,Description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4039,50,0.99,SODA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9100,5,9.50,T-SHIRT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1949,30,110.00,JAVA PROGRAMMING TEXTBOOK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5199,25,1.50,COOKIE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116384" y="4797000"/>
            <a:ext cx="3876496" cy="1368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String 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str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kern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"4039,50,0.99,SODA"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String[] 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str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.split(</a:t>
            </a:r>
            <a:r>
              <a:rPr lang="en-US" sz="1200" kern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","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.println(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[0]);     </a:t>
            </a:r>
            <a:r>
              <a:rPr lang="en-US" sz="1200" kern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4039</a:t>
            </a:r>
            <a:endParaRPr lang="ko-KR" sz="1200" kern="10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.println(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[1]);     </a:t>
            </a:r>
            <a:r>
              <a:rPr lang="en-US" sz="1200" kern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50</a:t>
            </a:r>
            <a:endParaRPr lang="ko-KR" sz="1200" kern="10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.println(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[2]);     </a:t>
            </a:r>
            <a:r>
              <a:rPr lang="en-US" sz="1200" kern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0.99</a:t>
            </a:r>
            <a:endParaRPr lang="ko-KR" sz="1200" kern="10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.println(</a:t>
            </a:r>
            <a:r>
              <a:rPr lang="en-US" sz="1200" kern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200" ker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[3]);     </a:t>
            </a:r>
            <a:r>
              <a:rPr lang="en-US" sz="1200" kern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SODA</a:t>
            </a:r>
            <a:endParaRPr lang="ko-KR" sz="1200" kern="10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707" y="37343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// transaction.csv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3383817"/>
            <a:ext cx="4389120" cy="31013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79324" y="5118450"/>
            <a:ext cx="281227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메모장에 </a:t>
            </a:r>
            <a:r>
              <a:rPr lang="en-US" altLang="ko-KR" sz="1800" dirty="0"/>
              <a:t>transaction.csv</a:t>
            </a:r>
            <a:r>
              <a:rPr lang="ko-KR" altLang="en-US" sz="1800" dirty="0"/>
              <a:t>파일로 저장</a:t>
            </a:r>
            <a:endParaRPr lang="en-US" altLang="ko-KR" sz="1800" dirty="0"/>
          </a:p>
          <a:p>
            <a:r>
              <a:rPr lang="en-US" altLang="ko-KR" sz="1800" dirty="0"/>
              <a:t>Excel</a:t>
            </a:r>
            <a:r>
              <a:rPr lang="ko-KR" altLang="en-US" sz="1800" dirty="0"/>
              <a:t>에서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695916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from log of a cash register’s transactions for the day: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85876" y="2904651"/>
            <a:ext cx="6724650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1800" dirty="0" err="1">
                <a:solidFill>
                  <a:srgbClr val="00206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SKU,Quantity,Price,Description</a:t>
            </a: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4039,50,0.99,SODA</a:t>
            </a:r>
            <a:b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9100,5,9.50,T-SHIRT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1949,30,110.00,JAVA PROGRAMMING TEXTBOOK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rgbClr val="00206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5199,25,1.50,COOKIE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1026" y="2569044"/>
            <a:ext cx="2210862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Transactions.csv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75" y="2453227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first line is a header line,</a:t>
            </a:r>
            <a:endParaRPr lang="ko-KR" altLang="en-US" sz="2800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562601" y="2808746"/>
            <a:ext cx="361950" cy="247650"/>
          </a:xfrm>
          <a:prstGeom prst="straightConnector1">
            <a:avLst/>
          </a:prstGeom>
          <a:ln w="31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6927" y="4662965"/>
            <a:ext cx="15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quantity</a:t>
            </a:r>
            <a:endParaRPr lang="ko-KR" altLang="en-US" sz="2800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009776" y="4304825"/>
            <a:ext cx="161926" cy="533400"/>
          </a:xfrm>
          <a:prstGeom prst="straightConnector1">
            <a:avLst/>
          </a:prstGeom>
          <a:ln w="31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1250" y="4717586"/>
            <a:ext cx="298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price of one unit</a:t>
            </a:r>
            <a:endParaRPr lang="ko-KR" altLang="en-US" sz="2800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686051" y="4381979"/>
            <a:ext cx="0" cy="494346"/>
          </a:xfrm>
          <a:prstGeom prst="straightConnector1">
            <a:avLst/>
          </a:prstGeom>
          <a:ln w="31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1889" y="5467171"/>
            <a:ext cx="509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SKU: stock keeping unit</a:t>
            </a:r>
            <a:endParaRPr lang="ko-KR" altLang="en-US" sz="2800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7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case study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4884847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2" action="ppaction://hlinkfile"/>
              </a:rPr>
              <a:t>program that calculates total sales</a:t>
            </a:r>
            <a:r>
              <a:rPr lang="en-US" altLang="ko-KR" dirty="0">
                <a:ea typeface="굴림" charset="-127"/>
              </a:rPr>
              <a:t>,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listing 10.4 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TransactionReader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Uses the </a:t>
            </a:r>
            <a:r>
              <a:rPr lang="en-US" altLang="ko-KR" b="1" u="sng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split</a:t>
            </a:r>
            <a:r>
              <a:rPr lang="en-US" altLang="ko-KR" u="sng" dirty="0">
                <a:ea typeface="굴림" charset="-127"/>
              </a:rPr>
              <a:t> method (in String class) </a:t>
            </a:r>
            <a:r>
              <a:rPr lang="en-US" altLang="ko-KR" dirty="0">
                <a:ea typeface="굴림" charset="-127"/>
              </a:rPr>
              <a:t>which puts strings separated by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a delimiter </a:t>
            </a:r>
            <a:r>
              <a:rPr lang="en-US" altLang="ko-KR" dirty="0">
                <a:ea typeface="굴림" charset="-127"/>
              </a:rPr>
              <a:t>into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an array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" y="5120094"/>
            <a:ext cx="4993640" cy="123365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3" y="3260930"/>
            <a:ext cx="5746431" cy="18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316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Processing a Comma-Separated Values File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02180"/>
            <a:ext cx="7939088" cy="303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626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580" y="-3279"/>
            <a:ext cx="8511540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TransactionReader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"C:\\Users\\Administrator\\Desktop\\transaction.csv"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Scanner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Read the header line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Total sales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Read the rest of the file line by line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Extract each item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SKU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lvl="2"/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ary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ary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Output item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"Sold %d of %s (SKU: %s) at $%1.2f each.\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SKU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Compute total</a:t>
            </a:r>
          </a:p>
          <a:p>
            <a:pPr lvl="2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 sales: $%1.2f\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"Cannot find file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"Problem with input from file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8059" y="1165860"/>
            <a:ext cx="22659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.txt </a:t>
            </a:r>
            <a:r>
              <a:rPr lang="ko-KR" altLang="en-US" sz="1800" dirty="0"/>
              <a:t>로 작성해도 무방</a:t>
            </a:r>
          </a:p>
        </p:txBody>
      </p:sp>
    </p:spTree>
    <p:extLst>
      <p:ext uri="{BB962C8B-B14F-4D97-AF65-F5344CB8AC3E}">
        <p14:creationId xmlns:p14="http://schemas.microsoft.com/office/powerpoint/2010/main" val="893244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327"/>
            <a:ext cx="8229600" cy="899819"/>
          </a:xfrm>
        </p:spPr>
        <p:txBody>
          <a:bodyPr/>
          <a:lstStyle/>
          <a:p>
            <a:r>
              <a:rPr lang="en-US" altLang="ko-KR" sz="3200" dirty="0">
                <a:solidFill>
                  <a:srgbClr val="C00000"/>
                </a:solidFill>
                <a:ea typeface="굴림" charset="-127"/>
              </a:rPr>
              <a:t>(Appendix) </a:t>
            </a:r>
            <a:r>
              <a:rPr lang="en-US" altLang="ko-KR" sz="3200" dirty="0">
                <a:ea typeface="굴림" charset="-127"/>
              </a:rPr>
              <a:t>Reading Words in a String: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ea typeface="굴림" charset="-127"/>
              </a:rPr>
              <a:t>Using </a:t>
            </a:r>
            <a:r>
              <a:rPr lang="en-US" altLang="ko-KR" sz="3200" b="1" dirty="0" err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StringTokenizer</a:t>
            </a:r>
            <a:r>
              <a:rPr lang="en-US" altLang="ko-KR" sz="3200" dirty="0">
                <a:solidFill>
                  <a:srgbClr val="0000FF"/>
                </a:solidFill>
                <a:ea typeface="굴림" charset="-127"/>
              </a:rPr>
              <a:t> </a:t>
            </a:r>
            <a:r>
              <a:rPr lang="en-US" altLang="ko-KR" sz="3200" dirty="0">
                <a:ea typeface="굴림" charset="-127"/>
              </a:rPr>
              <a:t>Class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StringTokenizer</a:t>
            </a:r>
            <a:r>
              <a:rPr lang="en-US" altLang="ko-KR" sz="2400" dirty="0">
                <a:ea typeface="굴림" charset="-127"/>
              </a:rPr>
              <a:t> can be used to parse a line into words</a:t>
            </a:r>
          </a:p>
          <a:p>
            <a:pPr lvl="1"/>
            <a:r>
              <a:rPr lang="en-US" altLang="ko-KR" dirty="0">
                <a:ea typeface="굴림" charset="-127"/>
              </a:rPr>
              <a:t>import </a:t>
            </a:r>
            <a:r>
              <a:rPr lang="en-US" altLang="ko-KR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java.util.*</a:t>
            </a:r>
          </a:p>
          <a:p>
            <a:pPr lvl="1"/>
            <a:r>
              <a:rPr lang="en-US" altLang="ko-KR" dirty="0">
                <a:ea typeface="굴림" charset="-127"/>
              </a:rPr>
              <a:t>some of its useful methods are shown in the text</a:t>
            </a:r>
          </a:p>
          <a:p>
            <a:pPr lvl="2"/>
            <a:r>
              <a:rPr lang="en-US" altLang="ko-KR" sz="2400" dirty="0">
                <a:ea typeface="굴림" charset="-127"/>
              </a:rPr>
              <a:t>e.g. test if there are more tokens</a:t>
            </a:r>
          </a:p>
          <a:p>
            <a:pPr lvl="1"/>
            <a:r>
              <a:rPr lang="en-US" altLang="ko-KR" dirty="0">
                <a:ea typeface="굴림" charset="-127"/>
              </a:rPr>
              <a:t>you can specify </a:t>
            </a:r>
            <a:r>
              <a:rPr lang="en-US" altLang="ko-KR" i="1" dirty="0">
                <a:solidFill>
                  <a:srgbClr val="C00000"/>
                </a:solidFill>
                <a:ea typeface="굴림" charset="-127"/>
              </a:rPr>
              <a:t>delimiters</a:t>
            </a:r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(the character or characters that separate words)</a:t>
            </a:r>
          </a:p>
          <a:p>
            <a:pPr lvl="2"/>
            <a:r>
              <a:rPr lang="en-US" altLang="ko-KR" sz="2400" dirty="0">
                <a:ea typeface="굴림" charset="-127"/>
              </a:rPr>
              <a:t>the default delimiters are "white space" (space, tab, and newline)</a:t>
            </a:r>
          </a:p>
        </p:txBody>
      </p:sp>
    </p:spTree>
    <p:extLst>
      <p:ext uri="{BB962C8B-B14F-4D97-AF65-F5344CB8AC3E}">
        <p14:creationId xmlns:p14="http://schemas.microsoft.com/office/powerpoint/2010/main" val="2490203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327"/>
            <a:ext cx="8229600" cy="899819"/>
          </a:xfrm>
        </p:spPr>
        <p:txBody>
          <a:bodyPr/>
          <a:lstStyle/>
          <a:p>
            <a:r>
              <a:rPr lang="en-US" altLang="ko-KR" sz="3200" dirty="0">
                <a:solidFill>
                  <a:srgbClr val="C00000"/>
                </a:solidFill>
                <a:ea typeface="굴림" charset="-127"/>
              </a:rPr>
              <a:t>(Appendix) </a:t>
            </a:r>
            <a:br>
              <a:rPr lang="en-US" altLang="ko-KR" sz="3200" dirty="0">
                <a:solidFill>
                  <a:srgbClr val="C00000"/>
                </a:solidFill>
                <a:ea typeface="굴림" charset="-127"/>
              </a:rPr>
            </a:br>
            <a:r>
              <a:rPr lang="en-US" altLang="ko-KR" sz="3200" dirty="0">
                <a:ea typeface="굴림" charset="-127"/>
              </a:rPr>
              <a:t>Example: </a:t>
            </a:r>
            <a:r>
              <a:rPr lang="en-US" altLang="ko-KR" sz="3200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StringTokenizer</a:t>
            </a:r>
            <a:endParaRPr lang="en-US" altLang="ko-KR" sz="3200" b="1" dirty="0"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2575"/>
            <a:ext cx="7772400" cy="4648200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Display the words separated by any of the following characters: space, new line (\n), period (.) or comma (,).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dirty="0">
              <a:ea typeface="굴림" charset="-127"/>
            </a:endParaRP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534400" cy="272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String </a:t>
            </a:r>
            <a:r>
              <a:rPr lang="en-US" altLang="ko-KR" sz="2000" dirty="0" err="1">
                <a:solidFill>
                  <a:srgbClr val="CC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inputLine</a:t>
            </a:r>
            <a:r>
              <a:rPr lang="en-US" altLang="ko-KR" sz="2000" dirty="0">
                <a:solidFill>
                  <a:srgbClr val="CC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keyboard.nextLine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StringTokenizer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wordFinder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=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         new 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StringTokenizer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CC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inputLine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" \n.,");</a:t>
            </a:r>
            <a:b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//the second argument is a string of the 4 delimiters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while(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wordFinder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hasMoreTokens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)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{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wordFinder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nextToken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6477000" y="4876800"/>
            <a:ext cx="2286000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Question</a:t>
            </a:r>
            <a:br>
              <a:rPr lang="en-US" altLang="ko-KR" sz="2000">
                <a:latin typeface="Courier New" pitchFamily="49" charset="0"/>
                <a:ea typeface="굴림" charset="-127"/>
              </a:rPr>
            </a:br>
            <a:r>
              <a:rPr lang="en-US" altLang="ko-KR" sz="2000">
                <a:latin typeface="Courier New" pitchFamily="49" charset="0"/>
                <a:ea typeface="굴림" charset="-127"/>
              </a:rPr>
              <a:t>2b</a:t>
            </a:r>
            <a:br>
              <a:rPr lang="en-US" altLang="ko-KR" sz="2000">
                <a:latin typeface="Courier New" pitchFamily="49" charset="0"/>
                <a:ea typeface="굴림" charset="-127"/>
              </a:rPr>
            </a:br>
            <a:r>
              <a:rPr lang="en-US" altLang="ko-KR" sz="2000">
                <a:latin typeface="Courier New" pitchFamily="49" charset="0"/>
                <a:ea typeface="굴림" charset="-127"/>
              </a:rPr>
              <a:t>or</a:t>
            </a:r>
            <a:br>
              <a:rPr lang="en-US" altLang="ko-KR" sz="2000">
                <a:latin typeface="Courier New" pitchFamily="49" charset="0"/>
                <a:ea typeface="굴림" charset="-127"/>
              </a:rPr>
            </a:br>
            <a:r>
              <a:rPr lang="en-US" altLang="ko-KR" sz="2000">
                <a:latin typeface="Courier New" pitchFamily="49" charset="0"/>
                <a:ea typeface="굴림" charset="-127"/>
              </a:rPr>
              <a:t>!tooBee</a:t>
            </a:r>
            <a:endParaRPr lang="en-US" altLang="ko-KR" sz="2000">
              <a:latin typeface="Arial" charset="0"/>
              <a:ea typeface="굴림" charset="-127"/>
            </a:endParaRPr>
          </a:p>
        </p:txBody>
      </p:sp>
      <p:sp>
        <p:nvSpPr>
          <p:cNvPr id="350214" name="AutoShape 6"/>
          <p:cNvSpPr>
            <a:spLocks noChangeArrowheads="1"/>
          </p:cNvSpPr>
          <p:nvPr/>
        </p:nvSpPr>
        <p:spPr bwMode="auto">
          <a:xfrm>
            <a:off x="685800" y="5334000"/>
            <a:ext cx="5257800" cy="762000"/>
          </a:xfrm>
          <a:prstGeom prst="wedgeRectCallout">
            <a:avLst>
              <a:gd name="adj1" fmla="val 60417"/>
              <a:gd name="adj2" fmla="val -4604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ct val="10000"/>
              </a:spcAft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ko-KR" sz="2000">
                <a:latin typeface="Arial" charset="0"/>
                <a:ea typeface="굴림" charset="-127"/>
              </a:rPr>
              <a:t>Entering "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Question,2b.or !tooBee.</a:t>
            </a:r>
            <a:r>
              <a:rPr lang="en-US" altLang="ko-KR" sz="2000">
                <a:latin typeface="Arial" charset="0"/>
                <a:ea typeface="굴림" charset="-127"/>
              </a:rPr>
              <a:t>" gives this output:</a:t>
            </a:r>
          </a:p>
        </p:txBody>
      </p:sp>
    </p:spTree>
    <p:extLst>
      <p:ext uri="{BB962C8B-B14F-4D97-AF65-F5344CB8AC3E}">
        <p14:creationId xmlns:p14="http://schemas.microsoft.com/office/powerpoint/2010/main" val="2303951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10.4 </a:t>
            </a:r>
            <a:r>
              <a:rPr lang="en-US" altLang="ko-KR" dirty="0">
                <a:ea typeface="굴림" charset="-127"/>
              </a:rPr>
              <a:t>Basic Binary-File I/O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43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Binary File I/O: Object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Important classes for binary file output (to the file)</a:t>
            </a:r>
          </a:p>
          <a:p>
            <a:pPr lvl="1"/>
            <a:r>
              <a:rPr lang="en-US" altLang="ko-KR" dirty="0" err="1"/>
              <a:t>ObjectOutputStream</a:t>
            </a:r>
            <a:endParaRPr lang="en-US" altLang="ko-KR" dirty="0"/>
          </a:p>
          <a:p>
            <a:pPr lvl="1"/>
            <a:r>
              <a:rPr lang="en-US" altLang="ko-KR" dirty="0" err="1"/>
              <a:t>FileOutputStream</a:t>
            </a:r>
            <a:endParaRPr lang="en-US" altLang="ko-KR" dirty="0"/>
          </a:p>
          <a:p>
            <a:r>
              <a:rPr lang="en-US" altLang="ko-KR" dirty="0"/>
              <a:t>Important classes for binary file input (from the file):</a:t>
            </a:r>
          </a:p>
          <a:p>
            <a:pPr lvl="1"/>
            <a:r>
              <a:rPr lang="en-US" altLang="ko-KR" dirty="0" err="1"/>
              <a:t>ObjectInputStream</a:t>
            </a:r>
            <a:endParaRPr lang="en-US" altLang="ko-KR" dirty="0"/>
          </a:p>
          <a:p>
            <a:pPr lvl="1"/>
            <a:r>
              <a:rPr lang="en-US" altLang="ko-KR" dirty="0" err="1"/>
              <a:t>FileInputStream</a:t>
            </a:r>
            <a:endParaRPr lang="en-US" altLang="ko-KR" dirty="0"/>
          </a:p>
          <a:p>
            <a:r>
              <a:rPr lang="en-US" altLang="ko-KR" dirty="0"/>
              <a:t>Use “import java.io.*;”</a:t>
            </a:r>
          </a:p>
        </p:txBody>
      </p:sp>
      <p:sp>
        <p:nvSpPr>
          <p:cNvPr id="4" name="실행 단추: 앞으로 또는 다음으로 이동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50ACFD-CEF1-4D73-8E62-E0136917A289}"/>
              </a:ext>
            </a:extLst>
          </p:cNvPr>
          <p:cNvSpPr/>
          <p:nvPr/>
        </p:nvSpPr>
        <p:spPr>
          <a:xfrm>
            <a:off x="8054236" y="5549030"/>
            <a:ext cx="739035" cy="670143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Why Use Files for I/O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I/O</a:t>
            </a:r>
            <a:r>
              <a:rPr lang="en-US" sz="2400" dirty="0"/>
              <a:t> = </a:t>
            </a:r>
            <a:r>
              <a:rPr lang="en-US" sz="2400" dirty="0" err="1"/>
              <a:t>Input/Output</a:t>
            </a:r>
            <a:endParaRPr lang="en-US" sz="2400" dirty="0"/>
          </a:p>
          <a:p>
            <a:r>
              <a:rPr lang="en-US" sz="2400" dirty="0"/>
              <a:t>Advantages of </a:t>
            </a:r>
            <a:r>
              <a:rPr lang="en-US" sz="2400" dirty="0">
                <a:solidFill>
                  <a:srgbClr val="FF0000"/>
                </a:solidFill>
              </a:rPr>
              <a:t>file I/O</a:t>
            </a:r>
          </a:p>
          <a:p>
            <a:pPr lvl="1"/>
            <a:r>
              <a:rPr lang="en-US" dirty="0"/>
              <a:t>permanent copy</a:t>
            </a:r>
          </a:p>
          <a:p>
            <a:pPr lvl="1"/>
            <a:r>
              <a:rPr lang="en-US" dirty="0"/>
              <a:t>output from one program can be input to another</a:t>
            </a:r>
          </a:p>
          <a:p>
            <a:pPr lvl="1"/>
            <a:r>
              <a:rPr lang="en-US" dirty="0"/>
              <a:t>input can be automated (rather than entered  manually)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3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Streams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794422" y="113314"/>
            <a:ext cx="4269260" cy="1622809"/>
            <a:chOff x="762000" y="2090396"/>
            <a:chExt cx="6778487" cy="2259840"/>
          </a:xfrm>
        </p:grpSpPr>
        <p:pic>
          <p:nvPicPr>
            <p:cNvPr id="9" name="Picture 2" descr="Image result for ìë° io í¨í¤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57" r="3405" b="44106"/>
            <a:stretch/>
          </p:blipFill>
          <p:spPr bwMode="auto">
            <a:xfrm>
              <a:off x="762000" y="2090396"/>
              <a:ext cx="6778487" cy="2259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801497" y="2706130"/>
              <a:ext cx="1346887" cy="3336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32389" y="3643140"/>
              <a:ext cx="1346887" cy="3336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62507" y="2872946"/>
              <a:ext cx="1346887" cy="333632"/>
            </a:xfrm>
            <a:prstGeom prst="rect">
              <a:avLst/>
            </a:prstGeom>
            <a:noFill/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93399" y="3809956"/>
              <a:ext cx="1346887" cy="333632"/>
            </a:xfrm>
            <a:prstGeom prst="rect">
              <a:avLst/>
            </a:prstGeom>
            <a:noFill/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ObjectInputStream</a:t>
            </a:r>
            <a:r>
              <a:rPr lang="en-US" altLang="ko-KR" dirty="0"/>
              <a:t> and </a:t>
            </a:r>
            <a:r>
              <a:rPr lang="en-US" altLang="ko-KR" dirty="0" err="1"/>
              <a:t>ObjectOutputStream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have methods to read or write data one byte at a time</a:t>
            </a:r>
          </a:p>
          <a:p>
            <a:r>
              <a:rPr lang="en-US" altLang="ko-KR" dirty="0"/>
              <a:t>Regarding file name</a:t>
            </a:r>
          </a:p>
          <a:p>
            <a:pPr lvl="1"/>
            <a:r>
              <a:rPr lang="en-US" altLang="ko-KR" i="1" dirty="0" err="1"/>
              <a:t>ObjectOutputStream</a:t>
            </a:r>
            <a:r>
              <a:rPr lang="en-US" altLang="ko-KR" dirty="0"/>
              <a:t> and </a:t>
            </a:r>
            <a:r>
              <a:rPr lang="en-US" altLang="ko-KR" i="1" dirty="0" err="1"/>
              <a:t>ObjectInputStream</a:t>
            </a:r>
            <a:r>
              <a:rPr lang="en-US" altLang="ko-KR" i="1" dirty="0"/>
              <a:t> </a:t>
            </a:r>
            <a:r>
              <a:rPr lang="en-US" altLang="ko-KR" dirty="0"/>
              <a:t>cannot take file names as arguments for their constructors</a:t>
            </a:r>
          </a:p>
          <a:p>
            <a:pPr lvl="1"/>
            <a:r>
              <a:rPr lang="en-US" altLang="ko-KR" i="1" dirty="0" err="1"/>
              <a:t>FileOutputStream</a:t>
            </a:r>
            <a:r>
              <a:rPr lang="en-US" altLang="ko-KR" i="1" dirty="0"/>
              <a:t> </a:t>
            </a:r>
            <a:r>
              <a:rPr lang="en-US" altLang="ko-KR" dirty="0"/>
              <a:t>and </a:t>
            </a:r>
            <a:r>
              <a:rPr lang="en-US" altLang="ko-KR" i="1" dirty="0" err="1"/>
              <a:t>FileInputStream</a:t>
            </a:r>
            <a:r>
              <a:rPr lang="en-US" altLang="ko-KR" i="1" dirty="0"/>
              <a:t> </a:t>
            </a:r>
            <a:r>
              <a:rPr lang="en-US" altLang="ko-KR" dirty="0"/>
              <a:t>are used only for the constructors; constructors take file names</a:t>
            </a:r>
          </a:p>
          <a:p>
            <a:pPr lvl="2"/>
            <a:r>
              <a:rPr lang="en-US" altLang="ko-KR" dirty="0"/>
              <a:t>E.g., </a:t>
            </a:r>
            <a:r>
              <a:rPr lang="en-US" altLang="ko-KR" dirty="0" err="1"/>
              <a:t>ObjectOutputStream</a:t>
            </a:r>
            <a:r>
              <a:rPr lang="en-US" altLang="ko-KR" dirty="0"/>
              <a:t> </a:t>
            </a:r>
            <a:r>
              <a:rPr lang="en-US" altLang="ko-KR" dirty="0" err="1"/>
              <a:t>outputStream</a:t>
            </a:r>
            <a:r>
              <a:rPr lang="en-US" altLang="ko-KR" dirty="0"/>
              <a:t> = new 	</a:t>
            </a:r>
            <a:r>
              <a:rPr lang="en-US" altLang="ko-KR" dirty="0" err="1"/>
              <a:t>ObjectOutputStream</a:t>
            </a:r>
            <a:r>
              <a:rPr lang="en-US" altLang="ko-KR" dirty="0"/>
              <a:t>(new 	</a:t>
            </a:r>
            <a:r>
              <a:rPr lang="en-US" altLang="ko-KR" dirty="0" err="1"/>
              <a:t>FileOutputStream</a:t>
            </a:r>
            <a:r>
              <a:rPr lang="en-US" altLang="ko-KR" dirty="0"/>
              <a:t>("numbers.dat"));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2259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Handling IOException</a:t>
            </a:r>
            <a:endParaRPr lang="en-US" altLang="ko-KR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IOException</a:t>
            </a:r>
            <a:r>
              <a:rPr lang="en-US" altLang="ko-KR" dirty="0"/>
              <a:t> cannot be ignored</a:t>
            </a:r>
          </a:p>
          <a:p>
            <a:pPr lvl="1"/>
            <a:r>
              <a:rPr lang="en-US" altLang="ko-KR" dirty="0"/>
              <a:t>either handle it with a catch block</a:t>
            </a:r>
          </a:p>
          <a:p>
            <a:pPr lvl="1"/>
            <a:r>
              <a:rPr lang="en-US" altLang="ko-KR" dirty="0"/>
              <a:t>or defer it with a throws-clause</a:t>
            </a:r>
          </a:p>
          <a:p>
            <a:r>
              <a:rPr lang="en-US" altLang="ko-KR" dirty="0"/>
              <a:t>We will put code to open the file and write to it in a try-block and write a catch-block for this exception :</a:t>
            </a:r>
          </a:p>
          <a:p>
            <a:endParaRPr lang="en-US" altLang="ko-KR" dirty="0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937260" y="4025691"/>
            <a:ext cx="7269480" cy="1600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catch(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IOException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e)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("Problem with output...";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47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ObjectOutputStream Methods</a:t>
            </a:r>
            <a:endParaRPr lang="en-US" altLang="ko-KR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To open a file named numbers.dat: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Use methods defined in </a:t>
            </a:r>
            <a:r>
              <a:rPr lang="en-US" altLang="ko-KR" sz="2400" dirty="0" err="1"/>
              <a:t>ObjectOutputStream</a:t>
            </a:r>
            <a:endParaRPr lang="en-US" altLang="ko-KR" sz="2400" dirty="0"/>
          </a:p>
          <a:p>
            <a:pPr lvl="2"/>
            <a:r>
              <a:rPr lang="en-US" altLang="ko-KR" sz="1800" dirty="0" err="1"/>
              <a:t>writeInt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n)</a:t>
            </a:r>
          </a:p>
          <a:p>
            <a:pPr lvl="2"/>
            <a:r>
              <a:rPr lang="en-US" altLang="ko-KR" sz="1800" dirty="0" err="1"/>
              <a:t>writeDouble</a:t>
            </a:r>
            <a:r>
              <a:rPr lang="en-US" altLang="ko-KR" sz="1800" dirty="0"/>
              <a:t>(double x)</a:t>
            </a:r>
          </a:p>
          <a:p>
            <a:pPr lvl="2"/>
            <a:r>
              <a:rPr lang="en-US" altLang="ko-KR" sz="1800" dirty="0" err="1"/>
              <a:t>writeBoolean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boolean</a:t>
            </a:r>
            <a:r>
              <a:rPr lang="en-US" altLang="ko-KR" sz="1800" dirty="0"/>
              <a:t> b)</a:t>
            </a:r>
          </a:p>
          <a:p>
            <a:pPr lvl="2"/>
            <a:r>
              <a:rPr lang="en-US" altLang="ko-KR" sz="1800" dirty="0"/>
              <a:t>etc.</a:t>
            </a:r>
          </a:p>
          <a:p>
            <a:pPr lvl="1"/>
            <a:r>
              <a:rPr lang="en-US" altLang="ko-KR" sz="2000" dirty="0"/>
              <a:t>Note that each write method throws </a:t>
            </a:r>
            <a:r>
              <a:rPr lang="en-US" altLang="ko-KR" sz="2000" dirty="0" err="1"/>
              <a:t>IOException</a:t>
            </a:r>
            <a:endParaRPr lang="en-US" altLang="ko-KR" sz="2000" dirty="0"/>
          </a:p>
          <a:p>
            <a:r>
              <a:rPr lang="en-US" altLang="ko-KR" sz="2400" dirty="0"/>
              <a:t>3. Close when the writing is done</a:t>
            </a:r>
          </a:p>
          <a:p>
            <a:pPr lvl="2"/>
            <a:r>
              <a:rPr lang="en-US" altLang="ko-KR" sz="1800" dirty="0" err="1"/>
              <a:t>outputStream.close</a:t>
            </a:r>
            <a:r>
              <a:rPr lang="en-US" altLang="ko-KR" sz="1800" dirty="0"/>
              <a:t>();</a:t>
            </a:r>
          </a:p>
          <a:p>
            <a:pPr lvl="1"/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1074420" y="2063264"/>
            <a:ext cx="67513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ObjectOutputStream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outputStream</a:t>
            </a:r>
            <a:r>
              <a:rPr lang="en-US" altLang="ko-KR" sz="2000" dirty="0"/>
              <a:t> =   new </a:t>
            </a:r>
            <a:r>
              <a:rPr lang="en-US" altLang="ko-KR" sz="2000" dirty="0" err="1"/>
              <a:t>ObjectOutputStream</a:t>
            </a:r>
            <a:r>
              <a:rPr lang="en-US" altLang="ko-KR" sz="2000" dirty="0"/>
              <a:t>( new </a:t>
            </a:r>
            <a:r>
              <a:rPr lang="en-US" altLang="ko-KR" sz="2000" dirty="0" err="1"/>
              <a:t>FileOutputStream</a:t>
            </a:r>
            <a:r>
              <a:rPr lang="en-US" altLang="ko-KR" sz="2000" dirty="0"/>
              <a:t>("numbers.dat"));</a:t>
            </a:r>
          </a:p>
        </p:txBody>
      </p:sp>
    </p:spTree>
    <p:extLst>
      <p:ext uri="{BB962C8B-B14F-4D97-AF65-F5344CB8AC3E}">
        <p14:creationId xmlns:p14="http://schemas.microsoft.com/office/powerpoint/2010/main" val="4293521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Creating a Binary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Writing primitive values to a binary file</a:t>
            </a:r>
            <a:endParaRPr lang="ko-KR" altLang="en-US" dirty="0"/>
          </a:p>
          <a:p>
            <a:r>
              <a:rPr lang="en-US" altLang="ko-KR" dirty="0"/>
              <a:t>Note the line to open the file</a:t>
            </a:r>
          </a:p>
          <a:p>
            <a:pPr lvl="1"/>
            <a:r>
              <a:rPr lang="en-US" altLang="ko-KR" dirty="0"/>
              <a:t>Constructor for </a:t>
            </a:r>
            <a:r>
              <a:rPr lang="en-US" altLang="ko-KR" dirty="0" err="1"/>
              <a:t>ObjectOutputStream</a:t>
            </a:r>
            <a:r>
              <a:rPr lang="en-US" altLang="ko-KR" dirty="0"/>
              <a:t> cannot take a String parameter</a:t>
            </a:r>
          </a:p>
          <a:p>
            <a:pPr lvl="1"/>
            <a:r>
              <a:rPr lang="en-US" altLang="ko-KR" dirty="0"/>
              <a:t>Constructor for </a:t>
            </a:r>
            <a:r>
              <a:rPr lang="en-US" altLang="ko-KR" dirty="0" err="1"/>
              <a:t>FileOutputSream</a:t>
            </a:r>
            <a:r>
              <a:rPr lang="en-US" altLang="ko-KR" dirty="0"/>
              <a:t> can take a String parameter</a:t>
            </a:r>
          </a:p>
          <a:p>
            <a:pPr lvl="1"/>
            <a:endParaRPr lang="en-US" altLang="ko-KR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642" y="4304516"/>
            <a:ext cx="6486525" cy="17526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852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2990" y="0"/>
            <a:ext cx="8982075" cy="67710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BinaryOutputDemo</a:t>
            </a:r>
            <a:endParaRPr lang="en-US" altLang="ko-K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"numbers.dat";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try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new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(new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Scanner keyboard = new Scanner (System.in);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("Enter nonnegative integers.");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("Place a negative number at the end.");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do            {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outputStream.writeInt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while (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&gt;= 0);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("Numbers and sentinel value");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("written to the file " +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outputStream.close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("Problem opening the file " +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("Problem with output to file " +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}}</a:t>
            </a:r>
            <a:endParaRPr lang="ko-KR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84262" y="1558108"/>
            <a:ext cx="6259538" cy="432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104560" y="831367"/>
            <a:ext cx="1473092" cy="576000"/>
          </a:xfrm>
          <a:prstGeom prst="wedgeRoundRectCallout">
            <a:avLst>
              <a:gd name="adj1" fmla="val -58175"/>
              <a:gd name="adj2" fmla="val 885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Open a binary file for output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94096" y="3237100"/>
            <a:ext cx="3648463" cy="216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492800" y="2644200"/>
            <a:ext cx="1440160" cy="540000"/>
          </a:xfrm>
          <a:prstGeom prst="wedgeRoundRectCallout">
            <a:avLst>
              <a:gd name="adj1" fmla="val -135425"/>
              <a:gd name="adj2" fmla="val 772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Write an integer value to the file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4262" y="4272394"/>
            <a:ext cx="2297138" cy="33770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09266" y="4390326"/>
            <a:ext cx="1440160" cy="540000"/>
          </a:xfrm>
          <a:prstGeom prst="wedgeRoundRectCallout">
            <a:avLst>
              <a:gd name="adj1" fmla="val -251300"/>
              <a:gd name="adj2" fmla="val -441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 when the writing is done</a:t>
            </a:r>
          </a:p>
        </p:txBody>
      </p:sp>
    </p:spTree>
    <p:extLst>
      <p:ext uri="{BB962C8B-B14F-4D97-AF65-F5344CB8AC3E}">
        <p14:creationId xmlns:p14="http://schemas.microsoft.com/office/powerpoint/2010/main" val="36500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in ObjectOutputStream</a:t>
            </a:r>
            <a:endParaRPr lang="en-US" altLang="ko-KR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en-US" altLang="ko-KR" dirty="0" err="1">
                <a:solidFill>
                  <a:srgbClr val="FF0000"/>
                </a:solidFill>
              </a:rPr>
              <a:t>println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 available</a:t>
            </a:r>
          </a:p>
          <a:p>
            <a:pPr lvl="1"/>
            <a:r>
              <a:rPr lang="en-US" altLang="ko-KR" dirty="0"/>
              <a:t>Instead use </a:t>
            </a:r>
            <a:r>
              <a:rPr lang="en-US" altLang="ko-KR" dirty="0" err="1"/>
              <a:t>writeInt</a:t>
            </a:r>
            <a:r>
              <a:rPr lang="en-US" altLang="ko-KR" dirty="0"/>
              <a:t> method</a:t>
            </a:r>
          </a:p>
          <a:p>
            <a:r>
              <a:rPr lang="en-US" altLang="ko-KR" dirty="0"/>
              <a:t>Binary file stores numbers in binary form</a:t>
            </a:r>
          </a:p>
          <a:p>
            <a:pPr lvl="1"/>
            <a:r>
              <a:rPr lang="en-US" altLang="ko-KR" dirty="0"/>
              <a:t>A sequence of bytes</a:t>
            </a:r>
          </a:p>
          <a:p>
            <a:pPr lvl="1"/>
            <a:r>
              <a:rPr lang="en-US" altLang="ko-KR" dirty="0"/>
              <a:t>One </a:t>
            </a:r>
            <a:br>
              <a:rPr lang="en-US" altLang="ko-KR" dirty="0"/>
            </a:br>
            <a:r>
              <a:rPr lang="en-US" altLang="ko-KR" dirty="0"/>
              <a:t>immediately </a:t>
            </a:r>
            <a:br>
              <a:rPr lang="en-US" altLang="ko-KR" dirty="0"/>
            </a:br>
            <a:r>
              <a:rPr lang="en-US" altLang="ko-KR" dirty="0"/>
              <a:t>after another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1050" y="3539013"/>
            <a:ext cx="5500688" cy="1852613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892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in ObjectOutputStream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27257" y="1421258"/>
            <a:ext cx="6202248" cy="4968240"/>
            <a:chOff x="1615872" y="1600200"/>
            <a:chExt cx="5545931" cy="456628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872" y="1600200"/>
              <a:ext cx="5545931" cy="456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737403" y="3502189"/>
              <a:ext cx="5364000" cy="3960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117D0-39B2-4A07-A37C-56065DEDE1B6}"/>
              </a:ext>
            </a:extLst>
          </p:cNvPr>
          <p:cNvSpPr txBox="1"/>
          <p:nvPr/>
        </p:nvSpPr>
        <p:spPr>
          <a:xfrm>
            <a:off x="6703373" y="4844082"/>
            <a:ext cx="2346683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provide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writeXXX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2000" dirty="0"/>
              <a:t>methods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2228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in ObjectOutputStream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19067" y="1316672"/>
            <a:ext cx="6479121" cy="5084127"/>
            <a:chOff x="1369479" y="1598613"/>
            <a:chExt cx="5545932" cy="438609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480" y="1598613"/>
              <a:ext cx="5545931" cy="255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479" y="4149533"/>
              <a:ext cx="5545931" cy="1835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31641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Writing Strings to a Binary File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79413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Use method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writeUTF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Example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</a:t>
            </a:r>
            <a:r>
              <a:rPr lang="en-US" altLang="ko-KR" sz="2800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outputStream.writeUTF</a:t>
            </a:r>
            <a:r>
              <a:rPr lang="en-US" altLang="ko-KR" sz="28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("Hi Mom");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UTF stands for </a:t>
            </a:r>
            <a:r>
              <a:rPr lang="en-US" altLang="ko-KR" i="1" dirty="0">
                <a:ea typeface="굴림" charset="-127"/>
              </a:rPr>
              <a:t>Unicode Text Format</a:t>
            </a:r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Uses a varying number of bytes to store different strings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Depends on length of string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Contrast to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writeInt</a:t>
            </a:r>
            <a:r>
              <a:rPr lang="en-US" altLang="ko-KR" dirty="0">
                <a:ea typeface="굴림" charset="-127"/>
              </a:rPr>
              <a:t> which uses same for each</a:t>
            </a:r>
          </a:p>
        </p:txBody>
      </p:sp>
    </p:spTree>
    <p:extLst>
      <p:ext uri="{BB962C8B-B14F-4D97-AF65-F5344CB8AC3E}">
        <p14:creationId xmlns:p14="http://schemas.microsoft.com/office/powerpoint/2010/main" val="3624316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Reading from a Binary File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File must be opened as an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endParaRPr lang="en-US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/>
              <a:t>Read from binary file using methods which correspond to write methods</a:t>
            </a:r>
          </a:p>
          <a:p>
            <a:pPr lvl="1" eaLnBrk="1" hangingPunct="1">
              <a:defRPr/>
            </a:pPr>
            <a:r>
              <a:rPr lang="en-US" sz="2800" dirty="0"/>
              <a:t>Integer written with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writeInt</a:t>
            </a:r>
            <a:r>
              <a:rPr lang="en-US" sz="2800" dirty="0"/>
              <a:t> will be read with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readInt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8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Text Files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70C0"/>
                </a:solidFill>
              </a:rPr>
              <a:t>Binary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data and programs are ultimately just 0s and 1s</a:t>
            </a:r>
          </a:p>
          <a:p>
            <a:pPr lvl="1"/>
            <a:r>
              <a:rPr lang="en-US" dirty="0"/>
              <a:t>each digit can have one of two values, hence binary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Text files</a:t>
            </a:r>
          </a:p>
          <a:p>
            <a:pPr lvl="1"/>
            <a:r>
              <a:rPr lang="en-US" dirty="0"/>
              <a:t>Sequences of characters</a:t>
            </a:r>
          </a:p>
          <a:p>
            <a:pPr lvl="1"/>
            <a:r>
              <a:rPr lang="en-US" dirty="0"/>
              <a:t>Lines are separated by newline (\n) characters</a:t>
            </a:r>
          </a:p>
          <a:p>
            <a:pPr lvl="2"/>
            <a:r>
              <a:rPr lang="en-US" altLang="ko-KR" dirty="0"/>
              <a:t>E.g., Java program source code</a:t>
            </a:r>
          </a:p>
          <a:p>
            <a:pPr lvl="1"/>
            <a:r>
              <a:rPr lang="en-US" altLang="ko-KR" dirty="0"/>
              <a:t>Can be viewed and edited with text editors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Binary files</a:t>
            </a:r>
          </a:p>
          <a:p>
            <a:pPr lvl="1"/>
            <a:r>
              <a:rPr lang="en-US" altLang="ko-KR" dirty="0"/>
              <a:t>Bytes represent various types of encoded information</a:t>
            </a:r>
          </a:p>
          <a:p>
            <a:pPr lvl="2"/>
            <a:r>
              <a:rPr lang="en-US" altLang="ko-KR" dirty="0"/>
              <a:t>E.g., movie (</a:t>
            </a:r>
            <a:r>
              <a:rPr lang="en-US" altLang="ko-KR" dirty="0" err="1"/>
              <a:t>avi</a:t>
            </a:r>
            <a:r>
              <a:rPr lang="en-US" altLang="ko-KR" dirty="0"/>
              <a:t>), image (jpg), music (mp3)</a:t>
            </a:r>
          </a:p>
          <a:p>
            <a:pPr lvl="1"/>
            <a:r>
              <a:rPr lang="en-US" altLang="ko-KR" dirty="0"/>
              <a:t>Require specialized programs for view/edit</a:t>
            </a:r>
          </a:p>
        </p:txBody>
      </p:sp>
    </p:spTree>
    <p:extLst>
      <p:ext uri="{BB962C8B-B14F-4D97-AF65-F5344CB8AC3E}">
        <p14:creationId xmlns:p14="http://schemas.microsoft.com/office/powerpoint/2010/main" val="22411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Reading from a Binary File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methods of class </a:t>
            </a:r>
            <a:r>
              <a:rPr lang="en-US" altLang="ko-KR" dirty="0" err="1"/>
              <a:t>ObjectInputStream</a:t>
            </a:r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1" y="2398390"/>
            <a:ext cx="6194628" cy="381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6618A-BAE4-4F81-B568-1ABD5D89CFE5}"/>
              </a:ext>
            </a:extLst>
          </p:cNvPr>
          <p:cNvSpPr txBox="1"/>
          <p:nvPr/>
        </p:nvSpPr>
        <p:spPr>
          <a:xfrm>
            <a:off x="6651828" y="5111402"/>
            <a:ext cx="2385701" cy="707886"/>
          </a:xfrm>
          <a:prstGeom prst="rect">
            <a:avLst/>
          </a:prstGeom>
          <a:solidFill>
            <a:srgbClr val="6CADDA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provide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readXXX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2000" dirty="0"/>
              <a:t>methods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02808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Reading from a Binary File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View </a:t>
            </a:r>
            <a:r>
              <a:rPr lang="en-US" altLang="ko-KR">
                <a:ea typeface="굴림" charset="-127"/>
                <a:hlinkClick r:id="rId2" action="ppaction://hlinkfile"/>
              </a:rPr>
              <a:t>program to read</a:t>
            </a:r>
            <a:r>
              <a:rPr lang="en-US" altLang="ko-KR">
                <a:ea typeface="굴림" charset="-127"/>
              </a:rPr>
              <a:t>, listing 10.6</a:t>
            </a:r>
            <a:br>
              <a:rPr lang="en-US" altLang="ko-KR">
                <a:ea typeface="굴림" charset="-127"/>
              </a:rPr>
            </a:br>
            <a:r>
              <a:rPr lang="en-US" altLang="ko-KR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b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BinaryInputDemo</a:t>
            </a:r>
          </a:p>
          <a:p>
            <a:endParaRPr lang="en-US" altLang="ko-KR">
              <a:ea typeface="굴림" charset="-127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3186113"/>
            <a:ext cx="4352925" cy="2249487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904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90649"/>
            <a:ext cx="9144000" cy="629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BinaryInputDemo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   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"numbers.dat";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try        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new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(new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("Reading the nonnegative integers");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("in the file " +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inputStream.readInt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while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&gt;= 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inputStream.readInt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("End of reading from file.");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inputStream.close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("Problem opening the file " +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EOFException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("Problem reading the file " +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("Reached end of the file.");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("Problem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eading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the file " +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663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Class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EOFException</a:t>
            </a:r>
            <a:endParaRPr lang="en-US" altLang="ko-KR" sz="3200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Many methods that read from a binary file will throw an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EOFException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lvl="1" eaLnBrk="1" hangingPunct="1"/>
            <a:r>
              <a:rPr lang="en-US" altLang="ko-KR" dirty="0">
                <a:ea typeface="굴림" charset="-127"/>
              </a:rPr>
              <a:t>Can be used to test for end of file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Thus can end a reading loop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2" action="ppaction://hlinkfile"/>
              </a:rPr>
              <a:t>example program</a:t>
            </a:r>
            <a:r>
              <a:rPr lang="en-US" altLang="ko-KR" dirty="0">
                <a:ea typeface="굴림" charset="-127"/>
              </a:rPr>
              <a:t>, listing 10.7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class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EOFExceptionDemo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66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EOFException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>
          <a:xfrm>
            <a:off x="457200" y="1368321"/>
            <a:ext cx="8229600" cy="4884847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Note the  -1  formerly needed as a sentinel value is now also read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Always a good idea to check for end of file even if you have a sentinel value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17" y="2420888"/>
            <a:ext cx="38766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670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EOFException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0168" y="1368321"/>
            <a:ext cx="84436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BinaryInputDemo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{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"numbers.dat";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try         {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new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(new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("Reading the nonnegative integers");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("in the file " +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inputStream.readInt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while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0)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inputStream.readInt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("End of reading from file.");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inputStream.close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e)       { …. }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EOFException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e)        { …. }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e)        {…. }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2693" y="2066971"/>
            <a:ext cx="7234313" cy="285795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6" name="직사각형 5"/>
          <p:cNvSpPr/>
          <p:nvPr/>
        </p:nvSpPr>
        <p:spPr>
          <a:xfrm>
            <a:off x="1717497" y="3320886"/>
            <a:ext cx="6087609" cy="118694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0" name="TextBox 9"/>
          <p:cNvSpPr txBox="1"/>
          <p:nvPr/>
        </p:nvSpPr>
        <p:spPr>
          <a:xfrm>
            <a:off x="6063916" y="941991"/>
            <a:ext cx="2950103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EOFException</a:t>
            </a:r>
            <a:r>
              <a:rPr lang="ko-KR" altLang="en-US" sz="2000" dirty="0"/>
              <a:t>을 사용하여</a:t>
            </a:r>
            <a:endParaRPr lang="en-US" altLang="ko-KR" sz="2000" dirty="0"/>
          </a:p>
          <a:p>
            <a:r>
              <a:rPr lang="ko-KR" altLang="en-US" sz="2000" dirty="0"/>
              <a:t>여기를 변경</a:t>
            </a:r>
          </a:p>
        </p:txBody>
      </p:sp>
      <p:cxnSp>
        <p:nvCxnSpPr>
          <p:cNvPr id="12" name="직선 화살표 연결선 11"/>
          <p:cNvCxnSpPr>
            <a:stCxn id="10" idx="2"/>
            <a:endCxn id="6" idx="0"/>
          </p:cNvCxnSpPr>
          <p:nvPr/>
        </p:nvCxnSpPr>
        <p:spPr>
          <a:xfrm flipH="1">
            <a:off x="4761302" y="1649877"/>
            <a:ext cx="2777666" cy="167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00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782" y="167933"/>
            <a:ext cx="7703218" cy="662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EOFExceptionDemo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"numbers.dat";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try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new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(new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("Reading ALL the integers");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("in the file " +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try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while (true)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inputStream.readInt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anInteger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catch (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EOFException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("End of reading from file.");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inputStream.close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("Cannot find file " +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catch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("Problem with input from file " +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8"/>
          <p:cNvSpPr>
            <a:spLocks/>
          </p:cNvSpPr>
          <p:nvPr/>
        </p:nvSpPr>
        <p:spPr bwMode="auto">
          <a:xfrm>
            <a:off x="70685" y="2339297"/>
            <a:ext cx="2600325" cy="830997"/>
          </a:xfrm>
          <a:prstGeom prst="borderCallout1">
            <a:avLst>
              <a:gd name="adj1" fmla="val 17477"/>
              <a:gd name="adj2" fmla="val 102500"/>
              <a:gd name="adj3" fmla="val 75383"/>
              <a:gd name="adj4" fmla="val 12054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charset="0"/>
                <a:ea typeface="굴림" charset="-127"/>
              </a:rPr>
              <a:t>Intentional "infinite" loop to process data from input file</a:t>
            </a:r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70682" y="3457848"/>
            <a:ext cx="2600325" cy="584775"/>
          </a:xfrm>
          <a:prstGeom prst="borderCallout1">
            <a:avLst>
              <a:gd name="adj1" fmla="val 17477"/>
              <a:gd name="adj2" fmla="val 102727"/>
              <a:gd name="adj3" fmla="val -45854"/>
              <a:gd name="adj4" fmla="val 1210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charset="0"/>
                <a:ea typeface="굴림" charset="-127"/>
              </a:rPr>
              <a:t>Loop exits when end-of-file exception is thrown</a:t>
            </a:r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>
            <a:off x="70683" y="4357789"/>
            <a:ext cx="2600325" cy="830997"/>
          </a:xfrm>
          <a:prstGeom prst="borderCallout1">
            <a:avLst>
              <a:gd name="adj1" fmla="val 12306"/>
              <a:gd name="adj2" fmla="val 102778"/>
              <a:gd name="adj3" fmla="val 42231"/>
              <a:gd name="adj4" fmla="val 12201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charset="0"/>
                <a:ea typeface="굴림" charset="-127"/>
              </a:rPr>
              <a:t>Processing continues after </a:t>
            </a:r>
            <a:r>
              <a:rPr lang="en-US" altLang="ko-KR" sz="1600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EOFException</a:t>
            </a:r>
            <a:r>
              <a:rPr lang="en-US" altLang="ko-KR" sz="1600" dirty="0">
                <a:solidFill>
                  <a:schemeClr val="bg1"/>
                </a:solidFill>
                <a:latin typeface="Arial" charset="0"/>
                <a:ea typeface="굴림" charset="-127"/>
              </a:rPr>
              <a:t>: the input file is closed</a:t>
            </a:r>
          </a:p>
        </p:txBody>
      </p:sp>
      <p:sp>
        <p:nvSpPr>
          <p:cNvPr id="8" name="AutoShape 12"/>
          <p:cNvSpPr>
            <a:spLocks/>
          </p:cNvSpPr>
          <p:nvPr/>
        </p:nvSpPr>
        <p:spPr bwMode="auto">
          <a:xfrm>
            <a:off x="3212432" y="2708108"/>
            <a:ext cx="76200" cy="685800"/>
          </a:xfrm>
          <a:prstGeom prst="leftBracket">
            <a:avLst>
              <a:gd name="adj" fmla="val 7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743200" y="3676650"/>
            <a:ext cx="128337" cy="2158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586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10.5 </a:t>
            </a:r>
            <a:r>
              <a:rPr lang="en-US" altLang="ko-KR" dirty="0">
                <a:ea typeface="굴림" charset="-127"/>
              </a:rPr>
              <a:t>Binary-File I/O, Objects &amp; Arrays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565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Binary-File I/O with Class Objects</a:t>
            </a:r>
            <a:endParaRPr lang="en-US" altLang="ko-KR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need to write/read objects other than Strings</a:t>
            </a:r>
          </a:p>
          <a:p>
            <a:pPr lvl="1"/>
            <a:r>
              <a:rPr lang="en-US" dirty="0"/>
              <a:t>Possible to write the individual instance variable values</a:t>
            </a:r>
          </a:p>
          <a:p>
            <a:pPr lvl="1"/>
            <a:r>
              <a:rPr lang="en-US" dirty="0"/>
              <a:t>Then reconstruct the object when file is read</a:t>
            </a:r>
          </a:p>
          <a:p>
            <a:r>
              <a:rPr lang="en-US" altLang="ko-KR" dirty="0"/>
              <a:t>You can also read and write objects to files !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42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Serialization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provides </a:t>
            </a:r>
            <a:r>
              <a:rPr lang="en-US" altLang="ko-KR" i="1" dirty="0"/>
              <a:t>object serialization </a:t>
            </a:r>
            <a:r>
              <a:rPr lang="en-US" altLang="ko-KR" dirty="0"/>
              <a:t>to write/read an entire object to/from a file</a:t>
            </a:r>
          </a:p>
          <a:p>
            <a:r>
              <a:rPr lang="en-US" altLang="ko-KR" dirty="0"/>
              <a:t>A </a:t>
            </a:r>
            <a:r>
              <a:rPr lang="en-US" altLang="ko-KR" i="1" dirty="0"/>
              <a:t>serialized object </a:t>
            </a:r>
            <a:r>
              <a:rPr lang="en-US" altLang="ko-KR" dirty="0"/>
              <a:t>is represented as a sequence of bytes that contains the object’s data and its type information</a:t>
            </a:r>
          </a:p>
          <a:p>
            <a:pPr lvl="1"/>
            <a:r>
              <a:rPr lang="en-US" altLang="ko-KR" dirty="0"/>
              <a:t>It can be read from the file and </a:t>
            </a:r>
            <a:r>
              <a:rPr lang="en-US" altLang="ko-KR" i="1" dirty="0"/>
              <a:t>de-serialized </a:t>
            </a:r>
            <a:r>
              <a:rPr lang="en-US" altLang="ko-KR" dirty="0"/>
              <a:t>to reconstruct the object in memory</a:t>
            </a:r>
          </a:p>
          <a:p>
            <a:r>
              <a:rPr lang="en-US" altLang="ko-KR" dirty="0"/>
              <a:t>The class must implement </a:t>
            </a:r>
            <a:r>
              <a:rPr lang="en-US" altLang="ko-KR" i="1" dirty="0">
                <a:solidFill>
                  <a:schemeClr val="accent2"/>
                </a:solidFill>
              </a:rPr>
              <a:t>Serializable</a:t>
            </a:r>
            <a:r>
              <a:rPr lang="en-US" altLang="ko-KR" i="1" dirty="0"/>
              <a:t>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Serializable interface does not define any methods: No need to implement additional methods!</a:t>
            </a:r>
          </a:p>
        </p:txBody>
      </p:sp>
    </p:spTree>
    <p:extLst>
      <p:ext uri="{BB962C8B-B14F-4D97-AF65-F5344CB8AC3E}">
        <p14:creationId xmlns:p14="http://schemas.microsoft.com/office/powerpoint/2010/main" val="31989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Text Files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70C0"/>
                </a:solidFill>
              </a:rPr>
              <a:t>Binary Files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Number: 127 (decimal)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Text file</a:t>
            </a:r>
          </a:p>
          <a:p>
            <a:pPr lvl="2"/>
            <a:r>
              <a:rPr lang="en-US" sz="2000" dirty="0"/>
              <a:t>Three bytes: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1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,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2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,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7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2"/>
            <a:r>
              <a:rPr lang="en-US" sz="2000" dirty="0"/>
              <a:t>ASCII (decimal): 49, 50, 55</a:t>
            </a:r>
          </a:p>
          <a:p>
            <a:pPr lvl="2"/>
            <a:r>
              <a:rPr lang="en-US" sz="2000" dirty="0"/>
              <a:t>ASCII (octal): 61, 62, 67</a:t>
            </a:r>
          </a:p>
          <a:p>
            <a:pPr lvl="2"/>
            <a:r>
              <a:rPr lang="en-US" sz="2000" dirty="0"/>
              <a:t>ASCII (binary): 00110001, 00110010, 00110111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Binary file</a:t>
            </a:r>
            <a:r>
              <a:rPr lang="en-US" sz="2000" dirty="0"/>
              <a:t>: </a:t>
            </a:r>
          </a:p>
          <a:p>
            <a:pPr lvl="2"/>
            <a:r>
              <a:rPr lang="en-US" sz="2000" dirty="0"/>
              <a:t>One byte (</a:t>
            </a:r>
            <a:r>
              <a:rPr lang="en-US" sz="2000" dirty="0">
                <a:latin typeface="Courier New" charset="0"/>
              </a:rPr>
              <a:t>byte</a:t>
            </a:r>
            <a:r>
              <a:rPr lang="en-US" sz="2000" dirty="0"/>
              <a:t>)</a:t>
            </a:r>
            <a:r>
              <a:rPr lang="en-US" sz="2000" b="1" dirty="0"/>
              <a:t>:</a:t>
            </a:r>
            <a:r>
              <a:rPr lang="en-US" sz="2000" dirty="0"/>
              <a:t> 01111111 (</a:t>
            </a:r>
            <a:r>
              <a:rPr lang="en-US" altLang="ko-KR" dirty="0"/>
              <a:t>7F)</a:t>
            </a:r>
            <a:endParaRPr lang="en-US" sz="2000" dirty="0"/>
          </a:p>
          <a:p>
            <a:pPr lvl="2"/>
            <a:r>
              <a:rPr lang="en-US" sz="2000" dirty="0"/>
              <a:t>Two bytes (</a:t>
            </a:r>
            <a:r>
              <a:rPr lang="en-US" sz="2000" dirty="0">
                <a:latin typeface="Courier New" charset="0"/>
              </a:rPr>
              <a:t>short</a:t>
            </a:r>
            <a:r>
              <a:rPr lang="en-US" sz="2000" dirty="0"/>
              <a:t>): 00000000 01111111 (</a:t>
            </a:r>
            <a:r>
              <a:rPr lang="en-US" altLang="ko-KR" dirty="0"/>
              <a:t>00 7F)</a:t>
            </a:r>
            <a:endParaRPr lang="en-US" sz="2000" dirty="0"/>
          </a:p>
          <a:p>
            <a:pPr lvl="2"/>
            <a:r>
              <a:rPr lang="en-US" sz="2000" dirty="0"/>
              <a:t>Four bytes (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/>
              <a:t>): 00000000 00000000 00000000 01111111 (</a:t>
            </a:r>
            <a:r>
              <a:rPr lang="en-US" altLang="ko-KR" dirty="0"/>
              <a:t>00 00 00 7F)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01370"/>
              </p:ext>
            </p:extLst>
          </p:nvPr>
        </p:nvGraphicFramePr>
        <p:xfrm>
          <a:off x="5761183" y="1985590"/>
          <a:ext cx="3240000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56504"/>
              </p:ext>
            </p:extLst>
          </p:nvPr>
        </p:nvGraphicFramePr>
        <p:xfrm>
          <a:off x="5761183" y="1477962"/>
          <a:ext cx="3240000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477962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text file:</a:t>
            </a:r>
            <a:endParaRPr lang="ko-KR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60257" y="198380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binary file: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905883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use it?</a:t>
            </a:r>
            <a:endParaRPr lang="en-US" altLang="ko-KR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must be serializable</a:t>
            </a:r>
          </a:p>
          <a:p>
            <a:pPr lvl="1"/>
            <a:r>
              <a:rPr lang="en-US" altLang="ko-KR" dirty="0"/>
              <a:t>import java.io.*</a:t>
            </a:r>
          </a:p>
          <a:p>
            <a:pPr lvl="1"/>
            <a:r>
              <a:rPr lang="en-US" altLang="ko-KR" dirty="0"/>
              <a:t>implement Serializable interface</a:t>
            </a:r>
          </a:p>
          <a:p>
            <a:pPr lvl="1"/>
            <a:r>
              <a:rPr lang="en-US" altLang="ko-KR" dirty="0"/>
              <a:t>add implements Serializable to heading of class definition</a:t>
            </a:r>
          </a:p>
          <a:p>
            <a:endParaRPr lang="en-US" altLang="ko-KR" dirty="0"/>
          </a:p>
          <a:p>
            <a:r>
              <a:rPr lang="en-US" altLang="ko-KR" dirty="0"/>
              <a:t>Methods used:</a:t>
            </a:r>
          </a:p>
          <a:p>
            <a:endParaRPr lang="en-US" altLang="ko-KR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0126" y="4573363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latin typeface="Arial" charset="0"/>
                <a:ea typeface="굴림" charset="-127"/>
              </a:rPr>
              <a:t>to </a:t>
            </a:r>
            <a:r>
              <a:rPr lang="en-US" altLang="ko-KR" sz="2000" b="1" dirty="0">
                <a:solidFill>
                  <a:srgbClr val="0000CC"/>
                </a:solidFill>
                <a:latin typeface="Arial" charset="0"/>
                <a:ea typeface="굴림" charset="-127"/>
              </a:rPr>
              <a:t>write</a:t>
            </a:r>
            <a:r>
              <a:rPr lang="en-US" altLang="ko-KR" sz="2000" dirty="0">
                <a:latin typeface="Arial" charset="0"/>
                <a:ea typeface="굴림" charset="-127"/>
              </a:rPr>
              <a:t> object to file:</a:t>
            </a:r>
          </a:p>
          <a:p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writeObject</a:t>
            </a:r>
            <a:r>
              <a:rPr lang="en-US" altLang="ko-KR" sz="2000" dirty="0">
                <a:latin typeface="Arial" charset="0"/>
                <a:ea typeface="굴림" charset="-127"/>
              </a:rPr>
              <a:t> method in </a:t>
            </a:r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ObjectOutputStream</a:t>
            </a:r>
            <a:endParaRPr lang="en-US" altLang="ko-KR" sz="2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271836" y="4573362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latin typeface="Arial" charset="0"/>
                <a:ea typeface="굴림" charset="-127"/>
              </a:rPr>
              <a:t>to </a:t>
            </a:r>
            <a:r>
              <a:rPr lang="en-US" altLang="ko-KR" sz="2000" b="1" dirty="0">
                <a:solidFill>
                  <a:srgbClr val="0000CC"/>
                </a:solidFill>
                <a:latin typeface="Arial" charset="0"/>
                <a:ea typeface="굴림" charset="-127"/>
              </a:rPr>
              <a:t>read</a:t>
            </a:r>
            <a:r>
              <a:rPr lang="en-US" altLang="ko-KR" sz="2000" dirty="0">
                <a:latin typeface="Arial" charset="0"/>
                <a:ea typeface="굴림" charset="-127"/>
              </a:rPr>
              <a:t> object from file: </a:t>
            </a:r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readObject</a:t>
            </a:r>
            <a:r>
              <a:rPr lang="en-US" altLang="ko-KR" sz="2000" dirty="0">
                <a:latin typeface="Arial" charset="0"/>
                <a:ea typeface="굴림" charset="-127"/>
              </a:rPr>
              <a:t> method in </a:t>
            </a:r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ObjectInputStream</a:t>
            </a:r>
            <a:endParaRPr lang="en-US" altLang="ko-KR" sz="2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1151523" y="3556060"/>
            <a:ext cx="6391493" cy="40011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public class Species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implements</a:t>
            </a:r>
            <a:r>
              <a:rPr lang="en-US" altLang="ko-KR" sz="2000" b="1" dirty="0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Serializable</a:t>
            </a:r>
            <a:endParaRPr lang="en-US" altLang="ko-KR" sz="2000" b="1" dirty="0"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245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Writing objects to a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ObjectOutputStream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objectOut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=</a:t>
            </a:r>
            <a:b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  </a:t>
            </a:r>
            <a:r>
              <a:rPr lang="en-US" altLang="ko-KR" sz="2400" dirty="0">
                <a:solidFill>
                  <a:srgbClr val="7030A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new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ObjectOutputStream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b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     new </a:t>
            </a:r>
            <a:r>
              <a:rPr lang="en-US" altLang="ko-KR" sz="24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BufferedOutputStream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b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        new </a:t>
            </a:r>
            <a:r>
              <a:rPr lang="en-US" altLang="ko-KR" sz="24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FileOutputStream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fileName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)));</a:t>
            </a:r>
            <a:b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endParaRPr lang="en-US" altLang="ko-KR" sz="2400" dirty="0"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  <a:p>
            <a:pPr>
              <a:buFontTx/>
              <a:buChar char=" "/>
            </a:pPr>
            <a:r>
              <a:rPr lang="en-US" altLang="ko-KR" sz="24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objectOut.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writeObject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00B05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serializableObject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);</a:t>
            </a:r>
            <a:b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endParaRPr lang="en-US" altLang="ko-KR" sz="2400" dirty="0"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  <a:p>
            <a:pPr>
              <a:buFontTx/>
              <a:buChar char=" "/>
            </a:pPr>
            <a:r>
              <a:rPr lang="en-US" altLang="ko-KR" sz="24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objectOut.close</a:t>
            </a:r>
            <a:r>
              <a:rPr lang="en-US" altLang="ko-KR" sz="24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42437616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Reading objects from a file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ObjectInputStream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objectIn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=</a:t>
            </a:r>
            <a:b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  </a:t>
            </a:r>
            <a:r>
              <a:rPr lang="en-US" altLang="ko-KR" sz="2000" dirty="0">
                <a:solidFill>
                  <a:srgbClr val="7030A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new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ObjectInputStream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b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     new </a:t>
            </a:r>
            <a:r>
              <a:rPr lang="en-US" altLang="ko-KR" sz="20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BufferedInputStream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b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        new </a:t>
            </a:r>
            <a:r>
              <a:rPr lang="en-US" altLang="ko-KR" sz="20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FileInputStream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fileName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)));</a:t>
            </a:r>
            <a:b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endParaRPr lang="en-US" altLang="ko-KR" sz="2000" dirty="0"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  <a:p>
            <a:pPr>
              <a:buFontTx/>
              <a:buChar char=" "/>
            </a:pP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myObject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= (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itsType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20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objectIn.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readObject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 );</a:t>
            </a:r>
            <a:b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</a:br>
            <a:endParaRPr lang="en-US" altLang="ko-KR" sz="2000" dirty="0"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  <a:p>
            <a:pPr>
              <a:buFontTx/>
              <a:buChar char=" "/>
            </a:pPr>
            <a:r>
              <a:rPr lang="en-US" altLang="ko-KR" sz="2000" dirty="0" err="1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objectIn.close</a:t>
            </a:r>
            <a:r>
              <a:rPr lang="en-US" altLang="ko-KR" sz="2000" dirty="0"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15966237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9758" y="1368321"/>
            <a:ext cx="8844483" cy="4946755"/>
            <a:chOff x="899592" y="2132856"/>
            <a:chExt cx="6660000" cy="3446376"/>
          </a:xfrm>
        </p:grpSpPr>
        <p:sp>
          <p:nvSpPr>
            <p:cNvPr id="6" name="Text Box 1"/>
            <p:cNvSpPr txBox="1"/>
            <p:nvPr/>
          </p:nvSpPr>
          <p:spPr>
            <a:xfrm>
              <a:off x="899592" y="2132856"/>
              <a:ext cx="6660000" cy="3446376"/>
            </a:xfrm>
            <a:prstGeom prst="rect">
              <a:avLst/>
            </a:prstGeom>
            <a:no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ObjectOutputStream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outputStream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null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String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sz="1600" kern="0" dirty="0" err="1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species.records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try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{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outputStream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new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ObjectOutputStream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new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FileOutputStream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 </a:t>
              </a: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catch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IOException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600" kern="0" dirty="0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 {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6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"Error opening output file: "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+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600" i="1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exit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(0);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Species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califCondor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new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Species(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sz="1600" kern="0" dirty="0" err="1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Calif.Condor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, 27, 0.02);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try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{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outputStream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.writeObject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califCondor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outputStream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.close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 </a:t>
              </a:r>
              <a:r>
                <a:rPr lang="en-US" sz="16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catch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IOException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600" kern="0" dirty="0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 {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6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"Error writing to file: "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+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600" i="1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exit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(0);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6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6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6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"Record sent to file: "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+ </a:t>
              </a:r>
              <a:r>
                <a:rPr lang="en-US" sz="16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6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59632" y="4122327"/>
              <a:ext cx="3312368" cy="2160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5436096" y="4134216"/>
              <a:ext cx="1512000" cy="540000"/>
            </a:xfrm>
            <a:prstGeom prst="wedgeRoundRectCallout">
              <a:avLst>
                <a:gd name="adj1" fmla="val -105576"/>
                <a:gd name="adj2" fmla="val -31955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Write an object to a binary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5923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i="1" dirty="0"/>
              <a:t>cont’d</a:t>
            </a:r>
            <a:endParaRPr lang="ko-KR" altLang="en-US" i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22248" y="1437691"/>
            <a:ext cx="7899504" cy="4420655"/>
            <a:chOff x="899592" y="2132856"/>
            <a:chExt cx="6480000" cy="3888000"/>
          </a:xfrm>
        </p:grpSpPr>
        <p:sp>
          <p:nvSpPr>
            <p:cNvPr id="5" name="Text Box 1"/>
            <p:cNvSpPr txBox="1"/>
            <p:nvPr/>
          </p:nvSpPr>
          <p:spPr>
            <a:xfrm>
              <a:off x="899592" y="2132856"/>
              <a:ext cx="6480000" cy="3888000"/>
            </a:xfrm>
            <a:prstGeom prst="rect">
              <a:avLst/>
            </a:prstGeom>
            <a:no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ObjectInputStream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inputStream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null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try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{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inputStream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new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ObjectInputStream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new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FileInputStream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 </a:t>
              </a: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catch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IOException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sz="1400" kern="0" dirty="0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 {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"Error opening input file: "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+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i="1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exit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(0);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Species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readOne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</a:t>
              </a: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null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try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{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readOne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= (Species)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inputStream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.readObject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inputStream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.close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 </a:t>
              </a:r>
              <a:r>
                <a:rPr lang="en-US" sz="1400" b="1" kern="0" dirty="0">
                  <a:solidFill>
                    <a:srgbClr val="7F0055"/>
                  </a:solidFill>
                  <a:effectLst/>
                  <a:latin typeface="Consolas"/>
                  <a:ea typeface="맑은 고딕"/>
                  <a:cs typeface="Times New Roman"/>
                </a:rPr>
                <a:t>catch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(Exception </a:t>
              </a:r>
              <a:r>
                <a:rPr lang="en-US" sz="1400" kern="0" dirty="0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 {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"Error reading from file: "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+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   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i="1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exit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(0);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}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"The following were read from the file: "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 + 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fileName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 err="1">
                  <a:solidFill>
                    <a:srgbClr val="6A3E3E"/>
                  </a:solidFill>
                  <a:effectLst/>
                  <a:latin typeface="Consolas"/>
                  <a:ea typeface="맑은 고딕"/>
                  <a:cs typeface="Times New Roman"/>
                </a:rPr>
                <a:t>readOne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System.</a:t>
              </a:r>
              <a:r>
                <a:rPr lang="en-US" sz="1400" b="1" i="1" kern="0" dirty="0" err="1">
                  <a:solidFill>
                    <a:srgbClr val="0000C0"/>
                  </a:solidFill>
                  <a:effectLst/>
                  <a:latin typeface="Consolas"/>
                  <a:ea typeface="맑은 고딕"/>
                  <a:cs typeface="Times New Roman"/>
                </a:rPr>
                <a:t>out</a:t>
              </a:r>
              <a:r>
                <a:rPr lang="en-US" sz="1400" kern="0" dirty="0" err="1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.println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(</a:t>
              </a:r>
              <a:r>
                <a:rPr lang="en-US" sz="1400" kern="0" dirty="0">
                  <a:solidFill>
                    <a:srgbClr val="2A00FF"/>
                  </a:solidFill>
                  <a:effectLst/>
                  <a:latin typeface="Consolas"/>
                  <a:ea typeface="맑은 고딕"/>
                  <a:cs typeface="Times New Roman"/>
                </a:rPr>
                <a:t>"End of program."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Consolas"/>
                  <a:ea typeface="맑은 고딕"/>
                  <a:cs typeface="Times New Roman"/>
                </a:rPr>
                <a:t>);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59632" y="4087687"/>
              <a:ext cx="3816424" cy="2160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220248" y="3429000"/>
              <a:ext cx="1584000" cy="540000"/>
            </a:xfrm>
            <a:prstGeom prst="wedgeRoundRectCallout">
              <a:avLst>
                <a:gd name="adj1" fmla="val -58175"/>
                <a:gd name="adj2" fmla="val 88522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Read an object from a binary file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785947" y="5542667"/>
            <a:ext cx="3735805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readObject</a:t>
            </a:r>
            <a:r>
              <a:rPr lang="en-US" altLang="ko-KR" sz="1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returns a reference to type Object so it must be cast to Species before assigning to </a:t>
            </a:r>
            <a:r>
              <a:rPr lang="en-US" altLang="ko-KR" sz="16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readOne</a:t>
            </a:r>
            <a:endParaRPr lang="en-US" altLang="ko-KR" sz="16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1542" y="3660333"/>
            <a:ext cx="830179" cy="2455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3" idx="0"/>
            <a:endCxn id="4" idx="2"/>
          </p:cNvCxnSpPr>
          <p:nvPr/>
        </p:nvCxnSpPr>
        <p:spPr>
          <a:xfrm flipH="1" flipV="1">
            <a:off x="2526632" y="3905925"/>
            <a:ext cx="4127218" cy="163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335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 to be serializable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 for a class to be serializable</a:t>
            </a:r>
          </a:p>
          <a:p>
            <a:pPr lvl="1"/>
            <a:r>
              <a:rPr lang="en-US" altLang="ko-KR" dirty="0"/>
              <a:t>Implements interface Serializable</a:t>
            </a:r>
          </a:p>
          <a:p>
            <a:pPr lvl="1"/>
            <a:r>
              <a:rPr lang="en-US" altLang="ko-KR" dirty="0"/>
              <a:t>Any instance variables of a class type are also objects of a serializable class</a:t>
            </a:r>
          </a:p>
          <a:p>
            <a:pPr lvl="1"/>
            <a:r>
              <a:rPr lang="en-US" altLang="ko-KR" dirty="0"/>
              <a:t>Class’s direct superclass (if any) is either serializable or defines a default constructor</a:t>
            </a:r>
          </a:p>
          <a:p>
            <a:r>
              <a:rPr lang="en-US" altLang="ko-KR" dirty="0"/>
              <a:t>Effects of making a class serializable</a:t>
            </a:r>
          </a:p>
          <a:p>
            <a:pPr lvl="1"/>
            <a:r>
              <a:rPr lang="en-US" altLang="ko-KR" dirty="0"/>
              <a:t>Java assigns a serial number( </a:t>
            </a:r>
            <a:r>
              <a:rPr lang="ko-KR" altLang="en-US" dirty="0"/>
              <a:t>일련번호</a:t>
            </a:r>
            <a:r>
              <a:rPr lang="en-US" altLang="ko-KR" dirty="0"/>
              <a:t>) to each object of the class it writes to </a:t>
            </a:r>
            <a:r>
              <a:rPr lang="en-US" altLang="ko-KR" dirty="0" err="1"/>
              <a:t>ObjectOutputStream</a:t>
            </a:r>
            <a:endParaRPr lang="en-US" altLang="ko-KR" dirty="0"/>
          </a:p>
          <a:p>
            <a:pPr lvl="1"/>
            <a:r>
              <a:rPr lang="en-US" altLang="ko-KR" dirty="0"/>
              <a:t>If an object is written to the stream multiple times, only the serial number is written after the first write</a:t>
            </a:r>
          </a:p>
        </p:txBody>
      </p:sp>
    </p:spTree>
    <p:extLst>
      <p:ext uri="{BB962C8B-B14F-4D97-AF65-F5344CB8AC3E}">
        <p14:creationId xmlns:p14="http://schemas.microsoft.com/office/powerpoint/2010/main" val="17449585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objects in binary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 objects in binary files</a:t>
            </a:r>
          </a:p>
          <a:p>
            <a:pPr lvl="1"/>
            <a:r>
              <a:rPr lang="en-US" altLang="ko-KR" dirty="0"/>
              <a:t>Since an array is an object, it is possible to use </a:t>
            </a:r>
            <a:r>
              <a:rPr lang="en-US" altLang="ko-KR" i="1" dirty="0" err="1"/>
              <a:t>writeObject</a:t>
            </a:r>
            <a:r>
              <a:rPr lang="en-US" altLang="ko-KR" dirty="0"/>
              <a:t>() with entire array</a:t>
            </a:r>
          </a:p>
          <a:p>
            <a:pPr lvl="1"/>
            <a:r>
              <a:rPr lang="en-US" altLang="ko-KR" dirty="0"/>
              <a:t>Similarly, use </a:t>
            </a:r>
            <a:r>
              <a:rPr lang="en-US" altLang="ko-KR" i="1" dirty="0" err="1"/>
              <a:t>readObject</a:t>
            </a:r>
            <a:r>
              <a:rPr lang="en-US" altLang="ko-KR" dirty="0"/>
              <a:t>() to read entire array</a:t>
            </a:r>
          </a:p>
        </p:txBody>
      </p:sp>
    </p:spTree>
    <p:extLst>
      <p:ext uri="{BB962C8B-B14F-4D97-AF65-F5344CB8AC3E}">
        <p14:creationId xmlns:p14="http://schemas.microsoft.com/office/powerpoint/2010/main" val="35036216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202" y="155476"/>
            <a:ext cx="3900996" cy="792162"/>
          </a:xfrm>
        </p:spPr>
        <p:txBody>
          <a:bodyPr/>
          <a:lstStyle/>
          <a:p>
            <a:r>
              <a:rPr lang="en-US" altLang="ko-KR" sz="3600" dirty="0"/>
              <a:t>Example : </a:t>
            </a:r>
            <a:br>
              <a:rPr lang="en-US" altLang="ko-KR" dirty="0"/>
            </a:br>
            <a:r>
              <a:rPr lang="en-US" altLang="ko-KR" dirty="0"/>
              <a:t>class Employee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21505" y="43458"/>
            <a:ext cx="5552574" cy="6771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u="sng" dirty="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getId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= id;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getDepartment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setDepartment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(String department)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= department;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getExpLevel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setExpLevel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expLevel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930283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800"/>
                </a:solidFill>
                <a:latin typeface="Gill Sans MT" panose="020B0502020104020203" pitchFamily="34" charset="0"/>
              </a:rPr>
              <a:t>you want to save Employee objects to file and load them at a later date</a:t>
            </a:r>
          </a:p>
        </p:txBody>
      </p:sp>
    </p:spTree>
    <p:extLst>
      <p:ext uri="{BB962C8B-B14F-4D97-AF65-F5344CB8AC3E}">
        <p14:creationId xmlns:p14="http://schemas.microsoft.com/office/powerpoint/2010/main" val="2917831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-15081"/>
            <a:ext cx="3900996" cy="792162"/>
          </a:xfrm>
        </p:spPr>
        <p:txBody>
          <a:bodyPr/>
          <a:lstStyle/>
          <a:p>
            <a:r>
              <a:rPr lang="en-US" altLang="ko-KR" dirty="0"/>
              <a:t>Example : </a:t>
            </a:r>
            <a:br>
              <a:rPr lang="en-US" altLang="ko-KR" dirty="0"/>
            </a:br>
            <a:r>
              <a:rPr lang="en-US" altLang="ko-KR" dirty="0"/>
              <a:t>class Employee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5400" y="1524000"/>
            <a:ext cx="6324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urier New"/>
              </a:rPr>
              <a:t> Employee </a:t>
            </a:r>
            <a:r>
              <a:rPr lang="en-US" altLang="ko-KR" sz="2000" b="1" u="sng" dirty="0">
                <a:solidFill>
                  <a:srgbClr val="0000FF"/>
                </a:solidFill>
                <a:latin typeface="Courier New"/>
              </a:rPr>
              <a:t>implements </a:t>
            </a:r>
            <a:r>
              <a:rPr lang="en-US" altLang="ko-KR" sz="2000" b="1" u="sng" dirty="0" err="1">
                <a:solidFill>
                  <a:srgbClr val="0000FF"/>
                </a:solidFill>
                <a:latin typeface="Courier New"/>
              </a:rPr>
              <a:t>Serializable</a:t>
            </a:r>
            <a:r>
              <a:rPr lang="en-US" altLang="ko-KR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getId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= id;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getDepartment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setDepartment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(String department)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urier New"/>
              </a:rPr>
              <a:t>department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= department;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getExpLevel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setExpLevel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urier New"/>
              </a:rPr>
              <a:t>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000" b="1" dirty="0" err="1">
                <a:solidFill>
                  <a:srgbClr val="000000"/>
                </a:solidFill>
                <a:latin typeface="Courier New"/>
              </a:rPr>
              <a:t>expLevel</a:t>
            </a:r>
            <a:r>
              <a:rPr lang="en-US" altLang="ko-KR" sz="1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105400" y="3810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6800"/>
                </a:solidFill>
                <a:latin typeface="Gill Sans MT" panose="020B0502020104020203" pitchFamily="34" charset="0"/>
              </a:rPr>
              <a:t>you want to save Employee objects to file and load them at a later date</a:t>
            </a:r>
          </a:p>
        </p:txBody>
      </p:sp>
      <p:sp>
        <p:nvSpPr>
          <p:cNvPr id="3" name="폭발 2 2"/>
          <p:cNvSpPr/>
          <p:nvPr/>
        </p:nvSpPr>
        <p:spPr>
          <a:xfrm rot="21156813">
            <a:off x="5481258" y="2130143"/>
            <a:ext cx="2438400" cy="137538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FF00"/>
                </a:solidFill>
              </a:rPr>
              <a:t>That’s all you have to do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6865"/>
            <a:ext cx="8229600" cy="792162"/>
          </a:xfrm>
        </p:spPr>
        <p:txBody>
          <a:bodyPr/>
          <a:lstStyle/>
          <a:p>
            <a:r>
              <a:rPr lang="en-US" altLang="ko-KR" sz="3600" dirty="0">
                <a:ea typeface="굴림" pitchFamily="50" charset="-127"/>
              </a:rPr>
              <a:t>“</a:t>
            </a:r>
            <a:r>
              <a:rPr lang="en-US" altLang="ko-KR" sz="3600" i="1" dirty="0">
                <a:ea typeface="굴림" pitchFamily="50" charset="-127"/>
              </a:rPr>
              <a:t>Good News!”</a:t>
            </a:r>
            <a:br>
              <a:rPr lang="en-US" altLang="ko-KR" sz="36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Implementing the </a:t>
            </a:r>
            <a:r>
              <a:rPr lang="en-US" altLang="ko-KR" sz="24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Serializable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interface is </a:t>
            </a:r>
            <a:r>
              <a:rPr lang="en-US" altLang="ko-KR" sz="2400" i="1" dirty="0">
                <a:ea typeface="굴림" pitchFamily="50" charset="-127"/>
              </a:rPr>
              <a:t>very</a:t>
            </a:r>
            <a:r>
              <a:rPr lang="en-US" altLang="ko-KR" sz="2400" dirty="0">
                <a:ea typeface="굴림" pitchFamily="50" charset="-127"/>
              </a:rPr>
              <a:t> easy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To “implement” an interface means to define all the methods declared by that interface, but...</a:t>
            </a:r>
          </a:p>
          <a:p>
            <a:r>
              <a:rPr lang="en-US" altLang="ko-KR" sz="2800" dirty="0">
                <a:ea typeface="굴림" pitchFamily="50" charset="-127"/>
              </a:rPr>
              <a:t>The </a:t>
            </a:r>
            <a:r>
              <a:rPr lang="en-US" altLang="ko-KR" sz="28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Serializable</a:t>
            </a:r>
            <a:r>
              <a:rPr lang="en-US" altLang="ko-KR" sz="28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ea typeface="굴림" pitchFamily="50" charset="-127"/>
              </a:rPr>
              <a:t>interface does not define any methods!</a:t>
            </a:r>
          </a:p>
          <a:p>
            <a:pPr lvl="1"/>
            <a:r>
              <a:rPr lang="en-US" altLang="ko-KR" sz="2400" dirty="0">
                <a:ea typeface="굴림" pitchFamily="50" charset="-127"/>
              </a:rPr>
              <a:t>Question: What possible use is there for an interface that does not declare any methods?</a:t>
            </a:r>
          </a:p>
          <a:p>
            <a:pPr lvl="1"/>
            <a:r>
              <a:rPr lang="en-US" altLang="ko-KR" sz="2400" dirty="0">
                <a:ea typeface="굴림" pitchFamily="50" charset="-127"/>
              </a:rPr>
              <a:t>Answer: </a:t>
            </a:r>
            <a:r>
              <a:rPr lang="en-US" altLang="ko-KR" sz="24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Serializable</a:t>
            </a:r>
            <a:r>
              <a:rPr lang="en-US" altLang="ko-KR" sz="2400" dirty="0">
                <a:solidFill>
                  <a:srgbClr val="0000FF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is used as flag to tell Java it needs to do extra work with this class</a:t>
            </a:r>
            <a:endParaRPr lang="en-US" altLang="ko-KR" dirty="0">
              <a:ea typeface="굴림" pitchFamily="50" charset="-127"/>
            </a:endParaRPr>
          </a:p>
          <a:p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590014"/>
      </p:ext>
    </p:extLst>
  </p:cSld>
  <p:clrMapOvr>
    <a:masterClrMapping/>
  </p:clrMapOvr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11404</TotalTime>
  <Words>9063</Words>
  <Application>Microsoft Office PowerPoint</Application>
  <PresentationFormat>화면 슬라이드 쇼(4:3)</PresentationFormat>
  <Paragraphs>1345</Paragraphs>
  <Slides>106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22" baseType="lpstr">
      <vt:lpstr>Apple SD Gothic Neo</vt:lpstr>
      <vt:lpstr>Arial Unicode MS</vt:lpstr>
      <vt:lpstr>Monotype Sorts</vt:lpstr>
      <vt:lpstr>ＭＳ Ｐゴシック</vt:lpstr>
      <vt:lpstr>宋体</vt:lpstr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Gill Sans MT</vt:lpstr>
      <vt:lpstr>Times New Roman</vt:lpstr>
      <vt:lpstr>Trebuchet MS</vt:lpstr>
      <vt:lpstr>UNC-5-ed</vt:lpstr>
      <vt:lpstr>PowerPoint 프레젠테이션</vt:lpstr>
      <vt:lpstr>10.1 An Overview of Streams and File I/O</vt:lpstr>
      <vt:lpstr>Concept of a Stream</vt:lpstr>
      <vt:lpstr>Concept of a Stream</vt:lpstr>
      <vt:lpstr>Concept of a Stream</vt:lpstr>
      <vt:lpstr>PowerPoint 프레젠테이션</vt:lpstr>
      <vt:lpstr>Why Use Files for I/O</vt:lpstr>
      <vt:lpstr>Text Files and Binary Files</vt:lpstr>
      <vt:lpstr>Text Files and Binary Files</vt:lpstr>
      <vt:lpstr>PowerPoint 프레젠테이션</vt:lpstr>
      <vt:lpstr>10.1 JAVA I/O</vt:lpstr>
      <vt:lpstr>Java I/O</vt:lpstr>
      <vt:lpstr>Java I/O is very powerful</vt:lpstr>
      <vt:lpstr>Java I/O - Too much choice?</vt:lpstr>
      <vt:lpstr>Java I/O – Summary</vt:lpstr>
      <vt:lpstr>Basic IO</vt:lpstr>
      <vt:lpstr>Scanner class</vt:lpstr>
      <vt:lpstr>Basic IO</vt:lpstr>
      <vt:lpstr>Appendix</vt:lpstr>
      <vt:lpstr>I/O Stream class</vt:lpstr>
      <vt:lpstr>I/O Stream + Buffer class</vt:lpstr>
      <vt:lpstr>PowerPoint 프레젠테이션</vt:lpstr>
      <vt:lpstr>More about String &amp; String buffer </vt:lpstr>
      <vt:lpstr>Using “==“ between two Strings</vt:lpstr>
      <vt:lpstr>JVM memory structure</vt:lpstr>
      <vt:lpstr>10.2 Text-File I/O</vt:lpstr>
      <vt:lpstr>Creating a Text File</vt:lpstr>
      <vt:lpstr>Creating a Text File</vt:lpstr>
      <vt:lpstr>java.io package </vt:lpstr>
      <vt:lpstr>Creating a Text File</vt:lpstr>
      <vt:lpstr>Every File Has Two Names</vt:lpstr>
      <vt:lpstr>A try Block Is a Block</vt:lpstr>
      <vt:lpstr>Lab: Creating a Text File</vt:lpstr>
      <vt:lpstr>Lab: Creating a Text File</vt:lpstr>
      <vt:lpstr>Why use PrintWriter ?</vt:lpstr>
      <vt:lpstr>Why use PrintWriter ? </vt:lpstr>
      <vt:lpstr>Methods for PrintWriter</vt:lpstr>
      <vt:lpstr>Appending to a Text File</vt:lpstr>
      <vt:lpstr>Closing a File</vt:lpstr>
      <vt:lpstr>Lab: Reading from a Text File (Scanner)</vt:lpstr>
      <vt:lpstr>Lab: Reading from a Text File (Scanner)</vt:lpstr>
      <vt:lpstr>Lab: Reading from a Text File (Scanner)</vt:lpstr>
      <vt:lpstr>Reading from a Text File (Another way)</vt:lpstr>
      <vt:lpstr>Methods for BufferedReader</vt:lpstr>
      <vt:lpstr>Lab: copy file  </vt:lpstr>
      <vt:lpstr>Lab : case 1</vt:lpstr>
      <vt:lpstr>Lab : case 2</vt:lpstr>
      <vt:lpstr>10.3 Techniques for Any File</vt:lpstr>
      <vt:lpstr>Recall: Every File Has Two Names</vt:lpstr>
      <vt:lpstr>Class File</vt:lpstr>
      <vt:lpstr>Programming Example</vt:lpstr>
      <vt:lpstr>PowerPoint 프레젠테이션</vt:lpstr>
      <vt:lpstr>Path Names</vt:lpstr>
      <vt:lpstr>Question</vt:lpstr>
      <vt:lpstr>Revisit Lab : copy file</vt:lpstr>
      <vt:lpstr>Methods of the Class File</vt:lpstr>
      <vt:lpstr>Methods of the Class File</vt:lpstr>
      <vt:lpstr>File Objects in Stream class</vt:lpstr>
      <vt:lpstr>Defining a Method to Open a Stream</vt:lpstr>
      <vt:lpstr>Defining a Method to Open a Stream</vt:lpstr>
      <vt:lpstr>Processing a CSV file</vt:lpstr>
      <vt:lpstr>Processing a CSV file</vt:lpstr>
      <vt:lpstr>Lab: case study</vt:lpstr>
      <vt:lpstr>Lab: case study</vt:lpstr>
      <vt:lpstr>PowerPoint 프레젠테이션</vt:lpstr>
      <vt:lpstr>(Appendix) Reading Words in a String: Using StringTokenizer Class</vt:lpstr>
      <vt:lpstr>(Appendix)  Example: StringTokenizer</vt:lpstr>
      <vt:lpstr>10.4 Basic Binary-File I/O</vt:lpstr>
      <vt:lpstr>Basic Binary File I/O: Object Streams</vt:lpstr>
      <vt:lpstr>Object Streams</vt:lpstr>
      <vt:lpstr>Handling IOException</vt:lpstr>
      <vt:lpstr>ObjectOutputStream Methods</vt:lpstr>
      <vt:lpstr>Lab: Creating a Binary File</vt:lpstr>
      <vt:lpstr>PowerPoint 프레젠테이션</vt:lpstr>
      <vt:lpstr>Methods in ObjectOutputStream</vt:lpstr>
      <vt:lpstr>Methods in ObjectOutputStream</vt:lpstr>
      <vt:lpstr>Methods in ObjectOutputStream</vt:lpstr>
      <vt:lpstr>Writing Strings to a Binary File</vt:lpstr>
      <vt:lpstr>Reading from a Binary File</vt:lpstr>
      <vt:lpstr>Reading from a Binary File</vt:lpstr>
      <vt:lpstr>Lab: Reading from a Binary File</vt:lpstr>
      <vt:lpstr>PowerPoint 프레젠테이션</vt:lpstr>
      <vt:lpstr>Class EOFException</vt:lpstr>
      <vt:lpstr>Class EOFException</vt:lpstr>
      <vt:lpstr>Class EOFException</vt:lpstr>
      <vt:lpstr>PowerPoint 프레젠테이션</vt:lpstr>
      <vt:lpstr>10.5 Binary-File I/O, Objects &amp; Arrays</vt:lpstr>
      <vt:lpstr>Binary-File I/O with Class Objects</vt:lpstr>
      <vt:lpstr>Serialization</vt:lpstr>
      <vt:lpstr>How to use it?</vt:lpstr>
      <vt:lpstr>Writing objects to a file</vt:lpstr>
      <vt:lpstr>Reading objects from a file</vt:lpstr>
      <vt:lpstr>Example</vt:lpstr>
      <vt:lpstr>Example cont’d</vt:lpstr>
      <vt:lpstr>Requirements to be serializable </vt:lpstr>
      <vt:lpstr>Array objects in binary files</vt:lpstr>
      <vt:lpstr>Example :  class Employee</vt:lpstr>
      <vt:lpstr>Example :  class Employee</vt:lpstr>
      <vt:lpstr>“Good News!” Implementing the Serializable interface is very easy</vt:lpstr>
      <vt:lpstr>Lab: serialization</vt:lpstr>
      <vt:lpstr>Lab: serialization</vt:lpstr>
      <vt:lpstr>Practice: Binary-File I/O</vt:lpstr>
      <vt:lpstr>PowerPoint 프레젠테이션</vt:lpstr>
      <vt:lpstr>PowerPoint 프레젠테이션</vt:lpstr>
      <vt:lpstr>Array Objects in Binary Files</vt:lpstr>
      <vt:lpstr>PowerPoint 프레젠테이션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Ahyoung Choi</cp:lastModifiedBy>
  <cp:revision>1333</cp:revision>
  <cp:lastPrinted>2014-05-21T02:32:51Z</cp:lastPrinted>
  <dcterms:created xsi:type="dcterms:W3CDTF">2013-01-10T01:00:39Z</dcterms:created>
  <dcterms:modified xsi:type="dcterms:W3CDTF">2022-05-29T08:40:52Z</dcterms:modified>
</cp:coreProperties>
</file>