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91" r:id="rId9"/>
    <p:sldId id="262" r:id="rId10"/>
    <p:sldId id="289" r:id="rId11"/>
    <p:sldId id="290" r:id="rId12"/>
    <p:sldId id="285" r:id="rId13"/>
    <p:sldId id="287" r:id="rId14"/>
    <p:sldId id="288" r:id="rId15"/>
    <p:sldId id="286" r:id="rId16"/>
    <p:sldId id="271" r:id="rId17"/>
    <p:sldId id="265" r:id="rId18"/>
    <p:sldId id="263" r:id="rId19"/>
    <p:sldId id="264" r:id="rId20"/>
    <p:sldId id="270" r:id="rId21"/>
    <p:sldId id="272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6CADDA"/>
    <a:srgbClr val="6BABD8"/>
    <a:srgbClr val="7AC3F6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272" autoAdjust="0"/>
  </p:normalViewPr>
  <p:slideViewPr>
    <p:cSldViewPr snapToGrid="0" snapToObjects="1">
      <p:cViewPr varScale="1">
        <p:scale>
          <a:sx n="159" d="100"/>
          <a:sy n="159" d="100"/>
        </p:scale>
        <p:origin x="18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color shading indicates a class that is not used in this text, but is included here for reference. You can safely ignore the shaded classes.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22E2D-EFBB-430B-944A-9FC48C5335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 smtClean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March 4, 2014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 smtClean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 smtClean="0">
                <a:solidFill>
                  <a:schemeClr val="accent1"/>
                </a:solidFill>
              </a:rPr>
            </a:br>
            <a:r>
              <a:rPr lang="en-US" sz="3200" b="1" dirty="0" smtClean="0">
                <a:solidFill>
                  <a:schemeClr val="accent1"/>
                </a:solidFill>
              </a:rPr>
              <a:t>Introduction to Java</a:t>
            </a:r>
            <a:endParaRPr lang="en-US" sz="3200" b="1" i="1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ko-KR" sz="3200" b="1" i="1" dirty="0">
                <a:solidFill>
                  <a:srgbClr val="FF0000"/>
                </a:solidFill>
              </a:rPr>
              <a:t>Ch. 13 GUI with Swing</a:t>
            </a:r>
          </a:p>
          <a:p>
            <a:pPr eaLnBrk="1" hangingPunct="1"/>
            <a:r>
              <a:rPr lang="en-US" altLang="ko-KR" sz="3200" b="1" i="1" dirty="0" smtClean="0">
                <a:solidFill>
                  <a:srgbClr val="FF0000"/>
                </a:solidFill>
              </a:rPr>
              <a:t> </a:t>
            </a:r>
            <a:endParaRPr lang="en-US" altLang="ko-KR" sz="32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</a:t>
            </a:r>
            <a:r>
              <a:rPr lang="en-US" altLang="ko-KR" sz="2000" dirty="0" smtClean="0"/>
              <a:t>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 smtClean="0"/>
              <a:t>JFrame</a:t>
            </a:r>
            <a:r>
              <a:rPr lang="en-US" altLang="ko-KR" dirty="0" smtClean="0"/>
              <a:t>: top-level container</a:t>
            </a:r>
          </a:p>
          <a:p>
            <a:pPr lvl="1"/>
            <a:r>
              <a:rPr lang="en-US" altLang="ko-KR" dirty="0"/>
              <a:t>Top-level window with a title and a border</a:t>
            </a:r>
          </a:p>
          <a:p>
            <a:pPr lvl="2"/>
            <a:r>
              <a:rPr lang="en-US" altLang="ko-KR" dirty="0"/>
              <a:t>Usually used as a </a:t>
            </a:r>
            <a:r>
              <a:rPr lang="en-US" altLang="ko-KR" dirty="0" smtClean="0"/>
              <a:t>program’s </a:t>
            </a:r>
            <a:r>
              <a:rPr lang="en-US" altLang="ko-KR" dirty="0"/>
              <a:t>main window</a:t>
            </a:r>
          </a:p>
          <a:p>
            <a:pPr lvl="1"/>
            <a:r>
              <a:rPr lang="en-US" altLang="ko-KR" dirty="0"/>
              <a:t>Widgets (basic components) are added to </a:t>
            </a:r>
            <a:r>
              <a:rPr lang="en-US" altLang="ko-KR" dirty="0" smtClean="0"/>
              <a:t>content pane</a:t>
            </a:r>
          </a:p>
          <a:p>
            <a:pPr lvl="2"/>
            <a:r>
              <a:rPr lang="en-US" altLang="ko-KR" dirty="0" smtClean="0"/>
              <a:t>Use </a:t>
            </a:r>
            <a:r>
              <a:rPr lang="en-US" altLang="ko-KR" i="1" dirty="0" err="1"/>
              <a:t>getContentPane</a:t>
            </a:r>
            <a:r>
              <a:rPr lang="en-US" altLang="ko-KR" dirty="0"/>
              <a:t>() to obtain </a:t>
            </a:r>
            <a:r>
              <a:rPr lang="en-US" altLang="ko-KR" dirty="0" smtClean="0"/>
              <a:t>it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83792" y="3933056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JFrame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83792" y="4725144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19896" y="5589240"/>
            <a:ext cx="13680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91856" y="5589240"/>
            <a:ext cx="13680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2"/>
            <a:endCxn id="10" idx="0"/>
          </p:cNvCxnSpPr>
          <p:nvPr/>
        </p:nvCxnSpPr>
        <p:spPr>
          <a:xfrm>
            <a:off x="4139876" y="4365104"/>
            <a:ext cx="0" cy="36004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2" idx="0"/>
          </p:cNvCxnSpPr>
          <p:nvPr/>
        </p:nvCxnSpPr>
        <p:spPr>
          <a:xfrm flipH="1">
            <a:off x="3275856" y="5157192"/>
            <a:ext cx="864020" cy="43204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1" idx="0"/>
          </p:cNvCxnSpPr>
          <p:nvPr/>
        </p:nvCxnSpPr>
        <p:spPr>
          <a:xfrm>
            <a:off x="4139876" y="5157192"/>
            <a:ext cx="864020" cy="43204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오른쪽 중괄호 18"/>
          <p:cNvSpPr/>
          <p:nvPr/>
        </p:nvSpPr>
        <p:spPr>
          <a:xfrm>
            <a:off x="5111984" y="3933056"/>
            <a:ext cx="216024" cy="1224136"/>
          </a:xfrm>
          <a:prstGeom prst="rightBrace">
            <a:avLst>
              <a:gd name="adj1" fmla="val 4649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7204" y="43604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JFrame</a:t>
            </a:r>
            <a:r>
              <a:rPr lang="en-US" altLang="ko-KR" dirty="0"/>
              <a:t> methods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46" y="1352166"/>
            <a:ext cx="5273123" cy="513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Container and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Building a Swing GUI </a:t>
            </a:r>
            <a:r>
              <a:rPr lang="en-US" altLang="ko-KR" dirty="0" smtClean="0"/>
              <a:t>uses:</a:t>
            </a:r>
            <a:endParaRPr lang="en-US" altLang="ko-KR" dirty="0"/>
          </a:p>
          <a:p>
            <a:pPr lvl="1"/>
            <a:r>
              <a:rPr lang="en-US" altLang="ko-KR" dirty="0"/>
              <a:t>Inheritance</a:t>
            </a:r>
          </a:p>
          <a:p>
            <a:pPr lvl="2"/>
            <a:r>
              <a:rPr lang="en-US" altLang="ko-KR" dirty="0" smtClean="0"/>
              <a:t>Make </a:t>
            </a:r>
            <a:r>
              <a:rPr lang="en-US" altLang="ko-KR" dirty="0"/>
              <a:t>your window </a:t>
            </a:r>
            <a:r>
              <a:rPr lang="en-US" altLang="ko-KR" dirty="0" smtClean="0"/>
              <a:t>class derived from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pPr lvl="1"/>
            <a:r>
              <a:rPr lang="en-US" altLang="ko-KR" dirty="0"/>
              <a:t>Containment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dirty="0" smtClean="0"/>
              <a:t>a Swing container class to place components within</a:t>
            </a:r>
          </a:p>
          <a:p>
            <a:r>
              <a:rPr lang="en-US" altLang="ko-KR" dirty="0" smtClean="0"/>
              <a:t>Class </a:t>
            </a:r>
            <a:r>
              <a:rPr lang="en-US" altLang="ko-KR" i="1" dirty="0" err="1" smtClean="0"/>
              <a:t>JPanel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imple container, can </a:t>
            </a:r>
            <a:r>
              <a:rPr lang="en-US" altLang="ko-KR" dirty="0"/>
              <a:t>have a color</a:t>
            </a:r>
          </a:p>
          <a:p>
            <a:pPr lvl="1"/>
            <a:r>
              <a:rPr lang="en-US" altLang="ko-KR" dirty="0" smtClean="0"/>
              <a:t>Group </a:t>
            </a:r>
            <a:r>
              <a:rPr lang="en-US" altLang="ko-KR" dirty="0"/>
              <a:t>other </a:t>
            </a:r>
            <a:r>
              <a:rPr lang="en-US" altLang="ko-KR" dirty="0" smtClean="0"/>
              <a:t>component objects using </a:t>
            </a:r>
            <a:r>
              <a:rPr lang="en-US" altLang="ko-KR" b="1" i="1" dirty="0" smtClean="0"/>
              <a:t>add</a:t>
            </a:r>
            <a:r>
              <a:rPr lang="en-US" altLang="ko-KR" dirty="0" smtClean="0"/>
              <a:t>() method</a:t>
            </a:r>
          </a:p>
          <a:p>
            <a:pPr lvl="1"/>
            <a:r>
              <a:rPr lang="en-US" altLang="ko-KR" dirty="0" smtClean="0"/>
              <a:t>Can also be a component of the other Container</a:t>
            </a:r>
          </a:p>
        </p:txBody>
      </p:sp>
    </p:spTree>
    <p:extLst>
      <p:ext uri="{BB962C8B-B14F-4D97-AF65-F5344CB8AC3E}">
        <p14:creationId xmlns:p14="http://schemas.microsoft.com/office/powerpoint/2010/main" val="27330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Each container(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Jpannel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en-US" altLang="ko-KR" dirty="0"/>
              <a:t>has a </a:t>
            </a:r>
            <a:r>
              <a:rPr lang="en-US" altLang="ko-KR" i="1" dirty="0" smtClean="0"/>
              <a:t>layout manager </a:t>
            </a:r>
            <a:endParaRPr lang="en-US" altLang="ko-KR" i="1" dirty="0"/>
          </a:p>
          <a:p>
            <a:pPr lvl="2"/>
            <a:r>
              <a:rPr lang="en-US" altLang="ko-KR" dirty="0"/>
              <a:t>Determines the size and location of contained widgets</a:t>
            </a:r>
          </a:p>
          <a:p>
            <a:pPr lvl="1"/>
            <a:r>
              <a:rPr lang="en-US" altLang="ko-KR" dirty="0"/>
              <a:t>Classes implementing </a:t>
            </a:r>
            <a:r>
              <a:rPr lang="en-US" altLang="ko-KR" i="1" dirty="0" err="1">
                <a:solidFill>
                  <a:schemeClr val="accent2"/>
                </a:solidFill>
              </a:rPr>
              <a:t>LayoutManager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interface:</a:t>
            </a:r>
          </a:p>
          <a:p>
            <a:pPr lvl="2"/>
            <a:r>
              <a:rPr lang="en-US" altLang="ko-KR" dirty="0" err="1" smtClean="0"/>
              <a:t>BorderLayout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GridLayout</a:t>
            </a:r>
            <a:endParaRPr lang="en-US" altLang="ko-KR" dirty="0"/>
          </a:p>
          <a:p>
            <a:pPr lvl="2"/>
            <a:r>
              <a:rPr lang="en-US" altLang="ko-KR" dirty="0" err="1" smtClean="0"/>
              <a:t>BoxLayout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3" y="3665428"/>
            <a:ext cx="7172580" cy="249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58329" y="5073926"/>
            <a:ext cx="1640193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왼쪽에서 오른쪽 배치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7458329" y="4288755"/>
            <a:ext cx="11432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동서남북중앙 </a:t>
            </a:r>
            <a:endParaRPr lang="en-US" altLang="ko-KR" sz="1200" dirty="0" smtClean="0"/>
          </a:p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개 영역 배치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458329" y="5653710"/>
            <a:ext cx="156485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그리드로 배치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Border layout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Five regions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47" y="2012575"/>
            <a:ext cx="519493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"/>
          <p:cNvSpPr txBox="1"/>
          <p:nvPr/>
        </p:nvSpPr>
        <p:spPr>
          <a:xfrm>
            <a:off x="167056" y="3681535"/>
            <a:ext cx="4830891" cy="2374707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Container 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content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.getContentPane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content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.setLayout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BorderLayout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content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"First label here"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),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BorderLayout.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NORTH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content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"Second label there"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),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BorderLayout.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SOUTH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content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"Third label anywhere"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),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BorderLayout.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CENTER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91" y="3681535"/>
            <a:ext cx="33337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AW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292992"/>
            <a:ext cx="3966084" cy="160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Box 1"/>
          <p:cNvSpPr txBox="1"/>
          <p:nvPr/>
        </p:nvSpPr>
        <p:spPr>
          <a:xfrm>
            <a:off x="263488" y="86498"/>
            <a:ext cx="8880512" cy="626129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java.awt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javax.swing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LayoutDemo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</a:t>
            </a:r>
            <a:r>
              <a:rPr lang="en-US" altLang="ko-KR" sz="1200" b="1" kern="0" dirty="0" smtClean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static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final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i="1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= 500;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static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final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i="1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350;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win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MyLayoutDemo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win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.setSize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000000"/>
                </a:solidFill>
                <a:latin typeface="Consolas"/>
                <a:cs typeface="Times New Roman"/>
              </a:rPr>
              <a:t>Container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>
                <a:solidFill>
                  <a:srgbClr val="6A3E3E"/>
                </a:solidFill>
                <a:latin typeface="Consolas"/>
                <a:cs typeface="Times New Roman"/>
              </a:rPr>
              <a:t>content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win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.getContentPane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.setLayout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BorderLayout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JLabel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cs typeface="Times New Roman"/>
              </a:rPr>
              <a:t>"Four Layout Managers</a:t>
            </a:r>
            <a:r>
              <a:rPr lang="en-US" altLang="ko-KR" sz="12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:"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),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BorderLayout.</a:t>
            </a:r>
            <a:r>
              <a:rPr lang="en-US" altLang="ko-KR" sz="12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NORTH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JPanel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JPanel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.setLayout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GridLayout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(2,2));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BorderLayout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FlowLayout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GridLayout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gridPane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BoxLayout</a:t>
            </a:r>
            <a:r>
              <a:rPr lang="en-US" sz="1200" kern="0" dirty="0" smtClean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gridPane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BorderLayout.</a:t>
            </a:r>
            <a:r>
              <a:rPr lang="en-US" altLang="ko-KR" sz="12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CENTER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</a:t>
            </a:r>
            <a:r>
              <a:rPr lang="en-US" altLang="ko-KR" sz="1200" b="1" kern="0" dirty="0" err="1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JPanel</a:t>
            </a:r>
            <a:r>
              <a:rPr lang="en-US" altLang="ko-KR" sz="12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buttonPane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JPanel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buttonPane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.setLayout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FlowLayout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buttonPane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.add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JButton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"OK"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buttonPane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.add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JButton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"Cancel"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content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.add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buttonPane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BorderLayout.</a:t>
            </a:r>
            <a:r>
              <a:rPr lang="en-US" altLang="ko-KR" sz="1200" b="1" i="1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SOUTH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win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.setVisible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true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28" y="3262469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5056216" y="4715913"/>
            <a:ext cx="36540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83216" y="3815913"/>
            <a:ext cx="0" cy="180000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56216" y="3822565"/>
            <a:ext cx="365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56216" y="5615913"/>
            <a:ext cx="365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4098" name="Picture 2" descr="https://t1.daumcdn.net/cfile/tistory/215A073754AE294C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" t="4290" r="3526" b="5281"/>
          <a:stretch/>
        </p:blipFill>
        <p:spPr bwMode="auto">
          <a:xfrm>
            <a:off x="3960341" y="-6178"/>
            <a:ext cx="5134232" cy="169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Swing </a:t>
            </a:r>
            <a:r>
              <a:rPr lang="en-US" altLang="ko-KR" dirty="0" smtClean="0"/>
              <a:t>listeners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Swing </a:t>
            </a:r>
            <a:r>
              <a:rPr lang="en-US" altLang="ko-KR" dirty="0"/>
              <a:t>defines all sorts of Listener interfaces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ActionListener</a:t>
            </a:r>
            <a:r>
              <a:rPr lang="en-US" altLang="ko-KR" dirty="0"/>
              <a:t>, </a:t>
            </a:r>
            <a:r>
              <a:rPr lang="en-US" altLang="ko-KR" dirty="0" err="1"/>
              <a:t>MouseMotionListener</a:t>
            </a:r>
            <a:r>
              <a:rPr lang="en-US" altLang="ko-KR" dirty="0"/>
              <a:t>, </a:t>
            </a:r>
            <a:r>
              <a:rPr lang="en-US" altLang="ko-KR" dirty="0" err="1" smtClean="0"/>
              <a:t>WindowListener</a:t>
            </a:r>
            <a:endParaRPr lang="en-US" altLang="ko-KR" dirty="0" smtClean="0"/>
          </a:p>
          <a:p>
            <a:r>
              <a:rPr lang="en-US" altLang="ko-KR" dirty="0"/>
              <a:t>There are default (empty) implementations for many of the listeners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MouseMotionAdapter</a:t>
            </a:r>
            <a:r>
              <a:rPr lang="en-US" altLang="ko-KR" dirty="0"/>
              <a:t>, </a:t>
            </a:r>
            <a:r>
              <a:rPr lang="en-US" altLang="ko-KR" dirty="0" err="1" smtClean="0"/>
              <a:t>WindowAdapter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60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listener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Derived </a:t>
            </a:r>
            <a:r>
              <a:rPr lang="en-US" altLang="ko-KR" dirty="0"/>
              <a:t>from class </a:t>
            </a:r>
            <a:r>
              <a:rPr lang="en-US" altLang="ko-KR" i="1" dirty="0" err="1" smtClean="0">
                <a:solidFill>
                  <a:schemeClr val="accent2"/>
                </a:solidFill>
              </a:rPr>
              <a:t>WindowAdapter</a:t>
            </a:r>
            <a:endParaRPr lang="en-US" altLang="ko-KR" i="1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7"/>
          <a:stretch/>
        </p:blipFill>
        <p:spPr bwMode="auto">
          <a:xfrm>
            <a:off x="874643" y="2043539"/>
            <a:ext cx="5463985" cy="431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 err="1" smtClean="0"/>
              <a:t>MyFrame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eventlistner</a:t>
            </a:r>
            <a:r>
              <a:rPr lang="en-US" altLang="ko-KR" dirty="0" smtClean="0"/>
              <a:t> Demo</a:t>
            </a:r>
            <a:endParaRPr lang="ko-KR" alt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899592" y="2142157"/>
            <a:ext cx="6660000" cy="3672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javax.swing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MyFrameDemo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final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= 500;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final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350;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 err="1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MyFrameDemo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.setSize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"Click the window close button (x)!"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.getContentPane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().add(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myLabel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WindowHandler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wh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WindowHandler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.addWindowListener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wh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.setVisible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true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100" dirty="0">
                <a:effectLst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97187" y="4705925"/>
            <a:ext cx="3384376" cy="43204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824192" y="2485457"/>
            <a:ext cx="1224000" cy="504000"/>
          </a:xfrm>
          <a:prstGeom prst="wedgeRoundRectCallout">
            <a:avLst>
              <a:gd name="adj1" fmla="val -79340"/>
              <a:gd name="adj2" fmla="val 394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Represented in pixels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92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en-US" altLang="ko-KR" dirty="0" err="1"/>
              <a:t>MyFrame</a:t>
            </a:r>
            <a:r>
              <a:rPr lang="en-US" altLang="ko-KR" dirty="0"/>
              <a:t> &amp; </a:t>
            </a:r>
            <a:r>
              <a:rPr lang="en-US" altLang="ko-KR" dirty="0" err="1" smtClean="0"/>
              <a:t>eventlistner</a:t>
            </a:r>
            <a:r>
              <a:rPr lang="en-US" altLang="ko-KR" dirty="0" smtClean="0"/>
              <a:t> </a:t>
            </a:r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6" name="Text Box 1"/>
          <p:cNvSpPr txBox="1"/>
          <p:nvPr/>
        </p:nvSpPr>
        <p:spPr>
          <a:xfrm>
            <a:off x="899592" y="1499426"/>
            <a:ext cx="7020000" cy="2448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 smtClean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2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java.awt.event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import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javax.swing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.*;</a:t>
            </a:r>
            <a:endParaRPr lang="ko-KR" altLang="ko-KR" sz="1200" kern="100" dirty="0"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WindowHandler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extends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WindowAdapter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kern="0" dirty="0">
                <a:solidFill>
                  <a:srgbClr val="646464"/>
                </a:solidFill>
                <a:effectLst/>
                <a:latin typeface="Consolas"/>
                <a:ea typeface="맑은 고딕"/>
                <a:cs typeface="Times New Roman"/>
              </a:rPr>
              <a:t>@Override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windowClosing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WindowEvent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JOptionPane.</a:t>
            </a:r>
            <a:r>
              <a:rPr lang="en-US" sz="1200" i="1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showMessageDialog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null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"Window is closing"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"Message"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JOptionPane.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INFORMATION_MESSAGE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super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.windowClosing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03848" y="2180226"/>
            <a:ext cx="1872208" cy="2160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04682" y="3237860"/>
            <a:ext cx="2016000" cy="2160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87349"/>
            <a:ext cx="2647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48" y="3947426"/>
            <a:ext cx="5035277" cy="27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Graphical user interface (GUI)</a:t>
            </a:r>
          </a:p>
          <a:p>
            <a:pPr lvl="1"/>
            <a:r>
              <a:rPr lang="en-US" altLang="ko-KR" dirty="0" smtClean="0"/>
              <a:t>Allows </a:t>
            </a:r>
            <a:r>
              <a:rPr lang="en-US" altLang="ko-KR" dirty="0"/>
              <a:t>users to interact </a:t>
            </a:r>
            <a:r>
              <a:rPr lang="en-US" altLang="ko-KR" dirty="0" smtClean="0"/>
              <a:t>with graphical </a:t>
            </a:r>
            <a:r>
              <a:rPr lang="en-US" altLang="ko-KR" dirty="0"/>
              <a:t>icons and visual </a:t>
            </a:r>
            <a:r>
              <a:rPr lang="en-US" altLang="ko-KR" dirty="0" smtClean="0"/>
              <a:t>indicators</a:t>
            </a:r>
          </a:p>
          <a:p>
            <a:pPr lvl="1"/>
            <a:r>
              <a:rPr lang="en-US" altLang="ko-KR" dirty="0"/>
              <a:t>GUI </a:t>
            </a:r>
            <a:r>
              <a:rPr lang="en-US" altLang="ko-KR" dirty="0" smtClean="0"/>
              <a:t>elements: window, menu, button, etc.</a:t>
            </a:r>
          </a:p>
          <a:p>
            <a:r>
              <a:rPr lang="en-US" altLang="ko-KR" i="1" dirty="0" smtClean="0">
                <a:solidFill>
                  <a:schemeClr val="accent2"/>
                </a:solidFill>
              </a:rPr>
              <a:t>Event-driven programming</a:t>
            </a:r>
          </a:p>
          <a:p>
            <a:pPr lvl="1"/>
            <a:r>
              <a:rPr lang="en-US" altLang="ko-KR" dirty="0"/>
              <a:t>A programming paradigm in which the flow of </a:t>
            </a:r>
            <a:r>
              <a:rPr lang="en-US" altLang="ko-KR" dirty="0" smtClean="0"/>
              <a:t>a program </a:t>
            </a:r>
            <a:r>
              <a:rPr lang="en-US" altLang="ko-KR" dirty="0"/>
              <a:t>is determined by </a:t>
            </a:r>
            <a:r>
              <a:rPr lang="en-US" altLang="ko-KR" i="1" dirty="0" smtClean="0">
                <a:solidFill>
                  <a:schemeClr val="accent2"/>
                </a:solidFill>
              </a:rPr>
              <a:t>events</a:t>
            </a:r>
            <a:endParaRPr lang="en-US" altLang="ko-KR" i="1" dirty="0">
              <a:solidFill>
                <a:schemeClr val="accent2"/>
              </a:solidFill>
            </a:endParaRPr>
          </a:p>
          <a:p>
            <a:pPr lvl="2"/>
            <a:r>
              <a:rPr lang="en-US" altLang="ko-KR" dirty="0" smtClean="0"/>
              <a:t>E.g., user </a:t>
            </a:r>
            <a:r>
              <a:rPr lang="en-US" altLang="ko-KR" dirty="0"/>
              <a:t>actions (mouse clicks, key presses, </a:t>
            </a:r>
            <a:r>
              <a:rPr lang="en-US" altLang="ko-KR" dirty="0" smtClean="0"/>
              <a:t>button clicks, etc.), messages </a:t>
            </a:r>
            <a:r>
              <a:rPr lang="en-US" altLang="ko-KR" dirty="0"/>
              <a:t>from other programs</a:t>
            </a:r>
          </a:p>
          <a:p>
            <a:pPr lvl="1"/>
            <a:r>
              <a:rPr lang="en-US" altLang="ko-KR" dirty="0" smtClean="0"/>
              <a:t>The main </a:t>
            </a:r>
            <a:r>
              <a:rPr lang="en-US" altLang="ko-KR" dirty="0"/>
              <a:t>loop </a:t>
            </a:r>
            <a:r>
              <a:rPr lang="en-US" altLang="ko-KR" dirty="0" smtClean="0"/>
              <a:t>listens </a:t>
            </a:r>
            <a:r>
              <a:rPr lang="en-US" altLang="ko-KR" dirty="0"/>
              <a:t>for events, and </a:t>
            </a:r>
            <a:r>
              <a:rPr lang="en-US" altLang="ko-KR" dirty="0" smtClean="0"/>
              <a:t>triggers an </a:t>
            </a:r>
            <a:r>
              <a:rPr lang="en-US" altLang="ko-KR" i="1" dirty="0" smtClean="0">
                <a:solidFill>
                  <a:schemeClr val="accent2"/>
                </a:solidFill>
              </a:rPr>
              <a:t>event handler </a:t>
            </a:r>
            <a:r>
              <a:rPr lang="en-US" altLang="ko-KR" dirty="0" smtClean="0"/>
              <a:t>when an event </a:t>
            </a:r>
            <a:r>
              <a:rPr lang="en-US" altLang="ko-KR" dirty="0"/>
              <a:t>is </a:t>
            </a:r>
            <a:r>
              <a:rPr lang="en-US" altLang="ko-KR" dirty="0" smtClean="0"/>
              <a:t>detected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4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Buttons and Action Listeners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Handling button events</a:t>
            </a:r>
          </a:p>
          <a:p>
            <a:pPr lvl="1"/>
            <a:r>
              <a:rPr lang="en-US" altLang="ko-KR" dirty="0" smtClean="0"/>
              <a:t>Define a class that implements </a:t>
            </a:r>
            <a:r>
              <a:rPr lang="en-US" altLang="ko-KR" i="1" dirty="0" err="1" smtClean="0">
                <a:solidFill>
                  <a:schemeClr val="accent2"/>
                </a:solidFill>
              </a:rPr>
              <a:t>ActionListener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interface</a:t>
            </a:r>
          </a:p>
          <a:p>
            <a:pPr lvl="2"/>
            <a:r>
              <a:rPr lang="en-US" altLang="ko-KR" dirty="0" smtClean="0"/>
              <a:t>class </a:t>
            </a:r>
            <a:r>
              <a:rPr lang="en-US" altLang="ko-KR" dirty="0" err="1" smtClean="0"/>
              <a:t>MyActionHandler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{ … }</a:t>
            </a:r>
          </a:p>
          <a:p>
            <a:pPr lvl="1"/>
            <a:r>
              <a:rPr lang="en-US" altLang="ko-KR" dirty="0" smtClean="0"/>
              <a:t>Define the method to be invoked when an event is sent to the listener</a:t>
            </a:r>
          </a:p>
          <a:p>
            <a:pPr lvl="2"/>
            <a:r>
              <a:rPr lang="en-US" altLang="ko-KR" dirty="0" smtClean="0"/>
              <a:t>public void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ActionEvent</a:t>
            </a:r>
            <a:r>
              <a:rPr lang="en-US" altLang="ko-KR" dirty="0" smtClean="0"/>
              <a:t> e)</a:t>
            </a:r>
          </a:p>
          <a:p>
            <a:pPr lvl="1"/>
            <a:r>
              <a:rPr lang="en-US" altLang="ko-KR" dirty="0" smtClean="0"/>
              <a:t>Register the </a:t>
            </a:r>
            <a:r>
              <a:rPr lang="en-US" altLang="ko-KR" dirty="0"/>
              <a:t>listener for each button</a:t>
            </a:r>
          </a:p>
          <a:p>
            <a:pPr lvl="2"/>
            <a:r>
              <a:rPr lang="en-US" altLang="ko-KR" dirty="0" err="1" smtClean="0"/>
              <a:t>goButton.addActionListener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MyActionHandler</a:t>
            </a:r>
            <a:r>
              <a:rPr lang="en-US" altLang="ko-KR" dirty="0" smtClean="0"/>
              <a:t>());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2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 err="1" smtClean="0"/>
              <a:t>buttonDemo</a:t>
            </a:r>
            <a:endParaRPr lang="ko-KR" alt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457200" y="1189987"/>
            <a:ext cx="8686800" cy="5482483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java.awt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java.awt.event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javax.swing</a:t>
            </a:r>
            <a:r>
              <a:rPr lang="en-US" sz="11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r>
              <a:rPr lang="en-US" sz="11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ButtonDemo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extends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implements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ActionListener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smtClean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public </a:t>
            </a:r>
            <a:r>
              <a:rPr lang="en-US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static final </a:t>
            </a:r>
            <a:r>
              <a:rPr lang="en-US" sz="11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WIDTH  = 500;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public static final </a:t>
            </a:r>
            <a:r>
              <a:rPr lang="en-US" sz="11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HEIGHT = 350;</a:t>
            </a:r>
          </a:p>
          <a:p>
            <a:pPr>
              <a:lnSpc>
                <a:spcPct val="115000"/>
              </a:lnSpc>
            </a:pP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1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ButtonDemo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 {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setSize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b="1" i="1" kern="0" dirty="0">
                <a:solidFill>
                  <a:srgbClr val="0000C0"/>
                </a:solidFill>
                <a:latin typeface="Consolas"/>
                <a:cs typeface="Times New Roman"/>
              </a:rPr>
              <a:t>WIDTH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100" b="1" i="1" kern="0" dirty="0">
                <a:solidFill>
                  <a:srgbClr val="0000C0"/>
                </a:solidFill>
                <a:latin typeface="Consolas"/>
                <a:cs typeface="Times New Roman"/>
              </a:rPr>
              <a:t>HEIGHT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setTitle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>
                <a:solidFill>
                  <a:srgbClr val="2A00FF"/>
                </a:solidFill>
                <a:latin typeface="Consolas"/>
                <a:cs typeface="Times New Roman"/>
              </a:rPr>
              <a:t>"Button Demo"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Container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getContentPane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.setLayout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FlowLayout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latin typeface="Consolas"/>
                <a:cs typeface="Times New Roman"/>
              </a:rPr>
              <a:t> 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JButton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goButton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JButton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>
                <a:solidFill>
                  <a:srgbClr val="2A00FF"/>
                </a:solidFill>
                <a:latin typeface="Consolas"/>
                <a:cs typeface="Times New Roman"/>
              </a:rPr>
              <a:t>"Green"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goButton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.addActionListener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goButton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latin typeface="Consolas"/>
                <a:cs typeface="Times New Roman"/>
              </a:rPr>
              <a:t> 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JButton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stopButton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JButton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>
                <a:solidFill>
                  <a:srgbClr val="2A00FF"/>
                </a:solidFill>
                <a:latin typeface="Consolas"/>
                <a:cs typeface="Times New Roman"/>
              </a:rPr>
              <a:t>"Red"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stopButton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.addActionListener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stopButton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>
                <a:solidFill>
                  <a:srgbClr val="646464"/>
                </a:solidFill>
                <a:latin typeface="Consolas"/>
                <a:cs typeface="Times New Roman"/>
              </a:rPr>
              <a:t>@Override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actionPerformed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ActionEvent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Container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getContentPane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.getActionCommand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().equals(</a:t>
            </a:r>
            <a:r>
              <a:rPr lang="en-US" altLang="ko-KR" sz="1100" kern="0" dirty="0">
                <a:solidFill>
                  <a:srgbClr val="2A00FF"/>
                </a:solidFill>
                <a:latin typeface="Consolas"/>
                <a:cs typeface="Times New Roman"/>
              </a:rPr>
              <a:t>"Green</a:t>
            </a:r>
            <a:r>
              <a:rPr lang="en-US" altLang="ko-KR" sz="11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"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))    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.setBackground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Color.</a:t>
            </a:r>
            <a:r>
              <a:rPr lang="en-US" altLang="ko-KR" sz="11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GREEN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.getActionCommand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().equals(</a:t>
            </a:r>
            <a:r>
              <a:rPr lang="en-US" altLang="ko-KR" sz="1100" kern="0" dirty="0">
                <a:solidFill>
                  <a:srgbClr val="2A00FF"/>
                </a:solidFill>
                <a:latin typeface="Consolas"/>
                <a:cs typeface="Times New Roman"/>
              </a:rPr>
              <a:t>"Red</a:t>
            </a:r>
            <a:r>
              <a:rPr lang="en-US" altLang="ko-KR" sz="11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"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))             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contentPane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.setBackground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Color.</a:t>
            </a:r>
            <a:r>
              <a:rPr lang="en-US" altLang="ko-KR" sz="11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RED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r>
              <a:rPr lang="en-US" altLang="ko-KR" sz="1100" kern="0" dirty="0">
                <a:latin typeface="Consolas"/>
                <a:cs typeface="Times New Roman"/>
              </a:rPr>
              <a:t> 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main(String[] </a:t>
            </a:r>
            <a:r>
              <a:rPr lang="en-US" altLang="ko-KR" sz="1100" kern="0" dirty="0" err="1">
                <a:solidFill>
                  <a:srgbClr val="6A3E3E"/>
                </a:solidFill>
                <a:latin typeface="Consolas"/>
                <a:cs typeface="Times New Roman"/>
              </a:rPr>
              <a:t>args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ButtonDemo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().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/>
                <a:cs typeface="Times New Roman"/>
              </a:rPr>
              <a:t>setVisible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1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1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en-US" altLang="ko-KR" sz="1100" kern="0" dirty="0">
              <a:solidFill>
                <a:srgbClr val="000000"/>
              </a:solidFill>
              <a:latin typeface="Consolas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sz="11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}</a:t>
            </a:r>
            <a:endParaRPr lang="ko-KR" sz="11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1356" y="3151871"/>
            <a:ext cx="2880000" cy="19641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30" y="1818371"/>
            <a:ext cx="3333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121355" y="3366426"/>
            <a:ext cx="3209687" cy="24174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1354" y="3931228"/>
            <a:ext cx="3209687" cy="24174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572000" y="2987082"/>
            <a:ext cx="1335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Green</a:t>
            </a:r>
            <a:r>
              <a:rPr lang="ko-KR" altLang="en-US" sz="1600" dirty="0" smtClean="0"/>
              <a:t>을 왼쪽 </a:t>
            </a:r>
            <a:r>
              <a:rPr lang="en-US" altLang="ko-KR" sz="1600" dirty="0" smtClean="0"/>
              <a:t>Red</a:t>
            </a:r>
            <a:r>
              <a:rPr lang="ko-KR" altLang="en-US" sz="1600" dirty="0" smtClean="0"/>
              <a:t>를 오른쪽에 배치</a:t>
            </a:r>
            <a:endParaRPr lang="ko-KR" altLang="en-US" sz="1600" dirty="0"/>
          </a:p>
        </p:txBody>
      </p:sp>
      <p:sp>
        <p:nvSpPr>
          <p:cNvPr id="3" name="오른쪽 화살표 2"/>
          <p:cNvSpPr/>
          <p:nvPr/>
        </p:nvSpPr>
        <p:spPr>
          <a:xfrm>
            <a:off x="4187721" y="3151871"/>
            <a:ext cx="384279" cy="1964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Areas, Text Fields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i="1" dirty="0" err="1" smtClean="0"/>
              <a:t>JTextArea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Implements a text area that contains multi-line user </a:t>
            </a:r>
            <a:r>
              <a:rPr lang="en-US" altLang="ko-KR" dirty="0"/>
              <a:t>input or program </a:t>
            </a:r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Class </a:t>
            </a:r>
            <a:r>
              <a:rPr lang="en-US" altLang="ko-KR" i="1" dirty="0" err="1" smtClean="0"/>
              <a:t>JTextField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Allows editing </a:t>
            </a:r>
            <a:r>
              <a:rPr lang="en-US" altLang="ko-KR" dirty="0"/>
              <a:t>of </a:t>
            </a:r>
            <a:r>
              <a:rPr lang="en-US" altLang="ko-KR" dirty="0" smtClean="0"/>
              <a:t>a </a:t>
            </a:r>
            <a:br>
              <a:rPr lang="en-US" altLang="ko-KR" dirty="0" smtClean="0"/>
            </a:br>
            <a:r>
              <a:rPr lang="en-US" altLang="ko-KR" dirty="0" smtClean="0"/>
              <a:t>single-line </a:t>
            </a:r>
            <a:r>
              <a:rPr lang="en-US" altLang="ko-KR" dirty="0"/>
              <a:t>of </a:t>
            </a:r>
            <a:r>
              <a:rPr lang="en-US" altLang="ko-KR" dirty="0" smtClean="0"/>
              <a:t>text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err="1" smtClean="0"/>
              <a:t>setText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 − changes text in a text area/field</a:t>
            </a:r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getText</a:t>
            </a:r>
            <a:r>
              <a:rPr lang="en-US" altLang="ko-KR" dirty="0" smtClean="0"/>
              <a:t>() − retrieves text in a text area/field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3568889" cy="17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1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Numbers as input &amp;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Swing, all </a:t>
            </a:r>
            <a:r>
              <a:rPr lang="en-US" altLang="ko-KR" dirty="0"/>
              <a:t>input </a:t>
            </a:r>
            <a:r>
              <a:rPr lang="en-US" altLang="ko-KR" dirty="0" smtClean="0"/>
              <a:t>and output are of </a:t>
            </a:r>
            <a:r>
              <a:rPr lang="en-US" altLang="ko-KR" dirty="0"/>
              <a:t>type String</a:t>
            </a:r>
          </a:p>
          <a:p>
            <a:r>
              <a:rPr lang="en-US" altLang="ko-KR" dirty="0" smtClean="0"/>
              <a:t>For numeric input, it must be converted </a:t>
            </a:r>
            <a:r>
              <a:rPr lang="en-US" altLang="ko-KR" dirty="0"/>
              <a:t>from </a:t>
            </a:r>
            <a:r>
              <a:rPr lang="en-US" altLang="ko-KR" dirty="0" smtClean="0"/>
              <a:t>String</a:t>
            </a:r>
          </a:p>
          <a:p>
            <a:pPr lvl="1"/>
            <a:r>
              <a:rPr lang="en-US" altLang="ko-KR" dirty="0" smtClean="0"/>
              <a:t>E.g.,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</a:t>
            </a:r>
            <a:r>
              <a:rPr lang="en-US" altLang="ko-KR" dirty="0" err="1" smtClean="0"/>
              <a:t>Integer.parseInt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textField.getText</a:t>
            </a:r>
            <a:r>
              <a:rPr lang="en-US" altLang="ko-KR" dirty="0" smtClean="0"/>
              <a:t>().trim());</a:t>
            </a:r>
            <a:endParaRPr lang="en-US" altLang="ko-KR" dirty="0"/>
          </a:p>
          <a:p>
            <a:r>
              <a:rPr lang="en-US" altLang="ko-KR" dirty="0" smtClean="0"/>
              <a:t>Numeric output values must </a:t>
            </a:r>
            <a:r>
              <a:rPr lang="en-US" altLang="ko-KR" dirty="0"/>
              <a:t>be converted to </a:t>
            </a:r>
            <a:r>
              <a:rPr lang="en-US" altLang="ko-KR" dirty="0" smtClean="0"/>
              <a:t>String</a:t>
            </a:r>
          </a:p>
          <a:p>
            <a:pPr lvl="1"/>
            <a:r>
              <a:rPr lang="en-US" altLang="ko-KR" dirty="0" smtClean="0"/>
              <a:t>E.g., </a:t>
            </a:r>
            <a:r>
              <a:rPr lang="en-US" altLang="ko-KR" dirty="0" err="1" smtClean="0"/>
              <a:t>textField.setText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Integer.toString</a:t>
            </a:r>
            <a:r>
              <a:rPr lang="en-US" altLang="ko-KR" dirty="0" smtClean="0"/>
              <a:t>(n));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5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91" y="3755402"/>
            <a:ext cx="6152944" cy="310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dirty="0"/>
              <a:t>event is an </a:t>
            </a:r>
            <a:r>
              <a:rPr lang="en-US" altLang="ko-KR" i="1" dirty="0">
                <a:solidFill>
                  <a:schemeClr val="accent1"/>
                </a:solidFill>
              </a:rPr>
              <a:t>object</a:t>
            </a:r>
            <a:r>
              <a:rPr lang="en-US" altLang="ko-KR" i="1" dirty="0"/>
              <a:t> </a:t>
            </a:r>
            <a:r>
              <a:rPr lang="en-US" altLang="ko-KR" dirty="0"/>
              <a:t>that represents an </a:t>
            </a:r>
            <a:r>
              <a:rPr lang="en-US" altLang="ko-KR" dirty="0" smtClean="0"/>
              <a:t>action expecting to call a </a:t>
            </a:r>
            <a:r>
              <a:rPr lang="en-US" altLang="ko-KR" i="1" dirty="0" smtClean="0">
                <a:solidFill>
                  <a:schemeClr val="accent1"/>
                </a:solidFill>
              </a:rPr>
              <a:t>response</a:t>
            </a:r>
          </a:p>
          <a:p>
            <a:pPr lvl="1"/>
            <a:r>
              <a:rPr lang="en-US" altLang="ko-KR" dirty="0"/>
              <a:t>There </a:t>
            </a:r>
            <a:r>
              <a:rPr lang="en-US" altLang="ko-KR" dirty="0" smtClean="0"/>
              <a:t>is a registered </a:t>
            </a:r>
            <a:r>
              <a:rPr lang="en-US" altLang="ko-KR" i="1" dirty="0" smtClean="0">
                <a:solidFill>
                  <a:schemeClr val="accent2"/>
                </a:solidFill>
              </a:rPr>
              <a:t>listener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(object) to </a:t>
            </a:r>
            <a:r>
              <a:rPr lang="en-US" altLang="ko-KR" dirty="0"/>
              <a:t>react to the event</a:t>
            </a:r>
          </a:p>
          <a:p>
            <a:pPr lvl="1"/>
            <a:r>
              <a:rPr lang="en-US" altLang="ko-KR" dirty="0" smtClean="0"/>
              <a:t>An </a:t>
            </a:r>
            <a:r>
              <a:rPr lang="en-US" altLang="ko-KR" dirty="0"/>
              <a:t>associated handler method is invoked!</a:t>
            </a:r>
          </a:p>
          <a:p>
            <a:pPr lvl="1"/>
            <a:r>
              <a:rPr lang="en-US" altLang="ko-KR" i="1" dirty="0">
                <a:solidFill>
                  <a:schemeClr val="accent2"/>
                </a:solidFill>
              </a:rPr>
              <a:t>Event </a:t>
            </a:r>
            <a:r>
              <a:rPr lang="en-US" altLang="ko-KR" i="1" dirty="0" smtClean="0">
                <a:solidFill>
                  <a:schemeClr val="accent2"/>
                </a:solidFill>
              </a:rPr>
              <a:t>handler</a:t>
            </a:r>
            <a:r>
              <a:rPr lang="en-US" altLang="ko-KR" dirty="0" smtClean="0"/>
              <a:t>: a method dealing </a:t>
            </a:r>
            <a:r>
              <a:rPr lang="en-US" altLang="ko-KR" dirty="0"/>
              <a:t>with </a:t>
            </a:r>
            <a:r>
              <a:rPr lang="en-US" altLang="ko-KR" dirty="0" smtClean="0"/>
              <a:t>the event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69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Java’s GUI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</a:p>
          <a:p>
            <a:pPr lvl="1"/>
            <a:r>
              <a:rPr lang="en-US" altLang="ko-KR" dirty="0" smtClean="0"/>
              <a:t>A set of GUI classes − Java’s standard library</a:t>
            </a:r>
          </a:p>
          <a:p>
            <a:pPr lvl="1"/>
            <a:r>
              <a:rPr lang="en-US" altLang="ko-KR" dirty="0" smtClean="0"/>
              <a:t>Much better than the previous library (AWT)</a:t>
            </a:r>
          </a:p>
          <a:p>
            <a:r>
              <a:rPr lang="en-US" altLang="ko-KR" dirty="0" smtClean="0"/>
              <a:t>AWT (Abstract Window Toolkit)</a:t>
            </a:r>
          </a:p>
          <a:p>
            <a:pPr lvl="1"/>
            <a:r>
              <a:rPr lang="en-US" altLang="ko-KR" dirty="0" smtClean="0"/>
              <a:t>Java’s original set of classes for building GUIs</a:t>
            </a:r>
          </a:p>
          <a:p>
            <a:pPr lvl="1"/>
            <a:r>
              <a:rPr lang="en-US" altLang="ko-KR" dirty="0" smtClean="0"/>
              <a:t>Uses peer components of the OS − heavyweight</a:t>
            </a:r>
          </a:p>
          <a:p>
            <a:pPr lvl="1"/>
            <a:r>
              <a:rPr lang="en-US" altLang="ko-KR" dirty="0" smtClean="0"/>
              <a:t>Not truly portable; looks different on different OSs</a:t>
            </a:r>
          </a:p>
          <a:p>
            <a:r>
              <a:rPr lang="en-US" altLang="ko-KR" dirty="0" smtClean="0"/>
              <a:t>Classes</a:t>
            </a:r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java.awt.event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.*;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5723964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(AWT)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8962" y="5723964"/>
            <a:ext cx="85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(event)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4852" y="5723964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(Swing)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Simple </a:t>
            </a:r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733663" y="1483500"/>
            <a:ext cx="5580000" cy="3060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import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javax.swing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.*;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HelloSwing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JFrame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"Hello"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JPanel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JPanel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JButton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JButton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"Press Me"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.setSize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(400, 400);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.setContentPane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    </a:t>
            </a: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add panel to frame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.add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               </a:t>
            </a: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add button to panel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.setVisible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true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30" y="2874472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자유형 7"/>
          <p:cNvSpPr/>
          <p:nvPr/>
        </p:nvSpPr>
        <p:spPr>
          <a:xfrm>
            <a:off x="4151239" y="2408495"/>
            <a:ext cx="2775112" cy="570122"/>
          </a:xfrm>
          <a:custGeom>
            <a:avLst/>
            <a:gdLst>
              <a:gd name="connsiteX0" fmla="*/ 0 w 2098623"/>
              <a:gd name="connsiteY0" fmla="*/ 52465 h 367259"/>
              <a:gd name="connsiteX1" fmla="*/ 629587 w 2098623"/>
              <a:gd name="connsiteY1" fmla="*/ 0 h 367259"/>
              <a:gd name="connsiteX2" fmla="*/ 1708879 w 2098623"/>
              <a:gd name="connsiteY2" fmla="*/ 82446 h 367259"/>
              <a:gd name="connsiteX3" fmla="*/ 2098623 w 2098623"/>
              <a:gd name="connsiteY3" fmla="*/ 367259 h 367259"/>
              <a:gd name="connsiteX0" fmla="*/ 0 w 2713220"/>
              <a:gd name="connsiteY0" fmla="*/ 52465 h 367259"/>
              <a:gd name="connsiteX1" fmla="*/ 629587 w 2713220"/>
              <a:gd name="connsiteY1" fmla="*/ 0 h 367259"/>
              <a:gd name="connsiteX2" fmla="*/ 1708879 w 2713220"/>
              <a:gd name="connsiteY2" fmla="*/ 82446 h 367259"/>
              <a:gd name="connsiteX3" fmla="*/ 2713220 w 2713220"/>
              <a:gd name="connsiteY3" fmla="*/ 367259 h 367259"/>
              <a:gd name="connsiteX0" fmla="*/ 0 w 2713220"/>
              <a:gd name="connsiteY0" fmla="*/ 52465 h 367259"/>
              <a:gd name="connsiteX1" fmla="*/ 629587 w 2713220"/>
              <a:gd name="connsiteY1" fmla="*/ 0 h 367259"/>
              <a:gd name="connsiteX2" fmla="*/ 1896256 w 2713220"/>
              <a:gd name="connsiteY2" fmla="*/ 82446 h 367259"/>
              <a:gd name="connsiteX3" fmla="*/ 2713220 w 2713220"/>
              <a:gd name="connsiteY3" fmla="*/ 367259 h 367259"/>
              <a:gd name="connsiteX0" fmla="*/ 0 w 2855626"/>
              <a:gd name="connsiteY0" fmla="*/ 52465 h 517161"/>
              <a:gd name="connsiteX1" fmla="*/ 629587 w 2855626"/>
              <a:gd name="connsiteY1" fmla="*/ 0 h 517161"/>
              <a:gd name="connsiteX2" fmla="*/ 1896256 w 2855626"/>
              <a:gd name="connsiteY2" fmla="*/ 82446 h 517161"/>
              <a:gd name="connsiteX3" fmla="*/ 2855626 w 2855626"/>
              <a:gd name="connsiteY3" fmla="*/ 517161 h 517161"/>
              <a:gd name="connsiteX0" fmla="*/ 0 w 2855626"/>
              <a:gd name="connsiteY0" fmla="*/ 52893 h 517589"/>
              <a:gd name="connsiteX1" fmla="*/ 629587 w 2855626"/>
              <a:gd name="connsiteY1" fmla="*/ 428 h 517589"/>
              <a:gd name="connsiteX2" fmla="*/ 1896256 w 2855626"/>
              <a:gd name="connsiteY2" fmla="*/ 82874 h 517589"/>
              <a:gd name="connsiteX3" fmla="*/ 2855626 w 2855626"/>
              <a:gd name="connsiteY3" fmla="*/ 517589 h 517589"/>
              <a:gd name="connsiteX0" fmla="*/ 0 w 2855626"/>
              <a:gd name="connsiteY0" fmla="*/ 52893 h 517589"/>
              <a:gd name="connsiteX1" fmla="*/ 629587 w 2855626"/>
              <a:gd name="connsiteY1" fmla="*/ 428 h 517589"/>
              <a:gd name="connsiteX2" fmla="*/ 1896256 w 2855626"/>
              <a:gd name="connsiteY2" fmla="*/ 82874 h 517589"/>
              <a:gd name="connsiteX3" fmla="*/ 2855626 w 2855626"/>
              <a:gd name="connsiteY3" fmla="*/ 517589 h 517589"/>
              <a:gd name="connsiteX0" fmla="*/ 0 w 2855626"/>
              <a:gd name="connsiteY0" fmla="*/ 52893 h 517589"/>
              <a:gd name="connsiteX1" fmla="*/ 629587 w 2855626"/>
              <a:gd name="connsiteY1" fmla="*/ 428 h 517589"/>
              <a:gd name="connsiteX2" fmla="*/ 1896256 w 2855626"/>
              <a:gd name="connsiteY2" fmla="*/ 82874 h 517589"/>
              <a:gd name="connsiteX3" fmla="*/ 2855626 w 2855626"/>
              <a:gd name="connsiteY3" fmla="*/ 517589 h 517589"/>
              <a:gd name="connsiteX0" fmla="*/ 0 w 2855626"/>
              <a:gd name="connsiteY0" fmla="*/ 53297 h 517993"/>
              <a:gd name="connsiteX1" fmla="*/ 629587 w 2855626"/>
              <a:gd name="connsiteY1" fmla="*/ 832 h 517993"/>
              <a:gd name="connsiteX2" fmla="*/ 1896256 w 2855626"/>
              <a:gd name="connsiteY2" fmla="*/ 83278 h 517993"/>
              <a:gd name="connsiteX3" fmla="*/ 2855626 w 2855626"/>
              <a:gd name="connsiteY3" fmla="*/ 517993 h 517993"/>
              <a:gd name="connsiteX0" fmla="*/ 0 w 2855626"/>
              <a:gd name="connsiteY0" fmla="*/ 53297 h 517993"/>
              <a:gd name="connsiteX1" fmla="*/ 629587 w 2855626"/>
              <a:gd name="connsiteY1" fmla="*/ 832 h 517993"/>
              <a:gd name="connsiteX2" fmla="*/ 1896256 w 2855626"/>
              <a:gd name="connsiteY2" fmla="*/ 83278 h 517993"/>
              <a:gd name="connsiteX3" fmla="*/ 2855626 w 2855626"/>
              <a:gd name="connsiteY3" fmla="*/ 517993 h 517993"/>
              <a:gd name="connsiteX0" fmla="*/ 0 w 2855626"/>
              <a:gd name="connsiteY0" fmla="*/ 52465 h 517161"/>
              <a:gd name="connsiteX1" fmla="*/ 629587 w 2855626"/>
              <a:gd name="connsiteY1" fmla="*/ 0 h 517161"/>
              <a:gd name="connsiteX2" fmla="*/ 1896256 w 2855626"/>
              <a:gd name="connsiteY2" fmla="*/ 82446 h 517161"/>
              <a:gd name="connsiteX3" fmla="*/ 2855626 w 2855626"/>
              <a:gd name="connsiteY3" fmla="*/ 517161 h 517161"/>
              <a:gd name="connsiteX0" fmla="*/ 0 w 2855626"/>
              <a:gd name="connsiteY0" fmla="*/ 52465 h 517161"/>
              <a:gd name="connsiteX1" fmla="*/ 629587 w 2855626"/>
              <a:gd name="connsiteY1" fmla="*/ 0 h 517161"/>
              <a:gd name="connsiteX2" fmla="*/ 1896256 w 2855626"/>
              <a:gd name="connsiteY2" fmla="*/ 82446 h 517161"/>
              <a:gd name="connsiteX3" fmla="*/ 2855626 w 2855626"/>
              <a:gd name="connsiteY3" fmla="*/ 517161 h 517161"/>
              <a:gd name="connsiteX0" fmla="*/ 0 w 2855626"/>
              <a:gd name="connsiteY0" fmla="*/ 80533 h 545229"/>
              <a:gd name="connsiteX1" fmla="*/ 641650 w 2855626"/>
              <a:gd name="connsiteY1" fmla="*/ 0 h 545229"/>
              <a:gd name="connsiteX2" fmla="*/ 1896256 w 2855626"/>
              <a:gd name="connsiteY2" fmla="*/ 110514 h 545229"/>
              <a:gd name="connsiteX3" fmla="*/ 2855626 w 2855626"/>
              <a:gd name="connsiteY3" fmla="*/ 545229 h 545229"/>
              <a:gd name="connsiteX0" fmla="*/ 0 w 2855626"/>
              <a:gd name="connsiteY0" fmla="*/ 81313 h 546009"/>
              <a:gd name="connsiteX1" fmla="*/ 641650 w 2855626"/>
              <a:gd name="connsiteY1" fmla="*/ 780 h 546009"/>
              <a:gd name="connsiteX2" fmla="*/ 1896256 w 2855626"/>
              <a:gd name="connsiteY2" fmla="*/ 111294 h 546009"/>
              <a:gd name="connsiteX3" fmla="*/ 2855626 w 2855626"/>
              <a:gd name="connsiteY3" fmla="*/ 546009 h 54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5626" h="546009">
                <a:moveTo>
                  <a:pt x="0" y="81313"/>
                </a:moveTo>
                <a:cubicBezTo>
                  <a:pt x="217357" y="41340"/>
                  <a:pt x="317895" y="18268"/>
                  <a:pt x="641650" y="780"/>
                </a:cubicBezTo>
                <a:cubicBezTo>
                  <a:pt x="969756" y="-5451"/>
                  <a:pt x="1525250" y="25101"/>
                  <a:pt x="1896256" y="111294"/>
                </a:cubicBezTo>
                <a:cubicBezTo>
                  <a:pt x="2267262" y="197487"/>
                  <a:pt x="2658149" y="333965"/>
                  <a:pt x="2855626" y="546009"/>
                </a:cubicBezTo>
              </a:path>
            </a:pathLst>
          </a:cu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546148" y="2627053"/>
            <a:ext cx="2585805" cy="933589"/>
          </a:xfrm>
          <a:custGeom>
            <a:avLst/>
            <a:gdLst>
              <a:gd name="connsiteX0" fmla="*/ 0 w 2098623"/>
              <a:gd name="connsiteY0" fmla="*/ 52465 h 367259"/>
              <a:gd name="connsiteX1" fmla="*/ 629587 w 2098623"/>
              <a:gd name="connsiteY1" fmla="*/ 0 h 367259"/>
              <a:gd name="connsiteX2" fmla="*/ 1708879 w 2098623"/>
              <a:gd name="connsiteY2" fmla="*/ 82446 h 367259"/>
              <a:gd name="connsiteX3" fmla="*/ 2098623 w 2098623"/>
              <a:gd name="connsiteY3" fmla="*/ 367259 h 367259"/>
              <a:gd name="connsiteX0" fmla="*/ 0 w 3177915"/>
              <a:gd name="connsiteY0" fmla="*/ 52465 h 412230"/>
              <a:gd name="connsiteX1" fmla="*/ 629587 w 3177915"/>
              <a:gd name="connsiteY1" fmla="*/ 0 h 412230"/>
              <a:gd name="connsiteX2" fmla="*/ 1708879 w 3177915"/>
              <a:gd name="connsiteY2" fmla="*/ 82446 h 412230"/>
              <a:gd name="connsiteX3" fmla="*/ 3177915 w 3177915"/>
              <a:gd name="connsiteY3" fmla="*/ 412230 h 412230"/>
              <a:gd name="connsiteX0" fmla="*/ 0 w 3177915"/>
              <a:gd name="connsiteY0" fmla="*/ 52465 h 412230"/>
              <a:gd name="connsiteX1" fmla="*/ 629587 w 3177915"/>
              <a:gd name="connsiteY1" fmla="*/ 0 h 412230"/>
              <a:gd name="connsiteX2" fmla="*/ 1896256 w 3177915"/>
              <a:gd name="connsiteY2" fmla="*/ 0 h 412230"/>
              <a:gd name="connsiteX3" fmla="*/ 3177915 w 3177915"/>
              <a:gd name="connsiteY3" fmla="*/ 412230 h 412230"/>
              <a:gd name="connsiteX0" fmla="*/ 0 w 3177915"/>
              <a:gd name="connsiteY0" fmla="*/ 67455 h 427220"/>
              <a:gd name="connsiteX1" fmla="*/ 876925 w 3177915"/>
              <a:gd name="connsiteY1" fmla="*/ 0 h 427220"/>
              <a:gd name="connsiteX2" fmla="*/ 1896256 w 3177915"/>
              <a:gd name="connsiteY2" fmla="*/ 14990 h 427220"/>
              <a:gd name="connsiteX3" fmla="*/ 3177915 w 3177915"/>
              <a:gd name="connsiteY3" fmla="*/ 427220 h 427220"/>
              <a:gd name="connsiteX0" fmla="*/ 0 w 3177915"/>
              <a:gd name="connsiteY0" fmla="*/ 67455 h 427220"/>
              <a:gd name="connsiteX1" fmla="*/ 876925 w 3177915"/>
              <a:gd name="connsiteY1" fmla="*/ 0 h 427220"/>
              <a:gd name="connsiteX2" fmla="*/ 2083633 w 3177915"/>
              <a:gd name="connsiteY2" fmla="*/ 7495 h 427220"/>
              <a:gd name="connsiteX3" fmla="*/ 3177915 w 3177915"/>
              <a:gd name="connsiteY3" fmla="*/ 427220 h 427220"/>
              <a:gd name="connsiteX0" fmla="*/ 0 w 3177915"/>
              <a:gd name="connsiteY0" fmla="*/ 97435 h 457200"/>
              <a:gd name="connsiteX1" fmla="*/ 1019332 w 3177915"/>
              <a:gd name="connsiteY1" fmla="*/ 0 h 457200"/>
              <a:gd name="connsiteX2" fmla="*/ 2083633 w 3177915"/>
              <a:gd name="connsiteY2" fmla="*/ 37475 h 457200"/>
              <a:gd name="connsiteX3" fmla="*/ 3177915 w 3177915"/>
              <a:gd name="connsiteY3" fmla="*/ 457200 h 457200"/>
              <a:gd name="connsiteX0" fmla="*/ 0 w 3207895"/>
              <a:gd name="connsiteY0" fmla="*/ 97435 h 442209"/>
              <a:gd name="connsiteX1" fmla="*/ 1019332 w 3207895"/>
              <a:gd name="connsiteY1" fmla="*/ 0 h 442209"/>
              <a:gd name="connsiteX2" fmla="*/ 2083633 w 3207895"/>
              <a:gd name="connsiteY2" fmla="*/ 37475 h 442209"/>
              <a:gd name="connsiteX3" fmla="*/ 3207895 w 3207895"/>
              <a:gd name="connsiteY3" fmla="*/ 442209 h 442209"/>
              <a:gd name="connsiteX0" fmla="*/ 0 w 2863122"/>
              <a:gd name="connsiteY0" fmla="*/ 97435 h 412229"/>
              <a:gd name="connsiteX1" fmla="*/ 1019332 w 2863122"/>
              <a:gd name="connsiteY1" fmla="*/ 0 h 412229"/>
              <a:gd name="connsiteX2" fmla="*/ 2083633 w 2863122"/>
              <a:gd name="connsiteY2" fmla="*/ 37475 h 412229"/>
              <a:gd name="connsiteX3" fmla="*/ 2863122 w 2863122"/>
              <a:gd name="connsiteY3" fmla="*/ 412229 h 412229"/>
              <a:gd name="connsiteX0" fmla="*/ 0 w 2653260"/>
              <a:gd name="connsiteY0" fmla="*/ 97435 h 921895"/>
              <a:gd name="connsiteX1" fmla="*/ 1019332 w 2653260"/>
              <a:gd name="connsiteY1" fmla="*/ 0 h 921895"/>
              <a:gd name="connsiteX2" fmla="*/ 2083633 w 2653260"/>
              <a:gd name="connsiteY2" fmla="*/ 37475 h 921895"/>
              <a:gd name="connsiteX3" fmla="*/ 2653260 w 2653260"/>
              <a:gd name="connsiteY3" fmla="*/ 921895 h 921895"/>
              <a:gd name="connsiteX0" fmla="*/ 0 w 2653260"/>
              <a:gd name="connsiteY0" fmla="*/ 97435 h 921895"/>
              <a:gd name="connsiteX1" fmla="*/ 1019332 w 2653260"/>
              <a:gd name="connsiteY1" fmla="*/ 0 h 921895"/>
              <a:gd name="connsiteX2" fmla="*/ 1753850 w 2653260"/>
              <a:gd name="connsiteY2" fmla="*/ 202367 h 921895"/>
              <a:gd name="connsiteX3" fmla="*/ 2653260 w 2653260"/>
              <a:gd name="connsiteY3" fmla="*/ 921895 h 921895"/>
              <a:gd name="connsiteX0" fmla="*/ 0 w 2653260"/>
              <a:gd name="connsiteY0" fmla="*/ 44969 h 869429"/>
              <a:gd name="connsiteX1" fmla="*/ 861935 w 2653260"/>
              <a:gd name="connsiteY1" fmla="*/ 0 h 869429"/>
              <a:gd name="connsiteX2" fmla="*/ 1753850 w 2653260"/>
              <a:gd name="connsiteY2" fmla="*/ 149901 h 869429"/>
              <a:gd name="connsiteX3" fmla="*/ 2653260 w 2653260"/>
              <a:gd name="connsiteY3" fmla="*/ 869429 h 869429"/>
              <a:gd name="connsiteX0" fmla="*/ 0 w 2653260"/>
              <a:gd name="connsiteY0" fmla="*/ 48783 h 873243"/>
              <a:gd name="connsiteX1" fmla="*/ 861935 w 2653260"/>
              <a:gd name="connsiteY1" fmla="*/ 3814 h 873243"/>
              <a:gd name="connsiteX2" fmla="*/ 1753850 w 2653260"/>
              <a:gd name="connsiteY2" fmla="*/ 153715 h 873243"/>
              <a:gd name="connsiteX3" fmla="*/ 2653260 w 2653260"/>
              <a:gd name="connsiteY3" fmla="*/ 873243 h 873243"/>
              <a:gd name="connsiteX0" fmla="*/ 0 w 2653260"/>
              <a:gd name="connsiteY0" fmla="*/ 48783 h 873243"/>
              <a:gd name="connsiteX1" fmla="*/ 861935 w 2653260"/>
              <a:gd name="connsiteY1" fmla="*/ 3814 h 873243"/>
              <a:gd name="connsiteX2" fmla="*/ 1753850 w 2653260"/>
              <a:gd name="connsiteY2" fmla="*/ 153715 h 873243"/>
              <a:gd name="connsiteX3" fmla="*/ 2653260 w 2653260"/>
              <a:gd name="connsiteY3" fmla="*/ 873243 h 873243"/>
              <a:gd name="connsiteX0" fmla="*/ 0 w 2653260"/>
              <a:gd name="connsiteY0" fmla="*/ 48783 h 873243"/>
              <a:gd name="connsiteX1" fmla="*/ 861935 w 2653260"/>
              <a:gd name="connsiteY1" fmla="*/ 3814 h 873243"/>
              <a:gd name="connsiteX2" fmla="*/ 1753850 w 2653260"/>
              <a:gd name="connsiteY2" fmla="*/ 153715 h 873243"/>
              <a:gd name="connsiteX3" fmla="*/ 2653260 w 2653260"/>
              <a:gd name="connsiteY3" fmla="*/ 873243 h 873243"/>
              <a:gd name="connsiteX0" fmla="*/ 0 w 2653260"/>
              <a:gd name="connsiteY0" fmla="*/ 52887 h 877347"/>
              <a:gd name="connsiteX1" fmla="*/ 861935 w 2653260"/>
              <a:gd name="connsiteY1" fmla="*/ 7918 h 877347"/>
              <a:gd name="connsiteX2" fmla="*/ 1753850 w 2653260"/>
              <a:gd name="connsiteY2" fmla="*/ 157819 h 877347"/>
              <a:gd name="connsiteX3" fmla="*/ 2653260 w 2653260"/>
              <a:gd name="connsiteY3" fmla="*/ 877347 h 877347"/>
              <a:gd name="connsiteX0" fmla="*/ 0 w 2653260"/>
              <a:gd name="connsiteY0" fmla="*/ 52887 h 877347"/>
              <a:gd name="connsiteX1" fmla="*/ 861935 w 2653260"/>
              <a:gd name="connsiteY1" fmla="*/ 7918 h 877347"/>
              <a:gd name="connsiteX2" fmla="*/ 1753850 w 2653260"/>
              <a:gd name="connsiteY2" fmla="*/ 157819 h 877347"/>
              <a:gd name="connsiteX3" fmla="*/ 2653260 w 2653260"/>
              <a:gd name="connsiteY3" fmla="*/ 877347 h 877347"/>
              <a:gd name="connsiteX0" fmla="*/ 0 w 2758192"/>
              <a:gd name="connsiteY0" fmla="*/ 52887 h 989773"/>
              <a:gd name="connsiteX1" fmla="*/ 861935 w 2758192"/>
              <a:gd name="connsiteY1" fmla="*/ 7918 h 989773"/>
              <a:gd name="connsiteX2" fmla="*/ 1753850 w 2758192"/>
              <a:gd name="connsiteY2" fmla="*/ 157819 h 989773"/>
              <a:gd name="connsiteX3" fmla="*/ 2758192 w 2758192"/>
              <a:gd name="connsiteY3" fmla="*/ 989773 h 989773"/>
              <a:gd name="connsiteX0" fmla="*/ 0 w 2758192"/>
              <a:gd name="connsiteY0" fmla="*/ 52887 h 989773"/>
              <a:gd name="connsiteX1" fmla="*/ 861935 w 2758192"/>
              <a:gd name="connsiteY1" fmla="*/ 7918 h 989773"/>
              <a:gd name="connsiteX2" fmla="*/ 1753850 w 2758192"/>
              <a:gd name="connsiteY2" fmla="*/ 157819 h 989773"/>
              <a:gd name="connsiteX3" fmla="*/ 2758192 w 2758192"/>
              <a:gd name="connsiteY3" fmla="*/ 989773 h 989773"/>
              <a:gd name="connsiteX0" fmla="*/ 0 w 2758192"/>
              <a:gd name="connsiteY0" fmla="*/ 72219 h 1009105"/>
              <a:gd name="connsiteX1" fmla="*/ 861935 w 2758192"/>
              <a:gd name="connsiteY1" fmla="*/ 4765 h 1009105"/>
              <a:gd name="connsiteX2" fmla="*/ 1753850 w 2758192"/>
              <a:gd name="connsiteY2" fmla="*/ 177151 h 1009105"/>
              <a:gd name="connsiteX3" fmla="*/ 2758192 w 2758192"/>
              <a:gd name="connsiteY3" fmla="*/ 1009105 h 1009105"/>
              <a:gd name="connsiteX0" fmla="*/ 0 w 2758192"/>
              <a:gd name="connsiteY0" fmla="*/ 71654 h 1008540"/>
              <a:gd name="connsiteX1" fmla="*/ 861935 w 2758192"/>
              <a:gd name="connsiteY1" fmla="*/ 4200 h 1008540"/>
              <a:gd name="connsiteX2" fmla="*/ 1753850 w 2758192"/>
              <a:gd name="connsiteY2" fmla="*/ 176586 h 1008540"/>
              <a:gd name="connsiteX3" fmla="*/ 2758192 w 2758192"/>
              <a:gd name="connsiteY3" fmla="*/ 1008540 h 1008540"/>
              <a:gd name="connsiteX0" fmla="*/ 0 w 2578310"/>
              <a:gd name="connsiteY0" fmla="*/ 71654 h 1143451"/>
              <a:gd name="connsiteX1" fmla="*/ 861935 w 2578310"/>
              <a:gd name="connsiteY1" fmla="*/ 4200 h 1143451"/>
              <a:gd name="connsiteX2" fmla="*/ 1753850 w 2578310"/>
              <a:gd name="connsiteY2" fmla="*/ 176586 h 1143451"/>
              <a:gd name="connsiteX3" fmla="*/ 2578310 w 2578310"/>
              <a:gd name="connsiteY3" fmla="*/ 1143451 h 1143451"/>
              <a:gd name="connsiteX0" fmla="*/ 0 w 2600795"/>
              <a:gd name="connsiteY0" fmla="*/ 71654 h 1061005"/>
              <a:gd name="connsiteX1" fmla="*/ 861935 w 2600795"/>
              <a:gd name="connsiteY1" fmla="*/ 4200 h 1061005"/>
              <a:gd name="connsiteX2" fmla="*/ 1753850 w 2600795"/>
              <a:gd name="connsiteY2" fmla="*/ 176586 h 1061005"/>
              <a:gd name="connsiteX3" fmla="*/ 2600795 w 2600795"/>
              <a:gd name="connsiteY3" fmla="*/ 1061005 h 1061005"/>
              <a:gd name="connsiteX0" fmla="*/ 0 w 2600795"/>
              <a:gd name="connsiteY0" fmla="*/ 71654 h 1061005"/>
              <a:gd name="connsiteX1" fmla="*/ 861935 w 2600795"/>
              <a:gd name="connsiteY1" fmla="*/ 4200 h 1061005"/>
              <a:gd name="connsiteX2" fmla="*/ 1753850 w 2600795"/>
              <a:gd name="connsiteY2" fmla="*/ 214061 h 1061005"/>
              <a:gd name="connsiteX3" fmla="*/ 2600795 w 2600795"/>
              <a:gd name="connsiteY3" fmla="*/ 1061005 h 1061005"/>
              <a:gd name="connsiteX0" fmla="*/ 0 w 2585805"/>
              <a:gd name="connsiteY0" fmla="*/ 71654 h 933589"/>
              <a:gd name="connsiteX1" fmla="*/ 861935 w 2585805"/>
              <a:gd name="connsiteY1" fmla="*/ 4200 h 933589"/>
              <a:gd name="connsiteX2" fmla="*/ 1753850 w 2585805"/>
              <a:gd name="connsiteY2" fmla="*/ 214061 h 933589"/>
              <a:gd name="connsiteX3" fmla="*/ 2585805 w 2585805"/>
              <a:gd name="connsiteY3" fmla="*/ 933589 h 933589"/>
              <a:gd name="connsiteX0" fmla="*/ 0 w 2585805"/>
              <a:gd name="connsiteY0" fmla="*/ 71654 h 933589"/>
              <a:gd name="connsiteX1" fmla="*/ 861935 w 2585805"/>
              <a:gd name="connsiteY1" fmla="*/ 4200 h 933589"/>
              <a:gd name="connsiteX2" fmla="*/ 1753850 w 2585805"/>
              <a:gd name="connsiteY2" fmla="*/ 214061 h 933589"/>
              <a:gd name="connsiteX3" fmla="*/ 2585805 w 2585805"/>
              <a:gd name="connsiteY3" fmla="*/ 933589 h 9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5805" h="933589">
                <a:moveTo>
                  <a:pt x="0" y="71654"/>
                </a:moveTo>
                <a:cubicBezTo>
                  <a:pt x="324788" y="26683"/>
                  <a:pt x="569627" y="-13289"/>
                  <a:pt x="861935" y="4200"/>
                </a:cubicBezTo>
                <a:cubicBezTo>
                  <a:pt x="1154243" y="21689"/>
                  <a:pt x="1455296" y="69156"/>
                  <a:pt x="1753850" y="214061"/>
                </a:cubicBezTo>
                <a:cubicBezTo>
                  <a:pt x="2052404" y="358966"/>
                  <a:pt x="2338468" y="641280"/>
                  <a:pt x="2585805" y="933589"/>
                </a:cubicBezTo>
              </a:path>
            </a:pathLst>
          </a:cu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50087" y="2672822"/>
            <a:ext cx="2278506" cy="547502"/>
          </a:xfrm>
          <a:custGeom>
            <a:avLst/>
            <a:gdLst>
              <a:gd name="connsiteX0" fmla="*/ 0 w 2098623"/>
              <a:gd name="connsiteY0" fmla="*/ 52465 h 367259"/>
              <a:gd name="connsiteX1" fmla="*/ 629587 w 2098623"/>
              <a:gd name="connsiteY1" fmla="*/ 0 h 367259"/>
              <a:gd name="connsiteX2" fmla="*/ 1708879 w 2098623"/>
              <a:gd name="connsiteY2" fmla="*/ 82446 h 367259"/>
              <a:gd name="connsiteX3" fmla="*/ 2098623 w 2098623"/>
              <a:gd name="connsiteY3" fmla="*/ 367259 h 367259"/>
              <a:gd name="connsiteX0" fmla="*/ 0 w 3177915"/>
              <a:gd name="connsiteY0" fmla="*/ 52465 h 412230"/>
              <a:gd name="connsiteX1" fmla="*/ 629587 w 3177915"/>
              <a:gd name="connsiteY1" fmla="*/ 0 h 412230"/>
              <a:gd name="connsiteX2" fmla="*/ 1708879 w 3177915"/>
              <a:gd name="connsiteY2" fmla="*/ 82446 h 412230"/>
              <a:gd name="connsiteX3" fmla="*/ 3177915 w 3177915"/>
              <a:gd name="connsiteY3" fmla="*/ 412230 h 412230"/>
              <a:gd name="connsiteX0" fmla="*/ 0 w 3177915"/>
              <a:gd name="connsiteY0" fmla="*/ 52465 h 412230"/>
              <a:gd name="connsiteX1" fmla="*/ 629587 w 3177915"/>
              <a:gd name="connsiteY1" fmla="*/ 0 h 412230"/>
              <a:gd name="connsiteX2" fmla="*/ 1896256 w 3177915"/>
              <a:gd name="connsiteY2" fmla="*/ 0 h 412230"/>
              <a:gd name="connsiteX3" fmla="*/ 3177915 w 3177915"/>
              <a:gd name="connsiteY3" fmla="*/ 412230 h 412230"/>
              <a:gd name="connsiteX0" fmla="*/ 0 w 3177915"/>
              <a:gd name="connsiteY0" fmla="*/ 67455 h 427220"/>
              <a:gd name="connsiteX1" fmla="*/ 876925 w 3177915"/>
              <a:gd name="connsiteY1" fmla="*/ 0 h 427220"/>
              <a:gd name="connsiteX2" fmla="*/ 1896256 w 3177915"/>
              <a:gd name="connsiteY2" fmla="*/ 14990 h 427220"/>
              <a:gd name="connsiteX3" fmla="*/ 3177915 w 3177915"/>
              <a:gd name="connsiteY3" fmla="*/ 427220 h 427220"/>
              <a:gd name="connsiteX0" fmla="*/ 0 w 3177915"/>
              <a:gd name="connsiteY0" fmla="*/ 67455 h 427220"/>
              <a:gd name="connsiteX1" fmla="*/ 876925 w 3177915"/>
              <a:gd name="connsiteY1" fmla="*/ 0 h 427220"/>
              <a:gd name="connsiteX2" fmla="*/ 2083633 w 3177915"/>
              <a:gd name="connsiteY2" fmla="*/ 7495 h 427220"/>
              <a:gd name="connsiteX3" fmla="*/ 3177915 w 3177915"/>
              <a:gd name="connsiteY3" fmla="*/ 427220 h 427220"/>
              <a:gd name="connsiteX0" fmla="*/ 0 w 3177915"/>
              <a:gd name="connsiteY0" fmla="*/ 97435 h 457200"/>
              <a:gd name="connsiteX1" fmla="*/ 1019332 w 3177915"/>
              <a:gd name="connsiteY1" fmla="*/ 0 h 457200"/>
              <a:gd name="connsiteX2" fmla="*/ 2083633 w 3177915"/>
              <a:gd name="connsiteY2" fmla="*/ 37475 h 457200"/>
              <a:gd name="connsiteX3" fmla="*/ 3177915 w 3177915"/>
              <a:gd name="connsiteY3" fmla="*/ 457200 h 457200"/>
              <a:gd name="connsiteX0" fmla="*/ 0 w 3207895"/>
              <a:gd name="connsiteY0" fmla="*/ 97435 h 442209"/>
              <a:gd name="connsiteX1" fmla="*/ 1019332 w 3207895"/>
              <a:gd name="connsiteY1" fmla="*/ 0 h 442209"/>
              <a:gd name="connsiteX2" fmla="*/ 2083633 w 3207895"/>
              <a:gd name="connsiteY2" fmla="*/ 37475 h 442209"/>
              <a:gd name="connsiteX3" fmla="*/ 3207895 w 3207895"/>
              <a:gd name="connsiteY3" fmla="*/ 442209 h 442209"/>
              <a:gd name="connsiteX0" fmla="*/ 0 w 2863122"/>
              <a:gd name="connsiteY0" fmla="*/ 97435 h 412229"/>
              <a:gd name="connsiteX1" fmla="*/ 1019332 w 2863122"/>
              <a:gd name="connsiteY1" fmla="*/ 0 h 412229"/>
              <a:gd name="connsiteX2" fmla="*/ 2083633 w 2863122"/>
              <a:gd name="connsiteY2" fmla="*/ 37475 h 412229"/>
              <a:gd name="connsiteX3" fmla="*/ 2863122 w 2863122"/>
              <a:gd name="connsiteY3" fmla="*/ 412229 h 412229"/>
              <a:gd name="connsiteX0" fmla="*/ 0 w 2653260"/>
              <a:gd name="connsiteY0" fmla="*/ 97435 h 921895"/>
              <a:gd name="connsiteX1" fmla="*/ 1019332 w 2653260"/>
              <a:gd name="connsiteY1" fmla="*/ 0 h 921895"/>
              <a:gd name="connsiteX2" fmla="*/ 2083633 w 2653260"/>
              <a:gd name="connsiteY2" fmla="*/ 37475 h 921895"/>
              <a:gd name="connsiteX3" fmla="*/ 2653260 w 2653260"/>
              <a:gd name="connsiteY3" fmla="*/ 921895 h 921895"/>
              <a:gd name="connsiteX0" fmla="*/ 0 w 2653260"/>
              <a:gd name="connsiteY0" fmla="*/ 97435 h 921895"/>
              <a:gd name="connsiteX1" fmla="*/ 1019332 w 2653260"/>
              <a:gd name="connsiteY1" fmla="*/ 0 h 921895"/>
              <a:gd name="connsiteX2" fmla="*/ 1753850 w 2653260"/>
              <a:gd name="connsiteY2" fmla="*/ 202367 h 921895"/>
              <a:gd name="connsiteX3" fmla="*/ 2653260 w 2653260"/>
              <a:gd name="connsiteY3" fmla="*/ 921895 h 921895"/>
              <a:gd name="connsiteX0" fmla="*/ 0 w 2653260"/>
              <a:gd name="connsiteY0" fmla="*/ 44969 h 869429"/>
              <a:gd name="connsiteX1" fmla="*/ 861935 w 2653260"/>
              <a:gd name="connsiteY1" fmla="*/ 0 h 869429"/>
              <a:gd name="connsiteX2" fmla="*/ 1753850 w 2653260"/>
              <a:gd name="connsiteY2" fmla="*/ 149901 h 869429"/>
              <a:gd name="connsiteX3" fmla="*/ 2653260 w 2653260"/>
              <a:gd name="connsiteY3" fmla="*/ 869429 h 869429"/>
              <a:gd name="connsiteX0" fmla="*/ 0 w 2278506"/>
              <a:gd name="connsiteY0" fmla="*/ 44969 h 322288"/>
              <a:gd name="connsiteX1" fmla="*/ 861935 w 2278506"/>
              <a:gd name="connsiteY1" fmla="*/ 0 h 322288"/>
              <a:gd name="connsiteX2" fmla="*/ 1753850 w 2278506"/>
              <a:gd name="connsiteY2" fmla="*/ 149901 h 322288"/>
              <a:gd name="connsiteX3" fmla="*/ 2278506 w 2278506"/>
              <a:gd name="connsiteY3" fmla="*/ 322288 h 322288"/>
              <a:gd name="connsiteX0" fmla="*/ 0 w 2278506"/>
              <a:gd name="connsiteY0" fmla="*/ 82445 h 359764"/>
              <a:gd name="connsiteX1" fmla="*/ 861935 w 2278506"/>
              <a:gd name="connsiteY1" fmla="*/ 37476 h 359764"/>
              <a:gd name="connsiteX2" fmla="*/ 1671404 w 2278506"/>
              <a:gd name="connsiteY2" fmla="*/ 0 h 359764"/>
              <a:gd name="connsiteX3" fmla="*/ 2278506 w 2278506"/>
              <a:gd name="connsiteY3" fmla="*/ 359764 h 359764"/>
              <a:gd name="connsiteX0" fmla="*/ 0 w 2278506"/>
              <a:gd name="connsiteY0" fmla="*/ 254831 h 532150"/>
              <a:gd name="connsiteX1" fmla="*/ 734519 w 2278506"/>
              <a:gd name="connsiteY1" fmla="*/ 0 h 532150"/>
              <a:gd name="connsiteX2" fmla="*/ 1671404 w 2278506"/>
              <a:gd name="connsiteY2" fmla="*/ 172386 h 532150"/>
              <a:gd name="connsiteX3" fmla="*/ 2278506 w 2278506"/>
              <a:gd name="connsiteY3" fmla="*/ 532150 h 532150"/>
              <a:gd name="connsiteX0" fmla="*/ 0 w 2278506"/>
              <a:gd name="connsiteY0" fmla="*/ 254831 h 532150"/>
              <a:gd name="connsiteX1" fmla="*/ 734519 w 2278506"/>
              <a:gd name="connsiteY1" fmla="*/ 0 h 532150"/>
              <a:gd name="connsiteX2" fmla="*/ 1558978 w 2278506"/>
              <a:gd name="connsiteY2" fmla="*/ 67455 h 532150"/>
              <a:gd name="connsiteX3" fmla="*/ 2278506 w 2278506"/>
              <a:gd name="connsiteY3" fmla="*/ 532150 h 532150"/>
              <a:gd name="connsiteX0" fmla="*/ 0 w 2278506"/>
              <a:gd name="connsiteY0" fmla="*/ 254831 h 532150"/>
              <a:gd name="connsiteX1" fmla="*/ 734519 w 2278506"/>
              <a:gd name="connsiteY1" fmla="*/ 0 h 532150"/>
              <a:gd name="connsiteX2" fmla="*/ 1558978 w 2278506"/>
              <a:gd name="connsiteY2" fmla="*/ 67455 h 532150"/>
              <a:gd name="connsiteX3" fmla="*/ 2278506 w 2278506"/>
              <a:gd name="connsiteY3" fmla="*/ 532150 h 532150"/>
              <a:gd name="connsiteX0" fmla="*/ 0 w 2278506"/>
              <a:gd name="connsiteY0" fmla="*/ 270933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70933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70933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70933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20425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49276 h 548252"/>
              <a:gd name="connsiteX1" fmla="*/ 734519 w 2278506"/>
              <a:gd name="connsiteY1" fmla="*/ 16102 h 548252"/>
              <a:gd name="connsiteX2" fmla="*/ 1558978 w 2278506"/>
              <a:gd name="connsiteY2" fmla="*/ 83557 h 548252"/>
              <a:gd name="connsiteX3" fmla="*/ 2278506 w 2278506"/>
              <a:gd name="connsiteY3" fmla="*/ 548252 h 548252"/>
              <a:gd name="connsiteX0" fmla="*/ 0 w 2278506"/>
              <a:gd name="connsiteY0" fmla="*/ 230304 h 529280"/>
              <a:gd name="connsiteX1" fmla="*/ 667063 w 2278506"/>
              <a:gd name="connsiteY1" fmla="*/ 25981 h 529280"/>
              <a:gd name="connsiteX2" fmla="*/ 1558978 w 2278506"/>
              <a:gd name="connsiteY2" fmla="*/ 64585 h 529280"/>
              <a:gd name="connsiteX3" fmla="*/ 2278506 w 2278506"/>
              <a:gd name="connsiteY3" fmla="*/ 529280 h 529280"/>
              <a:gd name="connsiteX0" fmla="*/ 0 w 2278506"/>
              <a:gd name="connsiteY0" fmla="*/ 230304 h 529280"/>
              <a:gd name="connsiteX1" fmla="*/ 667063 w 2278506"/>
              <a:gd name="connsiteY1" fmla="*/ 25981 h 529280"/>
              <a:gd name="connsiteX2" fmla="*/ 1558978 w 2278506"/>
              <a:gd name="connsiteY2" fmla="*/ 64585 h 529280"/>
              <a:gd name="connsiteX3" fmla="*/ 2278506 w 2278506"/>
              <a:gd name="connsiteY3" fmla="*/ 529280 h 529280"/>
              <a:gd name="connsiteX0" fmla="*/ 0 w 2278506"/>
              <a:gd name="connsiteY0" fmla="*/ 227908 h 526884"/>
              <a:gd name="connsiteX1" fmla="*/ 667063 w 2278506"/>
              <a:gd name="connsiteY1" fmla="*/ 23585 h 526884"/>
              <a:gd name="connsiteX2" fmla="*/ 1558978 w 2278506"/>
              <a:gd name="connsiteY2" fmla="*/ 62189 h 526884"/>
              <a:gd name="connsiteX3" fmla="*/ 2278506 w 2278506"/>
              <a:gd name="connsiteY3" fmla="*/ 526884 h 526884"/>
              <a:gd name="connsiteX0" fmla="*/ 0 w 2278506"/>
              <a:gd name="connsiteY0" fmla="*/ 227908 h 526884"/>
              <a:gd name="connsiteX1" fmla="*/ 667063 w 2278506"/>
              <a:gd name="connsiteY1" fmla="*/ 23585 h 526884"/>
              <a:gd name="connsiteX2" fmla="*/ 1558978 w 2278506"/>
              <a:gd name="connsiteY2" fmla="*/ 62189 h 526884"/>
              <a:gd name="connsiteX3" fmla="*/ 2278506 w 2278506"/>
              <a:gd name="connsiteY3" fmla="*/ 526884 h 526884"/>
              <a:gd name="connsiteX0" fmla="*/ 0 w 2278506"/>
              <a:gd name="connsiteY0" fmla="*/ 227908 h 526884"/>
              <a:gd name="connsiteX1" fmla="*/ 667063 w 2278506"/>
              <a:gd name="connsiteY1" fmla="*/ 23585 h 526884"/>
              <a:gd name="connsiteX2" fmla="*/ 1558978 w 2278506"/>
              <a:gd name="connsiteY2" fmla="*/ 62189 h 526884"/>
              <a:gd name="connsiteX3" fmla="*/ 2278506 w 2278506"/>
              <a:gd name="connsiteY3" fmla="*/ 526884 h 52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506" h="526884">
                <a:moveTo>
                  <a:pt x="0" y="227908"/>
                </a:moveTo>
                <a:cubicBezTo>
                  <a:pt x="237345" y="119915"/>
                  <a:pt x="407233" y="54814"/>
                  <a:pt x="667063" y="23585"/>
                </a:cubicBezTo>
                <a:cubicBezTo>
                  <a:pt x="926893" y="-7644"/>
                  <a:pt x="1264171" y="-19290"/>
                  <a:pt x="1558978" y="62189"/>
                </a:cubicBezTo>
                <a:cubicBezTo>
                  <a:pt x="1838795" y="150881"/>
                  <a:pt x="2121109" y="290951"/>
                  <a:pt x="2278506" y="526884"/>
                </a:cubicBezTo>
              </a:path>
            </a:pathLst>
          </a:cu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8753" y="3852269"/>
            <a:ext cx="169200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Swing components − basic </a:t>
            </a:r>
            <a:r>
              <a:rPr lang="en-US" altLang="ko-KR" dirty="0" smtClean="0"/>
              <a:t>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</a:t>
            </a:r>
            <a:r>
              <a:rPr lang="en-US" altLang="ko-KR" dirty="0"/>
              <a:t>, </a:t>
            </a:r>
            <a:r>
              <a:rPr lang="en-US" altLang="ko-KR" dirty="0" smtClean="0"/>
              <a:t>button</a:t>
            </a:r>
            <a:r>
              <a:rPr lang="en-US" altLang="ko-KR" dirty="0"/>
              <a:t>, </a:t>
            </a:r>
            <a:r>
              <a:rPr lang="en-US" altLang="ko-KR" dirty="0" smtClean="0"/>
              <a:t>list</a:t>
            </a:r>
            <a:r>
              <a:rPr lang="en-US" altLang="ko-KR" dirty="0"/>
              <a:t>, </a:t>
            </a:r>
            <a:r>
              <a:rPr lang="en-US" altLang="ko-KR" dirty="0" smtClean="0"/>
              <a:t>combo box</a:t>
            </a:r>
            <a:r>
              <a:rPr lang="en-US" altLang="ko-KR" dirty="0"/>
              <a:t>, </a:t>
            </a:r>
            <a:r>
              <a:rPr lang="en-US" altLang="ko-KR" dirty="0" smtClean="0"/>
              <a:t>menu, …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3" y="2047856"/>
            <a:ext cx="7358352" cy="416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2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Swing class hierarchy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22" y="1295433"/>
            <a:ext cx="4561884" cy="518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5280727" y="2329924"/>
            <a:ext cx="2466274" cy="699026"/>
          </a:xfrm>
          <a:prstGeom prst="wedgeRoundRectCallout">
            <a:avLst>
              <a:gd name="adj1" fmla="val -74362"/>
              <a:gd name="adj2" fmla="val -444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/>
              <a:t>Component</a:t>
            </a:r>
            <a:r>
              <a:rPr lang="en-US" altLang="ko-KR" sz="1400" dirty="0" smtClean="0"/>
              <a:t> and </a:t>
            </a:r>
            <a:r>
              <a:rPr lang="en-US" altLang="ko-KR" sz="1400" i="1" dirty="0" smtClean="0"/>
              <a:t>Container</a:t>
            </a:r>
            <a:r>
              <a:rPr lang="en-US" altLang="ko-KR" sz="1400" dirty="0" smtClean="0"/>
              <a:t> are abstract classes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0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 vs Swing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05" y="1506592"/>
            <a:ext cx="4774519" cy="5072062"/>
          </a:xfrm>
          <a:prstGeom prst="rect">
            <a:avLst/>
          </a:prstGeom>
        </p:spPr>
      </p:pic>
      <p:pic>
        <p:nvPicPr>
          <p:cNvPr id="6" name="Picture 2" descr="https://upload.wikimedia.org/wikipedia/commons/1/1f/AWTSwingClassHie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1825"/>
            <a:ext cx="3429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Swing components − basic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Swing components − </a:t>
            </a:r>
            <a:r>
              <a:rPr lang="en-US" altLang="ko-KR" b="1" dirty="0" smtClean="0"/>
              <a:t>containers</a:t>
            </a:r>
          </a:p>
          <a:p>
            <a:pPr lvl="1"/>
            <a:r>
              <a:rPr lang="en-US" altLang="ko-KR" b="1" dirty="0"/>
              <a:t>Frame</a:t>
            </a:r>
            <a:r>
              <a:rPr lang="en-US" altLang="ko-KR" dirty="0"/>
              <a:t>, </a:t>
            </a:r>
            <a:r>
              <a:rPr lang="en-US" altLang="ko-KR" dirty="0" smtClean="0"/>
              <a:t>dialog</a:t>
            </a:r>
            <a:endParaRPr lang="en-US" altLang="ko-KR" dirty="0"/>
          </a:p>
          <a:p>
            <a:pPr lvl="1"/>
            <a:r>
              <a:rPr lang="en-US" altLang="ko-KR" b="1" dirty="0"/>
              <a:t>Panel</a:t>
            </a:r>
            <a:r>
              <a:rPr lang="en-US" altLang="ko-KR" dirty="0"/>
              <a:t>, </a:t>
            </a:r>
            <a:r>
              <a:rPr lang="en-US" altLang="ko-KR" dirty="0" smtClean="0"/>
              <a:t>scroll pane</a:t>
            </a:r>
            <a:r>
              <a:rPr lang="en-US" altLang="ko-KR" dirty="0"/>
              <a:t>, </a:t>
            </a:r>
            <a:r>
              <a:rPr lang="en-US" altLang="ko-KR" dirty="0" smtClean="0"/>
              <a:t>tabbed pane</a:t>
            </a:r>
            <a:r>
              <a:rPr lang="en-US" altLang="ko-KR" dirty="0"/>
              <a:t>,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Using a GUI component</a:t>
            </a:r>
          </a:p>
          <a:p>
            <a:pPr lvl="1"/>
            <a:r>
              <a:rPr lang="en-US" altLang="ko-KR" dirty="0"/>
              <a:t>Create </a:t>
            </a:r>
            <a:r>
              <a:rPr lang="en-US" altLang="ko-KR" dirty="0" smtClean="0"/>
              <a:t>it:</a:t>
            </a:r>
            <a:endParaRPr lang="en-US" altLang="ko-KR" dirty="0"/>
          </a:p>
          <a:p>
            <a:pPr lvl="2"/>
            <a:r>
              <a:rPr lang="en-US" altLang="ko-KR" dirty="0" err="1" smtClean="0"/>
              <a:t>JButton</a:t>
            </a:r>
            <a:r>
              <a:rPr lang="en-US" altLang="ko-KR" dirty="0" smtClean="0"/>
              <a:t> b </a:t>
            </a:r>
            <a:r>
              <a:rPr lang="en-US" altLang="ko-KR" dirty="0"/>
              <a:t>= new </a:t>
            </a:r>
            <a:r>
              <a:rPr lang="en-US" altLang="ko-KR" dirty="0" err="1"/>
              <a:t>JButton</a:t>
            </a:r>
            <a:r>
              <a:rPr lang="en-US" altLang="ko-KR" dirty="0" smtClean="0"/>
              <a:t>("press me");</a:t>
            </a:r>
            <a:endParaRPr lang="en-US" altLang="ko-KR" dirty="0"/>
          </a:p>
          <a:p>
            <a:pPr lvl="1"/>
            <a:r>
              <a:rPr lang="en-US" altLang="ko-KR" dirty="0"/>
              <a:t>Configure </a:t>
            </a:r>
            <a:r>
              <a:rPr lang="en-US" altLang="ko-KR" dirty="0" smtClean="0"/>
              <a:t>it:</a:t>
            </a:r>
            <a:endParaRPr lang="en-US" altLang="ko-KR" dirty="0"/>
          </a:p>
          <a:p>
            <a:pPr lvl="2"/>
            <a:r>
              <a:rPr lang="en-US" altLang="ko-KR" dirty="0" err="1" smtClean="0"/>
              <a:t>b.setText</a:t>
            </a:r>
            <a:r>
              <a:rPr lang="en-US" altLang="ko-KR" dirty="0" smtClean="0"/>
              <a:t>("press me");</a:t>
            </a:r>
            <a:endParaRPr lang="en-US" altLang="ko-KR" dirty="0"/>
          </a:p>
          <a:p>
            <a:pPr lvl="1"/>
            <a:r>
              <a:rPr lang="en-US" altLang="ko-KR" dirty="0"/>
              <a:t>Add </a:t>
            </a:r>
            <a:r>
              <a:rPr lang="en-US" altLang="ko-KR" dirty="0" smtClean="0"/>
              <a:t>it:</a:t>
            </a:r>
            <a:endParaRPr lang="en-US" altLang="ko-KR" dirty="0"/>
          </a:p>
          <a:p>
            <a:pPr lvl="2"/>
            <a:r>
              <a:rPr lang="en-US" altLang="ko-KR" dirty="0" err="1" smtClean="0"/>
              <a:t>panel.add</a:t>
            </a:r>
            <a:r>
              <a:rPr lang="en-US" altLang="ko-KR" dirty="0" smtClean="0"/>
              <a:t>(b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Listen to </a:t>
            </a:r>
            <a:r>
              <a:rPr lang="en-US" altLang="ko-KR" dirty="0" smtClean="0"/>
              <a:t>it:</a:t>
            </a:r>
            <a:endParaRPr lang="en-US" altLang="ko-KR" dirty="0"/>
          </a:p>
          <a:p>
            <a:pPr lvl="2"/>
            <a:r>
              <a:rPr lang="en-US" altLang="ko-KR" dirty="0" err="1" smtClean="0"/>
              <a:t>frame.addWindowListener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wl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6" name="Picture 2" descr="AWT_Container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0371"/>
            <a:ext cx="5146675" cy="14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10914</TotalTime>
  <Words>1247</Words>
  <Application>Microsoft Office PowerPoint</Application>
  <PresentationFormat>화면 슬라이드 쇼(4:3)</PresentationFormat>
  <Paragraphs>235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ヒラギノ角ゴ Pro W3</vt:lpstr>
      <vt:lpstr>맑은 고딕</vt:lpstr>
      <vt:lpstr>Arial</vt:lpstr>
      <vt:lpstr>Calibri</vt:lpstr>
      <vt:lpstr>Consolas</vt:lpstr>
      <vt:lpstr>Times New Roman</vt:lpstr>
      <vt:lpstr>UNC-5-ed</vt:lpstr>
      <vt:lpstr>PowerPoint 프레젠테이션</vt:lpstr>
      <vt:lpstr>Introduction</vt:lpstr>
      <vt:lpstr>Event-driven programming</vt:lpstr>
      <vt:lpstr>Java’s GUI classes</vt:lpstr>
      <vt:lpstr>Lab: Simple window</vt:lpstr>
      <vt:lpstr>Swing components − basic controls</vt:lpstr>
      <vt:lpstr>Swing class hierarchy </vt:lpstr>
      <vt:lpstr>AWT vs Swing</vt:lpstr>
      <vt:lpstr>Swing components − basic controls</vt:lpstr>
      <vt:lpstr>Jframe class </vt:lpstr>
      <vt:lpstr>JFrame methods </vt:lpstr>
      <vt:lpstr>Container and JPanel Classes</vt:lpstr>
      <vt:lpstr>Layout</vt:lpstr>
      <vt:lpstr>Border layout </vt:lpstr>
      <vt:lpstr>PowerPoint 프레젠테이션</vt:lpstr>
      <vt:lpstr>Swing listeners</vt:lpstr>
      <vt:lpstr>Event listener class</vt:lpstr>
      <vt:lpstr>Lab: MyFrame &amp; eventlistner Demo</vt:lpstr>
      <vt:lpstr>Lab: MyFrame &amp; eventlistner Demo</vt:lpstr>
      <vt:lpstr>Buttons and Action Listeners</vt:lpstr>
      <vt:lpstr>Lab: buttonDemo</vt:lpstr>
      <vt:lpstr>Text Areas, Text Fields</vt:lpstr>
      <vt:lpstr>Numbers as input &amp; output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Windows 사용자</cp:lastModifiedBy>
  <cp:revision>1366</cp:revision>
  <cp:lastPrinted>2014-05-21T02:32:51Z</cp:lastPrinted>
  <dcterms:created xsi:type="dcterms:W3CDTF">2013-01-10T01:00:39Z</dcterms:created>
  <dcterms:modified xsi:type="dcterms:W3CDTF">2022-06-05T06:13:47Z</dcterms:modified>
</cp:coreProperties>
</file>