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3" r:id="rId1"/>
    <p:sldMasterId id="2147483877" r:id="rId2"/>
  </p:sldMasterIdLst>
  <p:notesMasterIdLst>
    <p:notesMasterId r:id="rId15"/>
  </p:notesMasterIdLst>
  <p:sldIdLst>
    <p:sldId id="256" r:id="rId3"/>
    <p:sldId id="266" r:id="rId4"/>
    <p:sldId id="257" r:id="rId5"/>
    <p:sldId id="261" r:id="rId6"/>
    <p:sldId id="267" r:id="rId7"/>
    <p:sldId id="263" r:id="rId8"/>
    <p:sldId id="264" r:id="rId9"/>
    <p:sldId id="259" r:id="rId10"/>
    <p:sldId id="265" r:id="rId11"/>
    <p:sldId id="268" r:id="rId12"/>
    <p:sldId id="260" r:id="rId13"/>
    <p:sldId id="262" r:id="rId1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0929"/>
  </p:normalViewPr>
  <p:slideViewPr>
    <p:cSldViewPr>
      <p:cViewPr varScale="1">
        <p:scale>
          <a:sx n="131" d="100"/>
          <a:sy n="131" d="100"/>
        </p:scale>
        <p:origin x="85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0966-2ECF-4542-B9B4-6E84354E1035}" type="datetimeFigureOut">
              <a:rPr lang="zh-TW" altLang="en-US" smtClean="0"/>
              <a:t>2017/1/8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F194A-E05B-4E2B-807D-E54B359DA9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F194A-E05B-4E2B-807D-E54B359DA9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6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F194A-E05B-4E2B-807D-E54B359DA9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9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1E869-2276-4EF5-85BF-F6978427BF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68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1DE8-3CE1-4BFD-A424-299327EBA4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8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401D8-E95B-4B66-B762-4D706BC8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761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C40585A6-1E7E-4488-A7F2-9EECEC7B0F9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475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9A831-85E0-43D8-9F39-A6B54B2151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5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5B41-9403-4EB7-9757-0E27B43850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207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979C-7C23-4C03-A36F-C3403992F9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19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FA6DF-EE73-4E68-BE54-05E90B8013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5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FF9A-B90E-4279-A1B4-EF37F42DAF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35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CE91-10A2-43EA-A553-DA1BEAB4E5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9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AAB50-095A-4141-9256-A66F455419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33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8D108-85A0-4BF4-87F3-A60EA7775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6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BE7A-8B95-4F5B-B01D-890D13DC77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25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7DC98-764C-4612-AAC8-46AE83C4E2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019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07145-8FC9-459A-9C94-B320C2D2BE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594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AA934-02F4-4867-A623-2B4B65A3D7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627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6783-B173-471F-9F79-DE512A16FE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4148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570F-BAAE-4620-A983-D589BA68AD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066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B147-D059-4615-AC31-A794D45A68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18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73B55-C10E-4C4E-841A-B153BC8E88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27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549D5-4AC9-495C-9EC1-20EB600244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46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463B5-C37A-4609-8F9E-F5521BDBB6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272B6-E307-49ED-9F5C-CD6F00535F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76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819A-ECC8-43C3-BDF6-9A70A9C48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95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F312D-9DFE-49B3-A9A9-E1241C4C82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63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1DD8F-5D08-4009-B7C8-6EE7C201F9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82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07E8-F343-48E1-BD59-721F42D101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38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3378E-6168-4D9E-81EF-07B3676D98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2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895CAC-605D-41E3-9353-964F81E1ED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263" y="6381328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515DAF64-F669-4D1F-A61C-48F07D06FB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23" r:id="rId5"/>
    <p:sldLayoutId id="2147483915" r:id="rId6"/>
    <p:sldLayoutId id="2147483916" r:id="rId7"/>
    <p:sldLayoutId id="2147483917" r:id="rId8"/>
    <p:sldLayoutId id="2147483924" r:id="rId9"/>
    <p:sldLayoutId id="2147483925" r:id="rId10"/>
    <p:sldLayoutId id="2147483918" r:id="rId11"/>
    <p:sldLayoutId id="2147483926" r:id="rId12"/>
    <p:sldLayoutId id="2147483919" r:id="rId13"/>
    <p:sldLayoutId id="2147483920" r:id="rId14"/>
    <p:sldLayoutId id="2147483927" r:id="rId15"/>
    <p:sldLayoutId id="2147483921" r:id="rId16"/>
    <p:sldLayoutId id="214748392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標楷體" panose="03000509000000000000" pitchFamily="65" charset="-120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微軟正黑體" panose="020B0604030504040204" pitchFamily="34" charset="-12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微軟正黑體" panose="020B0604030504040204" pitchFamily="34" charset="-12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微軟正黑體" panose="020B0604030504040204" pitchFamily="34" charset="-12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微軟正黑體" panose="020B0604030504040204" pitchFamily="34" charset="-12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4780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sz="4400" dirty="0" smtClean="0"/>
              <a:t>物件導向程式設計</a:t>
            </a:r>
            <a:r>
              <a:rPr lang="zh-TW" altLang="en-US" sz="4400" dirty="0" smtClean="0"/>
              <a:t/>
            </a:r>
            <a:br>
              <a:rPr lang="zh-TW" altLang="en-US" sz="4400" dirty="0" smtClean="0"/>
            </a:br>
            <a:r>
              <a:rPr lang="zh-TW" altLang="en-US" sz="4400" dirty="0" smtClean="0"/>
              <a:t>成大地圖</a:t>
            </a:r>
            <a:r>
              <a:rPr lang="zh-TW" altLang="en-US" sz="4400" dirty="0" smtClean="0"/>
              <a:t>導航</a:t>
            </a:r>
            <a:endParaRPr lang="en-US" altLang="zh-TW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1600" dirty="0"/>
              <a:t>系級班別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機械碩一</a:t>
            </a:r>
            <a:endParaRPr lang="en-US" altLang="zh-TW" sz="1600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1600" dirty="0"/>
              <a:t>學號</a:t>
            </a:r>
            <a:r>
              <a:rPr lang="en-US" altLang="zh-TW" sz="1600" dirty="0" smtClean="0"/>
              <a:t>:N16054530</a:t>
            </a:r>
            <a:endParaRPr lang="en-US" altLang="zh-TW" sz="1600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1600" dirty="0"/>
              <a:t>姓名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林德祐</a:t>
            </a:r>
            <a:endParaRPr lang="en-US" altLang="zh-TW" sz="1600" dirty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sz="1600" dirty="0"/>
              <a:t>日期</a:t>
            </a:r>
            <a:r>
              <a:rPr lang="en-US" altLang="zh-TW" sz="1600" dirty="0" smtClean="0"/>
              <a:t>:2017/1/9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路徑規劃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一般模式：點選兩點即可產生最短路徑</a:t>
            </a:r>
            <a:endParaRPr lang="en-US" altLang="zh-TW" dirty="0" smtClean="0"/>
          </a:p>
          <a:p>
            <a:r>
              <a:rPr lang="zh-TW" altLang="en-US" dirty="0" smtClean="0"/>
              <a:t>中</a:t>
            </a:r>
            <a:r>
              <a:rPr lang="zh-TW" altLang="en-US" dirty="0"/>
              <a:t>途點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點選完起點終點，還可以再點想經過的途徑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72737"/>
            <a:ext cx="6768752" cy="40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smtClean="0"/>
              <a:t>結</a:t>
            </a:r>
            <a:r>
              <a:rPr lang="zh-TW" altLang="en-US" smtClean="0"/>
              <a:t>果</a:t>
            </a:r>
            <a:r>
              <a:rPr lang="zh-TW" altLang="zh-TW" smtClean="0"/>
              <a:t>及未來展望</a:t>
            </a:r>
            <a:endParaRPr lang="zh-TW" altLang="en-US" smtClean="0"/>
          </a:p>
        </p:txBody>
      </p:sp>
      <p:sp>
        <p:nvSpPr>
          <p:cNvPr id="23555" name="內容版面配置區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fontAlgn="b">
              <a:buFont typeface="Wingdings 2" charset="2"/>
              <a:buChar char="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目前本程式可以讓使用者決定起點終點節點，並規劃最短路徑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06000" fontAlgn="b">
              <a:buFont typeface="Wingdings 2" charset="2"/>
              <a:buChar char=""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地圖，包含對地圖的平移、旋轉、縮放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06000" fontAlgn="b">
              <a:buFont typeface="Wingdings 2" charset="2"/>
              <a:buChar char="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繼續增加地圖資訊資料庫，地圖或是細部教室資料庫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06000" fontAlgn="b">
              <a:buFont typeface="Wingdings 2" charset="2"/>
              <a:buChar char="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未來修改最短路徑演算法，提升效率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06000" fontAlgn="b">
              <a:buFont typeface="Wingdings 2" charset="2"/>
              <a:buChar char=""/>
              <a:defRPr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功能完整後，可以整合到行動裝置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zh-TW" smtClean="0"/>
              <a:t>參考文獻</a:t>
            </a:r>
            <a:endParaRPr lang="zh-TW" altLang="en-US" smtClean="0"/>
          </a:p>
        </p:txBody>
      </p:sp>
      <p:sp>
        <p:nvSpPr>
          <p:cNvPr id="24579" name="內容版面配置區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pPr marL="379800" indent="-342900" fontAlgn="b">
              <a:buFont typeface="+mj-lt"/>
              <a:buAutoNum type="arabicParenR"/>
              <a:defRPr/>
            </a:pPr>
            <a:r>
              <a:rPr lang="zh-TW" altLang="en-US" sz="1800" dirty="0"/>
              <a:t>張傑</a:t>
            </a:r>
            <a:r>
              <a:rPr lang="en-US" altLang="zh-TW" sz="1800" dirty="0"/>
              <a:t>,</a:t>
            </a:r>
            <a:r>
              <a:rPr lang="zh-TW" altLang="en-US" sz="1800" dirty="0"/>
              <a:t>以改良的</a:t>
            </a:r>
            <a:r>
              <a:rPr lang="en-US" altLang="zh-TW" sz="1800" dirty="0"/>
              <a:t>A*</a:t>
            </a:r>
            <a:r>
              <a:rPr lang="zh-TW" altLang="en-US" sz="1800" dirty="0"/>
              <a:t>演算法規劃較佳導引路徑之研究</a:t>
            </a:r>
            <a:r>
              <a:rPr lang="en-US" altLang="zh-TW" sz="1800" dirty="0"/>
              <a:t>,</a:t>
            </a:r>
            <a:r>
              <a:rPr lang="zh-TW" altLang="en-US" sz="1800" dirty="0"/>
              <a:t>大同大學資訊工程研究所</a:t>
            </a:r>
            <a:r>
              <a:rPr lang="en-US" altLang="zh-TW" sz="1800" dirty="0"/>
              <a:t>,</a:t>
            </a:r>
            <a:r>
              <a:rPr lang="en-US" altLang="zh-TW" sz="1800" dirty="0" smtClean="0"/>
              <a:t>2009</a:t>
            </a:r>
          </a:p>
          <a:p>
            <a:pPr marL="379800" indent="-342900" fontAlgn="b">
              <a:buFont typeface="+mj-lt"/>
              <a:buAutoNum type="arabicParenR"/>
              <a:defRPr/>
            </a:pPr>
            <a:r>
              <a:rPr lang="en-US" altLang="zh-TW" sz="1800" dirty="0" smtClean="0"/>
              <a:t>Google Map</a:t>
            </a:r>
            <a:endParaRPr lang="zh-TW" altLang="en-US" sz="18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動機與目的</a:t>
            </a:r>
            <a:endParaRPr lang="en-US" altLang="zh-TW" dirty="0" smtClean="0"/>
          </a:p>
          <a:p>
            <a:r>
              <a:rPr lang="zh-TW" altLang="en-US" dirty="0" smtClean="0"/>
              <a:t>程式設計流程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軟體</a:t>
            </a:r>
            <a:r>
              <a:rPr lang="zh-TW" altLang="en-US" dirty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結果與未來展望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7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動機與目的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636100"/>
            <a:ext cx="6591300" cy="3778250"/>
          </a:xfrm>
        </p:spPr>
        <p:txBody>
          <a:bodyPr/>
          <a:lstStyle/>
          <a:p>
            <a:pPr marL="735750" lvl="1" indent="-285750" fontAlgn="auto">
              <a:defRPr/>
            </a:pPr>
            <a:r>
              <a:rPr lang="zh-TW" altLang="en-US" dirty="0" smtClean="0"/>
              <a:t>大學新生，對學校還不熟悉時，在找教室或是行政單位時總是比較困難，且有的人對於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的地圖可能較沒有方向感</a:t>
            </a:r>
            <a:endParaRPr lang="en-US" altLang="zh-TW" dirty="0" smtClean="0"/>
          </a:p>
          <a:p>
            <a:pPr marL="379800" indent="-342900" fontAlgn="auto">
              <a:defRPr/>
            </a:pPr>
            <a:endParaRPr lang="en-US" altLang="zh-TW" dirty="0" smtClean="0"/>
          </a:p>
          <a:p>
            <a:pPr marL="735750" lvl="1" indent="-285750" fontAlgn="auto">
              <a:defRPr/>
            </a:pPr>
            <a:r>
              <a:rPr lang="zh-TW" altLang="en-US" dirty="0" smtClean="0"/>
              <a:t>開發一校園導航程式，能以</a:t>
            </a:r>
            <a:r>
              <a:rPr lang="en-US" altLang="zh-TW" dirty="0" smtClean="0"/>
              <a:t>3D</a:t>
            </a:r>
            <a:r>
              <a:rPr lang="zh-TW" altLang="en-US" dirty="0" smtClean="0"/>
              <a:t>的方式顯示地圖建築、地標等等，讓使用者能夠自訂起點、終點規畫路徑，並包含教室位置等等細部資訊，最後也能整合至行動裝置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452439"/>
            <a:ext cx="6588125" cy="12811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程式設計流程</a:t>
            </a:r>
          </a:p>
        </p:txBody>
      </p:sp>
      <p:grpSp>
        <p:nvGrpSpPr>
          <p:cNvPr id="11267" name="群組 17"/>
          <p:cNvGrpSpPr>
            <a:grpSpLocks/>
          </p:cNvGrpSpPr>
          <p:nvPr/>
        </p:nvGrpSpPr>
        <p:grpSpPr bwMode="auto">
          <a:xfrm>
            <a:off x="1830388" y="1700213"/>
            <a:ext cx="6030912" cy="4575175"/>
            <a:chOff x="1608724" y="1440475"/>
            <a:chExt cx="6219986" cy="4718518"/>
          </a:xfrm>
        </p:grpSpPr>
        <p:sp>
          <p:nvSpPr>
            <p:cNvPr id="3" name="矩形 2"/>
            <p:cNvSpPr/>
            <p:nvPr/>
          </p:nvSpPr>
          <p:spPr>
            <a:xfrm>
              <a:off x="1623459" y="1741727"/>
              <a:ext cx="1440797" cy="6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建立地圖節點資料庫格式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625096" y="2899253"/>
              <a:ext cx="1426061" cy="6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程式讀取資料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623459" y="4078064"/>
              <a:ext cx="1437523" cy="6467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OpenGL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繪圖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613635" y="5225768"/>
              <a:ext cx="1460444" cy="648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最短距離演算法</a:t>
              </a:r>
            </a:p>
          </p:txBody>
        </p:sp>
        <p:cxnSp>
          <p:nvCxnSpPr>
            <p:cNvPr id="5" name="直線單箭頭接點 4"/>
            <p:cNvCxnSpPr>
              <a:endCxn id="3" idx="3"/>
            </p:cNvCxnSpPr>
            <p:nvPr/>
          </p:nvCxnSpPr>
          <p:spPr>
            <a:xfrm flipH="1">
              <a:off x="3064256" y="2065900"/>
              <a:ext cx="715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779743" y="1440475"/>
              <a:ext cx="1800996" cy="1196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節點名稱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節點座標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具權重相鄰矩陣</a:t>
              </a:r>
            </a:p>
          </p:txBody>
        </p:sp>
        <p:grpSp>
          <p:nvGrpSpPr>
            <p:cNvPr id="11274" name="群組 12"/>
            <p:cNvGrpSpPr>
              <a:grpSpLocks/>
            </p:cNvGrpSpPr>
            <p:nvPr/>
          </p:nvGrpSpPr>
          <p:grpSpPr bwMode="auto">
            <a:xfrm>
              <a:off x="5848238" y="1440475"/>
              <a:ext cx="1980472" cy="2599234"/>
              <a:chOff x="5909402" y="687546"/>
              <a:chExt cx="1980472" cy="2599234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8778" y="687546"/>
                <a:ext cx="1981096" cy="1473514"/>
              </a:xfrm>
              <a:prstGeom prst="rect">
                <a:avLst/>
              </a:prstGeom>
              <a:ln w="1905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8778" y="2174158"/>
                <a:ext cx="1981096" cy="1113322"/>
              </a:xfrm>
              <a:prstGeom prst="rect">
                <a:avLst/>
              </a:prstGeom>
              <a:ln w="1905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cxnSp>
          <p:nvCxnSpPr>
            <p:cNvPr id="16" name="直線單箭頭接點 15"/>
            <p:cNvCxnSpPr/>
            <p:nvPr/>
          </p:nvCxnSpPr>
          <p:spPr>
            <a:xfrm flipH="1">
              <a:off x="3064256" y="5533568"/>
              <a:ext cx="715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79743" y="4950712"/>
              <a:ext cx="1800996" cy="1196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Floyd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最短距離算法</a:t>
              </a:r>
            </a:p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*演算法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2338946" y="2390073"/>
              <a:ext cx="0" cy="509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2338946" y="3539413"/>
              <a:ext cx="0" cy="509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2338946" y="4696940"/>
              <a:ext cx="0" cy="5091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618547" y="1753188"/>
              <a:ext cx="1440797" cy="648346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建立地圖節點資料庫格式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20185" y="2910714"/>
              <a:ext cx="1426061" cy="648346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程式讀取資料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618547" y="4089525"/>
              <a:ext cx="1437523" cy="646709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OpenGL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繪圖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608724" y="5237229"/>
              <a:ext cx="1460444" cy="648346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路徑規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劃</a:t>
              </a:r>
            </a:p>
          </p:txBody>
        </p:sp>
        <p:cxnSp>
          <p:nvCxnSpPr>
            <p:cNvPr id="24" name="直線單箭頭接點 23"/>
            <p:cNvCxnSpPr>
              <a:endCxn id="18" idx="3"/>
            </p:cNvCxnSpPr>
            <p:nvPr/>
          </p:nvCxnSpPr>
          <p:spPr>
            <a:xfrm flipH="1">
              <a:off x="3059345" y="2077361"/>
              <a:ext cx="715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774832" y="1451936"/>
              <a:ext cx="1800996" cy="1196820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節點名稱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節點座標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defRPr/>
              </a:pP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具權重相鄰矩陣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774832" y="4962173"/>
              <a:ext cx="1800996" cy="1196820"/>
            </a:xfrm>
            <a:prstGeom prst="rect">
              <a:avLst/>
            </a:prstGeom>
            <a:solidFill>
              <a:srgbClr val="C88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Floyd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最短距離算法</a:t>
              </a:r>
            </a:p>
            <a:p>
              <a:pPr algn="ctr">
                <a:defRPr/>
              </a:pPr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</a:t>
              </a:r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*演算法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類別架構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372" y="1579563"/>
            <a:ext cx="3911318" cy="468052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5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Floyd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最短距離算法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5" y="1700808"/>
            <a:ext cx="6986736" cy="4210414"/>
          </a:xfrm>
        </p:spPr>
        <p:txBody>
          <a:bodyPr/>
          <a:lstStyle/>
          <a:p>
            <a:pPr indent="-306000" fontAlgn="auto">
              <a:buFont typeface="Wingdings 2" charset="2"/>
              <a:buChar char=""/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計算點對點最短距離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-306000" fontAlgn="auto">
              <a:buFont typeface="Wingdings 2" charset="2"/>
              <a:buChar char=""/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每個節點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，檢查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i,k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k,j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&lt; 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i,j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是否成立，如果成立，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Dis(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i,j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= 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i,k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k,j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，尋訪所有節點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i,j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中記錄的便是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的最短路徑的距離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-306000" fontAlgn="auto">
              <a:buFont typeface="Wingdings 2" charset="2"/>
              <a:buChar char=""/>
              <a:defRPr/>
            </a:pPr>
            <a:endParaRPr lang="en-US" altLang="zh-TW" dirty="0"/>
          </a:p>
          <a:p>
            <a:pPr marL="36900" indent="0" fontAlgn="auto">
              <a:buNone/>
              <a:defRPr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11466" y="3226929"/>
            <a:ext cx="2208907" cy="164298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2391" y="4961358"/>
            <a:ext cx="2559529" cy="154290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961358"/>
            <a:ext cx="2452130" cy="154290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959932" y="5560340"/>
            <a:ext cx="792088" cy="43160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A</a:t>
            </a:r>
            <a:r>
              <a:rPr lang="zh-TW" altLang="en-US" dirty="0" smtClean="0"/>
              <a:t>*演算法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6690" y="1484784"/>
            <a:ext cx="6591985" cy="3777622"/>
          </a:xfrm>
        </p:spPr>
        <p:txBody>
          <a:bodyPr/>
          <a:lstStyle/>
          <a:p>
            <a:pPr indent="-306000" fontAlgn="auto">
              <a:buFont typeface="Wingdings 2" charset="2"/>
              <a:buChar char=""/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路徑評估的公式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 = G + 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</a:p>
          <a:p>
            <a:pPr indent="-306000" fontAlgn="auto">
              <a:buFont typeface="Wingdings 2" charset="2"/>
              <a:buChar char=""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代表走到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鄰近節點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的移動代價。</a:t>
            </a:r>
          </a:p>
          <a:p>
            <a:pPr indent="-306000" fontAlgn="auto">
              <a:buFont typeface="Wingdings 2" charset="2"/>
              <a:buChar char=""/>
              <a:defRPr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代表從所選的相鄰節點到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終點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的移動代價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indent="-306000" fontAlgn="auto">
              <a:buFont typeface="Wingdings 2" charset="2"/>
              <a:buChar char=""/>
              <a:defRPr/>
            </a:pPr>
            <a:r>
              <a:rPr lang="zh-TW" altLang="en-US" dirty="0">
                <a:latin typeface="Times New Roman" panose="02020603050405020304" pitchFamily="18" charset="0"/>
              </a:rPr>
              <a:t>廣泛</a:t>
            </a:r>
            <a:r>
              <a:rPr lang="zh-TW" altLang="en-US" dirty="0" smtClean="0">
                <a:latin typeface="Times New Roman" panose="02020603050405020304" pitchFamily="18" charset="0"/>
              </a:rPr>
              <a:t>被使用</a:t>
            </a:r>
            <a:r>
              <a:rPr lang="zh-TW" altLang="en-US" dirty="0">
                <a:latin typeface="Times New Roman" panose="02020603050405020304" pitchFamily="18" charset="0"/>
              </a:rPr>
              <a:t>的演算法，用於一般的</a:t>
            </a:r>
            <a:r>
              <a:rPr lang="en-US" altLang="zh-TW" dirty="0">
                <a:latin typeface="Times New Roman" panose="02020603050405020304" pitchFamily="18" charset="0"/>
              </a:rPr>
              <a:t>RPG</a:t>
            </a:r>
            <a:r>
              <a:rPr lang="zh-TW" altLang="en-US" dirty="0">
                <a:latin typeface="Times New Roman" panose="02020603050405020304" pitchFamily="18" charset="0"/>
              </a:rPr>
              <a:t>遊戲</a:t>
            </a:r>
            <a:r>
              <a:rPr lang="zh-TW" altLang="en-US" dirty="0" smtClean="0">
                <a:latin typeface="Times New Roman" panose="02020603050405020304" pitchFamily="18" charset="0"/>
              </a:rPr>
              <a:t>、戰略</a:t>
            </a:r>
            <a:r>
              <a:rPr lang="zh-TW" altLang="en-US" dirty="0">
                <a:latin typeface="Times New Roman" panose="02020603050405020304" pitchFamily="18" charset="0"/>
              </a:rPr>
              <a:t>遊戲</a:t>
            </a:r>
          </a:p>
          <a:p>
            <a:pPr indent="-306000" fontAlgn="auto">
              <a:buFont typeface="Wingdings 2" charset="2"/>
              <a:buChar char=""/>
              <a:defRPr/>
            </a:pPr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fontAlgn="auto">
              <a:buFont typeface="Wingdings 2" charset="2"/>
              <a:buNone/>
              <a:defRPr/>
            </a:pP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051720" y="3504241"/>
            <a:ext cx="6120680" cy="3558445"/>
            <a:chOff x="2123728" y="3068960"/>
            <a:chExt cx="6120680" cy="355844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068960"/>
              <a:ext cx="4701927" cy="3114263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2123728" y="6196518"/>
              <a:ext cx="6120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zh-TW" altLang="en-US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張傑</a:t>
              </a: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以改良的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A*</a:t>
              </a:r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演算法規劃較佳導引路徑之研究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大同大學資訊工程</a:t>
              </a:r>
              <a:r>
                <a:rPr lang="zh-TW" altLang="en-US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研究所</a:t>
              </a:r>
              <a:r>
                <a:rPr lang="en-US" altLang="zh-TW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,2009</a:t>
              </a:r>
              <a:r>
                <a:rPr lang="zh-TW" altLang="en-US" sz="11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1100" dirty="0"/>
                <a:t>	</a:t>
              </a:r>
            </a:p>
            <a:p>
              <a:endPara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237" y="1947907"/>
            <a:ext cx="7457843" cy="4505780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軟體介面</a:t>
            </a:r>
            <a:r>
              <a:rPr lang="en-US" altLang="zh-TW" dirty="0" smtClean="0"/>
              <a:t>-</a:t>
            </a:r>
            <a:r>
              <a:rPr lang="zh-TW" altLang="en-US" dirty="0" smtClean="0"/>
              <a:t>簡介</a:t>
            </a:r>
          </a:p>
        </p:txBody>
      </p:sp>
      <p:sp>
        <p:nvSpPr>
          <p:cNvPr id="14340" name="文字方塊 8"/>
          <p:cNvSpPr txBox="1">
            <a:spLocks noChangeArrowheads="1"/>
          </p:cNvSpPr>
          <p:nvPr/>
        </p:nvSpPr>
        <p:spPr bwMode="auto">
          <a:xfrm>
            <a:off x="6729536" y="4678161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綠色虛線：最短路徑</a:t>
            </a:r>
          </a:p>
        </p:txBody>
      </p:sp>
      <p:sp>
        <p:nvSpPr>
          <p:cNvPr id="14341" name="文字方塊 11"/>
          <p:cNvSpPr txBox="1">
            <a:spLocks noChangeArrowheads="1"/>
          </p:cNvSpPr>
          <p:nvPr/>
        </p:nvSpPr>
        <p:spPr bwMode="auto">
          <a:xfrm>
            <a:off x="7778725" y="5972324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方位</a:t>
            </a:r>
          </a:p>
        </p:txBody>
      </p:sp>
      <p:sp>
        <p:nvSpPr>
          <p:cNvPr id="14342" name="文字方塊 12"/>
          <p:cNvSpPr txBox="1">
            <a:spLocks noChangeArrowheads="1"/>
          </p:cNvSpPr>
          <p:nvPr/>
        </p:nvSpPr>
        <p:spPr bwMode="auto">
          <a:xfrm>
            <a:off x="815483" y="2074688"/>
            <a:ext cx="9921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2D/3D</a:t>
            </a:r>
            <a:r>
              <a:rPr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切換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14129" y="19647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成功大學自強校區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961" y="338136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經過的建築地標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961" y="297538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步行時間與距離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620932" y="3580631"/>
            <a:ext cx="162305" cy="0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620932" y="3132049"/>
            <a:ext cx="162305" cy="0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732240" y="2227882"/>
            <a:ext cx="2304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點選地圖節點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兩點便可以決定路徑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軟體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-3D</a:t>
            </a:r>
            <a:r>
              <a:rPr lang="zh-TW" altLang="en-US" dirty="0" smtClean="0"/>
              <a:t>視角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54" b="13077"/>
          <a:stretch/>
        </p:blipFill>
        <p:spPr>
          <a:xfrm>
            <a:off x="971600" y="1916832"/>
            <a:ext cx="7406537" cy="4536504"/>
          </a:xfr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A831-85E0-43D8-9F39-A6B54B21513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499</TotalTime>
  <Words>486</Words>
  <Application>Microsoft Office PowerPoint</Application>
  <PresentationFormat>如螢幕大小 (4:3)</PresentationFormat>
  <Paragraphs>81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Calibri Light</vt:lpstr>
      <vt:lpstr>Calisto MT</vt:lpstr>
      <vt:lpstr>Times New Roman</vt:lpstr>
      <vt:lpstr>Trebuchet MS</vt:lpstr>
      <vt:lpstr>Wingdings 2</vt:lpstr>
      <vt:lpstr>Wingdings 3</vt:lpstr>
      <vt:lpstr>HDOfficeLightV0</vt:lpstr>
      <vt:lpstr>石板</vt:lpstr>
      <vt:lpstr>物件導向程式設計 成大地圖導航</vt:lpstr>
      <vt:lpstr>OUTLINE</vt:lpstr>
      <vt:lpstr>動機與目的</vt:lpstr>
      <vt:lpstr>程式設計流程</vt:lpstr>
      <vt:lpstr>類別架構</vt:lpstr>
      <vt:lpstr>Floyd最短距離算法</vt:lpstr>
      <vt:lpstr>A*演算法</vt:lpstr>
      <vt:lpstr>軟體介面-簡介</vt:lpstr>
      <vt:lpstr>軟體介面-3D視角</vt:lpstr>
      <vt:lpstr>路徑規劃</vt:lpstr>
      <vt:lpstr>結果及未來展望</vt:lpstr>
      <vt:lpstr>參考文獻</vt:lpstr>
    </vt:vector>
  </TitlesOfParts>
  <Company>NCKU 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計算機圖學期末報告 (題目)</dc:title>
  <dc:creator>Fangjj</dc:creator>
  <cp:lastModifiedBy>Jacob</cp:lastModifiedBy>
  <cp:revision>42</cp:revision>
  <dcterms:created xsi:type="dcterms:W3CDTF">2003-01-02T08:51:30Z</dcterms:created>
  <dcterms:modified xsi:type="dcterms:W3CDTF">2017-01-08T04:23:56Z</dcterms:modified>
</cp:coreProperties>
</file>