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2"/>
  </p:notesMasterIdLst>
  <p:handoutMasterIdLst>
    <p:handoutMasterId r:id="rId13"/>
  </p:handoutMasterIdLst>
  <p:sldIdLst>
    <p:sldId id="490" r:id="rId2"/>
    <p:sldId id="880" r:id="rId3"/>
    <p:sldId id="868" r:id="rId4"/>
    <p:sldId id="869" r:id="rId5"/>
    <p:sldId id="872" r:id="rId6"/>
    <p:sldId id="881" r:id="rId7"/>
    <p:sldId id="882" r:id="rId8"/>
    <p:sldId id="884" r:id="rId9"/>
    <p:sldId id="885" r:id="rId10"/>
    <p:sldId id="883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KOL" initials="A" lastIdx="4" clrIdx="0">
    <p:extLst>
      <p:ext uri="{19B8F6BF-5375-455C-9EA6-DF929625EA0E}">
        <p15:presenceInfo xmlns:p15="http://schemas.microsoft.com/office/powerpoint/2012/main" userId="AlK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BC2"/>
    <a:srgbClr val="839FDC"/>
    <a:srgbClr val="FF7082"/>
    <a:srgbClr val="238E2C"/>
    <a:srgbClr val="1948AE"/>
    <a:srgbClr val="325AA2"/>
    <a:srgbClr val="1A57AA"/>
    <a:srgbClr val="1E5DB7"/>
    <a:srgbClr val="2062C1"/>
    <a:srgbClr val="184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6" autoAdjust="0"/>
    <p:restoredTop sz="94839" autoAdjust="0"/>
  </p:normalViewPr>
  <p:slideViewPr>
    <p:cSldViewPr>
      <p:cViewPr varScale="1">
        <p:scale>
          <a:sx n="114" d="100"/>
          <a:sy n="114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277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3FE69-182B-9F44-9C81-B05CDFE85067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EFE91-1C50-874F-BCC9-D8DC20B632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073FABF-A55F-46AD-B66C-18ACBBE2B4EC}" type="datetimeFigureOut">
              <a:rPr lang="en-US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829F1AC-2963-4A69-9F6D-2075FC122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45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B39F4-E666-45AB-B385-5FF2A2179E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Full-duplex (FD) wireless communication is a recently emerged technology in which radios can transmit and receive simultaneously on the same frequency channel. Unlike legacy half-duplex wireless networks, full-duplex has great potential to increase throughput and support more flexible spectrum use;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MIMO technology can be tracked back to the 1970’s. It can deliver higher diversity and provide spatial multiplexing;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Traditional MIMO systems can only communication with one single user (i.e., single-user MIMO [SU-MIMO]). multi-user MIMO (MU-MIMO) has been introduced and implemented (e.g., 802.11ac). MU-MIMO transceivers can serve multiple users simultaneously by leveraging spatial degrees of freedom (</a:t>
            </a:r>
            <a:r>
              <a:rPr lang="en-US" baseline="0" dirty="0" err="1"/>
              <a:t>DoFs</a:t>
            </a:r>
            <a:r>
              <a:rPr lang="en-US" baseline="0" dirty="0"/>
              <a:t>) to separate the data streams to different users;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Due to the very limited wireless spectrum resources and the increasing data traffic in next-generation wireless networks, a natural question arises: can we combine the technologies of full-duplex and MIMO such that the aforementioned demands can be met;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In this proposal, we take a holistic cross-layered approach to explore full-duplex MIMO wireless. We will jointly design the PHY and MAC layers to allow IC implementations of full-duplex MIMO transceivers support realistic networking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9F1AC-2963-4A69-9F6D-2075FC1220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3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PHY side, we will first investigate combining full-duplex operation with multi-antenna phased arrays as a first step towards full-duplex massive MIMO;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insight is to repurpose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degrees of freedom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TX SIC. In general, in an N-element TX and RX phased array, there are 2x(N-1) complex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used to set the main beam direction for the TX and RX as well as null directions.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sacrifice a few of these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 instance, nulls) to cancel the TX SI at the RX after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a wide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run preliminary simulations using the measured S parameters of a 2x2 antenna array at RF. Simulations show that by sacrificing one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on the TX side and the RX side, 40 dB of SIC can be achieved over 20 MHz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noteworthy that SIC is being achieved by repurposing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with no explicit RF/analog cancellers, thus representing an area and power efficient solution. Furthermore, the SIC performance is particularly wideband because the delays in the SI channel are being repurposed for cancellation;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a key insight is that antenna array design (including antenna geometry and placement within the array) plays a key role in defining the SI and cross-talk SI channels, and therefore, optimizing the antenna array design can relax the trade-off between SIC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9F1AC-2963-4A69-9F6D-2075FC1220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4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PHY side, we will first investigate combining full-duplex operation with multi-antenna phased arrays as a first step towards full-duplex massive MIMO;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insight is to repurpose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degrees of freedom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TX SIC. In general, in an N-element TX and RX phased array, there are 2x(N-1) complex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used to set the main beam direction for the TX and RX as well as null directions.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sacrifice a few of these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 instance, nulls) to cancel the TX SI at the RX after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a wide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run preliminary simulations using the measured S parameters of a 2x2 antenna array at RF. Simulations show that by sacrificing one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on the TX side and the RX side, 40 dB of SIC can be achieved over 20 MHz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noteworthy that SIC is being achieved by repurposing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with no explicit RF/analog cancellers, thus representing an area and power efficient solution. Furthermore, the SIC performance is particularly wideband because the delays in the SI channel are being repurposed for cancellation;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a key insight is that antenna array design (including antenna geometry and placement within the array) plays a key role in defining the SI and cross-talk SI channels, and therefore, optimizing the antenna array design can relax the trade-off between SIC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9F1AC-2963-4A69-9F6D-2075FC1220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8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PHY side, we will first investigate combining full-duplex operation with multi-antenna phased arrays as a first step towards full-duplex massive MIMO;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insight is to repurpose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degrees of freedom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TX SIC. In general, in an N-element TX and RX phased array, there are 2x(N-1) complex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used to set the main beam direction for the TX and RX as well as null directions.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sacrifice a few of these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 instance, nulls) to cancel the TX SI at the RX after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a wide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run preliminary simulations using the measured S parameters of a 2x2 antenna array at RF. Simulations show that by sacrificing one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on the TX side and the RX side, 40 dB of SIC can be achieved over 20 MHz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noteworthy that SIC is being achieved by repurposing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with no explicit RF/analog cancellers, thus representing an area and power efficient solution. Furthermore, the SIC performance is particularly wideband because the delays in the SI channel are being repurposed for cancellation;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a key insight is that antenna array design (including antenna geometry and placement within the array) plays a key role in defining the SI and cross-talk SI channels, and therefore, optimizing the antenna array design can relax the trade-off between SIC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9F1AC-2963-4A69-9F6D-2075FC1220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PHY side, we will first investigate combining full-duplex operation with multi-antenna phased arrays as a first step towards full-duplex massive MIMO;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insight is to repurpose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degrees of freedom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TX SIC. In general, in an N-element TX and RX phased array, there are 2x(N-1) complex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used to set the main beam direction for the TX and RX as well as null directions.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sacrifice a few of these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 instance, nulls) to cancel the TX SI at the RX after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a wide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run preliminary simulations using the measured S parameters of a 2x2 antenna array at RF. Simulations show that by sacrificing one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on the TX side and the RX side, 40 dB of SIC can be achieved over 20 MHz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noteworthy that SIC is being achieved by repurposing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with no explicit RF/analog cancellers, thus representing an area and power efficient solution. Furthermore, the SIC performance is particularly wideband because the delays in the SI channel are being repurposed for cancellation;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a key insight is that antenna array design (including antenna geometry and placement within the array) plays a key role in defining the SI and cross-talk SI channels, and therefore, optimizing the antenna array design can relax the trade-off between SIC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29F1AC-2963-4A69-9F6D-2075FC12207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PHY side, we will first investigate combining full-duplex operation with multi-antenna phased arrays as a first step towards full-duplex massive MIMO;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insight is to repurpose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degrees of freedom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TX SIC. In general, in an N-element TX and RX phased array, there are 2x(N-1) complex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used to set the main beam direction for the TX and RX as well as null directions.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sacrifice a few of these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 instance, nulls) to cancel the TX SI at the RX after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a wide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run preliminary simulations using the measured S parameters of a 2x2 antenna array at RF. Simulations show that by sacrificing one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on the TX side and the RX side, 40 dB of SIC can be achieved over 20 MHz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noteworthy that SIC is being achieved by repurposing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with no explicit RF/analog cancellers, thus representing an area and power efficient solution. Furthermore, the SIC performance is particularly wideband because the delays in the SI channel are being repurposed for cancellation;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a key insight is that antenna array design (including antenna geometry and placement within the array) plays a key role in defining the SI and cross-talk SI channels, and therefore, optimizing the antenna array design can relax the trade-off between SIC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29F1AC-2963-4A69-9F6D-2075FC12207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0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PHY side, we will first investigate combining full-duplex operation with multi-antenna phased arrays as a first step towards full-duplex massive MIMO;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insight is to repurpose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degrees of freedom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TX SIC. In general, in an N-element TX and RX phased array, there are 2x(N-1) complex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used to set the main beam direction for the TX and RX as well as null directions.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sacrifice a few of these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 instance, nulls) to cancel the TX SI at the RX after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a wide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run preliminary simulations using the measured S parameters of a 2x2 antenna array at RF. Simulations show that by sacrificing one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on the TX side and the RX side, 40 dB of SIC can be achieved over 20 MHz bandwidth;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noteworthy that SIC is being achieved by repurposing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with no explicit RF/analog cancellers, thus representing an area and power efficient solution. Furthermore, the SIC performance is particularly wideband because the delays in the SI channel are being repurposed for cancellation;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a key insight is that antenna array design (including antenna geometry and placement within the array) plays a key role in defining the SI and cross-talk SI channels, and therefore, optimizing the antenna array design can relax the trade-off between SIC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beamforming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29F1AC-2963-4A69-9F6D-2075FC12207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4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6705600" cy="563562"/>
          </a:xfrm>
        </p:spPr>
        <p:txBody>
          <a:bodyPr>
            <a:no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53F4B7D-16A7-4A73-B6CB-7FEA48B775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6096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olumbia_logo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24420"/>
            <a:ext cx="609601" cy="54769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1524000" cy="46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246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A5A-079C-D244-A5DB-563D14BBA4DB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4B7D-16A7-4A73-B6CB-7FEA48B77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46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271B-42BC-FB44-9FC3-908E35DF00F6}" type="datetime1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7E53-9635-4113-9007-46B73F084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7526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Simultaneous Mode and Wavelength Division (De)Multiplexer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11/17/2017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105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Ali </a:t>
            </a:r>
            <a:r>
              <a:rPr lang="en-US" b="1" dirty="0" err="1"/>
              <a:t>Binaie</a:t>
            </a:r>
            <a:r>
              <a:rPr lang="en-US" b="1" dirty="0"/>
              <a:t>, Jun </a:t>
            </a:r>
            <a:r>
              <a:rPr lang="en-US" b="1" dirty="0" err="1"/>
              <a:t>Heyk</a:t>
            </a:r>
            <a:r>
              <a:rPr lang="en-US" b="1" dirty="0"/>
              <a:t> Jang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4B7D-16A7-4A73-B6CB-7FEA48B775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52C8-75DD-4F9D-8EAA-6D454666A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899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4B7D-16A7-4A73-B6CB-7FEA48B7753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fld id="{A7DDFA5A-079C-D244-A5DB-563D14BBA4DB}" type="datetime1">
              <a:rPr lang="en-US" smtClean="0"/>
              <a:t>12/6/2018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7954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M/W (De)Mux – Concept of Design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Design of Compact wavelength (De)Mux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Design of MMI Based Mode (De)Mux 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Final structure and Results</a:t>
            </a:r>
          </a:p>
        </p:txBody>
      </p:sp>
    </p:spTree>
    <p:extLst>
      <p:ext uri="{BB962C8B-B14F-4D97-AF65-F5344CB8AC3E}">
        <p14:creationId xmlns:p14="http://schemas.microsoft.com/office/powerpoint/2010/main" val="389700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3385" y="1085583"/>
            <a:ext cx="7758454" cy="1487587"/>
          </a:xfrm>
          <a:prstGeom prst="rect">
            <a:avLst/>
          </a:prstGeom>
          <a:solidFill>
            <a:srgbClr val="EFC024">
              <a:alpha val="25000"/>
            </a:srgbClr>
          </a:solidFill>
        </p:spPr>
        <p:txBody>
          <a:bodyPr wrap="square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b="1" dirty="0"/>
              <a:t>Wavelength and Mode multiplexing are used to increase the date rate per channel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endParaRPr lang="en-US" sz="1200" b="1" dirty="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b="1" dirty="0"/>
              <a:t>In Mode and Wavelength (DE)MUX system, we merge/separate different Wavelengths and Modes in one structure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50000"/>
              </a:lnSpc>
            </a:pPr>
            <a:r>
              <a:rPr lang="en-US" sz="2800" b="1" dirty="0"/>
              <a:t>M/W (De)Mux – Concept of Design</a:t>
            </a:r>
            <a:endParaRPr lang="en-US" sz="2800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8B6AA3AC-47E4-4079-AB06-89FBD656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3F4B7D-16A7-4A73-B6CB-7FEA48B7753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5" y="3690271"/>
            <a:ext cx="7724775" cy="13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4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6"/>
          <p:cNvSpPr>
            <a:spLocks noGrp="1"/>
          </p:cNvSpPr>
          <p:nvPr>
            <p:ph type="title"/>
          </p:nvPr>
        </p:nvSpPr>
        <p:spPr>
          <a:xfrm>
            <a:off x="1524000" y="0"/>
            <a:ext cx="6705600" cy="563562"/>
          </a:xfrm>
        </p:spPr>
        <p:txBody>
          <a:bodyPr/>
          <a:lstStyle/>
          <a:p>
            <a:r>
              <a:rPr lang="en-US" sz="2800" dirty="0">
                <a:effectLst/>
              </a:rPr>
              <a:t>Wavelength (De)MUX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9BD899-373D-421E-8FE6-9E9BFF241829}"/>
              </a:ext>
            </a:extLst>
          </p:cNvPr>
          <p:cNvSpPr/>
          <p:nvPr/>
        </p:nvSpPr>
        <p:spPr>
          <a:xfrm>
            <a:off x="516580" y="883712"/>
            <a:ext cx="7806040" cy="369332"/>
          </a:xfrm>
          <a:prstGeom prst="rect">
            <a:avLst/>
          </a:prstGeom>
          <a:solidFill>
            <a:srgbClr val="EFC024">
              <a:alpha val="25000"/>
            </a:srgbClr>
          </a:solidFill>
        </p:spPr>
        <p:txBody>
          <a:bodyPr wrap="square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b="1" dirty="0"/>
              <a:t>Usually, Wavelength (De)MUX is done by either MZ or Ring-Resonator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40" y="1366026"/>
            <a:ext cx="1748139" cy="10867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9" y="1556528"/>
            <a:ext cx="1533525" cy="705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581400"/>
            <a:ext cx="3657600" cy="29914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9BD899-373D-421E-8FE6-9E9BFF241829}"/>
              </a:ext>
            </a:extLst>
          </p:cNvPr>
          <p:cNvSpPr/>
          <p:nvPr/>
        </p:nvSpPr>
        <p:spPr>
          <a:xfrm>
            <a:off x="661685" y="2744569"/>
            <a:ext cx="7315200" cy="646331"/>
          </a:xfrm>
          <a:prstGeom prst="rect">
            <a:avLst/>
          </a:prstGeom>
          <a:solidFill>
            <a:srgbClr val="EFC024">
              <a:alpha val="25000"/>
            </a:srgbClr>
          </a:solidFill>
        </p:spPr>
        <p:txBody>
          <a:bodyPr wrap="square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b="1" dirty="0"/>
              <a:t>Previously, two WGs with different widths were used to make the directional coupler wideband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541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-Medi"/>
              </a:rPr>
              <a:t>Reference: </a:t>
            </a:r>
          </a:p>
          <a:p>
            <a:r>
              <a:rPr lang="en-US" sz="1200" dirty="0">
                <a:latin typeface="NimbusRomNo9L-Medi"/>
              </a:rPr>
              <a:t>Broadband silicon photonic directional coupler using asymmetric-waveguide based phase control</a:t>
            </a:r>
          </a:p>
          <a:p>
            <a:r>
              <a:rPr lang="en-US" sz="1200" dirty="0">
                <a:latin typeface="NimbusRomNo9L-Medi"/>
              </a:rPr>
              <a:t>OPTIC EXPRESS 2015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51C0-AAB0-4F36-84BF-7BCC89E46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3467101"/>
            <a:ext cx="2611028" cy="19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5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DC as MZ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D7DF6-8AAA-4269-BD49-A3882D8DFFFD}"/>
              </a:ext>
            </a:extLst>
          </p:cNvPr>
          <p:cNvSpPr/>
          <p:nvPr/>
        </p:nvSpPr>
        <p:spPr>
          <a:xfrm>
            <a:off x="492329" y="894154"/>
            <a:ext cx="7696200" cy="1477328"/>
          </a:xfrm>
          <a:prstGeom prst="rect">
            <a:avLst/>
          </a:prstGeom>
          <a:solidFill>
            <a:srgbClr val="EFC024">
              <a:alpha val="25000"/>
            </a:srgb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To increase the phase shift in </a:t>
            </a:r>
            <a:r>
              <a:rPr lang="en-US" b="1" dirty="0" err="1"/>
              <a:t>Asymm</a:t>
            </a:r>
            <a:r>
              <a:rPr lang="en-US" b="1" dirty="0"/>
              <a:t> DC, we can increase the length or increase the width difference between two WGs in phase shifter</a:t>
            </a:r>
          </a:p>
          <a:p>
            <a:endParaRPr lang="en-US" b="1" dirty="0"/>
          </a:p>
          <a:p>
            <a:r>
              <a:rPr lang="en-US" b="1" dirty="0"/>
              <a:t>Asymmetrical DC can shift phase at much shorter lengths compared to MZ arm lengths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BDF92F-F72E-4629-BB1C-9030E11A1EF4}"/>
              </a:ext>
            </a:extLst>
          </p:cNvPr>
          <p:cNvSpPr txBox="1"/>
          <p:nvPr/>
        </p:nvSpPr>
        <p:spPr>
          <a:xfrm>
            <a:off x="741900" y="5665569"/>
            <a:ext cx="76601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Based on phase shift property of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Asymm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DC, we increase the length of phase-shifter section to achieve affects of Compact Wideband MZ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28A89C03-05ED-4E3C-8B9C-1CAB4A8A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/>
          <a:p>
            <a:fld id="{253F4B7D-16A7-4A73-B6CB-7FEA48B775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3589B2-785D-4DED-9712-09D45CA62B02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253F4B7D-16A7-4A73-B6CB-7FEA48B7753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29" y="2565101"/>
            <a:ext cx="5791200" cy="28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3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Design of Wavelength-(De)MUX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D7DF6-8AAA-4269-BD49-A3882D8DFFFD}"/>
              </a:ext>
            </a:extLst>
          </p:cNvPr>
          <p:cNvSpPr/>
          <p:nvPr/>
        </p:nvSpPr>
        <p:spPr>
          <a:xfrm>
            <a:off x="508808" y="1074817"/>
            <a:ext cx="7649609" cy="1200329"/>
          </a:xfrm>
          <a:prstGeom prst="rect">
            <a:avLst/>
          </a:prstGeom>
          <a:solidFill>
            <a:srgbClr val="EFC024">
              <a:alpha val="25000"/>
            </a:srgb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We optimize width difference and phase shifting length to achieve effect of MZ</a:t>
            </a:r>
          </a:p>
          <a:p>
            <a:endParaRPr lang="en-US" b="1" dirty="0"/>
          </a:p>
          <a:p>
            <a:r>
              <a:rPr lang="en-US" b="1" dirty="0"/>
              <a:t>Constant width to make application in Optical Computer more viable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200BEE-BEA4-4A7A-9C71-E50DD22F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3F4B7D-16A7-4A73-B6CB-7FEA48B7753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2750906" cy="3597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971800"/>
            <a:ext cx="3930618" cy="29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0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 of Mode-(De)MUX 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D7DF6-8AAA-4269-BD49-A3882D8DFFFD}"/>
              </a:ext>
            </a:extLst>
          </p:cNvPr>
          <p:cNvSpPr/>
          <p:nvPr/>
        </p:nvSpPr>
        <p:spPr>
          <a:xfrm>
            <a:off x="609600" y="945653"/>
            <a:ext cx="7315200" cy="1754326"/>
          </a:xfrm>
          <a:prstGeom prst="rect">
            <a:avLst/>
          </a:prstGeom>
          <a:solidFill>
            <a:srgbClr val="EFC024">
              <a:alpha val="25000"/>
            </a:srgb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noProof="0" dirty="0">
                <a:solidFill>
                  <a:prstClr val="black"/>
                </a:solidFill>
              </a:rPr>
              <a:t>Design of </a:t>
            </a:r>
            <a:r>
              <a:rPr lang="en-US" b="1" dirty="0"/>
              <a:t>Mode-(De)MUX based on 2X2 MMI</a:t>
            </a:r>
            <a:r>
              <a:rPr lang="en-US" b="1" noProof="0" dirty="0">
                <a:solidFill>
                  <a:prstClr val="black"/>
                </a:solidFill>
              </a:rPr>
              <a:t>  </a:t>
            </a:r>
          </a:p>
          <a:p>
            <a:pPr lvl="0">
              <a:defRPr/>
            </a:pPr>
            <a:endParaRPr kumimoji="0" lang="en-US" sz="18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lvl="0">
              <a:defRPr/>
            </a:pPr>
            <a:r>
              <a:rPr lang="en-US" b="1" noProof="0" dirty="0">
                <a:solidFill>
                  <a:prstClr val="black"/>
                </a:solidFill>
              </a:rPr>
              <a:t>Different tapering lengths at the input causes </a:t>
            </a:r>
            <a:r>
              <a:rPr lang="el-GR" b="1" noProof="0" dirty="0">
                <a:solidFill>
                  <a:prstClr val="black"/>
                </a:solidFill>
              </a:rPr>
              <a:t>π</a:t>
            </a:r>
            <a:r>
              <a:rPr lang="en-US" b="1" dirty="0">
                <a:solidFill>
                  <a:prstClr val="black"/>
                </a:solidFill>
              </a:rPr>
              <a:t>/2 phase shift  in higher mode</a:t>
            </a:r>
          </a:p>
          <a:p>
            <a:pPr lvl="0"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</a:rPr>
              <a:t>Results in separation of modes at the output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079498"/>
            <a:ext cx="3417698" cy="2071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5566133"/>
            <a:ext cx="7467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Reference: </a:t>
            </a:r>
          </a:p>
          <a:p>
            <a:r>
              <a:rPr lang="en-US" sz="1400" dirty="0">
                <a:latin typeface="NimbusRomNo9L-Medi"/>
              </a:rPr>
              <a:t>Compact two-mode (de)multiplexer based on symmetric Y-junction and Multimode interference waveguides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68FEFE-D5DA-4A06-A006-DBB502FDCDDE}"/>
              </a:ext>
            </a:extLst>
          </p:cNvPr>
          <p:cNvGrpSpPr/>
          <p:nvPr/>
        </p:nvGrpSpPr>
        <p:grpSpPr>
          <a:xfrm>
            <a:off x="419450" y="3330300"/>
            <a:ext cx="4457350" cy="1529394"/>
            <a:chOff x="419450" y="3122873"/>
            <a:chExt cx="4457350" cy="15293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450" y="3122873"/>
              <a:ext cx="4114800" cy="152939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196CAB-4C99-4F99-A01A-D344E9F9F584}"/>
                </a:ext>
              </a:extLst>
            </p:cNvPr>
            <p:cNvSpPr/>
            <p:nvPr/>
          </p:nvSpPr>
          <p:spPr>
            <a:xfrm flipH="1">
              <a:off x="2895600" y="4267200"/>
              <a:ext cx="1981200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M=0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F62FD9-7FA3-497C-B3CF-E411CE480870}"/>
                </a:ext>
              </a:extLst>
            </p:cNvPr>
            <p:cNvSpPr/>
            <p:nvPr/>
          </p:nvSpPr>
          <p:spPr>
            <a:xfrm flipH="1">
              <a:off x="2895600" y="3276677"/>
              <a:ext cx="1981200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00" b="1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55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Simultaneous M/W Division (De)Mux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D7DF6-8AAA-4269-BD49-A3882D8DFFFD}"/>
              </a:ext>
            </a:extLst>
          </p:cNvPr>
          <p:cNvSpPr/>
          <p:nvPr/>
        </p:nvSpPr>
        <p:spPr>
          <a:xfrm>
            <a:off x="723900" y="879159"/>
            <a:ext cx="7696200" cy="923330"/>
          </a:xfrm>
          <a:prstGeom prst="rect">
            <a:avLst/>
          </a:prstGeom>
          <a:solidFill>
            <a:srgbClr val="EFC024">
              <a:alpha val="25000"/>
            </a:srgb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baseline="0" dirty="0">
                <a:solidFill>
                  <a:prstClr val="black"/>
                </a:solidFill>
              </a:rPr>
              <a:t>Attach </a:t>
            </a:r>
            <a:r>
              <a:rPr lang="en-US" b="1" baseline="0" dirty="0" err="1">
                <a:solidFill>
                  <a:prstClr val="black"/>
                </a:solidFill>
              </a:rPr>
              <a:t>Asymm</a:t>
            </a:r>
            <a:r>
              <a:rPr lang="en-US" b="1" baseline="0" dirty="0">
                <a:solidFill>
                  <a:prstClr val="black"/>
                </a:solidFill>
              </a:rPr>
              <a:t> DC at the output of Mode (De)MUX MMI</a:t>
            </a:r>
          </a:p>
          <a:p>
            <a:pPr lvl="0">
              <a:defRPr/>
            </a:pPr>
            <a:endParaRPr lang="en-US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b="1" baseline="0" dirty="0">
                <a:solidFill>
                  <a:prstClr val="black"/>
                </a:solidFill>
              </a:rPr>
              <a:t>Extra</a:t>
            </a:r>
            <a:r>
              <a:rPr lang="en-US" b="1" dirty="0">
                <a:solidFill>
                  <a:prstClr val="black"/>
                </a:solidFill>
              </a:rPr>
              <a:t> S-bend between DC and MMI so that two DCs would not couple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5840923"/>
            <a:ext cx="7467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Reference: </a:t>
            </a:r>
          </a:p>
          <a:p>
            <a:r>
              <a:rPr lang="en-US" sz="1400" dirty="0">
                <a:latin typeface="NimbusRomNo9L-Medi"/>
              </a:rPr>
              <a:t>Compact two-mode (de)multiplexer based on symmetric Y-junction and Multimode interference waveguides  (OPTICS EXPRESS 2014)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846029"/>
            <a:ext cx="3700463" cy="39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4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Final Results (not optimized)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D7DF6-8AAA-4269-BD49-A3882D8DFFFD}"/>
              </a:ext>
            </a:extLst>
          </p:cNvPr>
          <p:cNvSpPr/>
          <p:nvPr/>
        </p:nvSpPr>
        <p:spPr>
          <a:xfrm>
            <a:off x="533400" y="1008678"/>
            <a:ext cx="7696200" cy="369332"/>
          </a:xfrm>
          <a:prstGeom prst="rect">
            <a:avLst/>
          </a:prstGeom>
          <a:solidFill>
            <a:srgbClr val="EFC024">
              <a:alpha val="25000"/>
            </a:srgb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prstClr val="black"/>
                </a:solidFill>
              </a:rPr>
              <a:t>Wavelength: 1.565um   1.585 um    TE0  TE1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91000"/>
            <a:ext cx="2894214" cy="215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20" y="1720644"/>
            <a:ext cx="2963394" cy="21277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91000"/>
            <a:ext cx="2764685" cy="2014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266" y="1720644"/>
            <a:ext cx="3032151" cy="22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301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17420</TotalTime>
  <Words>2178</Words>
  <Application>Microsoft Office PowerPoint</Application>
  <PresentationFormat>On-screen Show (4:3)</PresentationFormat>
  <Paragraphs>98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NimbusRomNo9L-Medi</vt:lpstr>
      <vt:lpstr>Arial</vt:lpstr>
      <vt:lpstr>Calibri</vt:lpstr>
      <vt:lpstr>Custom Design</vt:lpstr>
      <vt:lpstr>PowerPoint Presentation</vt:lpstr>
      <vt:lpstr>Outline</vt:lpstr>
      <vt:lpstr>M/W (De)Mux – Concept of Design</vt:lpstr>
      <vt:lpstr>Wavelength (De)MUX</vt:lpstr>
      <vt:lpstr>Using DC as MZ</vt:lpstr>
      <vt:lpstr>Design of Wavelength-(De)MUX</vt:lpstr>
      <vt:lpstr>Design of Mode-(De)MUX </vt:lpstr>
      <vt:lpstr>Simultaneous M/W Division (De)Mux</vt:lpstr>
      <vt:lpstr>Final Results (not optimized)</vt:lpstr>
      <vt:lpstr>Thank you</vt:lpstr>
    </vt:vector>
  </TitlesOfParts>
  <Company>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QJ ZHANG</dc:creator>
  <cp:lastModifiedBy>Jun Jang</cp:lastModifiedBy>
  <cp:revision>1601</cp:revision>
  <dcterms:created xsi:type="dcterms:W3CDTF">2011-01-15T15:44:20Z</dcterms:created>
  <dcterms:modified xsi:type="dcterms:W3CDTF">2018-12-06T16:12:13Z</dcterms:modified>
</cp:coreProperties>
</file>