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0" r:id="rId2"/>
    <p:sldId id="438" r:id="rId3"/>
    <p:sldId id="445" r:id="rId4"/>
    <p:sldId id="449" r:id="rId5"/>
    <p:sldId id="454" r:id="rId6"/>
    <p:sldId id="450" r:id="rId7"/>
    <p:sldId id="452" r:id="rId8"/>
    <p:sldId id="453" r:id="rId9"/>
    <p:sldId id="455" r:id="rId10"/>
    <p:sldId id="459" r:id="rId11"/>
    <p:sldId id="4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DAD07-A10A-4973-833B-52B5639FA68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BA80-B77E-4651-B14D-73E7B622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1481BF1E-29BA-4FDD-883C-23AE08802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EC57A5EE-8848-40A5-8A1C-A57A9D524E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4DD5C673-FD88-4CD9-AE6B-3C9974E29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C0C0A3B-B7DD-4A30-9E87-AD4D66CC114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3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61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23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38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95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04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6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1CE63BA2-EB8F-4D5F-8C89-6106B425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B6BB3F05-A20D-483D-B701-8D68A02D7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5B28CD27-4C87-4354-8087-1CD80EA6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2498D6-43D6-4C78-9B94-F3B8D69A760F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3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0C13-4D45-4B2E-A650-AB682F36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4EFA8-65AD-4651-917F-44D397260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9EFF-07DF-4078-9EF0-D4AA205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A2AB-09FD-4EEC-8588-AA28F502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1650-4AA1-4981-A66A-90EB8347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5A6D-FC2D-45FE-9564-8469CC5D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8495-EAB8-4D6B-8009-3148A387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7D15-442C-4C1F-A718-DBE9861F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949-0A60-4646-9956-6048C880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F8F7-E148-48DC-B818-15424574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254E9-C2BB-409F-9B8E-14DE3B4B3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17139-700C-4A30-94C3-001A49114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4E42-51FE-47EB-9037-E0B929F4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5BC2-DC93-48D8-8692-AA2D570F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6B26-4696-438A-993D-B3AB8871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6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9AC7-3480-4F08-87DA-FDC602F1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2883-AAE5-4C4E-8053-E2BAB33B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8D9-94E4-4643-8707-558D7568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2331-A00C-4102-BFED-DC723A36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0E07-4F83-42BC-A745-5C39FC6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C5BD-C444-4FE5-9EBE-C07BCC89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7692-95FA-4C43-9361-D2365D1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440C-FC9A-4F35-8E73-5EA9758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A24E-837C-4537-A619-79E55B3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9599-142D-432E-BE72-A5D133C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3170-74A0-4A4A-9F1A-FF206EDF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CCA-90BA-4295-8F7A-400FA86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9DBAC-6D0C-4CB4-AF1C-09A7141A6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A94C-C603-4579-B82E-CEB482C1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F0E8-5E52-4C93-B683-CD97083A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D6C9-265B-4D00-8AFB-606F230A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B15F-41AB-417C-A468-A166CACE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4E95C-7C53-44CB-90D8-3018E0A2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C9369-80A2-4444-B40D-A3DF0F44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68FA4-9FB0-406B-850A-A5E0C8C7D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0040E-9EE8-485F-87BE-66886CA8A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91DAC-651C-43E5-BF07-B955D777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F9FCF-6D97-43BE-8235-B5789C14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381B2-3E71-4024-9F5C-6E8DB05E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C40-60C4-436C-9BB6-31FD3F46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9545D-A031-4888-AB3B-FD336AEB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21937-59DF-4C90-81C1-D1C2E50D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CCD2-B990-49C4-BAC2-8B57D6F3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9693D-62C6-4DB5-A071-0BC38003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57FD2-9A2D-4777-A671-56F2E26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4FFFE-2848-4328-BF53-3DE7D57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D88C-8892-4EE5-93A2-8DA53E32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A97A-0E39-4641-AF11-B941244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63F3-63FB-4C18-BA34-24D070A6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10D3-A4B1-48F6-BF0C-475F15A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B54A-14CD-49CA-A286-063A39D6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A16C6-75C9-40D4-8E01-94CB1EC6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00D6-EEF7-4555-9FB5-57940C17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8C671-2FF9-4671-8865-94E19E3F4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BFAF-4BB4-4704-AF7E-0FDAB7BC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842B-F648-44D0-961D-C1A93A09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0CCD-CCE8-436D-B588-4F59E63F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4ADB-416E-4B92-8815-D223ED90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DA4D9-CDDE-49A3-99C6-6DA13054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2C24-9944-41B8-92C9-8CBD2059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FBF8-9627-4107-BA9D-7A0CACCFF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CD92-4A0D-48FB-90EA-18A45D6BE4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D450-2024-40C2-8FF6-31E760040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58A8-607A-4C7C-A7C4-13E730D94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C053-57D8-4DF6-9519-5FB023D3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1" descr="16x9_BG-02.jpg">
            <a:extLst>
              <a:ext uri="{FF2B5EF4-FFF2-40B4-BE49-F238E27FC236}">
                <a16:creationId xmlns:a16="http://schemas.microsoft.com/office/drawing/2014/main" id="{452C6857-EE0A-49D8-BCD7-F1A99B0F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3E53CE-B6EA-4F75-ACC9-020570A7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3075" name="Picture 7">
            <a:extLst>
              <a:ext uri="{FF2B5EF4-FFF2-40B4-BE49-F238E27FC236}">
                <a16:creationId xmlns:a16="http://schemas.microsoft.com/office/drawing/2014/main" id="{92E92D17-D8B4-4E2C-8DD4-785855C77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9">
            <a:extLst>
              <a:ext uri="{FF2B5EF4-FFF2-40B4-BE49-F238E27FC236}">
                <a16:creationId xmlns:a16="http://schemas.microsoft.com/office/drawing/2014/main" id="{1485185C-242E-4772-8972-9528AC9E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4401"/>
            <a:ext cx="12192000" cy="185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267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2400" i="1" dirty="0">
              <a:solidFill>
                <a:schemeClr val="bg1"/>
              </a:solidFill>
            </a:endParaRPr>
          </a:p>
          <a:p>
            <a:pPr algn="ctr"/>
            <a:endParaRPr lang="en-US" altLang="en-US" sz="2400" i="1" dirty="0">
              <a:solidFill>
                <a:schemeClr val="bg1"/>
              </a:solidFill>
            </a:endParaRPr>
          </a:p>
          <a:p>
            <a:pPr algn="ctr"/>
            <a:endParaRPr lang="en-US" alt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bg1"/>
                </a:solidFill>
              </a:rPr>
              <a:t>By  Jun </a:t>
            </a:r>
            <a:r>
              <a:rPr lang="en-US" altLang="en-US" sz="2400" i="1" dirty="0" err="1">
                <a:solidFill>
                  <a:schemeClr val="bg1"/>
                </a:solidFill>
              </a:rPr>
              <a:t>Hyek</a:t>
            </a:r>
            <a:r>
              <a:rPr lang="en-US" altLang="en-US" sz="2400" i="1" dirty="0">
                <a:solidFill>
                  <a:schemeClr val="bg1"/>
                </a:solidFill>
              </a:rPr>
              <a:t> Jang</a:t>
            </a:r>
          </a:p>
        </p:txBody>
      </p:sp>
      <p:sp>
        <p:nvSpPr>
          <p:cNvPr id="3077" name="TextBox 10">
            <a:extLst>
              <a:ext uri="{FF2B5EF4-FFF2-40B4-BE49-F238E27FC236}">
                <a16:creationId xmlns:a16="http://schemas.microsoft.com/office/drawing/2014/main" id="{1D1A3796-FBF1-4587-92C5-69274DB8E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61101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en-US" sz="16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Further Expansion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10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56123-1BCF-46E0-B462-58BC4BE06CFA}"/>
              </a:ext>
            </a:extLst>
          </p:cNvPr>
          <p:cNvSpPr txBox="1"/>
          <p:nvPr/>
        </p:nvSpPr>
        <p:spPr>
          <a:xfrm>
            <a:off x="907816" y="1145559"/>
            <a:ext cx="64785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Improve extracting information from image</a:t>
            </a:r>
          </a:p>
          <a:p>
            <a:r>
              <a:rPr lang="en-US" sz="2800" dirty="0"/>
              <a:t>	- Histogram, Image Size, Artifact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Generate more dataset using GAN</a:t>
            </a:r>
          </a:p>
        </p:txBody>
      </p:sp>
    </p:spTree>
    <p:extLst>
      <p:ext uri="{BB962C8B-B14F-4D97-AF65-F5344CB8AC3E}">
        <p14:creationId xmlns:p14="http://schemas.microsoft.com/office/powerpoint/2010/main" val="2264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11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0BB69-7B04-486F-B3B9-CEFB07E7D1F7}"/>
              </a:ext>
            </a:extLst>
          </p:cNvPr>
          <p:cNvSpPr txBox="1"/>
          <p:nvPr/>
        </p:nvSpPr>
        <p:spPr>
          <a:xfrm>
            <a:off x="3877604" y="2689935"/>
            <a:ext cx="4436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762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Segmenting between Endocardium and Myocardium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0DB36-5169-489D-9174-25C1B6582622}"/>
              </a:ext>
            </a:extLst>
          </p:cNvPr>
          <p:cNvSpPr txBox="1"/>
          <p:nvPr/>
        </p:nvSpPr>
        <p:spPr>
          <a:xfrm>
            <a:off x="907816" y="1145559"/>
            <a:ext cx="10376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Endocardium: Uppermost tissue layer in OCT of Heart (Brightest layer)</a:t>
            </a:r>
          </a:p>
          <a:p>
            <a:r>
              <a:rPr lang="en-US" sz="2800" dirty="0"/>
              <a:t>Myocardium: Below endocardium (Dark Grey)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491A9-4343-42BB-B93B-62534FE64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49456"/>
          <a:stretch/>
        </p:blipFill>
        <p:spPr>
          <a:xfrm>
            <a:off x="697348" y="2849731"/>
            <a:ext cx="10797303" cy="2052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Issues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3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0DB36-5169-489D-9174-25C1B6582622}"/>
              </a:ext>
            </a:extLst>
          </p:cNvPr>
          <p:cNvSpPr txBox="1"/>
          <p:nvPr/>
        </p:nvSpPr>
        <p:spPr>
          <a:xfrm>
            <a:off x="907816" y="1145559"/>
            <a:ext cx="8222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hard to distinguish boundary (gradient &amp; artifacts)</a:t>
            </a:r>
          </a:p>
          <a:p>
            <a:r>
              <a:rPr lang="en-US" sz="2800" dirty="0"/>
              <a:t>Hard to handle various dataset</a:t>
            </a:r>
          </a:p>
          <a:p>
            <a:r>
              <a:rPr lang="en-US" sz="2800" dirty="0"/>
              <a:t>Hard to create training dataset for 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7E49-ECEC-4488-A6D3-F150721946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6" r="40073" b="-4548"/>
          <a:stretch/>
        </p:blipFill>
        <p:spPr>
          <a:xfrm>
            <a:off x="840142" y="2871126"/>
            <a:ext cx="10874898" cy="19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C8F7D-68BD-415D-ABF0-C250916F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36" y="3180734"/>
            <a:ext cx="4302437" cy="3226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4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0DB36-5169-489D-9174-25C1B6582622}"/>
              </a:ext>
            </a:extLst>
          </p:cNvPr>
          <p:cNvSpPr txBox="1"/>
          <p:nvPr/>
        </p:nvSpPr>
        <p:spPr>
          <a:xfrm>
            <a:off x="907816" y="1145559"/>
            <a:ext cx="77533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Preprocessing: BM-3D Filtering</a:t>
            </a:r>
          </a:p>
          <a:p>
            <a:endParaRPr lang="en-US" sz="2800" dirty="0"/>
          </a:p>
          <a:p>
            <a:r>
              <a:rPr lang="en-US" sz="2800" dirty="0"/>
              <a:t>Boundary Searching: Graph Method (lowest energy)</a:t>
            </a:r>
          </a:p>
          <a:p>
            <a:endParaRPr lang="en-US" sz="2800" dirty="0"/>
          </a:p>
          <a:p>
            <a:r>
              <a:rPr lang="en-US" sz="2800" dirty="0"/>
              <a:t>Layer Searching: Calculate Layer Weight (adipose)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42977C-BAAB-4D30-BD28-A4B0D990C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2" y="3582291"/>
            <a:ext cx="355854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5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A1891-818E-4DD9-B941-38610A52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5659" r="9712" b="13707"/>
          <a:stretch/>
        </p:blipFill>
        <p:spPr>
          <a:xfrm>
            <a:off x="72151" y="1629655"/>
            <a:ext cx="3618936" cy="3221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27392-3277-41F0-B027-9CA0A40563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6" t="7473" r="9477" b="11520"/>
          <a:stretch/>
        </p:blipFill>
        <p:spPr>
          <a:xfrm>
            <a:off x="8150073" y="1619770"/>
            <a:ext cx="3995885" cy="3221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920F0-9A56-4356-A635-7AEA3FD661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7693" r="9370" b="11782"/>
          <a:stretch/>
        </p:blipFill>
        <p:spPr>
          <a:xfrm>
            <a:off x="3848499" y="1623269"/>
            <a:ext cx="4144162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6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9C9DD-9C4B-4559-A146-DF1744045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28996" r="10582" b="54872"/>
          <a:stretch/>
        </p:blipFill>
        <p:spPr>
          <a:xfrm>
            <a:off x="256007" y="1065157"/>
            <a:ext cx="11682968" cy="1331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9D8B6-8AA9-49D9-855C-E74321496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t="28603" r="10437" b="55265"/>
          <a:stretch/>
        </p:blipFill>
        <p:spPr>
          <a:xfrm>
            <a:off x="262051" y="2844249"/>
            <a:ext cx="11667897" cy="15386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43F780-7161-42D7-AB8D-4D4AB68C60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22084" r="9970" b="39256"/>
          <a:stretch/>
        </p:blipFill>
        <p:spPr>
          <a:xfrm>
            <a:off x="246980" y="4809914"/>
            <a:ext cx="11682968" cy="11707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4688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7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A75D5-926A-4128-ABE3-DD55C0056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17911" r="10423" b="48358"/>
          <a:stretch/>
        </p:blipFill>
        <p:spPr>
          <a:xfrm>
            <a:off x="0" y="1052549"/>
            <a:ext cx="12315280" cy="15977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5D0DD-3A43-4909-B1C2-90D1ABFD9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t="17911" r="10423" b="50000"/>
          <a:stretch/>
        </p:blipFill>
        <p:spPr>
          <a:xfrm>
            <a:off x="0" y="2959216"/>
            <a:ext cx="12315280" cy="15977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A02932-C509-4719-BDAC-F5CC99D04B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7375" r="9964" b="41334"/>
          <a:stretch/>
        </p:blipFill>
        <p:spPr>
          <a:xfrm>
            <a:off x="-31837" y="4854450"/>
            <a:ext cx="12347117" cy="11451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548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8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A015D-8FFB-45C1-A62B-BE88C2E02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t="17380" r="10423" b="46049"/>
          <a:stretch/>
        </p:blipFill>
        <p:spPr>
          <a:xfrm>
            <a:off x="0" y="2788646"/>
            <a:ext cx="12191978" cy="16246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DC17B-4F87-45ED-BF92-181F0BFC44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t="17379" r="10423" b="46050"/>
          <a:stretch/>
        </p:blipFill>
        <p:spPr>
          <a:xfrm>
            <a:off x="0" y="981225"/>
            <a:ext cx="12192000" cy="14603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CF462-6EF2-420C-B904-5A1CA982CC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20027" r="9963" b="41334"/>
          <a:stretch/>
        </p:blipFill>
        <p:spPr>
          <a:xfrm>
            <a:off x="0" y="4760303"/>
            <a:ext cx="12192000" cy="1116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74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EE7EC1-CBE1-4BCE-BFAD-BE3613795F73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CCFEFCD-EACF-4F52-95E0-EBEA0D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"/>
            <a:ext cx="1133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Result with Large Artifact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63C4-520A-4F6F-8A04-45552A12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2400">
              <a:solidFill>
                <a:srgbClr val="E6B9B8"/>
              </a:solidFill>
            </a:endParaRPr>
          </a:p>
        </p:txBody>
      </p:sp>
      <p:pic>
        <p:nvPicPr>
          <p:cNvPr id="53254" name="Picture 10">
            <a:extLst>
              <a:ext uri="{FF2B5EF4-FFF2-40B4-BE49-F238E27FC236}">
                <a16:creationId xmlns:a16="http://schemas.microsoft.com/office/drawing/2014/main" id="{757311EB-6587-40AC-9C64-F02AB96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1">
            <a:extLst>
              <a:ext uri="{FF2B5EF4-FFF2-40B4-BE49-F238E27FC236}">
                <a16:creationId xmlns:a16="http://schemas.microsoft.com/office/drawing/2014/main" id="{8A0BCC3E-2AC9-48BB-AAAD-12F19C2B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4" y="6261101"/>
            <a:ext cx="9042400" cy="86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B4F84280-6FD5-4734-911F-8F27E1DF5175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9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Auto-Segmentation of OCT Images of Heart</a:t>
            </a:r>
            <a:endParaRPr lang="en-US" altLang="en-US" sz="1000" i="1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F26B4-418D-4028-94DB-5F180AF4DE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t="17379" r="10423" b="46050"/>
          <a:stretch/>
        </p:blipFill>
        <p:spPr>
          <a:xfrm>
            <a:off x="7546" y="993078"/>
            <a:ext cx="12133881" cy="1660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4C06B-1F6D-436D-BD8E-BC294C3D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t="17379" r="10423" b="45288"/>
          <a:stretch/>
        </p:blipFill>
        <p:spPr>
          <a:xfrm>
            <a:off x="7545" y="3111105"/>
            <a:ext cx="12137771" cy="15877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454958-D1F0-4444-AC7F-B206C1381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7185" r="9963" b="41903"/>
          <a:stretch/>
        </p:blipFill>
        <p:spPr>
          <a:xfrm>
            <a:off x="-1" y="4966283"/>
            <a:ext cx="12247643" cy="11254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55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196</Words>
  <Application>Microsoft Office PowerPoint</Application>
  <PresentationFormat>Widescreen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Jang</dc:creator>
  <cp:lastModifiedBy>Jun Jang</cp:lastModifiedBy>
  <cp:revision>21</cp:revision>
  <dcterms:created xsi:type="dcterms:W3CDTF">2019-04-26T01:35:39Z</dcterms:created>
  <dcterms:modified xsi:type="dcterms:W3CDTF">2019-04-26T14:57:52Z</dcterms:modified>
</cp:coreProperties>
</file>