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4747200" cy="26060400"/>
  <p:notesSz cx="6858000" cy="9144000"/>
  <p:defaultTextStyle>
    <a:defPPr>
      <a:defRPr lang="en-US"/>
    </a:defPPr>
    <a:lvl1pPr marL="0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85102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70204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55306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740408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425510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110612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95714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480816" algn="l" defTabSz="3370204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08">
          <p15:clr>
            <a:srgbClr val="A4A3A4"/>
          </p15:clr>
        </p15:guide>
        <p15:guide id="2" pos="10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3706" autoAdjust="0"/>
  </p:normalViewPr>
  <p:slideViewPr>
    <p:cSldViewPr>
      <p:cViewPr varScale="1">
        <p:scale>
          <a:sx n="21" d="100"/>
          <a:sy n="21" d="100"/>
        </p:scale>
        <p:origin x="1546" y="96"/>
      </p:cViewPr>
      <p:guideLst>
        <p:guide orient="horz" pos="8208"/>
        <p:guide pos="10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FE73-DF76-4CDB-8D39-3A6976F5D9E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46934-94BA-4884-8112-0C62BD86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685102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3370204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5055306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6740408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8425510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10110612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11795714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13480816" algn="l" defTabSz="3370204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46934-94BA-4884-8112-0C62BD86D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040" y="8095619"/>
            <a:ext cx="29535120" cy="5586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0" y="14767560"/>
            <a:ext cx="24323040" cy="665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85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7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55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40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42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11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79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48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51332" y="3547112"/>
            <a:ext cx="30488255" cy="756053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4500" y="3547112"/>
            <a:ext cx="90897710" cy="756053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90" y="16746224"/>
            <a:ext cx="29535120" cy="5175885"/>
          </a:xfrm>
        </p:spPr>
        <p:txBody>
          <a:bodyPr anchor="t"/>
          <a:lstStyle>
            <a:lvl1pPr algn="l">
              <a:defRPr sz="14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90" y="11045511"/>
            <a:ext cx="29535120" cy="5700711"/>
          </a:xfrm>
        </p:spPr>
        <p:txBody>
          <a:bodyPr anchor="b"/>
          <a:lstStyle>
            <a:lvl1pPr marL="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1pPr>
            <a:lvl2pPr marL="16851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37020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5530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74040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4255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11061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79571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48081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4502" y="20673383"/>
            <a:ext cx="60692980" cy="58479055"/>
          </a:xfrm>
        </p:spPr>
        <p:txBody>
          <a:bodyPr/>
          <a:lstStyle>
            <a:lvl1pPr>
              <a:defRPr sz="10300"/>
            </a:lvl1pPr>
            <a:lvl2pPr>
              <a:defRPr sz="88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600" y="20673383"/>
            <a:ext cx="60692984" cy="58479055"/>
          </a:xfrm>
        </p:spPr>
        <p:txBody>
          <a:bodyPr/>
          <a:lstStyle>
            <a:lvl1pPr>
              <a:defRPr sz="10300"/>
            </a:lvl1pPr>
            <a:lvl2pPr>
              <a:defRPr sz="88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043624"/>
            <a:ext cx="31272480" cy="434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2" y="5833431"/>
            <a:ext cx="15352714" cy="2431096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85102" indent="0">
              <a:buNone/>
              <a:defRPr sz="7400" b="1"/>
            </a:lvl2pPr>
            <a:lvl3pPr marL="3370204" indent="0">
              <a:buNone/>
              <a:defRPr sz="6600" b="1"/>
            </a:lvl3pPr>
            <a:lvl4pPr marL="5055306" indent="0">
              <a:buNone/>
              <a:defRPr sz="5900" b="1"/>
            </a:lvl4pPr>
            <a:lvl5pPr marL="6740408" indent="0">
              <a:buNone/>
              <a:defRPr sz="5900" b="1"/>
            </a:lvl5pPr>
            <a:lvl6pPr marL="8425510" indent="0">
              <a:buNone/>
              <a:defRPr sz="5900" b="1"/>
            </a:lvl6pPr>
            <a:lvl7pPr marL="10110612" indent="0">
              <a:buNone/>
              <a:defRPr sz="5900" b="1"/>
            </a:lvl7pPr>
            <a:lvl8pPr marL="11795714" indent="0">
              <a:buNone/>
              <a:defRPr sz="5900" b="1"/>
            </a:lvl8pPr>
            <a:lvl9pPr marL="13480816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2" y="8264527"/>
            <a:ext cx="15352714" cy="15014894"/>
          </a:xfrm>
        </p:spPr>
        <p:txBody>
          <a:bodyPr/>
          <a:lstStyle>
            <a:lvl1pPr>
              <a:defRPr sz="8800"/>
            </a:lvl1pPr>
            <a:lvl2pPr>
              <a:defRPr sz="74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1098" y="5833431"/>
            <a:ext cx="15358745" cy="2431096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85102" indent="0">
              <a:buNone/>
              <a:defRPr sz="7400" b="1"/>
            </a:lvl2pPr>
            <a:lvl3pPr marL="3370204" indent="0">
              <a:buNone/>
              <a:defRPr sz="6600" b="1"/>
            </a:lvl3pPr>
            <a:lvl4pPr marL="5055306" indent="0">
              <a:buNone/>
              <a:defRPr sz="5900" b="1"/>
            </a:lvl4pPr>
            <a:lvl5pPr marL="6740408" indent="0">
              <a:buNone/>
              <a:defRPr sz="5900" b="1"/>
            </a:lvl5pPr>
            <a:lvl6pPr marL="8425510" indent="0">
              <a:buNone/>
              <a:defRPr sz="5900" b="1"/>
            </a:lvl6pPr>
            <a:lvl7pPr marL="10110612" indent="0">
              <a:buNone/>
              <a:defRPr sz="5900" b="1"/>
            </a:lvl7pPr>
            <a:lvl8pPr marL="11795714" indent="0">
              <a:buNone/>
              <a:defRPr sz="5900" b="1"/>
            </a:lvl8pPr>
            <a:lvl9pPr marL="13480816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1098" y="8264527"/>
            <a:ext cx="15358745" cy="15014894"/>
          </a:xfrm>
        </p:spPr>
        <p:txBody>
          <a:bodyPr/>
          <a:lstStyle>
            <a:lvl1pPr>
              <a:defRPr sz="8800"/>
            </a:lvl1pPr>
            <a:lvl2pPr>
              <a:defRPr sz="74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2" y="1037590"/>
            <a:ext cx="11431590" cy="4415790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190" y="1037592"/>
            <a:ext cx="19424650" cy="22241829"/>
          </a:xfrm>
        </p:spPr>
        <p:txBody>
          <a:bodyPr/>
          <a:lstStyle>
            <a:lvl1pPr>
              <a:defRPr sz="11800"/>
            </a:lvl1pPr>
            <a:lvl2pPr>
              <a:defRPr sz="10300"/>
            </a:lvl2pPr>
            <a:lvl3pPr>
              <a:defRPr sz="88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2" y="5453382"/>
            <a:ext cx="11431590" cy="17826039"/>
          </a:xfrm>
        </p:spPr>
        <p:txBody>
          <a:bodyPr/>
          <a:lstStyle>
            <a:lvl1pPr marL="0" indent="0">
              <a:buNone/>
              <a:defRPr sz="5200"/>
            </a:lvl1pPr>
            <a:lvl2pPr marL="1685102" indent="0">
              <a:buNone/>
              <a:defRPr sz="4400"/>
            </a:lvl2pPr>
            <a:lvl3pPr marL="3370204" indent="0">
              <a:buNone/>
              <a:defRPr sz="3700"/>
            </a:lvl3pPr>
            <a:lvl4pPr marL="5055306" indent="0">
              <a:buNone/>
              <a:defRPr sz="3300"/>
            </a:lvl4pPr>
            <a:lvl5pPr marL="6740408" indent="0">
              <a:buNone/>
              <a:defRPr sz="3300"/>
            </a:lvl5pPr>
            <a:lvl6pPr marL="8425510" indent="0">
              <a:buNone/>
              <a:defRPr sz="3300"/>
            </a:lvl6pPr>
            <a:lvl7pPr marL="10110612" indent="0">
              <a:buNone/>
              <a:defRPr sz="3300"/>
            </a:lvl7pPr>
            <a:lvl8pPr marL="11795714" indent="0">
              <a:buNone/>
              <a:defRPr sz="3300"/>
            </a:lvl8pPr>
            <a:lvl9pPr marL="13480816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694" y="18242282"/>
            <a:ext cx="20848320" cy="2153604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0694" y="2328545"/>
            <a:ext cx="20848320" cy="15636240"/>
          </a:xfrm>
        </p:spPr>
        <p:txBody>
          <a:bodyPr/>
          <a:lstStyle>
            <a:lvl1pPr marL="0" indent="0">
              <a:buNone/>
              <a:defRPr sz="11800"/>
            </a:lvl1pPr>
            <a:lvl2pPr marL="1685102" indent="0">
              <a:buNone/>
              <a:defRPr sz="10300"/>
            </a:lvl2pPr>
            <a:lvl3pPr marL="3370204" indent="0">
              <a:buNone/>
              <a:defRPr sz="8800"/>
            </a:lvl3pPr>
            <a:lvl4pPr marL="5055306" indent="0">
              <a:buNone/>
              <a:defRPr sz="7400"/>
            </a:lvl4pPr>
            <a:lvl5pPr marL="6740408" indent="0">
              <a:buNone/>
              <a:defRPr sz="7400"/>
            </a:lvl5pPr>
            <a:lvl6pPr marL="8425510" indent="0">
              <a:buNone/>
              <a:defRPr sz="7400"/>
            </a:lvl6pPr>
            <a:lvl7pPr marL="10110612" indent="0">
              <a:buNone/>
              <a:defRPr sz="7400"/>
            </a:lvl7pPr>
            <a:lvl8pPr marL="11795714" indent="0">
              <a:buNone/>
              <a:defRPr sz="7400"/>
            </a:lvl8pPr>
            <a:lvl9pPr marL="13480816" indent="0">
              <a:buNone/>
              <a:defRPr sz="7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694" y="20395886"/>
            <a:ext cx="20848320" cy="3058476"/>
          </a:xfrm>
        </p:spPr>
        <p:txBody>
          <a:bodyPr/>
          <a:lstStyle>
            <a:lvl1pPr marL="0" indent="0">
              <a:buNone/>
              <a:defRPr sz="5200"/>
            </a:lvl1pPr>
            <a:lvl2pPr marL="1685102" indent="0">
              <a:buNone/>
              <a:defRPr sz="4400"/>
            </a:lvl2pPr>
            <a:lvl3pPr marL="3370204" indent="0">
              <a:buNone/>
              <a:defRPr sz="3700"/>
            </a:lvl3pPr>
            <a:lvl4pPr marL="5055306" indent="0">
              <a:buNone/>
              <a:defRPr sz="3300"/>
            </a:lvl4pPr>
            <a:lvl5pPr marL="6740408" indent="0">
              <a:buNone/>
              <a:defRPr sz="3300"/>
            </a:lvl5pPr>
            <a:lvl6pPr marL="8425510" indent="0">
              <a:buNone/>
              <a:defRPr sz="3300"/>
            </a:lvl6pPr>
            <a:lvl7pPr marL="10110612" indent="0">
              <a:buNone/>
              <a:defRPr sz="3300"/>
            </a:lvl7pPr>
            <a:lvl8pPr marL="11795714" indent="0">
              <a:buNone/>
              <a:defRPr sz="3300"/>
            </a:lvl8pPr>
            <a:lvl9pPr marL="13480816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360" y="1043624"/>
            <a:ext cx="31272480" cy="4343400"/>
          </a:xfrm>
          <a:prstGeom prst="rect">
            <a:avLst/>
          </a:prstGeom>
        </p:spPr>
        <p:txBody>
          <a:bodyPr vert="horz" lIns="337020" tIns="168510" rIns="337020" bIns="16851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0" y="6080762"/>
            <a:ext cx="31272480" cy="17198659"/>
          </a:xfrm>
          <a:prstGeom prst="rect">
            <a:avLst/>
          </a:prstGeom>
        </p:spPr>
        <p:txBody>
          <a:bodyPr vert="horz" lIns="337020" tIns="168510" rIns="337020" bIns="1685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360" y="24154134"/>
            <a:ext cx="8107680" cy="1387475"/>
          </a:xfrm>
          <a:prstGeom prst="rect">
            <a:avLst/>
          </a:prstGeom>
        </p:spPr>
        <p:txBody>
          <a:bodyPr vert="horz" lIns="337020" tIns="168510" rIns="337020" bIns="168510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4DE-9DAF-4633-8993-532271D56F5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1960" y="24154134"/>
            <a:ext cx="11003280" cy="1387475"/>
          </a:xfrm>
          <a:prstGeom prst="rect">
            <a:avLst/>
          </a:prstGeom>
        </p:spPr>
        <p:txBody>
          <a:bodyPr vert="horz" lIns="337020" tIns="168510" rIns="337020" bIns="168510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2160" y="24154134"/>
            <a:ext cx="8107680" cy="1387475"/>
          </a:xfrm>
          <a:prstGeom prst="rect">
            <a:avLst/>
          </a:prstGeom>
        </p:spPr>
        <p:txBody>
          <a:bodyPr vert="horz" lIns="337020" tIns="168510" rIns="337020" bIns="16851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A683-0CFE-4136-BDA7-64E84AEE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70204" rtl="0" eaLnBrk="1" latinLnBrk="0" hangingPunct="1">
        <a:spcBef>
          <a:spcPct val="0"/>
        </a:spcBef>
        <a:buNone/>
        <a:defRPr sz="1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3827" indent="-1263827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38291" indent="-1053189" algn="l" defTabSz="3370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4212755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97857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82959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»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268061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53163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38265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23367" indent="-842551" algn="l" defTabSz="3370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85102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70204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55306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740408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425510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110612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95714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480816" algn="l" defTabSz="3370204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9085"/>
            <a:ext cx="34747200" cy="2743200"/>
          </a:xfrm>
          <a:prstGeom prst="rect">
            <a:avLst/>
          </a:prstGeom>
          <a:solidFill>
            <a:srgbClr val="9B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747896"/>
            <a:ext cx="34747200" cy="2743200"/>
          </a:xfrm>
          <a:prstGeom prst="rect">
            <a:avLst/>
          </a:prstGeom>
          <a:solidFill>
            <a:srgbClr val="9B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Sarah\Desktop\SEAS logo no background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903743"/>
            <a:ext cx="2441680" cy="25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0562736" y="-216175"/>
            <a:ext cx="13621728" cy="2863664"/>
            <a:chOff x="10922424" y="-243447"/>
            <a:chExt cx="13621728" cy="2863664"/>
          </a:xfrm>
        </p:grpSpPr>
        <p:pic>
          <p:nvPicPr>
            <p:cNvPr id="1026" name="Picture 2" descr="C:\Users\Sarah\Desktop\SDE Logo No Backgroun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0" y="-243447"/>
              <a:ext cx="2827152" cy="286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922424" y="257361"/>
              <a:ext cx="13232975" cy="2286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atin typeface="Haettenschweiler" panose="020B0706040902060204" pitchFamily="34" charset="0"/>
                </a:rPr>
                <a:t>Senior Design Expo 2018</a:t>
              </a:r>
            </a:p>
          </p:txBody>
        </p:sp>
      </p:grpSp>
      <p:pic>
        <p:nvPicPr>
          <p:cNvPr id="9" name="Picture 3" descr="C:\Users\Sarah\Desktop\Engineering for Humanity Logo No Backgrou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0" y="23778182"/>
            <a:ext cx="2872999" cy="27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0877" y="3663315"/>
            <a:ext cx="16191665" cy="9033092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8391" y="3570001"/>
            <a:ext cx="16095409" cy="9161966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20877" y="13705604"/>
            <a:ext cx="16191665" cy="9033093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47890" y="13654886"/>
            <a:ext cx="16065910" cy="9093643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4786" y="3888924"/>
            <a:ext cx="4463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3202" y="4846253"/>
            <a:ext cx="14401800" cy="7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300" dirty="0" err="1">
                <a:latin typeface="Helvetica" panose="020B0604020202020204" pitchFamily="34" charset="0"/>
                <a:cs typeface="Helvetica" panose="020B0604020202020204" pitchFamily="34" charset="0"/>
              </a:rPr>
              <a:t>bPong</a:t>
            </a:r>
            <a:r>
              <a:rPr lang="en-US" sz="4300" dirty="0">
                <a:latin typeface="Helvetica" panose="020B0604020202020204" pitchFamily="34" charset="0"/>
                <a:cs typeface="Helvetica" panose="020B0604020202020204" pitchFamily="34" charset="0"/>
              </a:rPr>
              <a:t> is an automatic “pong” table, recreating the nationally popular game of Beer Pong and implementing a series of improvements to the game experience via automation. The table has two LCD screens, such that each team can easily interact with the board  throughout the game. Once a game is started, 12 cups automatically rise to the surface of the table, and once a ball is fairly scored into a cup, the cup is automatically lowered beneath the table. Scores deemed unfair can be undone, and the game state resets on the end of a game. Players can opt to “rerack” the cups during the course of the game.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09CBE8-F652-44A3-AF30-0DD5FC643A2F}"/>
              </a:ext>
            </a:extLst>
          </p:cNvPr>
          <p:cNvGrpSpPr/>
          <p:nvPr/>
        </p:nvGrpSpPr>
        <p:grpSpPr>
          <a:xfrm>
            <a:off x="18887440" y="5375196"/>
            <a:ext cx="14367021" cy="7135024"/>
            <a:chOff x="18887440" y="4973597"/>
            <a:chExt cx="14367021" cy="7536623"/>
          </a:xfrm>
        </p:grpSpPr>
        <p:sp>
          <p:nvSpPr>
            <p:cNvPr id="14" name="Rounded Rectangle 13"/>
            <p:cNvSpPr/>
            <p:nvPr/>
          </p:nvSpPr>
          <p:spPr>
            <a:xfrm>
              <a:off x="24478850" y="4973597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Start Game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25593365" y="5753959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Bent-Up Arrow 59"/>
            <p:cNvSpPr/>
            <p:nvPr/>
          </p:nvSpPr>
          <p:spPr>
            <a:xfrm rot="5400000" flipH="1">
              <a:off x="21268189" y="5787659"/>
              <a:ext cx="1215605" cy="2385616"/>
            </a:xfrm>
            <a:prstGeom prst="bentUpArrow">
              <a:avLst>
                <a:gd name="adj1" fmla="val 25000"/>
                <a:gd name="adj2" fmla="val 25000"/>
                <a:gd name="adj3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4478850" y="6451064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Begin Turn</a:t>
              </a:r>
            </a:p>
          </p:txBody>
        </p:sp>
        <p:sp>
          <p:nvSpPr>
            <p:cNvPr id="63" name="Down Arrow 62"/>
            <p:cNvSpPr/>
            <p:nvPr/>
          </p:nvSpPr>
          <p:spPr>
            <a:xfrm>
              <a:off x="25593365" y="7242982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4478850" y="7940087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Player Shoot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 rot="2596133">
              <a:off x="23904173" y="8687279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8887440" y="11868712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End Game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478850" y="11009274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End Turn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418573" y="9510556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Miss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68049" y="9494911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Score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516574" y="8008574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Undo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891292" y="7988875"/>
              <a:ext cx="2932039" cy="598762"/>
            </a:xfrm>
            <a:prstGeom prst="roundRect">
              <a:avLst/>
            </a:prstGeom>
            <a:solidFill>
              <a:schemeClr val="accent5">
                <a:tint val="50000"/>
                <a:satMod val="30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Rerack</a:t>
              </a:r>
            </a:p>
          </p:txBody>
        </p:sp>
        <p:sp>
          <p:nvSpPr>
            <p:cNvPr id="77" name="Down Arrow 76"/>
            <p:cNvSpPr/>
            <p:nvPr/>
          </p:nvSpPr>
          <p:spPr>
            <a:xfrm rot="3030304">
              <a:off x="23293390" y="7139971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 Arrow 77"/>
            <p:cNvSpPr/>
            <p:nvPr/>
          </p:nvSpPr>
          <p:spPr>
            <a:xfrm rot="18865349">
              <a:off x="27379027" y="8696918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Bent-Up Arrow 78"/>
            <p:cNvSpPr/>
            <p:nvPr/>
          </p:nvSpPr>
          <p:spPr>
            <a:xfrm rot="16200000">
              <a:off x="29998725" y="6211864"/>
              <a:ext cx="892222" cy="2385616"/>
            </a:xfrm>
            <a:prstGeom prst="bentUpArrow">
              <a:avLst>
                <a:gd name="adj1" fmla="val 25000"/>
                <a:gd name="adj2" fmla="val 25000"/>
                <a:gd name="adj3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13447725">
              <a:off x="29972330" y="8741771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 rot="2596133">
              <a:off x="27377185" y="10284003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 rot="18865349">
              <a:off x="23969612" y="10320525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247645" y="11030427"/>
              <a:ext cx="4975555" cy="391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ent-Up Arrow 83"/>
            <p:cNvSpPr/>
            <p:nvPr/>
          </p:nvSpPr>
          <p:spPr>
            <a:xfrm rot="16200000">
              <a:off x="28526256" y="6351547"/>
              <a:ext cx="4907554" cy="4548857"/>
            </a:xfrm>
            <a:prstGeom prst="bentUpArrow">
              <a:avLst>
                <a:gd name="adj1" fmla="val 7288"/>
                <a:gd name="adj2" fmla="val 7836"/>
                <a:gd name="adj3" fmla="val 2061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9999551" y="10948729"/>
              <a:ext cx="3445065" cy="73105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If no cup is left</a:t>
              </a:r>
            </a:p>
          </p:txBody>
        </p:sp>
        <p:sp>
          <p:nvSpPr>
            <p:cNvPr id="86" name="Down Arrow 85"/>
            <p:cNvSpPr/>
            <p:nvPr/>
          </p:nvSpPr>
          <p:spPr>
            <a:xfrm rot="2799910">
              <a:off x="22207528" y="11819867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 rot="5400000">
              <a:off x="23497746" y="11075392"/>
              <a:ext cx="762000" cy="618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AD848A-9527-40DD-B97E-E9ADC9A41D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" b="4577"/>
          <a:stretch/>
        </p:blipFill>
        <p:spPr>
          <a:xfrm>
            <a:off x="1627088" y="14633124"/>
            <a:ext cx="15552135" cy="80744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6F75E9-CC62-4C52-8B5E-EC4CCCD2F676}"/>
              </a:ext>
            </a:extLst>
          </p:cNvPr>
          <p:cNvSpPr txBox="1"/>
          <p:nvPr/>
        </p:nvSpPr>
        <p:spPr>
          <a:xfrm>
            <a:off x="24123442" y="3888924"/>
            <a:ext cx="4463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 Chart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9CF3AE-D4A4-4523-A342-351A8491D281}"/>
              </a:ext>
            </a:extLst>
          </p:cNvPr>
          <p:cNvSpPr txBox="1"/>
          <p:nvPr/>
        </p:nvSpPr>
        <p:spPr>
          <a:xfrm>
            <a:off x="5732891" y="13852980"/>
            <a:ext cx="6962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Circuit Schematic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A47B02-39C5-4345-9928-1F3ED9D366B1}"/>
              </a:ext>
            </a:extLst>
          </p:cNvPr>
          <p:cNvSpPr txBox="1"/>
          <p:nvPr/>
        </p:nvSpPr>
        <p:spPr>
          <a:xfrm>
            <a:off x="22064597" y="13852980"/>
            <a:ext cx="8581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Future Improvements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0D10C-355A-4935-A675-A74093241375}"/>
              </a:ext>
            </a:extLst>
          </p:cNvPr>
          <p:cNvSpPr txBox="1"/>
          <p:nvPr/>
        </p:nvSpPr>
        <p:spPr>
          <a:xfrm>
            <a:off x="19224523" y="15550846"/>
            <a:ext cx="14401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Elbow Detection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Liquid Pump for Punishment/Reward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Embedded LED on Table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Autonomous Ball Projector for 1 Player Mode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Better microprocessor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5300" dirty="0">
                <a:latin typeface="Helvetica" panose="020B0604020202020204" pitchFamily="34" charset="0"/>
                <a:cs typeface="Helvetica" panose="020B0604020202020204" pitchFamily="34" charset="0"/>
              </a:rPr>
              <a:t>Improve GUI</a:t>
            </a:r>
          </a:p>
        </p:txBody>
      </p:sp>
    </p:spTree>
    <p:extLst>
      <p:ext uri="{BB962C8B-B14F-4D97-AF65-F5344CB8AC3E}">
        <p14:creationId xmlns:p14="http://schemas.microsoft.com/office/powerpoint/2010/main" val="17605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177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Haettenschweiler</vt:lpstr>
      <vt:lpstr>Helvetica</vt:lpstr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Jun Jang</cp:lastModifiedBy>
  <cp:revision>19</cp:revision>
  <dcterms:created xsi:type="dcterms:W3CDTF">2018-03-13T18:56:35Z</dcterms:created>
  <dcterms:modified xsi:type="dcterms:W3CDTF">2018-04-26T21:22:40Z</dcterms:modified>
</cp:coreProperties>
</file>