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5" r:id="rId5"/>
    <p:sldId id="258" r:id="rId6"/>
    <p:sldId id="266" r:id="rId7"/>
    <p:sldId id="259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F4C9-5EF6-487C-B1A5-6EE198BB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6C1DF-1679-4420-A71D-6641DBF5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027F-990B-4490-A01A-B21DD70E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4FCE-C434-423A-AB3D-69C76581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B0ED-198A-45F1-ADAC-42118204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8451-CE80-4A1F-9A13-C595A67A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3E93-65B4-4007-AC2C-6879311B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9A7C-E592-4441-9E15-1923750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3520-2D3F-45BB-B8B8-EBAAAF13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6EBE-6C6E-4291-9B2D-D1994FCE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37FD7-4F08-4AB1-8399-9876CE58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1C641-6707-478D-992C-F68A3E2A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59F2-AA08-4FE5-B972-CF0F3576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AFC8-A855-4B23-B107-EEC9005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5CDB-E5FB-4558-B8E0-0F733004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A30-6C07-42A4-BD82-2102F475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2938-D0A0-4D0B-98F6-DC975C30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109F-6312-41EA-8BC3-A6645DF7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3C53-C15D-43DB-B643-8FD85A38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05E7F-ECCC-4430-B76B-C181F7C6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BAEE-49C3-4A46-A60D-BC1E271C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3A493-D088-4714-8866-D3ED3F4A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6F65-6A52-40D8-8086-12D6CBB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6AD4-41AA-4052-B678-61EEEED0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2F2C-D77F-4BC3-BEAB-5BC0BEE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EF8-EED9-41A6-AF5E-442B1D98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5A71-F628-40B5-964E-F48458639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5584-5196-4B6C-A225-04AED68D6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7AC2-31F1-4438-8966-D3B3FE4C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1801-0EB7-470C-8A53-D3697EB1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9B7E-2886-413E-A56C-4BD209D2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459D-3727-4436-BB30-943046EA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F5C6-D86F-4E4A-ABCD-1AEFD385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2033F-D693-4367-AA57-12F49BF5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DDD69-4CAC-4A62-8437-1646949E3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0CA9E-B22C-4CF1-8766-FEAEF364F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65427-D7CD-42BC-A60F-A0DB41A1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BA2D4-29BB-45EE-9159-0D4D2DC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DD404-0723-4A56-B8C8-CD7C24E9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175E-B9A3-49FB-BF93-27AA1EA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97FE6-E2F4-4738-BD77-A998BB7F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DB28-7EFD-41D5-9919-9322CDA7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6611-97FF-42BF-9ECA-66C4E20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5E71E-F784-4089-BDB8-AE3B5B9D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0B167-8F47-470F-8E55-006CB96B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DCA62-B7CE-43F3-8D54-FDBA2A4D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47D2-725C-45E9-B1EB-191EA7A3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331E-94AE-4107-BEC9-4DFD61DF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C8C0-4A51-45C4-8BFF-BB956559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B9619-DE7E-4D5F-BC16-A078C19B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C2415-4170-4DAA-9289-10CB492C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AA4CA-C636-42BA-96BD-25C882F1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993C-9251-4A7A-9C5C-5210451A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67AA4-3103-417A-B8F3-F2A2AA489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4AC79-2F3E-465C-AFC7-68EDE9E7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C43CD-CEC6-40FF-B633-39C8880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F689-597E-4E6A-AAF8-3E8FEF5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56DC-70E9-468D-97CF-BCD2469B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DD060-9B83-4AC7-8C3A-4167B59F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43A2-2061-42E4-8172-622CC33B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8724-9D75-444F-87FA-64E1DA1E2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59EC-6E8E-4D60-8861-554F704078A0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C891-051B-406A-BBAC-4A7BC17F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DDC0-A527-4226-8631-19D9A7B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00FB-0A62-40B7-AF8F-5964693B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78B4-1FDA-49D6-849E-E5C197F1E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Research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4394F-622A-4A8D-81A6-201EC33E8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 </a:t>
            </a:r>
            <a:r>
              <a:rPr lang="en-US" dirty="0" err="1"/>
              <a:t>Hyek</a:t>
            </a:r>
            <a:r>
              <a:rPr lang="en-US"/>
              <a:t> Jang</a:t>
            </a:r>
          </a:p>
        </p:txBody>
      </p:sp>
    </p:spTree>
    <p:extLst>
      <p:ext uri="{BB962C8B-B14F-4D97-AF65-F5344CB8AC3E}">
        <p14:creationId xmlns:p14="http://schemas.microsoft.com/office/powerpoint/2010/main" val="18458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75A-E548-4F8F-984C-9B3B0ED3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4A8B-1B22-49EA-80C3-780C13D7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me into a better scientist</a:t>
            </a:r>
          </a:p>
          <a:p>
            <a:r>
              <a:rPr lang="en-US" dirty="0"/>
              <a:t>Think critically</a:t>
            </a:r>
          </a:p>
          <a:p>
            <a:pPr lvl="1"/>
            <a:r>
              <a:rPr lang="en-US" dirty="0"/>
              <a:t>Step by step, detailed</a:t>
            </a:r>
          </a:p>
          <a:p>
            <a:r>
              <a:rPr lang="en-US" dirty="0"/>
              <a:t>Have better idea of careers in science field</a:t>
            </a:r>
          </a:p>
          <a:p>
            <a:r>
              <a:rPr lang="en-US" dirty="0"/>
              <a:t>Meet awesome people</a:t>
            </a:r>
          </a:p>
          <a:p>
            <a:r>
              <a:rPr lang="en-US" dirty="0"/>
              <a:t>FUN!!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6E530-CB50-457D-B041-A02AAF96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15" y="3799170"/>
            <a:ext cx="4467687" cy="28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8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8F2-0F41-4E44-8060-FB760160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A825-636D-4578-993F-93410BA1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Finding Image Potential States of Oxygen Intercalated Graphene on Iridium via 2 Photon Photoemission</a:t>
            </a:r>
          </a:p>
          <a:p>
            <a:r>
              <a:rPr lang="en-US" dirty="0"/>
              <a:t>Professor Osgood</a:t>
            </a:r>
          </a:p>
          <a:p>
            <a:pPr lvl="1"/>
            <a:r>
              <a:rPr lang="en-US" dirty="0"/>
              <a:t>PhD Student: Yi Lin</a:t>
            </a:r>
          </a:p>
          <a:p>
            <a:endParaRPr lang="en-US" dirty="0"/>
          </a:p>
        </p:txBody>
      </p:sp>
      <p:pic>
        <p:nvPicPr>
          <p:cNvPr id="1026" name="Picture 2" descr="Yi Lin">
            <a:extLst>
              <a:ext uri="{FF2B5EF4-FFF2-40B4-BE49-F238E27FC236}">
                <a16:creationId xmlns:a16="http://schemas.microsoft.com/office/drawing/2014/main" id="{1A56B1D0-4F2F-44D5-8C92-5A9C7740F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6" y="3282985"/>
            <a:ext cx="2956249" cy="29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ngineering.columbia.edu/files/engineering/osgood-ieee400.jpg">
            <a:extLst>
              <a:ext uri="{FF2B5EF4-FFF2-40B4-BE49-F238E27FC236}">
                <a16:creationId xmlns:a16="http://schemas.microsoft.com/office/drawing/2014/main" id="{02F6409C-3266-464B-893A-E74B1493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99" y="341024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3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quipes.lps.u-psud.fr/tejeda/IMG/png/trpes3.png">
            <a:extLst>
              <a:ext uri="{FF2B5EF4-FFF2-40B4-BE49-F238E27FC236}">
                <a16:creationId xmlns:a16="http://schemas.microsoft.com/office/drawing/2014/main" id="{87D6E395-90B0-4470-8CB5-2C277ECA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363" y="3545633"/>
            <a:ext cx="2612275" cy="312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0DF4C-EEF8-4D08-849D-D070897B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Photon Photoemission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3E5B-9A1D-4832-83AD-172EAED1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Photoemission: Emission of photoelectron from a surface when a photon strikes the surface </a:t>
            </a:r>
          </a:p>
          <a:p>
            <a:r>
              <a:rPr lang="en-US" sz="2400" dirty="0"/>
              <a:t>2PPE: Pump laser produces photoelectron from the surface to Intermediate State</a:t>
            </a:r>
          </a:p>
          <a:p>
            <a:r>
              <a:rPr lang="en-US" sz="2400" dirty="0"/>
              <a:t>Probe laser photoexcites electrons in Intermediate State to above Vacuum Energy</a:t>
            </a:r>
          </a:p>
          <a:p>
            <a:endParaRPr lang="en-US" dirty="0"/>
          </a:p>
        </p:txBody>
      </p:sp>
      <p:pic>
        <p:nvPicPr>
          <p:cNvPr id="2052" name="Picture 4" descr="b6_logo.png">
            <a:extLst>
              <a:ext uri="{FF2B5EF4-FFF2-40B4-BE49-F238E27FC236}">
                <a16:creationId xmlns:a16="http://schemas.microsoft.com/office/drawing/2014/main" id="{51A0BC45-E15C-4D07-91BC-0EAB845B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78" y="3876675"/>
            <a:ext cx="3894614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3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FC8-11EC-4189-8020-3DE9CE69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/>
              <a:t>Potential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BB95-7224-467E-92BA-BD6369C5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Image-potential states are quantized electronic states that exist at metal surfaces with a band gap near the vacuum level</a:t>
            </a:r>
          </a:p>
        </p:txBody>
      </p:sp>
      <p:pic>
        <p:nvPicPr>
          <p:cNvPr id="3074" name="Picture 2" descr="https://upload.wikimedia.org/wikipedia/commons/thumb/7/76/Time-Resolved_Two_Photon_Photoemission_Schematic.png/600px-Time-Resolved_Two_Photon_Photoemission_Schematic.png">
            <a:extLst>
              <a:ext uri="{FF2B5EF4-FFF2-40B4-BE49-F238E27FC236}">
                <a16:creationId xmlns:a16="http://schemas.microsoft.com/office/drawing/2014/main" id="{38996DC1-15F5-4356-9165-060C5CF6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56" y="3139425"/>
            <a:ext cx="3747018" cy="317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7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D12B-9F02-4C41-A8D1-289BFE41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Resolved 2 Photon Photoemission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3E44-4F7E-4791-A60A-B662C323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Delay Line, delay the time of Pump Laser arriving at the sample</a:t>
            </a:r>
          </a:p>
          <a:p>
            <a:r>
              <a:rPr lang="en-US" dirty="0"/>
              <a:t>Can capture decay time of electrons in intermediate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D1F0C-A29D-4E28-9C71-B8B0C79C7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" t="4461" r="7086" b="4370"/>
          <a:stretch/>
        </p:blipFill>
        <p:spPr>
          <a:xfrm>
            <a:off x="2127380" y="2915316"/>
            <a:ext cx="7774732" cy="39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AEB8-10C8-44FE-85F7-BF94E88E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UltraFast</a:t>
            </a:r>
            <a:r>
              <a:rPr lang="en-US" dirty="0"/>
              <a:t> Laser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5018-9263-4DF3-B7FB-9A43B986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Mode-locked </a:t>
            </a:r>
          </a:p>
          <a:p>
            <a:pPr lvl="1"/>
            <a:r>
              <a:rPr lang="en-US" dirty="0"/>
              <a:t>Lasers are pulsed </a:t>
            </a:r>
          </a:p>
          <a:p>
            <a:r>
              <a:rPr lang="en-US" dirty="0" err="1"/>
              <a:t>Pulsewidth</a:t>
            </a:r>
            <a:r>
              <a:rPr lang="en-US" dirty="0"/>
              <a:t> ~40fs</a:t>
            </a:r>
          </a:p>
          <a:p>
            <a:r>
              <a:rPr lang="en-US" dirty="0" err="1"/>
              <a:t>Pulsewidth</a:t>
            </a:r>
            <a:r>
              <a:rPr lang="en-US" dirty="0"/>
              <a:t> has to be smaller than lifetime of electron in intermediate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3ABE53-5475-4DED-A682-B30983070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7" b="49160"/>
          <a:stretch/>
        </p:blipFill>
        <p:spPr>
          <a:xfrm>
            <a:off x="5358004" y="953570"/>
            <a:ext cx="5659894" cy="2209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D7195B-A5B3-41BB-A602-D0E25FA03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19" y="3751523"/>
            <a:ext cx="4026073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EDF-2D38-4CBC-A755-4E298705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Group Delay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EAB9-7975-4263-8F89-9A9B5039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Naturally, laser </a:t>
            </a:r>
            <a:r>
              <a:rPr lang="en-US" dirty="0" err="1"/>
              <a:t>pulsewidth</a:t>
            </a:r>
            <a:r>
              <a:rPr lang="en-US" dirty="0"/>
              <a:t> increases as laser passes through transparent materials (Increasing GDD)</a:t>
            </a:r>
          </a:p>
          <a:p>
            <a:r>
              <a:rPr lang="en-US" dirty="0"/>
              <a:t>To maintain </a:t>
            </a:r>
            <a:r>
              <a:rPr lang="en-US" dirty="0" err="1"/>
              <a:t>pulsewidth</a:t>
            </a:r>
            <a:r>
              <a:rPr lang="en-US" dirty="0"/>
              <a:t> of laser short, apply Negative GDD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A3B69B-550D-4DEE-AB38-EE5BD1E4BEA7}"/>
              </a:ext>
            </a:extLst>
          </p:cNvPr>
          <p:cNvGrpSpPr/>
          <p:nvPr/>
        </p:nvGrpSpPr>
        <p:grpSpPr>
          <a:xfrm>
            <a:off x="5710335" y="3578647"/>
            <a:ext cx="6293665" cy="2648454"/>
            <a:chOff x="2686837" y="2594408"/>
            <a:chExt cx="9395851" cy="35825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419A58-F04A-4F16-9A95-7F781C7521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058" b="8058"/>
            <a:stretch/>
          </p:blipFill>
          <p:spPr>
            <a:xfrm>
              <a:off x="2686837" y="2594408"/>
              <a:ext cx="9395851" cy="358255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5B04D3-EE71-4631-BD61-5CF8BD7903A9}"/>
                </a:ext>
              </a:extLst>
            </p:cNvPr>
            <p:cNvSpPr/>
            <p:nvPr/>
          </p:nvSpPr>
          <p:spPr>
            <a:xfrm>
              <a:off x="5047861" y="2594408"/>
              <a:ext cx="4030825" cy="11285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767F0BE-145A-439F-8AEB-099666FFA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0" y="3578647"/>
            <a:ext cx="5164643" cy="26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1A04-28A2-493E-92B3-21B67AA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9C98-AD4A-4C79-937F-B95CE558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LEED</a:t>
            </a:r>
          </a:p>
          <a:p>
            <a:r>
              <a:rPr lang="en-US" dirty="0" err="1"/>
              <a:t>AutoCorrelation</a:t>
            </a:r>
            <a:endParaRPr lang="en-US" dirty="0"/>
          </a:p>
          <a:p>
            <a:r>
              <a:rPr lang="en-US" dirty="0"/>
              <a:t>Pumps: Turbo, Manifold, Ion</a:t>
            </a:r>
          </a:p>
          <a:p>
            <a:r>
              <a:rPr lang="en-US" dirty="0"/>
              <a:t>Knife-edge Method</a:t>
            </a:r>
          </a:p>
          <a:p>
            <a:r>
              <a:rPr lang="en-US" dirty="0"/>
              <a:t>Sample Preparation</a:t>
            </a:r>
          </a:p>
          <a:p>
            <a:pPr lvl="1"/>
            <a:r>
              <a:rPr lang="en-US" dirty="0"/>
              <a:t>Growing Graphene</a:t>
            </a:r>
          </a:p>
          <a:p>
            <a:pPr lvl="1"/>
            <a:r>
              <a:rPr lang="en-US" dirty="0"/>
              <a:t>Oxygen Intercalation </a:t>
            </a:r>
          </a:p>
          <a:p>
            <a:pPr lvl="1"/>
            <a:r>
              <a:rPr lang="en-US" dirty="0"/>
              <a:t>Oxygen firing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5430A-4E59-436F-8F1B-B839A704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915194"/>
            <a:ext cx="429577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1262A-F3C5-4AF3-BA5F-1B4F7E8E8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38" y="3497553"/>
            <a:ext cx="3328605" cy="236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535D3-5DF6-4EFD-BC7F-E2DC35D61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3638090"/>
            <a:ext cx="3822491" cy="20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B272-B990-4077-A4C5-64A01E1C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286E-5DB8-42D3-9750-E2D56C08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Curve Fitting Software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, Mathematica, Igor Pro</a:t>
            </a:r>
          </a:p>
          <a:p>
            <a:r>
              <a:rPr lang="en-US" dirty="0"/>
              <a:t>Better idea of how to fit data </a:t>
            </a:r>
          </a:p>
          <a:p>
            <a:pPr lvl="1"/>
            <a:r>
              <a:rPr lang="en-US" dirty="0"/>
              <a:t>Physical Interpretation of Graph</a:t>
            </a:r>
          </a:p>
          <a:p>
            <a:pPr lvl="1"/>
            <a:r>
              <a:rPr lang="en-US" dirty="0"/>
              <a:t>Appropriate approximation of certain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EAF84-29FF-41C7-937C-2E297A66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756" y="1825625"/>
            <a:ext cx="3697044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Summer Research 2017</vt:lpstr>
      <vt:lpstr>Research Topic</vt:lpstr>
      <vt:lpstr>2 Photon Photoemission</vt:lpstr>
      <vt:lpstr>Image Potential States</vt:lpstr>
      <vt:lpstr>Time Resolved 2 Photon Photoemission</vt:lpstr>
      <vt:lpstr>UltraFast Laser</vt:lpstr>
      <vt:lpstr>Negative Group Delay Dispersion</vt:lpstr>
      <vt:lpstr>Miscellaneous Topics</vt:lpstr>
      <vt:lpstr>Data Analysis</vt:lpstr>
      <vt:lpstr>Final 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Jang</dc:creator>
  <cp:lastModifiedBy>Jun Jang</cp:lastModifiedBy>
  <cp:revision>31</cp:revision>
  <dcterms:created xsi:type="dcterms:W3CDTF">2017-08-30T15:25:34Z</dcterms:created>
  <dcterms:modified xsi:type="dcterms:W3CDTF">2019-06-11T01:12:12Z</dcterms:modified>
</cp:coreProperties>
</file>