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30275213"/>
  <p:notesSz cx="6858000" cy="9144000"/>
  <p:defaultTextStyle>
    <a:defPPr>
      <a:defRPr lang="zh-TW"/>
    </a:defPPr>
    <a:lvl1pPr marL="0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632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9263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8895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8528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8159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7791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7423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7055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>
        <p:scale>
          <a:sx n="45" d="100"/>
          <a:sy n="45" d="100"/>
        </p:scale>
        <p:origin x="826" y="-4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98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9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9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9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2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5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7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75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8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12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6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剪去單一角落矩形 22"/>
          <p:cNvSpPr/>
          <p:nvPr/>
        </p:nvSpPr>
        <p:spPr>
          <a:xfrm>
            <a:off x="922566" y="614391"/>
            <a:ext cx="20033673" cy="2643021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i="1" dirty="0" smtClean="0"/>
          </a:p>
          <a:p>
            <a:endParaRPr lang="en-US" altLang="zh-TW" b="1" i="1" dirty="0"/>
          </a:p>
          <a:p>
            <a:r>
              <a:rPr lang="en-US" altLang="zh-TW" b="1" i="1" dirty="0" smtClean="0"/>
              <a:t>					</a:t>
            </a:r>
            <a:endParaRPr lang="zh-TW" altLang="zh-TW" dirty="0"/>
          </a:p>
        </p:txBody>
      </p:sp>
      <p:sp>
        <p:nvSpPr>
          <p:cNvPr id="14" name="剪去並圓角化單一角落矩形 13"/>
          <p:cNvSpPr/>
          <p:nvPr/>
        </p:nvSpPr>
        <p:spPr>
          <a:xfrm>
            <a:off x="1798067" y="4634073"/>
            <a:ext cx="19234372" cy="4786509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200" dirty="0" smtClean="0"/>
              <a:t>Nowadays</a:t>
            </a:r>
            <a:r>
              <a:rPr lang="en-US" altLang="zh-TW" sz="4200" dirty="0"/>
              <a:t>, </a:t>
            </a:r>
            <a:r>
              <a:rPr lang="en-US" altLang="zh-TW" sz="4200" dirty="0" smtClean="0"/>
              <a:t>various </a:t>
            </a:r>
            <a:r>
              <a:rPr lang="en-US" altLang="zh-TW" sz="4200" dirty="0"/>
              <a:t>products and applications related to AR and VR are becoming more and more </a:t>
            </a:r>
            <a:r>
              <a:rPr lang="en-US" altLang="zh-TW" sz="4200" dirty="0" smtClean="0"/>
              <a:t>popular. And </a:t>
            </a:r>
            <a:r>
              <a:rPr lang="en-US" altLang="zh-TW" sz="4200" dirty="0"/>
              <a:t>i</a:t>
            </a:r>
            <a:r>
              <a:rPr lang="en-US" altLang="zh-TW" sz="4200" dirty="0" smtClean="0"/>
              <a:t>n </a:t>
            </a:r>
            <a:r>
              <a:rPr lang="en-US" altLang="zh-TW" sz="4200" dirty="0"/>
              <a:t>the near future, </a:t>
            </a:r>
            <a:r>
              <a:rPr lang="en-US" altLang="zh-TW" sz="4200" dirty="0" smtClean="0"/>
              <a:t>mobile HMD will </a:t>
            </a:r>
            <a:r>
              <a:rPr lang="en-US" altLang="zh-TW" sz="4200" dirty="0" smtClean="0"/>
              <a:t>exist in people‘s daily lives.</a:t>
            </a:r>
            <a:endParaRPr lang="en-US" altLang="zh-TW" sz="4200" dirty="0" smtClean="0"/>
          </a:p>
          <a:p>
            <a:r>
              <a:rPr lang="en-US" altLang="zh-TW" sz="4200" dirty="0"/>
              <a:t>T</a:t>
            </a:r>
            <a:r>
              <a:rPr lang="en-US" altLang="zh-TW" sz="4200" dirty="0" smtClean="0"/>
              <a:t>he </a:t>
            </a:r>
            <a:r>
              <a:rPr lang="en-US" altLang="zh-TW" sz="4200" dirty="0"/>
              <a:t>features that can be operated on the VR scene only after the HMD is put on will become less intuitive and inconvenient</a:t>
            </a:r>
            <a:r>
              <a:rPr lang="en-US" altLang="zh-TW" sz="4200" dirty="0" smtClean="0"/>
              <a:t>.</a:t>
            </a:r>
            <a:r>
              <a:rPr lang="en-US" altLang="zh-TW" sz="4200" dirty="0"/>
              <a:t> Therefore</a:t>
            </a:r>
            <a:r>
              <a:rPr lang="en-US" altLang="zh-TW" sz="4200" dirty="0" smtClean="0"/>
              <a:t>, </a:t>
            </a:r>
            <a:r>
              <a:rPr lang="en-US" altLang="zh-TW" sz="4200" dirty="0"/>
              <a:t>we hope that when the HMD is placed on the desktop, the user can manipulate the VR scene in some way</a:t>
            </a:r>
            <a:r>
              <a:rPr lang="en-US" altLang="zh-TW" sz="4200" dirty="0" smtClean="0"/>
              <a:t>.</a:t>
            </a:r>
          </a:p>
          <a:p>
            <a:endParaRPr lang="en-US" altLang="zh-TW" sz="4000" dirty="0"/>
          </a:p>
        </p:txBody>
      </p:sp>
      <p:sp>
        <p:nvSpPr>
          <p:cNvPr id="4" name="剪去單一角落矩形 3"/>
          <p:cNvSpPr/>
          <p:nvPr/>
        </p:nvSpPr>
        <p:spPr>
          <a:xfrm>
            <a:off x="748145" y="498763"/>
            <a:ext cx="20033673" cy="26430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i="1" dirty="0" smtClean="0"/>
          </a:p>
          <a:p>
            <a:endParaRPr lang="en-US" altLang="zh-TW" b="1" i="1" dirty="0"/>
          </a:p>
          <a:p>
            <a:r>
              <a:rPr lang="en-US" altLang="zh-TW" b="1" i="1" dirty="0" smtClean="0"/>
              <a:t>					</a:t>
            </a:r>
            <a:r>
              <a:rPr lang="en-US" altLang="zh-TW" b="1" i="1" dirty="0" err="1" smtClean="0"/>
              <a:t>Hsin</a:t>
            </a:r>
            <a:r>
              <a:rPr lang="en-US" altLang="zh-TW" b="1" i="1" dirty="0" smtClean="0"/>
              <a:t>-Yu </a:t>
            </a:r>
            <a:r>
              <a:rPr lang="en-US" altLang="zh-TW" b="1" i="1" dirty="0"/>
              <a:t>Chen, Yuan-</a:t>
            </a:r>
            <a:r>
              <a:rPr lang="en-US" altLang="zh-TW" b="1" i="1" dirty="0" err="1"/>
              <a:t>Syun</a:t>
            </a:r>
            <a:r>
              <a:rPr lang="en-US" altLang="zh-TW" b="1" i="1" dirty="0"/>
              <a:t> Ye</a:t>
            </a:r>
            <a:endParaRPr lang="zh-TW" altLang="zh-TW" dirty="0"/>
          </a:p>
        </p:txBody>
      </p:sp>
      <p:grpSp>
        <p:nvGrpSpPr>
          <p:cNvPr id="7" name="群組 6"/>
          <p:cNvGrpSpPr/>
          <p:nvPr/>
        </p:nvGrpSpPr>
        <p:grpSpPr>
          <a:xfrm>
            <a:off x="210481" y="3697717"/>
            <a:ext cx="6603291" cy="1096640"/>
            <a:chOff x="374072" y="3158836"/>
            <a:chExt cx="6603291" cy="1096640"/>
          </a:xfrm>
        </p:grpSpPr>
        <p:sp>
          <p:nvSpPr>
            <p:cNvPr id="5" name="流程圖: 資料 4"/>
            <p:cNvSpPr/>
            <p:nvPr/>
          </p:nvSpPr>
          <p:spPr>
            <a:xfrm>
              <a:off x="374072" y="3158836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zh-TW" dirty="0"/>
            </a:p>
          </p:txBody>
        </p:sp>
        <p:sp>
          <p:nvSpPr>
            <p:cNvPr id="6" name="流程圖: 資料 5"/>
            <p:cNvSpPr/>
            <p:nvPr/>
          </p:nvSpPr>
          <p:spPr>
            <a:xfrm>
              <a:off x="701253" y="3299512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i="1" dirty="0"/>
                <a:t>Motivation</a:t>
              </a:r>
              <a:endParaRPr lang="zh-TW" altLang="zh-TW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10481" y="22955915"/>
            <a:ext cx="6603291" cy="1096640"/>
            <a:chOff x="374072" y="3158836"/>
            <a:chExt cx="6603291" cy="1096640"/>
          </a:xfrm>
        </p:grpSpPr>
        <p:sp>
          <p:nvSpPr>
            <p:cNvPr id="12" name="流程圖: 資料 11"/>
            <p:cNvSpPr/>
            <p:nvPr/>
          </p:nvSpPr>
          <p:spPr>
            <a:xfrm>
              <a:off x="374072" y="3158836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zh-TW" dirty="0"/>
            </a:p>
          </p:txBody>
        </p:sp>
        <p:sp>
          <p:nvSpPr>
            <p:cNvPr id="13" name="流程圖: 資料 12"/>
            <p:cNvSpPr/>
            <p:nvPr/>
          </p:nvSpPr>
          <p:spPr>
            <a:xfrm>
              <a:off x="701253" y="3299512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i="1" dirty="0" smtClean="0"/>
                <a:t>Result </a:t>
              </a:r>
              <a:endParaRPr lang="zh-TW" altLang="zh-TW" dirty="0"/>
            </a:p>
          </p:txBody>
        </p:sp>
      </p:grpSp>
      <p:sp>
        <p:nvSpPr>
          <p:cNvPr id="15" name="剪去並圓角化單一角落矩形 14"/>
          <p:cNvSpPr/>
          <p:nvPr/>
        </p:nvSpPr>
        <p:spPr>
          <a:xfrm>
            <a:off x="1798067" y="11513307"/>
            <a:ext cx="19234372" cy="10871974"/>
          </a:xfrm>
          <a:prstGeom prst="snipRoundRect">
            <a:avLst>
              <a:gd name="adj1" fmla="val 16667"/>
              <a:gd name="adj2" fmla="val 122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500" dirty="0"/>
              <a:t> </a:t>
            </a:r>
            <a:r>
              <a:rPr lang="en-US" altLang="zh-TW" sz="4200" dirty="0" smtClean="0"/>
              <a:t>We use </a:t>
            </a:r>
            <a:r>
              <a:rPr lang="en-US" altLang="zh-TW" sz="4200" dirty="0"/>
              <a:t>a depth camera with computer vision technology to track the position of the fingertips and determine if a touch has </a:t>
            </a:r>
            <a:r>
              <a:rPr lang="en-US" altLang="zh-TW" sz="4200" dirty="0" smtClean="0"/>
              <a:t>occurred, and design a </a:t>
            </a:r>
            <a:r>
              <a:rPr lang="en-US" altLang="zh-TW" sz="4200" dirty="0"/>
              <a:t>painting application that </a:t>
            </a:r>
            <a:r>
              <a:rPr lang="en-US" altLang="zh-TW" sz="4200" dirty="0" smtClean="0"/>
              <a:t>uses our techniques.</a:t>
            </a:r>
          </a:p>
          <a:p>
            <a:endParaRPr lang="en-US" altLang="zh-TW" sz="4200" dirty="0" smtClean="0"/>
          </a:p>
          <a:p>
            <a:r>
              <a:rPr lang="en-US" altLang="zh-TW" sz="4200" dirty="0" smtClean="0"/>
              <a:t>The implementation can be roughly divided into three parts, namely Image Streamer, Tracker Engine and Application.</a:t>
            </a:r>
          </a:p>
          <a:p>
            <a:r>
              <a:rPr lang="en-US" altLang="zh-TW" sz="4200" b="1" dirty="0" smtClean="0"/>
              <a:t>Image Streamer :  </a:t>
            </a:r>
            <a:r>
              <a:rPr lang="en-US" altLang="zh-TW" sz="4200" dirty="0" smtClean="0"/>
              <a:t>Save the depth data and infrared image </a:t>
            </a:r>
            <a:r>
              <a:rPr lang="en-US" altLang="zh-TW" sz="4200" dirty="0" smtClean="0"/>
              <a:t>from depth camera</a:t>
            </a:r>
          </a:p>
          <a:p>
            <a:r>
              <a:rPr lang="en-US" altLang="zh-TW" sz="4200" b="1" dirty="0" smtClean="0"/>
              <a:t>Tracker Engine : </a:t>
            </a:r>
          </a:p>
          <a:p>
            <a:endParaRPr lang="en-US" altLang="zh-TW" sz="4200" dirty="0"/>
          </a:p>
          <a:p>
            <a:endParaRPr lang="en-US" altLang="zh-TW" sz="4200" dirty="0" smtClean="0"/>
          </a:p>
          <a:p>
            <a:endParaRPr lang="en-US" altLang="zh-TW" sz="4200" dirty="0" smtClean="0"/>
          </a:p>
          <a:p>
            <a:endParaRPr lang="en-US" altLang="zh-TW" sz="4200" dirty="0"/>
          </a:p>
          <a:p>
            <a:endParaRPr lang="en-US" altLang="zh-TW" sz="4200" dirty="0"/>
          </a:p>
          <a:p>
            <a:endParaRPr lang="en-US" altLang="zh-TW" sz="4200" dirty="0" smtClean="0"/>
          </a:p>
          <a:p>
            <a:r>
              <a:rPr lang="en-US" altLang="zh-TW" sz="4200" b="1" dirty="0" smtClean="0"/>
              <a:t>Application : </a:t>
            </a:r>
            <a:r>
              <a:rPr lang="en-US" altLang="zh-TW" sz="4200" dirty="0" smtClean="0"/>
              <a:t>a painting application that uses techniques for fingertip tracking and touch detection.</a:t>
            </a:r>
            <a:endParaRPr lang="en-US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4128467" y="8732946"/>
            <a:ext cx="7059751" cy="2865026"/>
            <a:chOff x="11415253" y="10082571"/>
            <a:chExt cx="9619137" cy="3485945"/>
          </a:xfrm>
        </p:grpSpPr>
        <p:pic>
          <p:nvPicPr>
            <p:cNvPr id="16" name="Picture 256 24"/>
            <p:cNvPicPr>
              <a:picLocks/>
            </p:cNvPicPr>
            <p:nvPr/>
          </p:nvPicPr>
          <p:blipFill rotWithShape="1">
            <a:blip r:embed="rId2"/>
            <a:srcRect t="8398"/>
            <a:stretch/>
          </p:blipFill>
          <p:spPr>
            <a:xfrm>
              <a:off x="11415253" y="10111929"/>
              <a:ext cx="4376579" cy="3456586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/>
            </p:cNvPicPr>
            <p:nvPr/>
          </p:nvPicPr>
          <p:blipFill rotWithShape="1">
            <a:blip r:embed="rId3"/>
            <a:srcRect t="6551" b="14026"/>
            <a:stretch/>
          </p:blipFill>
          <p:spPr>
            <a:xfrm>
              <a:off x="15791830" y="10082571"/>
              <a:ext cx="5242560" cy="3485945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46891" y="10932951"/>
            <a:ext cx="6603291" cy="1096640"/>
            <a:chOff x="374072" y="3158836"/>
            <a:chExt cx="6603291" cy="1096640"/>
          </a:xfrm>
        </p:grpSpPr>
        <p:sp>
          <p:nvSpPr>
            <p:cNvPr id="9" name="流程圖: 資料 8"/>
            <p:cNvSpPr/>
            <p:nvPr/>
          </p:nvSpPr>
          <p:spPr>
            <a:xfrm>
              <a:off x="374072" y="3158836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zh-TW" dirty="0"/>
            </a:p>
          </p:txBody>
        </p:sp>
        <p:sp>
          <p:nvSpPr>
            <p:cNvPr id="10" name="流程圖: 資料 9"/>
            <p:cNvSpPr/>
            <p:nvPr/>
          </p:nvSpPr>
          <p:spPr>
            <a:xfrm>
              <a:off x="701253" y="3299512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i="1" dirty="0" smtClean="0"/>
                <a:t>Method </a:t>
              </a:r>
              <a:endParaRPr lang="zh-TW" altLang="zh-TW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4"/>
          <a:srcRect l="9168" t="8467" r="580" b="8200"/>
          <a:stretch/>
        </p:blipFill>
        <p:spPr>
          <a:xfrm>
            <a:off x="1800731" y="24326894"/>
            <a:ext cx="2793905" cy="209549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/>
          <a:srcRect l="9747" t="7754" r="-99" b="9180"/>
          <a:stretch/>
        </p:blipFill>
        <p:spPr>
          <a:xfrm>
            <a:off x="4594636" y="24326894"/>
            <a:ext cx="2796988" cy="2088777"/>
          </a:xfrm>
          <a:prstGeom prst="rect">
            <a:avLst/>
          </a:prstGeom>
        </p:spPr>
      </p:pic>
      <p:pic>
        <p:nvPicPr>
          <p:cNvPr id="24" name="圖片 23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993130" y="16699311"/>
            <a:ext cx="14547003" cy="4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170</Words>
  <Application>Microsoft Office PowerPoint</Application>
  <PresentationFormat>自訂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2019-06-20T06:34:07Z</dcterms:created>
  <dcterms:modified xsi:type="dcterms:W3CDTF">2019-06-20T10:10:51Z</dcterms:modified>
</cp:coreProperties>
</file>