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Lst>
  <p:sldSz cx="21383625" cy="30275213"/>
  <p:notesSz cx="6858000" cy="9144000"/>
  <p:defaultTextStyle>
    <a:defPPr>
      <a:defRPr lang="zh-TW"/>
    </a:defPPr>
    <a:lvl1pPr marL="0" algn="l" defTabSz="2479263" rtl="0" eaLnBrk="1" latinLnBrk="0" hangingPunct="1">
      <a:defRPr sz="4880" kern="1200">
        <a:solidFill>
          <a:schemeClr val="tx1"/>
        </a:solidFill>
        <a:latin typeface="+mn-lt"/>
        <a:ea typeface="+mn-ea"/>
        <a:cs typeface="+mn-cs"/>
      </a:defRPr>
    </a:lvl1pPr>
    <a:lvl2pPr marL="1239632" algn="l" defTabSz="2479263" rtl="0" eaLnBrk="1" latinLnBrk="0" hangingPunct="1">
      <a:defRPr sz="4880" kern="1200">
        <a:solidFill>
          <a:schemeClr val="tx1"/>
        </a:solidFill>
        <a:latin typeface="+mn-lt"/>
        <a:ea typeface="+mn-ea"/>
        <a:cs typeface="+mn-cs"/>
      </a:defRPr>
    </a:lvl2pPr>
    <a:lvl3pPr marL="2479263" algn="l" defTabSz="2479263" rtl="0" eaLnBrk="1" latinLnBrk="0" hangingPunct="1">
      <a:defRPr sz="4880" kern="1200">
        <a:solidFill>
          <a:schemeClr val="tx1"/>
        </a:solidFill>
        <a:latin typeface="+mn-lt"/>
        <a:ea typeface="+mn-ea"/>
        <a:cs typeface="+mn-cs"/>
      </a:defRPr>
    </a:lvl3pPr>
    <a:lvl4pPr marL="3718895" algn="l" defTabSz="2479263" rtl="0" eaLnBrk="1" latinLnBrk="0" hangingPunct="1">
      <a:defRPr sz="4880" kern="1200">
        <a:solidFill>
          <a:schemeClr val="tx1"/>
        </a:solidFill>
        <a:latin typeface="+mn-lt"/>
        <a:ea typeface="+mn-ea"/>
        <a:cs typeface="+mn-cs"/>
      </a:defRPr>
    </a:lvl4pPr>
    <a:lvl5pPr marL="4958528" algn="l" defTabSz="2479263" rtl="0" eaLnBrk="1" latinLnBrk="0" hangingPunct="1">
      <a:defRPr sz="4880" kern="1200">
        <a:solidFill>
          <a:schemeClr val="tx1"/>
        </a:solidFill>
        <a:latin typeface="+mn-lt"/>
        <a:ea typeface="+mn-ea"/>
        <a:cs typeface="+mn-cs"/>
      </a:defRPr>
    </a:lvl5pPr>
    <a:lvl6pPr marL="6198159" algn="l" defTabSz="2479263" rtl="0" eaLnBrk="1" latinLnBrk="0" hangingPunct="1">
      <a:defRPr sz="4880" kern="1200">
        <a:solidFill>
          <a:schemeClr val="tx1"/>
        </a:solidFill>
        <a:latin typeface="+mn-lt"/>
        <a:ea typeface="+mn-ea"/>
        <a:cs typeface="+mn-cs"/>
      </a:defRPr>
    </a:lvl6pPr>
    <a:lvl7pPr marL="7437791" algn="l" defTabSz="2479263" rtl="0" eaLnBrk="1" latinLnBrk="0" hangingPunct="1">
      <a:defRPr sz="4880" kern="1200">
        <a:solidFill>
          <a:schemeClr val="tx1"/>
        </a:solidFill>
        <a:latin typeface="+mn-lt"/>
        <a:ea typeface="+mn-ea"/>
        <a:cs typeface="+mn-cs"/>
      </a:defRPr>
    </a:lvl7pPr>
    <a:lvl8pPr marL="8677423" algn="l" defTabSz="2479263" rtl="0" eaLnBrk="1" latinLnBrk="0" hangingPunct="1">
      <a:defRPr sz="4880" kern="1200">
        <a:solidFill>
          <a:schemeClr val="tx1"/>
        </a:solidFill>
        <a:latin typeface="+mn-lt"/>
        <a:ea typeface="+mn-ea"/>
        <a:cs typeface="+mn-cs"/>
      </a:defRPr>
    </a:lvl8pPr>
    <a:lvl9pPr marL="9917055" algn="l" defTabSz="2479263" rtl="0" eaLnBrk="1" latinLnBrk="0" hangingPunct="1">
      <a:defRPr sz="488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B0BB86C0-01AD-4D10-89C3-8FEFE6DA2DB7}">
          <p14:sldIdLst>
            <p14:sldId id="258"/>
            <p14:sldId id="257"/>
          </p14:sldIdLst>
        </p14:section>
      </p14:sectionLst>
    </p:ext>
    <p:ext uri="{EFAFB233-063F-42B5-8137-9DF3F51BA10A}">
      <p15:sldGuideLst xmlns:p15="http://schemas.microsoft.com/office/powerpoint/2012/main">
        <p15:guide id="1" orient="horz" pos="9608" userDrawn="1">
          <p15:clr>
            <a:srgbClr val="A4A3A4"/>
          </p15:clr>
        </p15:guide>
        <p15:guide id="2" pos="67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5FF"/>
    <a:srgbClr val="535A80"/>
    <a:srgbClr val="2D3A80"/>
    <a:srgbClr val="587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14" autoAdjust="0"/>
  </p:normalViewPr>
  <p:slideViewPr>
    <p:cSldViewPr snapToGrid="0">
      <p:cViewPr>
        <p:scale>
          <a:sx n="25" d="100"/>
          <a:sy n="25" d="100"/>
        </p:scale>
        <p:origin x="2904" y="234"/>
      </p:cViewPr>
      <p:guideLst>
        <p:guide orient="horz" pos="9608"/>
        <p:guide pos="67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158598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32169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19329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252597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246882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350952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smtClean="0"/>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smtClean="0"/>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320837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299575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20373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smtClean="0"/>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94678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1B499599-3BE0-4D13-B99C-86857EEDA2B9}" type="datetimeFigureOut">
              <a:rPr lang="zh-TW" altLang="en-US" smtClean="0"/>
              <a:t>2019/6/23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51312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B499599-3BE0-4D13-B99C-86857EEDA2B9}" type="datetimeFigureOut">
              <a:rPr lang="zh-TW" altLang="en-US" smtClean="0"/>
              <a:t>2019/6/23</a:t>
            </a:fld>
            <a:endParaRPr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4E50800-2D69-4E75-8F25-A0030F01A6E2}" type="slidenum">
              <a:rPr lang="zh-TW" altLang="en-US" smtClean="0"/>
              <a:t>‹#›</a:t>
            </a:fld>
            <a:endParaRPr lang="zh-TW" altLang="en-US"/>
          </a:p>
        </p:txBody>
      </p:sp>
    </p:spTree>
    <p:extLst>
      <p:ext uri="{BB962C8B-B14F-4D97-AF65-F5344CB8AC3E}">
        <p14:creationId xmlns:p14="http://schemas.microsoft.com/office/powerpoint/2010/main" val="5096790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剪去單一角落矩形 22"/>
          <p:cNvSpPr/>
          <p:nvPr/>
        </p:nvSpPr>
        <p:spPr>
          <a:xfrm>
            <a:off x="922566" y="614391"/>
            <a:ext cx="20033673" cy="2643021"/>
          </a:xfrm>
          <a:prstGeom prst="snip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ltLang="zh-TW" b="1" i="1" dirty="0" smtClean="0"/>
          </a:p>
          <a:p>
            <a:endParaRPr lang="en-US" altLang="zh-TW" b="1" i="1" dirty="0"/>
          </a:p>
          <a:p>
            <a:r>
              <a:rPr lang="en-US" altLang="zh-TW" b="1" i="1" dirty="0" smtClean="0"/>
              <a:t>					</a:t>
            </a:r>
            <a:endParaRPr lang="zh-TW" altLang="zh-TW" dirty="0"/>
          </a:p>
        </p:txBody>
      </p:sp>
      <p:sp>
        <p:nvSpPr>
          <p:cNvPr id="14" name="剪去並圓角化單一角落矩形 13"/>
          <p:cNvSpPr/>
          <p:nvPr/>
        </p:nvSpPr>
        <p:spPr>
          <a:xfrm>
            <a:off x="1798067" y="4634073"/>
            <a:ext cx="19234372" cy="4786509"/>
          </a:xfrm>
          <a:prstGeom prst="snip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TW" sz="4200" dirty="0" smtClean="0"/>
              <a:t>Nowadays</a:t>
            </a:r>
            <a:r>
              <a:rPr lang="en-US" altLang="zh-TW" sz="4200" dirty="0"/>
              <a:t>, </a:t>
            </a:r>
            <a:r>
              <a:rPr lang="en-US" altLang="zh-TW" sz="4200" dirty="0" smtClean="0"/>
              <a:t>various </a:t>
            </a:r>
            <a:r>
              <a:rPr lang="en-US" altLang="zh-TW" sz="4200" dirty="0"/>
              <a:t>products and applications related to AR and VR are becoming more and more </a:t>
            </a:r>
            <a:r>
              <a:rPr lang="en-US" altLang="zh-TW" sz="4200" dirty="0" smtClean="0"/>
              <a:t>popular. And </a:t>
            </a:r>
            <a:r>
              <a:rPr lang="en-US" altLang="zh-TW" sz="4200" dirty="0"/>
              <a:t>i</a:t>
            </a:r>
            <a:r>
              <a:rPr lang="en-US" altLang="zh-TW" sz="4200" dirty="0" smtClean="0"/>
              <a:t>n </a:t>
            </a:r>
            <a:r>
              <a:rPr lang="en-US" altLang="zh-TW" sz="4200" dirty="0"/>
              <a:t>the near future, </a:t>
            </a:r>
            <a:r>
              <a:rPr lang="en-US" altLang="zh-TW" sz="4200" dirty="0" smtClean="0"/>
              <a:t>mobile HMD will exist in people‘s daily lives.</a:t>
            </a:r>
          </a:p>
          <a:p>
            <a:r>
              <a:rPr lang="en-US" altLang="zh-TW" sz="4200" dirty="0"/>
              <a:t>T</a:t>
            </a:r>
            <a:r>
              <a:rPr lang="en-US" altLang="zh-TW" sz="4200" dirty="0" smtClean="0"/>
              <a:t>he </a:t>
            </a:r>
            <a:r>
              <a:rPr lang="en-US" altLang="zh-TW" sz="4200" dirty="0"/>
              <a:t>features that can be operated on the VR scene only after the HMD is put on will become less intuitive and inconvenient</a:t>
            </a:r>
            <a:r>
              <a:rPr lang="en-US" altLang="zh-TW" sz="4200" dirty="0" smtClean="0"/>
              <a:t>.</a:t>
            </a:r>
            <a:r>
              <a:rPr lang="en-US" altLang="zh-TW" sz="4200" dirty="0"/>
              <a:t> Therefore</a:t>
            </a:r>
            <a:r>
              <a:rPr lang="en-US" altLang="zh-TW" sz="4200" dirty="0" smtClean="0"/>
              <a:t>, </a:t>
            </a:r>
            <a:r>
              <a:rPr lang="en-US" altLang="zh-TW" sz="4200" dirty="0"/>
              <a:t>we hope that when the HMD is placed on the desktop, the user can manipulate the VR scene in some way</a:t>
            </a:r>
            <a:r>
              <a:rPr lang="en-US" altLang="zh-TW" sz="4200" dirty="0" smtClean="0"/>
              <a:t>.</a:t>
            </a:r>
          </a:p>
          <a:p>
            <a:endParaRPr lang="en-US" altLang="zh-TW" sz="4000" dirty="0"/>
          </a:p>
        </p:txBody>
      </p:sp>
      <p:sp>
        <p:nvSpPr>
          <p:cNvPr id="4" name="剪去單一角落矩形 3"/>
          <p:cNvSpPr/>
          <p:nvPr/>
        </p:nvSpPr>
        <p:spPr>
          <a:xfrm>
            <a:off x="748145" y="498763"/>
            <a:ext cx="20033673" cy="26430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i="1" dirty="0" smtClean="0"/>
          </a:p>
          <a:p>
            <a:endParaRPr lang="en-US" altLang="zh-TW" b="1" i="1" dirty="0"/>
          </a:p>
          <a:p>
            <a:r>
              <a:rPr lang="en-US" altLang="zh-TW" b="1" i="1" dirty="0" smtClean="0"/>
              <a:t>				</a:t>
            </a:r>
            <a:r>
              <a:rPr lang="en-US" altLang="zh-TW" b="1" i="1" dirty="0" err="1" smtClean="0"/>
              <a:t>Hsin</a:t>
            </a:r>
            <a:r>
              <a:rPr lang="en-US" altLang="zh-TW" b="1" i="1" dirty="0" smtClean="0"/>
              <a:t>-Yu </a:t>
            </a:r>
            <a:r>
              <a:rPr lang="en-US" altLang="zh-TW" b="1" i="1" dirty="0"/>
              <a:t>Chen, Yuan-</a:t>
            </a:r>
            <a:r>
              <a:rPr lang="en-US" altLang="zh-TW" b="1" i="1" dirty="0" err="1"/>
              <a:t>Syun</a:t>
            </a:r>
            <a:r>
              <a:rPr lang="en-US" altLang="zh-TW" b="1" i="1" dirty="0"/>
              <a:t> Ye</a:t>
            </a:r>
            <a:endParaRPr lang="zh-TW" altLang="zh-TW" dirty="0"/>
          </a:p>
        </p:txBody>
      </p:sp>
      <p:grpSp>
        <p:nvGrpSpPr>
          <p:cNvPr id="7" name="群組 6"/>
          <p:cNvGrpSpPr/>
          <p:nvPr/>
        </p:nvGrpSpPr>
        <p:grpSpPr>
          <a:xfrm>
            <a:off x="210481" y="3697717"/>
            <a:ext cx="6603291" cy="1096640"/>
            <a:chOff x="374072" y="3158836"/>
            <a:chExt cx="6603291" cy="1096640"/>
          </a:xfrm>
        </p:grpSpPr>
        <p:sp>
          <p:nvSpPr>
            <p:cNvPr id="5" name="流程圖: 資料 4"/>
            <p:cNvSpPr/>
            <p:nvPr/>
          </p:nvSpPr>
          <p:spPr>
            <a:xfrm>
              <a:off x="374072" y="3158836"/>
              <a:ext cx="6276110" cy="955964"/>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TW" altLang="zh-TW" dirty="0"/>
            </a:p>
          </p:txBody>
        </p:sp>
        <p:sp>
          <p:nvSpPr>
            <p:cNvPr id="6" name="流程圖: 資料 5"/>
            <p:cNvSpPr/>
            <p:nvPr/>
          </p:nvSpPr>
          <p:spPr>
            <a:xfrm>
              <a:off x="701253" y="3299512"/>
              <a:ext cx="6276110" cy="9559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i="1" dirty="0"/>
                <a:t>Motivation</a:t>
              </a:r>
              <a:endParaRPr lang="zh-TW" altLang="zh-TW" dirty="0"/>
            </a:p>
          </p:txBody>
        </p:sp>
      </p:grpSp>
      <p:grpSp>
        <p:nvGrpSpPr>
          <p:cNvPr id="11" name="群組 10"/>
          <p:cNvGrpSpPr/>
          <p:nvPr/>
        </p:nvGrpSpPr>
        <p:grpSpPr>
          <a:xfrm>
            <a:off x="210481" y="22955915"/>
            <a:ext cx="6603291" cy="1096640"/>
            <a:chOff x="374072" y="3158836"/>
            <a:chExt cx="6603291" cy="1096640"/>
          </a:xfrm>
        </p:grpSpPr>
        <p:sp>
          <p:nvSpPr>
            <p:cNvPr id="12" name="流程圖: 資料 11"/>
            <p:cNvSpPr/>
            <p:nvPr/>
          </p:nvSpPr>
          <p:spPr>
            <a:xfrm>
              <a:off x="374072" y="3158836"/>
              <a:ext cx="6276110" cy="955964"/>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TW" altLang="zh-TW" dirty="0"/>
            </a:p>
          </p:txBody>
        </p:sp>
        <p:sp>
          <p:nvSpPr>
            <p:cNvPr id="13" name="流程圖: 資料 12"/>
            <p:cNvSpPr/>
            <p:nvPr/>
          </p:nvSpPr>
          <p:spPr>
            <a:xfrm>
              <a:off x="701253" y="3299512"/>
              <a:ext cx="6276110" cy="9559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i="1" dirty="0" smtClean="0"/>
                <a:t>Result </a:t>
              </a:r>
              <a:endParaRPr lang="zh-TW" altLang="zh-TW" dirty="0"/>
            </a:p>
          </p:txBody>
        </p:sp>
      </p:grpSp>
      <p:sp>
        <p:nvSpPr>
          <p:cNvPr id="15" name="剪去並圓角化單一角落矩形 14"/>
          <p:cNvSpPr/>
          <p:nvPr/>
        </p:nvSpPr>
        <p:spPr>
          <a:xfrm>
            <a:off x="1798067" y="11513307"/>
            <a:ext cx="19234372" cy="10871974"/>
          </a:xfrm>
          <a:prstGeom prst="snipRoundRect">
            <a:avLst>
              <a:gd name="adj1" fmla="val 16667"/>
              <a:gd name="adj2" fmla="val 12271"/>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TW" sz="4500" dirty="0"/>
              <a:t> </a:t>
            </a:r>
            <a:r>
              <a:rPr lang="en-US" altLang="zh-TW" sz="4200" dirty="0" smtClean="0"/>
              <a:t>We use </a:t>
            </a:r>
            <a:r>
              <a:rPr lang="en-US" altLang="zh-TW" sz="4200" dirty="0"/>
              <a:t>a depth camera with computer vision technology to track the position of the fingertips and determine if a touch has </a:t>
            </a:r>
            <a:r>
              <a:rPr lang="en-US" altLang="zh-TW" sz="4200" dirty="0" smtClean="0"/>
              <a:t>occurred, and design a </a:t>
            </a:r>
            <a:r>
              <a:rPr lang="en-US" altLang="zh-TW" sz="4200" dirty="0"/>
              <a:t>painting application that </a:t>
            </a:r>
            <a:r>
              <a:rPr lang="en-US" altLang="zh-TW" sz="4200" dirty="0" smtClean="0"/>
              <a:t>uses our techniques.</a:t>
            </a:r>
          </a:p>
          <a:p>
            <a:endParaRPr lang="en-US" altLang="zh-TW" sz="4200" dirty="0" smtClean="0"/>
          </a:p>
          <a:p>
            <a:r>
              <a:rPr lang="en-US" altLang="zh-TW" sz="4200" dirty="0" smtClean="0"/>
              <a:t>The implementation can be roughly divided into three parts, namely Image Streamer, Tracker Engine and Application.</a:t>
            </a:r>
          </a:p>
          <a:p>
            <a:r>
              <a:rPr lang="en-US" altLang="zh-TW" sz="4200" b="1" dirty="0" smtClean="0"/>
              <a:t>Image Streamer :  </a:t>
            </a:r>
            <a:r>
              <a:rPr lang="en-US" altLang="zh-TW" sz="4200" dirty="0" smtClean="0"/>
              <a:t>Save the depth data and infrared image from depth camera</a:t>
            </a:r>
          </a:p>
          <a:p>
            <a:r>
              <a:rPr lang="en-US" altLang="zh-TW" sz="4200" b="1" dirty="0" smtClean="0"/>
              <a:t>Tracker Engine : </a:t>
            </a:r>
          </a:p>
          <a:p>
            <a:endParaRPr lang="en-US" altLang="zh-TW" sz="4200" dirty="0"/>
          </a:p>
          <a:p>
            <a:endParaRPr lang="en-US" altLang="zh-TW" sz="4200" dirty="0" smtClean="0"/>
          </a:p>
          <a:p>
            <a:endParaRPr lang="en-US" altLang="zh-TW" sz="4200" dirty="0" smtClean="0"/>
          </a:p>
          <a:p>
            <a:endParaRPr lang="en-US" altLang="zh-TW" sz="4200" dirty="0"/>
          </a:p>
          <a:p>
            <a:endParaRPr lang="en-US" altLang="zh-TW" sz="4200" dirty="0"/>
          </a:p>
          <a:p>
            <a:endParaRPr lang="en-US" altLang="zh-TW" sz="4200" dirty="0" smtClean="0"/>
          </a:p>
          <a:p>
            <a:r>
              <a:rPr lang="en-US" altLang="zh-TW" sz="4200" b="1" dirty="0" smtClean="0"/>
              <a:t>Application : </a:t>
            </a:r>
            <a:r>
              <a:rPr lang="en-US" altLang="zh-TW" sz="4200" dirty="0" smtClean="0"/>
              <a:t>a painting application that uses techniques for fingertip tracking and touch detection.</a:t>
            </a:r>
            <a:endParaRPr lang="en-US" altLang="zh-TW" dirty="0"/>
          </a:p>
        </p:txBody>
      </p:sp>
      <p:grpSp>
        <p:nvGrpSpPr>
          <p:cNvPr id="20" name="群組 19"/>
          <p:cNvGrpSpPr/>
          <p:nvPr/>
        </p:nvGrpSpPr>
        <p:grpSpPr>
          <a:xfrm>
            <a:off x="14128467" y="8732946"/>
            <a:ext cx="7059751" cy="2865026"/>
            <a:chOff x="11415253" y="10082571"/>
            <a:chExt cx="9619137" cy="3485945"/>
          </a:xfrm>
        </p:grpSpPr>
        <p:pic>
          <p:nvPicPr>
            <p:cNvPr id="16" name="Picture 256 24"/>
            <p:cNvPicPr>
              <a:picLocks/>
            </p:cNvPicPr>
            <p:nvPr/>
          </p:nvPicPr>
          <p:blipFill rotWithShape="1">
            <a:blip r:embed="rId2"/>
            <a:srcRect t="8398"/>
            <a:stretch/>
          </p:blipFill>
          <p:spPr>
            <a:xfrm>
              <a:off x="11415253" y="10111929"/>
              <a:ext cx="4376579" cy="3456586"/>
            </a:xfrm>
            <a:prstGeom prst="rect">
              <a:avLst/>
            </a:prstGeom>
          </p:spPr>
        </p:pic>
        <p:pic>
          <p:nvPicPr>
            <p:cNvPr id="18" name="圖片 17"/>
            <p:cNvPicPr>
              <a:picLocks/>
            </p:cNvPicPr>
            <p:nvPr/>
          </p:nvPicPr>
          <p:blipFill rotWithShape="1">
            <a:blip r:embed="rId3"/>
            <a:srcRect t="6551" b="14026"/>
            <a:stretch/>
          </p:blipFill>
          <p:spPr>
            <a:xfrm>
              <a:off x="15791830" y="10082571"/>
              <a:ext cx="5242560" cy="3485945"/>
            </a:xfrm>
            <a:prstGeom prst="rect">
              <a:avLst/>
            </a:prstGeom>
          </p:spPr>
        </p:pic>
      </p:grpSp>
      <p:grpSp>
        <p:nvGrpSpPr>
          <p:cNvPr id="8" name="群組 7"/>
          <p:cNvGrpSpPr/>
          <p:nvPr/>
        </p:nvGrpSpPr>
        <p:grpSpPr>
          <a:xfrm>
            <a:off x="46891" y="10932951"/>
            <a:ext cx="6603291" cy="1096640"/>
            <a:chOff x="374072" y="3158836"/>
            <a:chExt cx="6603291" cy="1096640"/>
          </a:xfrm>
        </p:grpSpPr>
        <p:sp>
          <p:nvSpPr>
            <p:cNvPr id="9" name="流程圖: 資料 8"/>
            <p:cNvSpPr/>
            <p:nvPr/>
          </p:nvSpPr>
          <p:spPr>
            <a:xfrm>
              <a:off x="374072" y="3158836"/>
              <a:ext cx="6276110" cy="955964"/>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zh-TW" altLang="zh-TW" dirty="0"/>
            </a:p>
          </p:txBody>
        </p:sp>
        <p:sp>
          <p:nvSpPr>
            <p:cNvPr id="10" name="流程圖: 資料 9"/>
            <p:cNvSpPr/>
            <p:nvPr/>
          </p:nvSpPr>
          <p:spPr>
            <a:xfrm>
              <a:off x="701253" y="3299512"/>
              <a:ext cx="6276110" cy="9559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i="1" dirty="0" smtClean="0"/>
                <a:t>Method </a:t>
              </a:r>
              <a:endParaRPr lang="zh-TW" altLang="zh-TW" dirty="0"/>
            </a:p>
          </p:txBody>
        </p:sp>
      </p:grpSp>
      <p:pic>
        <p:nvPicPr>
          <p:cNvPr id="21" name="圖片 20"/>
          <p:cNvPicPr>
            <a:picLocks noChangeAspect="1"/>
          </p:cNvPicPr>
          <p:nvPr/>
        </p:nvPicPr>
        <p:blipFill rotWithShape="1">
          <a:blip r:embed="rId4"/>
          <a:srcRect l="9168" t="8467" r="580" b="8200"/>
          <a:stretch/>
        </p:blipFill>
        <p:spPr>
          <a:xfrm>
            <a:off x="1800731" y="24326894"/>
            <a:ext cx="2793905" cy="2095498"/>
          </a:xfrm>
          <a:prstGeom prst="rect">
            <a:avLst/>
          </a:prstGeom>
        </p:spPr>
      </p:pic>
      <p:pic>
        <p:nvPicPr>
          <p:cNvPr id="22" name="圖片 21"/>
          <p:cNvPicPr>
            <a:picLocks noChangeAspect="1"/>
          </p:cNvPicPr>
          <p:nvPr/>
        </p:nvPicPr>
        <p:blipFill rotWithShape="1">
          <a:blip r:embed="rId5"/>
          <a:srcRect l="9747" t="7754" r="-99" b="9180"/>
          <a:stretch/>
        </p:blipFill>
        <p:spPr>
          <a:xfrm>
            <a:off x="4594636" y="24326894"/>
            <a:ext cx="2796988" cy="2088777"/>
          </a:xfrm>
          <a:prstGeom prst="rect">
            <a:avLst/>
          </a:prstGeom>
        </p:spPr>
      </p:pic>
      <p:pic>
        <p:nvPicPr>
          <p:cNvPr id="24" name="圖片 23"/>
          <p:cNvPicPr>
            <a:picLocks/>
          </p:cNvPicPr>
          <p:nvPr/>
        </p:nvPicPr>
        <p:blipFill>
          <a:blip r:embed="rId6"/>
          <a:stretch>
            <a:fillRect/>
          </a:stretch>
        </p:blipFill>
        <p:spPr>
          <a:xfrm>
            <a:off x="5993130" y="16699311"/>
            <a:ext cx="14547003" cy="4335780"/>
          </a:xfrm>
          <a:prstGeom prst="rect">
            <a:avLst/>
          </a:prstGeom>
        </p:spPr>
      </p:pic>
    </p:spTree>
    <p:extLst>
      <p:ext uri="{BB962C8B-B14F-4D97-AF65-F5344CB8AC3E}">
        <p14:creationId xmlns:p14="http://schemas.microsoft.com/office/powerpoint/2010/main" val="4011794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537662" y="498763"/>
            <a:ext cx="20244156" cy="2643021"/>
          </a:xfrm>
          <a:prstGeom prst="roundRect">
            <a:avLst/>
          </a:prstGeom>
          <a:solidFill>
            <a:srgbClr val="2D3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6000" dirty="0" smtClean="0">
                <a:solidFill>
                  <a:schemeClr val="bg1"/>
                </a:solidFill>
              </a:rPr>
              <a:t>Enhance The </a:t>
            </a:r>
            <a:r>
              <a:rPr lang="en-US" altLang="zh-TW" sz="6000" dirty="0">
                <a:solidFill>
                  <a:schemeClr val="bg1"/>
                </a:solidFill>
              </a:rPr>
              <a:t>I</a:t>
            </a:r>
            <a:r>
              <a:rPr lang="en-US" altLang="zh-TW" sz="6000" dirty="0" smtClean="0">
                <a:solidFill>
                  <a:schemeClr val="bg1"/>
                </a:solidFill>
              </a:rPr>
              <a:t>nteraction of Glasses or Head-Mounted </a:t>
            </a:r>
            <a:r>
              <a:rPr lang="en-US" altLang="zh-TW" sz="6000" dirty="0">
                <a:solidFill>
                  <a:schemeClr val="bg1"/>
                </a:solidFill>
              </a:rPr>
              <a:t>D</a:t>
            </a:r>
            <a:r>
              <a:rPr lang="en-US" altLang="zh-TW" sz="6000" dirty="0" smtClean="0">
                <a:solidFill>
                  <a:schemeClr val="bg1"/>
                </a:solidFill>
              </a:rPr>
              <a:t>isplays On a Surface</a:t>
            </a:r>
            <a:endParaRPr lang="zh-TW" altLang="zh-TW" sz="6000" dirty="0">
              <a:solidFill>
                <a:schemeClr val="bg1"/>
              </a:solidFill>
            </a:endParaRPr>
          </a:p>
        </p:txBody>
      </p:sp>
      <p:sp>
        <p:nvSpPr>
          <p:cNvPr id="2" name="文字方塊 1"/>
          <p:cNvSpPr txBox="1"/>
          <p:nvPr/>
        </p:nvSpPr>
        <p:spPr>
          <a:xfrm>
            <a:off x="11611782" y="2579896"/>
            <a:ext cx="8925457" cy="523220"/>
          </a:xfrm>
          <a:prstGeom prst="rect">
            <a:avLst/>
          </a:prstGeom>
          <a:noFill/>
        </p:spPr>
        <p:txBody>
          <a:bodyPr wrap="none" rtlCol="0">
            <a:spAutoFit/>
          </a:bodyPr>
          <a:lstStyle/>
          <a:p>
            <a:r>
              <a:rPr lang="en-US" altLang="zh-TW" sz="2800" dirty="0" smtClean="0">
                <a:solidFill>
                  <a:srgbClr val="A6B5FF"/>
                </a:solidFill>
              </a:rPr>
              <a:t>NCTU 2019 CV Team 21 </a:t>
            </a:r>
            <a:r>
              <a:rPr lang="en-US" altLang="zh-TW" sz="2800" dirty="0" err="1" smtClean="0">
                <a:solidFill>
                  <a:srgbClr val="A6B5FF"/>
                </a:solidFill>
              </a:rPr>
              <a:t>Hsin</a:t>
            </a:r>
            <a:r>
              <a:rPr lang="en-US" altLang="zh-TW" sz="2800" dirty="0" smtClean="0">
                <a:solidFill>
                  <a:srgbClr val="A6B5FF"/>
                </a:solidFill>
              </a:rPr>
              <a:t>-Yu </a:t>
            </a:r>
            <a:r>
              <a:rPr lang="en-US" altLang="zh-TW" sz="2800" dirty="0">
                <a:solidFill>
                  <a:srgbClr val="A6B5FF"/>
                </a:solidFill>
              </a:rPr>
              <a:t>Chen, Yuan-</a:t>
            </a:r>
            <a:r>
              <a:rPr lang="en-US" altLang="zh-TW" sz="2800" dirty="0" err="1">
                <a:solidFill>
                  <a:srgbClr val="A6B5FF"/>
                </a:solidFill>
              </a:rPr>
              <a:t>Syun</a:t>
            </a:r>
            <a:r>
              <a:rPr lang="en-US" altLang="zh-TW" sz="2800" dirty="0">
                <a:solidFill>
                  <a:srgbClr val="A6B5FF"/>
                </a:solidFill>
              </a:rPr>
              <a:t> </a:t>
            </a:r>
            <a:r>
              <a:rPr lang="en-US" altLang="zh-TW" sz="2800" dirty="0" smtClean="0">
                <a:solidFill>
                  <a:srgbClr val="A6B5FF"/>
                </a:solidFill>
              </a:rPr>
              <a:t>Ye</a:t>
            </a:r>
            <a:endParaRPr lang="en-US" altLang="zh-TW" sz="2800" dirty="0">
              <a:solidFill>
                <a:srgbClr val="A6B5FF"/>
              </a:solidFill>
            </a:endParaRPr>
          </a:p>
        </p:txBody>
      </p:sp>
      <p:grpSp>
        <p:nvGrpSpPr>
          <p:cNvPr id="9" name="群組 8"/>
          <p:cNvGrpSpPr/>
          <p:nvPr/>
        </p:nvGrpSpPr>
        <p:grpSpPr>
          <a:xfrm>
            <a:off x="561515" y="15873319"/>
            <a:ext cx="9943668" cy="14181002"/>
            <a:chOff x="596948" y="15547445"/>
            <a:chExt cx="9943668" cy="14181002"/>
          </a:xfrm>
        </p:grpSpPr>
        <p:sp>
          <p:nvSpPr>
            <p:cNvPr id="48" name="圓角矩形 47"/>
            <p:cNvSpPr/>
            <p:nvPr/>
          </p:nvSpPr>
          <p:spPr>
            <a:xfrm>
              <a:off x="596948" y="15547445"/>
              <a:ext cx="9943668" cy="14181002"/>
            </a:xfrm>
            <a:prstGeom prst="round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altLang="zh-TW" sz="3200" dirty="0" smtClean="0"/>
            </a:p>
          </p:txBody>
        </p:sp>
        <p:sp>
          <p:nvSpPr>
            <p:cNvPr id="15" name="矩形 14"/>
            <p:cNvSpPr/>
            <p:nvPr/>
          </p:nvSpPr>
          <p:spPr>
            <a:xfrm>
              <a:off x="1181101" y="21348103"/>
              <a:ext cx="8801100" cy="772454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altLang="zh-TW" sz="3200" dirty="0" smtClean="0"/>
                <a:t>We use </a:t>
              </a:r>
              <a:r>
                <a:rPr lang="en-US" altLang="zh-TW" sz="3200" dirty="0">
                  <a:solidFill>
                    <a:schemeClr val="tx1"/>
                  </a:solidFill>
                </a:rPr>
                <a:t>a depth camera (</a:t>
              </a:r>
              <a:r>
                <a:rPr lang="en-US" altLang="zh-TW" sz="3200" dirty="0" err="1" smtClean="0">
                  <a:solidFill>
                    <a:schemeClr val="tx1"/>
                  </a:solidFill>
                </a:rPr>
                <a:t>CamBoard</a:t>
              </a:r>
              <a:r>
                <a:rPr lang="en-US" altLang="zh-TW" sz="3200" dirty="0" smtClean="0">
                  <a:solidFill>
                    <a:schemeClr val="tx1"/>
                  </a:solidFill>
                </a:rPr>
                <a:t> </a:t>
              </a:r>
              <a:r>
                <a:rPr lang="en-US" altLang="zh-TW" sz="3200" dirty="0" err="1" smtClean="0">
                  <a:solidFill>
                    <a:schemeClr val="tx1"/>
                  </a:solidFill>
                </a:rPr>
                <a:t>pico</a:t>
              </a:r>
              <a:r>
                <a:rPr lang="en-US" altLang="zh-TW" sz="3200" dirty="0" smtClean="0">
                  <a:solidFill>
                    <a:schemeClr val="tx1"/>
                  </a:solidFill>
                </a:rPr>
                <a:t> flex, </a:t>
              </a:r>
              <a:r>
                <a:rPr lang="en-US" altLang="zh-TW" sz="3200" dirty="0">
                  <a:solidFill>
                    <a:schemeClr val="tx1"/>
                  </a:solidFill>
                </a:rPr>
                <a:t>which </a:t>
              </a:r>
              <a:r>
                <a:rPr lang="en-US" altLang="zh-TW" sz="3200" dirty="0" smtClean="0">
                  <a:solidFill>
                    <a:schemeClr val="tx1"/>
                  </a:solidFill>
                </a:rPr>
                <a:t>Resolution is 244*171 </a:t>
              </a:r>
              <a:r>
                <a:rPr lang="en-US" altLang="zh-TW" sz="3200" dirty="0" err="1" smtClean="0">
                  <a:solidFill>
                    <a:schemeClr val="tx1"/>
                  </a:solidFill>
                </a:rPr>
                <a:t>px</a:t>
              </a:r>
              <a:r>
                <a:rPr lang="en-US" altLang="zh-TW" sz="3200" dirty="0">
                  <a:solidFill>
                    <a:schemeClr val="tx1"/>
                  </a:solidFill>
                </a:rPr>
                <a:t>, </a:t>
              </a:r>
              <a:r>
                <a:rPr lang="en-US" altLang="zh-TW" sz="3200" dirty="0" smtClean="0">
                  <a:solidFill>
                    <a:schemeClr val="tx1"/>
                  </a:solidFill>
                </a:rPr>
                <a:t>placed </a:t>
              </a:r>
              <a:r>
                <a:rPr lang="en-US" altLang="zh-TW" sz="3200" dirty="0">
                  <a:solidFill>
                    <a:schemeClr val="tx1"/>
                  </a:solidFill>
                </a:rPr>
                <a:t>on the upper edge of the </a:t>
              </a:r>
              <a:r>
                <a:rPr lang="en-US" altLang="zh-TW" sz="3200" dirty="0" smtClean="0">
                  <a:solidFill>
                    <a:schemeClr val="tx1"/>
                  </a:solidFill>
                </a:rPr>
                <a:t>HMD) </a:t>
              </a:r>
              <a:r>
                <a:rPr lang="en-US" altLang="zh-TW" sz="3200" dirty="0" smtClean="0"/>
                <a:t>with computer vision technology to track the position of the fingertips and determine if a touch has occurred, and design a painting application that uses our techniques. The implementation can be roughly divided into three parts, namely Image Streamer, Tracker Engine and Application.</a:t>
              </a:r>
            </a:p>
            <a:p>
              <a:pPr marL="457200" indent="-457200" algn="just">
                <a:buFont typeface="Arial" panose="020B0604020202020204" pitchFamily="34" charset="0"/>
                <a:buChar char="•"/>
              </a:pPr>
              <a:r>
                <a:rPr lang="en-US" altLang="zh-TW" sz="3200" b="1" dirty="0" smtClean="0"/>
                <a:t>Image Streamer :  </a:t>
              </a:r>
              <a:r>
                <a:rPr lang="en-US" altLang="zh-TW" sz="3200" dirty="0" smtClean="0"/>
                <a:t>Save the depth data and infrared image from depth camera</a:t>
              </a:r>
            </a:p>
            <a:p>
              <a:pPr marL="457200" indent="-457200" algn="just">
                <a:buFont typeface="Arial" panose="020B0604020202020204" pitchFamily="34" charset="0"/>
                <a:buChar char="•"/>
              </a:pPr>
              <a:r>
                <a:rPr lang="en-US" altLang="zh-TW" sz="3200" b="1" dirty="0" smtClean="0"/>
                <a:t>Tracker Engine:</a:t>
              </a:r>
              <a:r>
                <a:rPr lang="zh-TW" altLang="en-US" sz="3200" b="1" dirty="0" smtClean="0"/>
                <a:t> </a:t>
              </a:r>
              <a:r>
                <a:rPr lang="en-US" altLang="zh-TW" sz="3200" dirty="0" smtClean="0"/>
                <a:t>In order to track the continuous touch of the same finger.</a:t>
              </a:r>
            </a:p>
            <a:p>
              <a:pPr marL="457200" indent="-457200" algn="just">
                <a:buFont typeface="Arial" panose="020B0604020202020204" pitchFamily="34" charset="0"/>
                <a:buChar char="•"/>
              </a:pPr>
              <a:r>
                <a:rPr lang="en-US" altLang="zh-TW" sz="3200" b="1" dirty="0" smtClean="0"/>
                <a:t>Application : </a:t>
              </a:r>
              <a:r>
                <a:rPr lang="en-US" altLang="zh-TW" sz="3200" dirty="0" smtClean="0"/>
                <a:t>a painting application that uses techniques for fingertip tracking and touch detection.</a:t>
              </a:r>
              <a:endParaRPr lang="en-US" altLang="zh-TW" sz="3200" dirty="0"/>
            </a:p>
          </p:txBody>
        </p:sp>
        <p:sp>
          <p:nvSpPr>
            <p:cNvPr id="10" name="圓角矩形 9"/>
            <p:cNvSpPr/>
            <p:nvPr/>
          </p:nvSpPr>
          <p:spPr>
            <a:xfrm>
              <a:off x="773191" y="15805178"/>
              <a:ext cx="9616920" cy="90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solidFill>
                    <a:schemeClr val="tx1"/>
                  </a:solidFill>
                </a:rPr>
                <a:t>Architecture </a:t>
              </a:r>
              <a:endParaRPr lang="zh-TW" altLang="zh-TW" sz="4800" dirty="0">
                <a:solidFill>
                  <a:schemeClr val="tx1"/>
                </a:solidFill>
              </a:endParaRPr>
            </a:p>
          </p:txBody>
        </p:sp>
        <p:grpSp>
          <p:nvGrpSpPr>
            <p:cNvPr id="79" name="群組 78"/>
            <p:cNvGrpSpPr/>
            <p:nvPr/>
          </p:nvGrpSpPr>
          <p:grpSpPr>
            <a:xfrm>
              <a:off x="1470334" y="17161708"/>
              <a:ext cx="8154297" cy="3493444"/>
              <a:chOff x="1621932" y="17159324"/>
              <a:chExt cx="8154297" cy="3493444"/>
            </a:xfrm>
          </p:grpSpPr>
          <p:sp>
            <p:nvSpPr>
              <p:cNvPr id="3" name="矩形 2"/>
              <p:cNvSpPr/>
              <p:nvPr/>
            </p:nvSpPr>
            <p:spPr>
              <a:xfrm>
                <a:off x="5627513" y="17159324"/>
                <a:ext cx="4148716" cy="90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Image Steamer</a:t>
                </a:r>
                <a:endParaRPr lang="zh-TW" altLang="en-US" sz="3200" dirty="0">
                  <a:solidFill>
                    <a:schemeClr val="bg1"/>
                  </a:solidFill>
                </a:endParaRPr>
              </a:p>
            </p:txBody>
          </p:sp>
          <p:sp>
            <p:nvSpPr>
              <p:cNvPr id="25" name="矩形 24"/>
              <p:cNvSpPr/>
              <p:nvPr/>
            </p:nvSpPr>
            <p:spPr>
              <a:xfrm>
                <a:off x="5627514" y="18420758"/>
                <a:ext cx="4148715" cy="90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Tracker Engine</a:t>
                </a:r>
                <a:endParaRPr lang="zh-TW" altLang="en-US" sz="3200" dirty="0">
                  <a:solidFill>
                    <a:schemeClr val="bg1"/>
                  </a:solidFill>
                </a:endParaRPr>
              </a:p>
            </p:txBody>
          </p:sp>
          <p:sp>
            <p:nvSpPr>
              <p:cNvPr id="26" name="矩形 25"/>
              <p:cNvSpPr/>
              <p:nvPr/>
            </p:nvSpPr>
            <p:spPr>
              <a:xfrm>
                <a:off x="5629029" y="19752768"/>
                <a:ext cx="4147200" cy="90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Application</a:t>
                </a:r>
                <a:endParaRPr lang="zh-TW" altLang="en-US" sz="3200" dirty="0">
                  <a:solidFill>
                    <a:schemeClr val="bg1"/>
                  </a:solidFill>
                </a:endParaRPr>
              </a:p>
            </p:txBody>
          </p:sp>
          <p:cxnSp>
            <p:nvCxnSpPr>
              <p:cNvPr id="42" name="直線接點 41"/>
              <p:cNvCxnSpPr>
                <a:stCxn id="3" idx="2"/>
              </p:cNvCxnSpPr>
              <p:nvPr/>
            </p:nvCxnSpPr>
            <p:spPr>
              <a:xfrm>
                <a:off x="7701871" y="18059324"/>
                <a:ext cx="0" cy="214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flipH="1">
                <a:off x="5336559" y="18273800"/>
                <a:ext cx="23653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5330878" y="18273800"/>
                <a:ext cx="0" cy="596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endCxn id="25" idx="1"/>
              </p:cNvCxnSpPr>
              <p:nvPr/>
            </p:nvCxnSpPr>
            <p:spPr>
              <a:xfrm>
                <a:off x="5330878" y="18870758"/>
                <a:ext cx="2966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73" idx="3"/>
                <a:endCxn id="3" idx="1"/>
              </p:cNvCxnSpPr>
              <p:nvPr/>
            </p:nvCxnSpPr>
            <p:spPr>
              <a:xfrm>
                <a:off x="4754128" y="17592000"/>
                <a:ext cx="873385" cy="17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接點 67"/>
              <p:cNvCxnSpPr>
                <a:stCxn id="25" idx="2"/>
              </p:cNvCxnSpPr>
              <p:nvPr/>
            </p:nvCxnSpPr>
            <p:spPr>
              <a:xfrm>
                <a:off x="7701872" y="19320758"/>
                <a:ext cx="756" cy="24844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flipH="1">
                <a:off x="5337316" y="19569200"/>
                <a:ext cx="236531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5331635" y="19569200"/>
                <a:ext cx="0" cy="6405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31635" y="20209700"/>
                <a:ext cx="296636" cy="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1621932" y="19860272"/>
                <a:ext cx="3738494" cy="584775"/>
              </a:xfrm>
              <a:prstGeom prst="rect">
                <a:avLst/>
              </a:prstGeom>
              <a:noFill/>
            </p:spPr>
            <p:txBody>
              <a:bodyPr wrap="square" rtlCol="0">
                <a:spAutoFit/>
              </a:bodyPr>
              <a:lstStyle/>
              <a:p>
                <a:r>
                  <a:rPr lang="en-US" altLang="zh-TW" sz="3200" dirty="0" smtClean="0"/>
                  <a:t>Touch Information</a:t>
                </a:r>
                <a:endParaRPr lang="zh-TW" altLang="en-US" sz="3200" dirty="0"/>
              </a:p>
            </p:txBody>
          </p:sp>
          <p:sp>
            <p:nvSpPr>
              <p:cNvPr id="73" name="文字方塊 72"/>
              <p:cNvSpPr txBox="1"/>
              <p:nvPr/>
            </p:nvSpPr>
            <p:spPr>
              <a:xfrm>
                <a:off x="1621932" y="17299612"/>
                <a:ext cx="3132196" cy="584775"/>
              </a:xfrm>
              <a:prstGeom prst="rect">
                <a:avLst/>
              </a:prstGeom>
              <a:noFill/>
            </p:spPr>
            <p:txBody>
              <a:bodyPr wrap="square" rtlCol="0">
                <a:spAutoFit/>
              </a:bodyPr>
              <a:lstStyle/>
              <a:p>
                <a:r>
                  <a:rPr lang="en-US" altLang="zh-TW" sz="3200" dirty="0" smtClean="0"/>
                  <a:t>Image Source</a:t>
                </a:r>
                <a:endParaRPr lang="zh-TW" altLang="en-US" sz="3200" dirty="0"/>
              </a:p>
            </p:txBody>
          </p:sp>
          <p:sp>
            <p:nvSpPr>
              <p:cNvPr id="77" name="文字方塊 76"/>
              <p:cNvSpPr txBox="1"/>
              <p:nvPr/>
            </p:nvSpPr>
            <p:spPr>
              <a:xfrm>
                <a:off x="7961516" y="19347021"/>
                <a:ext cx="1293019" cy="461665"/>
              </a:xfrm>
              <a:prstGeom prst="rect">
                <a:avLst/>
              </a:prstGeom>
              <a:noFill/>
            </p:spPr>
            <p:txBody>
              <a:bodyPr wrap="square" rtlCol="0">
                <a:spAutoFit/>
              </a:bodyPr>
              <a:lstStyle/>
              <a:p>
                <a:r>
                  <a:rPr lang="en-US" altLang="zh-TW" sz="2400" dirty="0" smtClean="0"/>
                  <a:t>TCP/IP</a:t>
                </a:r>
                <a:endParaRPr lang="zh-TW" altLang="en-US" sz="2400" dirty="0"/>
              </a:p>
            </p:txBody>
          </p:sp>
        </p:grpSp>
      </p:grpSp>
      <p:grpSp>
        <p:nvGrpSpPr>
          <p:cNvPr id="11" name="群組 10"/>
          <p:cNvGrpSpPr/>
          <p:nvPr/>
        </p:nvGrpSpPr>
        <p:grpSpPr>
          <a:xfrm>
            <a:off x="11034783" y="20136944"/>
            <a:ext cx="9915010" cy="9835122"/>
            <a:chOff x="11020454" y="19863829"/>
            <a:chExt cx="9943668" cy="9835122"/>
          </a:xfrm>
        </p:grpSpPr>
        <p:sp>
          <p:nvSpPr>
            <p:cNvPr id="50" name="圓角矩形 49"/>
            <p:cNvSpPr/>
            <p:nvPr/>
          </p:nvSpPr>
          <p:spPr>
            <a:xfrm>
              <a:off x="11020454" y="19863829"/>
              <a:ext cx="9943668" cy="9835122"/>
            </a:xfrm>
            <a:prstGeom prst="round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altLang="zh-TW" sz="3200" dirty="0" smtClean="0"/>
            </a:p>
          </p:txBody>
        </p:sp>
        <p:sp>
          <p:nvSpPr>
            <p:cNvPr id="13" name="圓角矩形 12"/>
            <p:cNvSpPr/>
            <p:nvPr/>
          </p:nvSpPr>
          <p:spPr>
            <a:xfrm>
              <a:off x="11307668" y="20108888"/>
              <a:ext cx="9204205" cy="900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solidFill>
                    <a:schemeClr val="tx1"/>
                  </a:solidFill>
                </a:rPr>
                <a:t>Result</a:t>
              </a:r>
              <a:r>
                <a:rPr lang="en-US" altLang="zh-TW" sz="4800" i="1" dirty="0" smtClean="0">
                  <a:solidFill>
                    <a:schemeClr val="tx1"/>
                  </a:solidFill>
                </a:rPr>
                <a:t> </a:t>
              </a:r>
              <a:endParaRPr lang="zh-TW" altLang="zh-TW" sz="4800" dirty="0">
                <a:solidFill>
                  <a:schemeClr val="tx1"/>
                </a:solidFill>
              </a:endParaRPr>
            </a:p>
          </p:txBody>
        </p:sp>
        <p:pic>
          <p:nvPicPr>
            <p:cNvPr id="21" name="圖片 20"/>
            <p:cNvPicPr>
              <a:picLocks noChangeAspect="1"/>
            </p:cNvPicPr>
            <p:nvPr/>
          </p:nvPicPr>
          <p:blipFill rotWithShape="1">
            <a:blip r:embed="rId2"/>
            <a:srcRect l="9168" t="8467" r="580" b="8200"/>
            <a:stretch/>
          </p:blipFill>
          <p:spPr>
            <a:xfrm>
              <a:off x="11561004" y="21445234"/>
              <a:ext cx="2789542" cy="2095498"/>
            </a:xfrm>
            <a:prstGeom prst="rect">
              <a:avLst/>
            </a:prstGeom>
            <a:ln>
              <a:solidFill>
                <a:srgbClr val="2D3A80"/>
              </a:solidFill>
            </a:ln>
          </p:spPr>
        </p:pic>
        <p:pic>
          <p:nvPicPr>
            <p:cNvPr id="22" name="圖片 21"/>
            <p:cNvPicPr>
              <a:picLocks noChangeAspect="1"/>
            </p:cNvPicPr>
            <p:nvPr/>
          </p:nvPicPr>
          <p:blipFill rotWithShape="1">
            <a:blip r:embed="rId3"/>
            <a:srcRect l="9747" t="7754" r="-99" b="9180"/>
            <a:stretch/>
          </p:blipFill>
          <p:spPr>
            <a:xfrm>
              <a:off x="14593964" y="21451955"/>
              <a:ext cx="2792619" cy="2088777"/>
            </a:xfrm>
            <a:prstGeom prst="rect">
              <a:avLst/>
            </a:prstGeom>
            <a:ln>
              <a:solidFill>
                <a:srgbClr val="2D3A80"/>
              </a:solidFill>
            </a:ln>
          </p:spPr>
        </p:pic>
        <p:sp>
          <p:nvSpPr>
            <p:cNvPr id="90" name="文字方塊 89"/>
            <p:cNvSpPr txBox="1"/>
            <p:nvPr/>
          </p:nvSpPr>
          <p:spPr>
            <a:xfrm>
              <a:off x="11599121" y="24061758"/>
              <a:ext cx="8747408" cy="5016758"/>
            </a:xfrm>
            <a:prstGeom prst="rect">
              <a:avLst/>
            </a:prstGeom>
            <a:noFill/>
          </p:spPr>
          <p:txBody>
            <a:bodyPr wrap="square" rtlCol="0">
              <a:spAutoFit/>
            </a:bodyPr>
            <a:lstStyle/>
            <a:p>
              <a:pPr algn="just"/>
              <a:r>
                <a:rPr lang="en-US" altLang="zh-TW" sz="3200" dirty="0" smtClean="0"/>
                <a:t>We use Python as our development used is i5-6300HQ, which takes about </a:t>
              </a:r>
              <a:r>
                <a:rPr lang="en-US" altLang="zh-TW" sz="3200" dirty="0"/>
                <a:t>1</a:t>
              </a:r>
              <a:r>
                <a:rPr lang="en-US" altLang="zh-TW" sz="3200" dirty="0" smtClean="0"/>
                <a:t>0ms, and uses multiple threads to receive streaming data for about 110  </a:t>
              </a:r>
              <a:r>
                <a:rPr lang="en-US" altLang="zh-TW" sz="3200" dirty="0" err="1" smtClean="0"/>
                <a:t>ms.</a:t>
              </a:r>
              <a:r>
                <a:rPr lang="en-US" altLang="zh-TW" sz="3200" dirty="0"/>
                <a:t> </a:t>
              </a:r>
              <a:r>
                <a:rPr lang="en-US" altLang="zh-TW" sz="3200" dirty="0" smtClean="0"/>
                <a:t>The average FPS is about 8.4. In summary, our project can be placed on any head-mounted display or glasses, so that interactive detection on the desktop can be achieved, such as selecting an application before mount the HMD enter the virtual reality, or you can write notes on any desktop.</a:t>
              </a:r>
            </a:p>
          </p:txBody>
        </p:sp>
      </p:grpSp>
      <p:grpSp>
        <p:nvGrpSpPr>
          <p:cNvPr id="19" name="群組 18"/>
          <p:cNvGrpSpPr/>
          <p:nvPr/>
        </p:nvGrpSpPr>
        <p:grpSpPr>
          <a:xfrm>
            <a:off x="11013380" y="3865359"/>
            <a:ext cx="9868462" cy="16026475"/>
            <a:chOff x="11013380" y="3865359"/>
            <a:chExt cx="9868462" cy="16026475"/>
          </a:xfrm>
        </p:grpSpPr>
        <p:sp>
          <p:nvSpPr>
            <p:cNvPr id="49" name="圓角矩形 48"/>
            <p:cNvSpPr/>
            <p:nvPr/>
          </p:nvSpPr>
          <p:spPr>
            <a:xfrm>
              <a:off x="11013380" y="3865359"/>
              <a:ext cx="9868462" cy="16026475"/>
            </a:xfrm>
            <a:prstGeom prst="round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altLang="zh-TW" sz="3200" dirty="0" smtClean="0"/>
            </a:p>
          </p:txBody>
        </p:sp>
        <p:sp>
          <p:nvSpPr>
            <p:cNvPr id="83" name="矩形 82"/>
            <p:cNvSpPr/>
            <p:nvPr/>
          </p:nvSpPr>
          <p:spPr>
            <a:xfrm>
              <a:off x="11102734" y="4211113"/>
              <a:ext cx="9779108"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solidFill>
                    <a:schemeClr val="tx1"/>
                  </a:solidFill>
                </a:rPr>
                <a:t>Tracker Engine</a:t>
              </a:r>
              <a:endParaRPr lang="zh-TW" altLang="zh-TW" sz="4800" dirty="0">
                <a:solidFill>
                  <a:schemeClr val="tx1"/>
                </a:solidFill>
              </a:endParaRPr>
            </a:p>
          </p:txBody>
        </p:sp>
        <p:sp>
          <p:nvSpPr>
            <p:cNvPr id="87" name="文字方塊 86"/>
            <p:cNvSpPr txBox="1"/>
            <p:nvPr/>
          </p:nvSpPr>
          <p:spPr>
            <a:xfrm>
              <a:off x="11467774" y="9998623"/>
              <a:ext cx="8884468" cy="9448740"/>
            </a:xfrm>
            <a:prstGeom prst="rect">
              <a:avLst/>
            </a:prstGeom>
            <a:noFill/>
          </p:spPr>
          <p:txBody>
            <a:bodyPr wrap="square" rtlCol="0">
              <a:spAutoFit/>
            </a:bodyPr>
            <a:lstStyle/>
            <a:p>
              <a:pPr marL="685800" indent="-685800" algn="just">
                <a:buFont typeface="+mj-lt"/>
                <a:buAutoNum type="arabicPeriod"/>
              </a:pPr>
              <a:r>
                <a:rPr lang="en-US" altLang="zh-TW" sz="3200" dirty="0" smtClean="0"/>
                <a:t>Using </a:t>
              </a:r>
              <a:r>
                <a:rPr lang="en-US" altLang="zh-TW" sz="3200" b="1" dirty="0" smtClean="0"/>
                <a:t>RANSAM</a:t>
              </a:r>
              <a:r>
                <a:rPr lang="en-US" altLang="zh-TW" sz="3200" dirty="0" smtClean="0"/>
                <a:t> to get surface plane normal</a:t>
              </a:r>
            </a:p>
            <a:p>
              <a:pPr marL="685800" indent="-685800" algn="just">
                <a:buFont typeface="+mj-lt"/>
                <a:buAutoNum type="arabicPeriod"/>
              </a:pPr>
              <a:r>
                <a:rPr lang="en-US" altLang="zh-TW" sz="3200" dirty="0" smtClean="0"/>
                <a:t>Re-projecting depth pixels in surface plane</a:t>
              </a:r>
            </a:p>
            <a:p>
              <a:pPr marL="685800" indent="-685800" algn="just">
                <a:buFont typeface="+mj-lt"/>
                <a:buAutoNum type="arabicPeriod"/>
              </a:pPr>
              <a:r>
                <a:rPr lang="en-US" altLang="zh-TW" sz="3200" dirty="0" smtClean="0"/>
                <a:t>Find Edge map by merging </a:t>
              </a:r>
              <a:r>
                <a:rPr lang="en-US" altLang="zh-TW" sz="3200" b="1" dirty="0" smtClean="0"/>
                <a:t>Canny edge </a:t>
              </a:r>
              <a:r>
                <a:rPr lang="en-US" altLang="zh-TW" sz="3200" dirty="0" smtClean="0"/>
                <a:t>of infrared image and </a:t>
              </a:r>
              <a:r>
                <a:rPr lang="en-US" altLang="zh-TW" sz="3200" b="1" dirty="0" smtClean="0"/>
                <a:t>threshold</a:t>
              </a:r>
              <a:r>
                <a:rPr lang="en-US" altLang="zh-TW" sz="3200" dirty="0" smtClean="0"/>
                <a:t> based edge map of depth image</a:t>
              </a:r>
            </a:p>
            <a:p>
              <a:pPr marL="685800" indent="-685800" algn="just">
                <a:buFont typeface="+mj-lt"/>
                <a:buAutoNum type="arabicPeriod"/>
              </a:pPr>
              <a:r>
                <a:rPr lang="en-US" altLang="zh-TW" sz="3200" dirty="0" smtClean="0"/>
                <a:t>Get high region which depth higher than </a:t>
              </a:r>
              <a:r>
                <a:rPr lang="en-US" altLang="zh-TW" sz="3200" b="1" dirty="0" smtClean="0"/>
                <a:t>40mm</a:t>
              </a:r>
              <a:r>
                <a:rPr lang="en-US" altLang="zh-TW" sz="3200" dirty="0" smtClean="0"/>
                <a:t> from surface plane and record its pixels</a:t>
              </a:r>
            </a:p>
            <a:p>
              <a:pPr marL="685800" indent="-685800" algn="just">
                <a:buFont typeface="+mj-lt"/>
                <a:buAutoNum type="arabicPeriod"/>
              </a:pPr>
              <a:r>
                <a:rPr lang="en-US" altLang="zh-TW" sz="3200" dirty="0" smtClean="0"/>
                <a:t>Travel around the contour of hand mask to find the fingertips</a:t>
              </a:r>
              <a:r>
                <a:rPr lang="zh-TW" altLang="en-US" sz="3200" dirty="0" smtClean="0"/>
                <a:t> </a:t>
              </a:r>
              <a:r>
                <a:rPr lang="en-US" altLang="zh-TW" sz="3200" dirty="0" smtClean="0"/>
                <a:t>by finding the largest curvature. </a:t>
              </a:r>
              <a:endParaRPr lang="en-US" altLang="zh-TW" sz="3200" dirty="0"/>
            </a:p>
            <a:p>
              <a:pPr marL="685800" indent="-685800" algn="just">
                <a:buFont typeface="+mj-lt"/>
                <a:buAutoNum type="arabicPeriod"/>
              </a:pPr>
              <a:r>
                <a:rPr lang="en-US" altLang="zh-TW" sz="3200" dirty="0" smtClean="0"/>
                <a:t>Use a </a:t>
              </a:r>
              <a:r>
                <a:rPr lang="en-US" altLang="zh-TW" sz="3200" b="1" dirty="0" smtClean="0"/>
                <a:t>7x7 mask </a:t>
              </a:r>
              <a:r>
                <a:rPr lang="en-US" altLang="zh-TW" sz="3200" dirty="0" smtClean="0"/>
                <a:t>on fingertips to get max height difference between fingertips and the surface.</a:t>
              </a:r>
            </a:p>
            <a:p>
              <a:pPr marL="685800" indent="-685800" algn="just">
                <a:buFont typeface="+mj-lt"/>
                <a:buAutoNum type="arabicPeriod"/>
              </a:pPr>
              <a:r>
                <a:rPr lang="en-US" altLang="zh-TW" sz="3200" dirty="0" smtClean="0"/>
                <a:t>The judgment of the touch depends on the </a:t>
              </a:r>
              <a:r>
                <a:rPr lang="en-US" altLang="zh-TW" sz="3200" b="1" dirty="0" smtClean="0"/>
                <a:t>hysteresis height</a:t>
              </a:r>
              <a:r>
                <a:rPr lang="en-US" altLang="zh-TW" sz="3200" dirty="0" smtClean="0"/>
                <a:t>, the height is less than </a:t>
              </a:r>
              <a:r>
                <a:rPr lang="en-US" altLang="zh-TW" sz="3200" b="1" dirty="0" smtClean="0"/>
                <a:t>10mm</a:t>
              </a:r>
              <a:r>
                <a:rPr lang="en-US" altLang="zh-TW" sz="3200" dirty="0" smtClean="0"/>
                <a:t> to indicate the trigger touch, and the height greater than  </a:t>
              </a:r>
              <a:r>
                <a:rPr lang="en-US" altLang="zh-TW" sz="3200" b="1" dirty="0" smtClean="0"/>
                <a:t>15 mm </a:t>
              </a:r>
              <a:r>
                <a:rPr lang="en-US" altLang="zh-TW" sz="3200" dirty="0" smtClean="0"/>
                <a:t>means the left surface</a:t>
              </a:r>
              <a:endParaRPr lang="zh-TW" altLang="en-US" sz="3200" dirty="0"/>
            </a:p>
          </p:txBody>
        </p:sp>
        <p:grpSp>
          <p:nvGrpSpPr>
            <p:cNvPr id="5" name="群組 4"/>
            <p:cNvGrpSpPr/>
            <p:nvPr/>
          </p:nvGrpSpPr>
          <p:grpSpPr>
            <a:xfrm>
              <a:off x="11411916" y="5456867"/>
              <a:ext cx="8729021" cy="4070813"/>
              <a:chOff x="11272350" y="5398342"/>
              <a:chExt cx="8729021" cy="4070813"/>
            </a:xfrm>
          </p:grpSpPr>
          <p:sp>
            <p:nvSpPr>
              <p:cNvPr id="84" name="矩形 83"/>
              <p:cNvSpPr/>
              <p:nvPr/>
            </p:nvSpPr>
            <p:spPr>
              <a:xfrm>
                <a:off x="14952788" y="5398342"/>
                <a:ext cx="5048583" cy="108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Find Surface Plane</a:t>
                </a:r>
                <a:endParaRPr lang="zh-TW" altLang="en-US" sz="3200" dirty="0">
                  <a:solidFill>
                    <a:schemeClr val="bg1"/>
                  </a:solidFill>
                </a:endParaRPr>
              </a:p>
            </p:txBody>
          </p:sp>
          <p:sp>
            <p:nvSpPr>
              <p:cNvPr id="85" name="矩形 84"/>
              <p:cNvSpPr/>
              <p:nvPr/>
            </p:nvSpPr>
            <p:spPr>
              <a:xfrm>
                <a:off x="14952788" y="6877607"/>
                <a:ext cx="5048583" cy="108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Find a clear hand mask</a:t>
                </a:r>
                <a:endParaRPr lang="zh-TW" altLang="en-US" sz="3200" dirty="0">
                  <a:solidFill>
                    <a:schemeClr val="bg1"/>
                  </a:solidFill>
                </a:endParaRPr>
              </a:p>
            </p:txBody>
          </p:sp>
          <p:sp>
            <p:nvSpPr>
              <p:cNvPr id="86" name="矩形 85"/>
              <p:cNvSpPr/>
              <p:nvPr/>
            </p:nvSpPr>
            <p:spPr>
              <a:xfrm>
                <a:off x="14941572" y="8389155"/>
                <a:ext cx="5059799" cy="1080000"/>
              </a:xfrm>
              <a:prstGeom prst="rect">
                <a:avLst/>
              </a:prstGeom>
              <a:solidFill>
                <a:srgbClr val="2D3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rPr>
                  <a:t>Fingertip tracking </a:t>
                </a:r>
                <a:endParaRPr lang="en-US" altLang="zh-TW" sz="3200" dirty="0" smtClean="0">
                  <a:solidFill>
                    <a:schemeClr val="bg1"/>
                  </a:solidFill>
                </a:endParaRPr>
              </a:p>
              <a:p>
                <a:pPr algn="ctr"/>
                <a:r>
                  <a:rPr lang="en-US" altLang="zh-TW" sz="3200" dirty="0" smtClean="0">
                    <a:solidFill>
                      <a:schemeClr val="bg1"/>
                    </a:solidFill>
                  </a:rPr>
                  <a:t>&amp; touch </a:t>
                </a:r>
                <a:r>
                  <a:rPr lang="en-US" altLang="zh-TW" sz="3200" dirty="0" smtClean="0">
                    <a:solidFill>
                      <a:schemeClr val="bg1"/>
                    </a:solidFill>
                  </a:rPr>
                  <a:t>detection</a:t>
                </a:r>
                <a:endParaRPr lang="zh-TW" altLang="en-US" sz="3200" dirty="0">
                  <a:solidFill>
                    <a:schemeClr val="bg1"/>
                  </a:solidFill>
                </a:endParaRPr>
              </a:p>
            </p:txBody>
          </p:sp>
          <p:cxnSp>
            <p:nvCxnSpPr>
              <p:cNvPr id="92" name="直線單箭頭接點 91"/>
              <p:cNvCxnSpPr/>
              <p:nvPr/>
            </p:nvCxnSpPr>
            <p:spPr>
              <a:xfrm>
                <a:off x="14295559" y="5938342"/>
                <a:ext cx="64601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84" idx="2"/>
                <a:endCxn id="85" idx="0"/>
              </p:cNvCxnSpPr>
              <p:nvPr/>
            </p:nvCxnSpPr>
            <p:spPr>
              <a:xfrm>
                <a:off x="17477080" y="6478342"/>
                <a:ext cx="0" cy="3992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85" idx="2"/>
                <a:endCxn id="86" idx="0"/>
              </p:cNvCxnSpPr>
              <p:nvPr/>
            </p:nvCxnSpPr>
            <p:spPr>
              <a:xfrm flipH="1">
                <a:off x="17471472" y="7957607"/>
                <a:ext cx="5608" cy="4315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文字方塊 98"/>
              <p:cNvSpPr txBox="1"/>
              <p:nvPr/>
            </p:nvSpPr>
            <p:spPr>
              <a:xfrm>
                <a:off x="11272350" y="5645954"/>
                <a:ext cx="2985113" cy="584775"/>
              </a:xfrm>
              <a:prstGeom prst="rect">
                <a:avLst/>
              </a:prstGeom>
              <a:noFill/>
            </p:spPr>
            <p:txBody>
              <a:bodyPr wrap="none" rtlCol="0">
                <a:spAutoFit/>
              </a:bodyPr>
              <a:lstStyle/>
              <a:p>
                <a:r>
                  <a:rPr lang="en-US" altLang="zh-TW" sz="3200" dirty="0" smtClean="0"/>
                  <a:t>Image Steamer</a:t>
                </a:r>
                <a:endParaRPr lang="zh-TW" altLang="en-US" sz="3200" dirty="0"/>
              </a:p>
            </p:txBody>
          </p:sp>
        </p:grpSp>
      </p:grpSp>
      <p:grpSp>
        <p:nvGrpSpPr>
          <p:cNvPr id="12" name="群組 11"/>
          <p:cNvGrpSpPr/>
          <p:nvPr/>
        </p:nvGrpSpPr>
        <p:grpSpPr>
          <a:xfrm>
            <a:off x="798009" y="3868693"/>
            <a:ext cx="9918736" cy="11757647"/>
            <a:chOff x="798009" y="3868693"/>
            <a:chExt cx="9918736" cy="11757647"/>
          </a:xfrm>
        </p:grpSpPr>
        <p:sp>
          <p:nvSpPr>
            <p:cNvPr id="14" name="圓角矩形 13"/>
            <p:cNvSpPr/>
            <p:nvPr/>
          </p:nvSpPr>
          <p:spPr>
            <a:xfrm>
              <a:off x="798009" y="3868693"/>
              <a:ext cx="9673528" cy="11757647"/>
            </a:xfrm>
            <a:prstGeom prst="round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US" altLang="zh-TW" sz="3200" dirty="0" smtClean="0"/>
            </a:p>
          </p:txBody>
        </p:sp>
        <p:sp>
          <p:nvSpPr>
            <p:cNvPr id="6" name="流程圖: 替代處理程序 5"/>
            <p:cNvSpPr/>
            <p:nvPr/>
          </p:nvSpPr>
          <p:spPr>
            <a:xfrm>
              <a:off x="822941" y="4211113"/>
              <a:ext cx="9893804" cy="9000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solidFill>
                    <a:schemeClr val="tx1"/>
                  </a:solidFill>
                </a:rPr>
                <a:t>Motivation</a:t>
              </a:r>
              <a:endParaRPr lang="zh-TW" altLang="zh-TW" sz="4800" dirty="0">
                <a:solidFill>
                  <a:schemeClr val="tx1"/>
                </a:solidFill>
              </a:endParaRPr>
            </a:p>
          </p:txBody>
        </p:sp>
        <p:sp>
          <p:nvSpPr>
            <p:cNvPr id="7" name="文字方塊 6"/>
            <p:cNvSpPr txBox="1"/>
            <p:nvPr/>
          </p:nvSpPr>
          <p:spPr>
            <a:xfrm>
              <a:off x="1532007" y="9700305"/>
              <a:ext cx="8431331" cy="5016758"/>
            </a:xfrm>
            <a:prstGeom prst="rect">
              <a:avLst/>
            </a:prstGeom>
            <a:noFill/>
          </p:spPr>
          <p:txBody>
            <a:bodyPr wrap="square" rtlCol="0">
              <a:spAutoFit/>
            </a:bodyPr>
            <a:lstStyle/>
            <a:p>
              <a:pPr algn="just"/>
              <a:r>
                <a:rPr lang="en-US" altLang="zh-TW" sz="3200" dirty="0"/>
                <a:t>Nowadays, various products and applications related to AR and VR are becoming more and more popular. And in the near future, mobile HMD will exist in people‘s daily lives. </a:t>
              </a:r>
              <a:r>
                <a:rPr lang="en-US" altLang="zh-TW" sz="3200" b="1" dirty="0"/>
                <a:t>The features that can be operated on the VR scene only after the HMD is put on will become less intuitive and inconvenient.</a:t>
              </a:r>
              <a:r>
                <a:rPr lang="en-US" altLang="zh-TW" sz="3200" dirty="0"/>
                <a:t> Therefore, we hope that when the HMD is placed on the desktop, the user can manipulate the VR scene in some way</a:t>
              </a:r>
              <a:r>
                <a:rPr lang="en-US" altLang="zh-TW" sz="3200" dirty="0" smtClean="0"/>
                <a:t>.</a:t>
              </a:r>
              <a:endParaRPr lang="en-US" altLang="zh-TW" sz="3200" dirty="0"/>
            </a:p>
          </p:txBody>
        </p:sp>
      </p:grpSp>
      <p:pic>
        <p:nvPicPr>
          <p:cNvPr id="28" name="圖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539" y="5561113"/>
            <a:ext cx="5567256" cy="3897080"/>
          </a:xfrm>
          <a:prstGeom prst="rect">
            <a:avLst/>
          </a:prstGeom>
        </p:spPr>
      </p:pic>
      <p:pic>
        <p:nvPicPr>
          <p:cNvPr id="8" name="圖片 7"/>
          <p:cNvPicPr>
            <a:picLocks noChangeAspect="1"/>
          </p:cNvPicPr>
          <p:nvPr/>
        </p:nvPicPr>
        <p:blipFill rotWithShape="1">
          <a:blip r:embed="rId5"/>
          <a:srcRect l="203" t="23496" r="58784" b="43375"/>
          <a:stretch/>
        </p:blipFill>
        <p:spPr>
          <a:xfrm flipH="1">
            <a:off x="17564619" y="21725071"/>
            <a:ext cx="2851404" cy="2134496"/>
          </a:xfrm>
          <a:prstGeom prst="rect">
            <a:avLst/>
          </a:prstGeom>
        </p:spPr>
      </p:pic>
    </p:spTree>
    <p:extLst>
      <p:ext uri="{BB962C8B-B14F-4D97-AF65-F5344CB8AC3E}">
        <p14:creationId xmlns:p14="http://schemas.microsoft.com/office/powerpoint/2010/main" val="29284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標楷體"/>
        <a:cs typeface=""/>
      </a:majorFont>
      <a:minorFont>
        <a:latin typeface="Arial"/>
        <a:ea typeface="標楷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812</TotalTime>
  <Words>617</Words>
  <Application>Microsoft Office PowerPoint</Application>
  <PresentationFormat>自訂</PresentationFormat>
  <Paragraphs>53</Paragraphs>
  <Slides>2</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vt:i4>
      </vt:variant>
    </vt:vector>
  </HeadingPairs>
  <TitlesOfParts>
    <vt:vector size="5" baseType="lpstr">
      <vt:lpstr>標楷體</vt:lpstr>
      <vt:lpstr>Arial</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元勳 葉</cp:lastModifiedBy>
  <cp:revision>64</cp:revision>
  <cp:lastPrinted>2019-06-23T07:45:38Z</cp:lastPrinted>
  <dcterms:created xsi:type="dcterms:W3CDTF">2019-06-20T06:34:07Z</dcterms:created>
  <dcterms:modified xsi:type="dcterms:W3CDTF">2019-06-23T07:48:42Z</dcterms:modified>
</cp:coreProperties>
</file>