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yj3+LF+d3YiT/k/hzNb1uWB7C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135978-31EF-438C-9E6B-F765B91750B2}">
  <a:tblStyle styleId="{D7135978-31EF-438C-9E6B-F765B91750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eb20f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aeb20f9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227251a4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227251a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7227251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7227251a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5354955" y="552182"/>
            <a:ext cx="5998840" cy="334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/>
              <a:t>Bike-Sharing:  </a:t>
            </a:r>
            <a:br>
              <a:rPr lang="en-US" sz="5200"/>
            </a:br>
            <a:r>
              <a:rPr i="1" lang="en-US" sz="3600"/>
              <a:t>Insight into Public Precautions During the COVID-19 Pandemic</a:t>
            </a:r>
            <a:endParaRPr i="1" sz="52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54955" y="4067032"/>
            <a:ext cx="5998840" cy="20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/>
              <a:t>Group 12:</a:t>
            </a:r>
            <a:endParaRPr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Jenny Jang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Carol Moore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Elina Ribakova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14568" r="19906" t="0"/>
          <a:stretch/>
        </p:blipFill>
        <p:spPr>
          <a:xfrm>
            <a:off x="20" y="10"/>
            <a:ext cx="4992985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eb20f97e_0_0"/>
          <p:cNvSpPr/>
          <p:nvPr/>
        </p:nvSpPr>
        <p:spPr>
          <a:xfrm>
            <a:off x="150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7aeb20f97e_0_0"/>
          <p:cNvSpPr txBox="1"/>
          <p:nvPr>
            <p:ph type="title"/>
          </p:nvPr>
        </p:nvSpPr>
        <p:spPr>
          <a:xfrm>
            <a:off x="838200" y="-5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000">
                <a:latin typeface="Avenir"/>
                <a:ea typeface="Avenir"/>
                <a:cs typeface="Avenir"/>
                <a:sym typeface="Avenir"/>
              </a:rPr>
              <a:t>Impact on Stations Usage </a:t>
            </a:r>
            <a:endParaRPr i="1" sz="5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g7aeb20f97e_0_0"/>
          <p:cNvSpPr/>
          <p:nvPr/>
        </p:nvSpPr>
        <p:spPr>
          <a:xfrm>
            <a:off x="669036" y="11146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7aeb20f97e_0_0"/>
          <p:cNvSpPr txBox="1"/>
          <p:nvPr/>
        </p:nvSpPr>
        <p:spPr>
          <a:xfrm>
            <a:off x="7292854" y="1413344"/>
            <a:ext cx="4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7aeb20f97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50" y="2556234"/>
            <a:ext cx="4822301" cy="387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7aeb20f97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75" y="1352870"/>
            <a:ext cx="6406600" cy="516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7aeb20f97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8650" y="3188675"/>
            <a:ext cx="2939825" cy="28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7aeb20f97e_0_0"/>
          <p:cNvSpPr/>
          <p:nvPr/>
        </p:nvSpPr>
        <p:spPr>
          <a:xfrm>
            <a:off x="749450" y="4033950"/>
            <a:ext cx="4371000" cy="249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g7aeb20f97e_0_0"/>
          <p:cNvCxnSpPr/>
          <p:nvPr/>
        </p:nvCxnSpPr>
        <p:spPr>
          <a:xfrm flipH="1">
            <a:off x="5040175" y="1835850"/>
            <a:ext cx="1240200" cy="212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4" name="Google Shape;194;g7aeb20f97e_0_0"/>
          <p:cNvSpPr/>
          <p:nvPr/>
        </p:nvSpPr>
        <p:spPr>
          <a:xfrm>
            <a:off x="6360650" y="1754200"/>
            <a:ext cx="4371000" cy="249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7aeb20f97e_0_0"/>
          <p:cNvSpPr txBox="1"/>
          <p:nvPr/>
        </p:nvSpPr>
        <p:spPr>
          <a:xfrm>
            <a:off x="450550" y="1354675"/>
            <a:ext cx="521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use stations that are near parks or recreational areas. Top 20 most used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changed markedly after the start of the pandemic.</a:t>
            </a:r>
            <a:endParaRPr/>
          </a:p>
        </p:txBody>
      </p:sp>
      <p:sp>
        <p:nvSpPr>
          <p:cNvPr id="196" name="Google Shape;196;g7aeb20f97e_0_0"/>
          <p:cNvSpPr txBox="1"/>
          <p:nvPr/>
        </p:nvSpPr>
        <p:spPr>
          <a:xfrm>
            <a:off x="1221150" y="22780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Pre-COVID19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7aeb20f97e_0_0"/>
          <p:cNvSpPr txBox="1"/>
          <p:nvPr/>
        </p:nvSpPr>
        <p:spPr>
          <a:xfrm>
            <a:off x="7780200" y="1132950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Post-COVID19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 test_na(self):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df = pd.read_csv(self.path_)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df.loc[:10, 'ride_id'] = np.nan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with self.assertRaises(ElinaNANException):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df_final = clean_(df)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def test_e2e(self):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400">
                <a:latin typeface="Avenir"/>
                <a:ea typeface="Avenir"/>
                <a:cs typeface="Avenir"/>
                <a:sym typeface="Avenir"/>
              </a:rPr>
              <a:t>Testing</a:t>
            </a:r>
            <a:endParaRPr i="1" sz="5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838200" y="4071214"/>
            <a:ext cx="106848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our data processing.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data cleaning checks (nan) and end to end testing of the data cleaning part of the program.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70057"/>
            <a:ext cx="101092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/>
        </p:nvSpPr>
        <p:spPr>
          <a:xfrm>
            <a:off x="838200" y="2317374"/>
            <a:ext cx="80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 statements.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tests to make sure time groups were correct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838200" y="1834754"/>
            <a:ext cx="105574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a variety of testing methods, attempting to follow principles of Test-Driven Development</a:t>
            </a:r>
            <a:endParaRPr/>
          </a:p>
        </p:txBody>
      </p:sp>
      <p:pic>
        <p:nvPicPr>
          <p:cNvPr id="209" name="Google Shape;2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8" y="4707113"/>
            <a:ext cx="94392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/>
          <p:nvPr/>
        </p:nvSpPr>
        <p:spPr>
          <a:xfrm>
            <a:off x="838200" y="6325244"/>
            <a:ext cx="10684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and empirical checks.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oes our approach of taking the mean result in accurate locations?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 txBox="1"/>
          <p:nvPr>
            <p:ph idx="4294967295"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US" sz="5400">
                <a:latin typeface="Avenir"/>
                <a:ea typeface="Avenir"/>
                <a:cs typeface="Avenir"/>
                <a:sym typeface="Avenir"/>
              </a:rPr>
              <a:t>Technical Limitations / Things We Would Do With More Time</a:t>
            </a:r>
            <a:endParaRPr sz="5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58" y="2055813"/>
            <a:ext cx="6002298" cy="443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0720" y="2315488"/>
            <a:ext cx="6430564" cy="401154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/>
        </p:nvSpPr>
        <p:spPr>
          <a:xfrm>
            <a:off x="6783203" y="2868039"/>
            <a:ext cx="127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April 2020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6783203" y="2020457"/>
            <a:ext cx="4412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“zero” file for April 2020 bikeshares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1249949" y="2064428"/>
            <a:ext cx="4155899" cy="382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Improvements in Visualizations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8331444" y="6040621"/>
            <a:ext cx="171341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 this axis!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>
            <p:ph idx="4294967295" type="title"/>
          </p:nvPr>
        </p:nvSpPr>
        <p:spPr>
          <a:xfrm>
            <a:off x="669036" y="365125"/>
            <a:ext cx="108539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Summary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14"/>
          <p:cNvGraphicFramePr/>
          <p:nvPr/>
        </p:nvGraphicFramePr>
        <p:xfrm>
          <a:off x="519176" y="1648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{D7135978-31EF-438C-9E6B-F765B91750B2}</a:tableStyleId>
              </a:tblPr>
              <a:tblGrid>
                <a:gridCol w="2249150"/>
                <a:gridCol w="8901450"/>
              </a:tblGrid>
              <a:tr h="128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FF5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5B6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lang="en-US" sz="2000">
                          <a:solidFill>
                            <a:srgbClr val="0085B6"/>
                          </a:solidFill>
                        </a:rPr>
                        <a:t>Source: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Capital Bikeshare, the DC area’s public bike-sharing program. 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5B6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lang="en-US" sz="2000">
                          <a:solidFill>
                            <a:srgbClr val="0085B6"/>
                          </a:solidFill>
                        </a:rPr>
                        <a:t>Scope: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Rentals in Northern Virginia for the period Feb. 2019 – March 2021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5B6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lang="en-US" sz="2000">
                          <a:solidFill>
                            <a:srgbClr val="0085B6"/>
                          </a:solidFill>
                        </a:rPr>
                        <a:t>Size: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Each trip is a record in the data.   N = 590,000 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1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Information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FF5"/>
                    </a:solidFill>
                  </a:tcPr>
                </a:tc>
                <a:tc>
                  <a:txBody>
                    <a:bodyPr/>
                    <a:lstStyle/>
                    <a:p>
                      <a:pPr indent="-276225" lvl="1" marL="287338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monthly rentals fell ~</a:t>
                      </a:r>
                      <a:r>
                        <a:rPr lang="en-US" sz="2000"/>
                        <a:t>25</a:t>
                      </a: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March 2020-21 compared to previous year</a:t>
                      </a:r>
                      <a:endParaRPr sz="2000"/>
                    </a:p>
                    <a:p>
                      <a:pPr indent="-276225" lvl="1" marL="287338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reduction started in Feb. 2020, aligned to publicity about global outbreak</a:t>
                      </a:r>
                      <a:endParaRPr sz="2000"/>
                    </a:p>
                    <a:p>
                      <a:pPr indent="-276225" lvl="1" marL="287337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of the drop was workdays and commuting times</a:t>
                      </a:r>
                      <a:endParaRPr sz="2000"/>
                    </a:p>
                    <a:p>
                      <a:pPr indent="-276225" lvl="1" marL="287337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•"/>
                      </a:pPr>
                      <a:r>
                        <a:rPr lang="en-US" sz="2000"/>
                        <a:t>Biking for </a:t>
                      </a:r>
                      <a:r>
                        <a:rPr lang="en-US" sz="2000"/>
                        <a:t>leisure</a:t>
                      </a:r>
                      <a:r>
                        <a:rPr lang="en-US" sz="2000"/>
                        <a:t> has increased! Looping at usage time, duration, and stations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7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Knowledge / Utility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FFF5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The public adjusted leisure time to include more bike-sharing</a:t>
                      </a:r>
                      <a:endParaRPr sz="20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The public should be educated on risks/benefits of using shared resources outdoors during COVID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•"/>
                      </a:pPr>
                      <a:r>
                        <a:rPr lang="en-US" sz="2000"/>
                        <a:t>Possible adjustments to road sharing during the weekends and off-peak hours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7227251a4_1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Backup Slides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"/>
          <p:cNvSpPr txBox="1"/>
          <p:nvPr>
            <p:ph idx="4294967295"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Another Scrum Story</a:t>
            </a:r>
            <a:endParaRPr/>
          </a:p>
        </p:txBody>
      </p:sp>
      <p:sp>
        <p:nvSpPr>
          <p:cNvPr id="243" name="Google Shape;243;p3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"/>
          <p:cNvSpPr txBox="1"/>
          <p:nvPr>
            <p:ph idx="1" type="body"/>
          </p:nvPr>
        </p:nvSpPr>
        <p:spPr>
          <a:xfrm>
            <a:off x="5379012" y="713232"/>
            <a:ext cx="6224335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5B6"/>
              </a:buClr>
              <a:buSzPct val="100000"/>
              <a:buNone/>
            </a:pPr>
            <a:r>
              <a:rPr lang="en-US" sz="4000">
                <a:solidFill>
                  <a:srgbClr val="0085B6"/>
                </a:solidFill>
                <a:latin typeface="Avenir"/>
                <a:ea typeface="Avenir"/>
                <a:cs typeface="Avenir"/>
                <a:sym typeface="Avenir"/>
              </a:rPr>
              <a:t>As an urban planner I know that some states, like Illinois, set records in bike sharing during the pandemic indicating an “embrace of biking.”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85B6"/>
              </a:buClr>
              <a:buSzPct val="100000"/>
              <a:buNone/>
            </a:pPr>
            <a:r>
              <a:rPr lang="en-US" sz="4000">
                <a:solidFill>
                  <a:srgbClr val="0085B6"/>
                </a:solidFill>
                <a:latin typeface="Avenir"/>
                <a:ea typeface="Avenir"/>
                <a:cs typeface="Avenir"/>
                <a:sym typeface="Avenir"/>
              </a:rPr>
              <a:t>Did this happen in the DC region too?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 txBox="1"/>
          <p:nvPr>
            <p:ph idx="4294967295" type="title"/>
          </p:nvPr>
        </p:nvSpPr>
        <p:spPr>
          <a:xfrm>
            <a:off x="778975" y="156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sz="3700">
                <a:latin typeface="Avenir"/>
                <a:ea typeface="Avenir"/>
                <a:cs typeface="Avenir"/>
                <a:sym typeface="Avenir"/>
              </a:rPr>
              <a:t>Data Pipeline:  Cleaning and Concatenating Bike Share Files</a:t>
            </a:r>
            <a:endParaRPr sz="5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669036" y="134572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536358" y="1640093"/>
            <a:ext cx="51366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downloaded 25 monthly files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 2019 ~ March 2021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April 2020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files had inconsistent titles, content and formats which differed before and after 3/20</a:t>
            </a:r>
            <a:endParaRPr/>
          </a:p>
          <a:p>
            <a:pPr indent="-2730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date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vs. “Started at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730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Lat/Long missing in earlier files</a:t>
            </a:r>
            <a:endParaRPr/>
          </a:p>
          <a:p>
            <a:pPr indent="-2730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 names increasingly missing</a:t>
            </a:r>
            <a:endParaRPr/>
          </a:p>
          <a:p>
            <a:pPr indent="-2730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“Duration” missing from later files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standardized columns which was the first step in data cleaning and transformation.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1739" y="2161579"/>
            <a:ext cx="5765991" cy="94665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"/>
          <p:cNvSpPr txBox="1"/>
          <p:nvPr/>
        </p:nvSpPr>
        <p:spPr>
          <a:xfrm>
            <a:off x="7254150" y="1732123"/>
            <a:ext cx="2861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March 2020</a:t>
            </a:r>
            <a:endParaRPr/>
          </a:p>
        </p:txBody>
      </p:sp>
      <p:pic>
        <p:nvPicPr>
          <p:cNvPr id="255" name="Google Shape;2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7845" y="3540804"/>
            <a:ext cx="5393778" cy="106229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"/>
          <p:cNvSpPr txBox="1"/>
          <p:nvPr/>
        </p:nvSpPr>
        <p:spPr>
          <a:xfrm>
            <a:off x="7314647" y="3108234"/>
            <a:ext cx="2740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March 2020</a:t>
            </a:r>
            <a:endParaRPr/>
          </a:p>
        </p:txBody>
      </p:sp>
      <p:pic>
        <p:nvPicPr>
          <p:cNvPr id="257" name="Google Shape;2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1739" y="4739006"/>
            <a:ext cx="5765991" cy="18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 txBox="1"/>
          <p:nvPr>
            <p:ph idx="4294967295"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Pipeline:  Grouping for Analysis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 txBox="1"/>
          <p:nvPr>
            <p:ph idx="1" type="body"/>
          </p:nvPr>
        </p:nvSpPr>
        <p:spPr>
          <a:xfrm>
            <a:off x="363212" y="1968340"/>
            <a:ext cx="5114651" cy="470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3200"/>
              <a:t>Convert timestamp data from </a:t>
            </a:r>
            <a:r>
              <a:rPr i="1" lang="en-US" sz="3200">
                <a:solidFill>
                  <a:srgbClr val="7F7F7F"/>
                </a:solidFill>
              </a:rPr>
              <a:t>YYYY:MM:DD:HH: MM:SS </a:t>
            </a:r>
            <a:r>
              <a:rPr lang="en-US" sz="3200"/>
              <a:t>to more relevant time units like date, day of the week, or hour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3200"/>
              <a:t>Aggregate data into counts or means by time units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3200"/>
              <a:t>Since we wanted to do comparisons at different points in time this method was preferred to resampling alone.</a:t>
            </a:r>
            <a:endParaRPr/>
          </a:p>
        </p:txBody>
      </p:sp>
      <p:grpSp>
        <p:nvGrpSpPr>
          <p:cNvPr id="266" name="Google Shape;266;p8"/>
          <p:cNvGrpSpPr/>
          <p:nvPr/>
        </p:nvGrpSpPr>
        <p:grpSpPr>
          <a:xfrm>
            <a:off x="6650147" y="1882598"/>
            <a:ext cx="4644217" cy="2539587"/>
            <a:chOff x="7184570" y="1806802"/>
            <a:chExt cx="4644217" cy="2539587"/>
          </a:xfrm>
        </p:grpSpPr>
        <p:pic>
          <p:nvPicPr>
            <p:cNvPr id="267" name="Google Shape;26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84570" y="1806802"/>
              <a:ext cx="4644217" cy="25395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oogle Shape;268;p8"/>
            <p:cNvGrpSpPr/>
            <p:nvPr/>
          </p:nvGrpSpPr>
          <p:grpSpPr>
            <a:xfrm>
              <a:off x="8007785" y="1950047"/>
              <a:ext cx="2648718" cy="361980"/>
              <a:chOff x="8007785" y="1950047"/>
              <a:chExt cx="2648718" cy="361980"/>
            </a:xfrm>
          </p:grpSpPr>
          <p:sp>
            <p:nvSpPr>
              <p:cNvPr id="269" name="Google Shape;269;p8"/>
              <p:cNvSpPr txBox="1"/>
              <p:nvPr/>
            </p:nvSpPr>
            <p:spPr>
              <a:xfrm>
                <a:off x="8007785" y="1950047"/>
                <a:ext cx="1694875" cy="33855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Orig. Date/time</a:t>
                </a:r>
                <a:endParaRPr/>
              </a:p>
            </p:txBody>
          </p:sp>
          <p:sp>
            <p:nvSpPr>
              <p:cNvPr id="270" name="Google Shape;270;p8"/>
              <p:cNvSpPr txBox="1"/>
              <p:nvPr/>
            </p:nvSpPr>
            <p:spPr>
              <a:xfrm>
                <a:off x="9820524" y="1973473"/>
                <a:ext cx="835979" cy="33855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date</a:t>
                </a:r>
                <a:endParaRPr/>
              </a:p>
            </p:txBody>
          </p:sp>
        </p:grpSp>
      </p:grp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619068"/>
            <a:ext cx="6092952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Client’s</a:t>
            </a:r>
            <a:b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Scrum Story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5B6"/>
              </a:buClr>
              <a:buSzPct val="100000"/>
              <a:buNone/>
            </a:pPr>
            <a:r>
              <a:rPr lang="en-US" sz="4000">
                <a:solidFill>
                  <a:srgbClr val="0085B6"/>
                </a:solidFill>
                <a:latin typeface="Avenir"/>
                <a:ea typeface="Avenir"/>
                <a:cs typeface="Avenir"/>
                <a:sym typeface="Avenir"/>
              </a:rPr>
              <a:t>As a public health analyst, I want to see how bike-sharing changed during the COVID-19 pandemic, because it is one indicator of how the public is taking precautions or risks.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>
            <p:ph idx="4294967295"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Study Design and Data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4312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Many cities reported a spike in bicycle sales and bike sharing.  In Chicago “unprecedented demand.”*</a:t>
            </a:r>
            <a:endParaRPr/>
          </a:p>
          <a:p>
            <a:pPr indent="-2143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We performed month-to-month comparisons on Capital Bikeshare ridership to show to impact of the pandemic in the DC metro area.</a:t>
            </a:r>
            <a:endParaRPr/>
          </a:p>
          <a:p>
            <a:pPr indent="-2143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Monthly trip data is provided by Motivate, which runs Capital Bikeshare on behalf of municipal governments in DC, VA and MD</a:t>
            </a:r>
            <a:endParaRPr sz="3000"/>
          </a:p>
          <a:p>
            <a:pPr indent="-290512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25 monthly files</a:t>
            </a:r>
            <a:endParaRPr sz="3000"/>
          </a:p>
          <a:p>
            <a:pPr indent="-21431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Each record is a trip;  N=5.5M+</a:t>
            </a:r>
            <a:endParaRPr sz="3000"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https://www.capitalbikeshare.com/system-data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</p:txBody>
      </p:sp>
      <p:sp>
        <p:nvSpPr>
          <p:cNvPr id="108" name="Google Shape;108;p4"/>
          <p:cNvSpPr txBox="1"/>
          <p:nvPr/>
        </p:nvSpPr>
        <p:spPr>
          <a:xfrm>
            <a:off x="838200" y="6181344"/>
            <a:ext cx="100155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*Chicago Metropolitan Agency for Planning (CMAP), "Pandemic presents opportunity for communities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embrace biking and walking," website post, undated).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1525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>
            <p:ph idx="4294967295" type="title"/>
          </p:nvPr>
        </p:nvSpPr>
        <p:spPr>
          <a:xfrm>
            <a:off x="252675" y="82900"/>
            <a:ext cx="11022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Avenir"/>
              <a:buNone/>
            </a:pPr>
            <a:r>
              <a:rPr lang="en-US" sz="4260">
                <a:latin typeface="Avenir"/>
                <a:ea typeface="Avenir"/>
                <a:cs typeface="Avenir"/>
                <a:sym typeface="Avenir"/>
              </a:rPr>
              <a:t>Data Pipeline:  Merging Public Health Data</a:t>
            </a:r>
            <a:endParaRPr sz="426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455836" y="1027598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80904" y="1418400"/>
            <a:ext cx="649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wanted to see how bike sharing changed with key events in the pandemic and with cases rising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7521300" y="1418400"/>
            <a:ext cx="46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Added up counts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the report date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8066149" y="5091350"/>
            <a:ext cx="40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joined it to the Bike Share by date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" y="2118275"/>
            <a:ext cx="5321727" cy="1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406650" y="964825"/>
            <a:ext cx="89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dataset from: https://data.virginia.gov/Government/VDH-COVID-19-PublicUseDataset-Cases/bre9-aqqr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650" y="1794040"/>
            <a:ext cx="3359125" cy="18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5">
            <a:alphaModFix/>
          </a:blip>
          <a:srcRect b="0" l="0" r="16998" t="0"/>
          <a:stretch/>
        </p:blipFill>
        <p:spPr>
          <a:xfrm>
            <a:off x="252675" y="3679425"/>
            <a:ext cx="3469087" cy="310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6">
            <a:alphaModFix/>
          </a:blip>
          <a:srcRect b="1632" l="0" r="0" t="0"/>
          <a:stretch/>
        </p:blipFill>
        <p:spPr>
          <a:xfrm>
            <a:off x="3695787" y="3679425"/>
            <a:ext cx="4136096" cy="31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6"/>
          <p:cNvCxnSpPr/>
          <p:nvPr/>
        </p:nvCxnSpPr>
        <p:spPr>
          <a:xfrm flipH="1" rot="10800000">
            <a:off x="5915663" y="2653025"/>
            <a:ext cx="1847700" cy="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6"/>
          <p:cNvCxnSpPr/>
          <p:nvPr/>
        </p:nvCxnSpPr>
        <p:spPr>
          <a:xfrm>
            <a:off x="9771750" y="4003450"/>
            <a:ext cx="12000" cy="88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6"/>
          <p:cNvSpPr txBox="1"/>
          <p:nvPr/>
        </p:nvSpPr>
        <p:spPr>
          <a:xfrm>
            <a:off x="8196475" y="5460650"/>
            <a:ext cx="2084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5,737,818 rows × 25 columns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>
            <p:ph idx="4294967295"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Pipeline:  </a:t>
            </a:r>
            <a:r>
              <a:rPr lang="en-US" sz="4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Location Data</a:t>
            </a:r>
            <a:endParaRPr i="1" sz="5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245345" y="1962963"/>
            <a:ext cx="5270084" cy="473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Address did not include State </a:t>
            </a:r>
            <a:endParaRPr sz="24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Raw data had ~48K unique lat  / longs in March 2021 alone…but only 600 stations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Solutions: 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Clean lat/long by taking average per station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Reduce lat/long to a small table of about 600 unique values vice 5M+ records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GEOPY to reverse-code lat-long to get State, County,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Merge new geographic vars into larger file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8822" y="2137213"/>
            <a:ext cx="6362700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7939315" y="1762908"/>
            <a:ext cx="13798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Format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5966372" y="3808135"/>
            <a:ext cx="5687600" cy="2610843"/>
          </a:xfrm>
          <a:prstGeom prst="rect">
            <a:avLst/>
          </a:prstGeom>
          <a:solidFill>
            <a:srgbClr val="0085B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Once we got State, we decided to focus on Northern Virginia.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590,000 trips starting in VA Feb. 2019-March 2021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75" y="1784526"/>
            <a:ext cx="5760500" cy="4425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>
            <p:ph type="title"/>
          </p:nvPr>
        </p:nvSpPr>
        <p:spPr>
          <a:xfrm>
            <a:off x="669036" y="26281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400">
                <a:latin typeface="Avenir"/>
                <a:ea typeface="Avenir"/>
                <a:cs typeface="Avenir"/>
                <a:sym typeface="Avenir"/>
              </a:rPr>
              <a:t>Key Events and Patterns</a:t>
            </a:r>
            <a:endParaRPr sz="5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1799123" y="2875582"/>
            <a:ext cx="3176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6, 2020:  First US death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14:  First Death in Virginia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30:  VA Governor declares lockdown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4:  VA begins to reopen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475" y="1875925"/>
            <a:ext cx="5760500" cy="43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175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US" sz="5400">
                <a:latin typeface="Avenir"/>
                <a:ea typeface="Avenir"/>
                <a:cs typeface="Avenir"/>
                <a:sym typeface="Avenir"/>
              </a:rPr>
              <a:t>Impact on Time Choices</a:t>
            </a:r>
            <a:br>
              <a:rPr lang="en-US" sz="5400">
                <a:latin typeface="Avenir"/>
                <a:ea typeface="Avenir"/>
                <a:cs typeface="Avenir"/>
                <a:sym typeface="Avenir"/>
              </a:rPr>
            </a:br>
            <a:r>
              <a:rPr i="1" lang="en-US" sz="4733">
                <a:latin typeface="Avenir"/>
                <a:ea typeface="Avenir"/>
                <a:cs typeface="Avenir"/>
                <a:sym typeface="Avenir"/>
              </a:rPr>
              <a:t>Time of Day</a:t>
            </a:r>
            <a:endParaRPr i="1" sz="4733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669036" y="150132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2997"/>
          <a:stretch/>
        </p:blipFill>
        <p:spPr>
          <a:xfrm>
            <a:off x="300700" y="2683100"/>
            <a:ext cx="5920001" cy="416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0"/>
          <p:cNvPicPr preferRelativeResize="0"/>
          <p:nvPr/>
        </p:nvPicPr>
        <p:blipFill rotWithShape="1">
          <a:blip r:embed="rId4">
            <a:alphaModFix/>
          </a:blip>
          <a:srcRect b="0" l="0" r="0" t="1883"/>
          <a:stretch/>
        </p:blipFill>
        <p:spPr>
          <a:xfrm>
            <a:off x="6220700" y="2759775"/>
            <a:ext cx="5825524" cy="39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/>
        </p:nvSpPr>
        <p:spPr>
          <a:xfrm>
            <a:off x="669016" y="1639694"/>
            <a:ext cx="552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Trips were down throughout the day in March 2020 compared to March 2029.  But there were still a lot of trips during commuting hours.</a:t>
            </a: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6444402" y="1690145"/>
            <a:ext cx="537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June, commuting hour trips were much lower than in 2019.  But last afternoon trips were higher.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US" sz="5400">
                <a:latin typeface="Avenir"/>
                <a:ea typeface="Avenir"/>
                <a:cs typeface="Avenir"/>
                <a:sym typeface="Avenir"/>
              </a:rPr>
              <a:t>Impact on Time Choices</a:t>
            </a:r>
            <a:br>
              <a:rPr lang="en-US" sz="5400">
                <a:latin typeface="Avenir"/>
                <a:ea typeface="Avenir"/>
                <a:cs typeface="Avenir"/>
                <a:sym typeface="Avenir"/>
              </a:rPr>
            </a:br>
            <a:r>
              <a:rPr i="1" lang="en-US" sz="5066">
                <a:latin typeface="Avenir"/>
                <a:ea typeface="Avenir"/>
                <a:cs typeface="Avenir"/>
                <a:sym typeface="Avenir"/>
              </a:rPr>
              <a:t>Day of the Week</a:t>
            </a:r>
            <a:endParaRPr i="1" sz="5066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1321901" y="1849463"/>
            <a:ext cx="46289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March 2020  trips were way down every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of the week.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6617704" y="1863444"/>
            <a:ext cx="48441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June, there were ~500 more weekend trips than in 2019.</a:t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1782" y="2634129"/>
            <a:ext cx="5495984" cy="380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176" y="2583657"/>
            <a:ext cx="5580460" cy="38090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4697082" y="6347934"/>
            <a:ext cx="3841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Monday is “0” and Sunday is “6”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7227251a4_0_5"/>
          <p:cNvSpPr/>
          <p:nvPr/>
        </p:nvSpPr>
        <p:spPr>
          <a:xfrm>
            <a:off x="150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d7227251a4_0_5"/>
          <p:cNvSpPr txBox="1"/>
          <p:nvPr>
            <p:ph type="title"/>
          </p:nvPr>
        </p:nvSpPr>
        <p:spPr>
          <a:xfrm>
            <a:off x="838200" y="-5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en-US" sz="5000">
                <a:latin typeface="Avenir"/>
                <a:ea typeface="Avenir"/>
                <a:cs typeface="Avenir"/>
                <a:sym typeface="Avenir"/>
              </a:rPr>
              <a:t>Impact on Duration</a:t>
            </a:r>
            <a:endParaRPr i="1" sz="5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gd7227251a4_0_5"/>
          <p:cNvSpPr/>
          <p:nvPr/>
        </p:nvSpPr>
        <p:spPr>
          <a:xfrm>
            <a:off x="669036" y="11146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d7227251a4_0_5"/>
          <p:cNvSpPr txBox="1"/>
          <p:nvPr/>
        </p:nvSpPr>
        <p:spPr>
          <a:xfrm>
            <a:off x="7292854" y="1413344"/>
            <a:ext cx="4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d7227251a4_0_5"/>
          <p:cNvSpPr txBox="1"/>
          <p:nvPr/>
        </p:nvSpPr>
        <p:spPr>
          <a:xfrm>
            <a:off x="1002275" y="3096375"/>
            <a:ext cx="469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take longer bike rides suggesting that they are riding bikes more for leisure or extended personal use rather than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to/from work!</a:t>
            </a:r>
            <a:endParaRPr/>
          </a:p>
        </p:txBody>
      </p:sp>
      <p:pic>
        <p:nvPicPr>
          <p:cNvPr id="180" name="Google Shape;180;gd7227251a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625" y="1160013"/>
            <a:ext cx="5459349" cy="55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2021-04-15T01:34:40Z</dcterms:created>
  <dc:creator>carol Moore</dc:creator>
</cp:coreProperties>
</file>