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3820"/>
  </p:normalViewPr>
  <p:slideViewPr>
    <p:cSldViewPr>
      <p:cViewPr>
        <p:scale>
          <a:sx n="33" d="100"/>
          <a:sy n="33" d="100"/>
        </p:scale>
        <p:origin x="12" y="-2337"/>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77933" y="3961535"/>
            <a:ext cx="9632855" cy="8328508"/>
            <a:chOff x="530930" y="12808367"/>
            <a:chExt cx="12267704" cy="13637457"/>
          </a:xfrm>
        </p:grpSpPr>
        <p:sp>
          <p:nvSpPr>
            <p:cNvPr id="2" name="Rectangle 1"/>
            <p:cNvSpPr/>
            <p:nvPr/>
          </p:nvSpPr>
          <p:spPr>
            <a:xfrm>
              <a:off x="530930" y="14199437"/>
              <a:ext cx="12222090" cy="12246387"/>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Australia suffered from massive bushfires in the early of this year, and experts estimated that Australia's bush fires will become more frequent and more intense as climate change worsens. Therefore, global concerns about global warming start to rise.</a:t>
              </a:r>
            </a:p>
            <a:p>
              <a:r>
                <a:rPr lang="en-US" sz="3200" dirty="0">
                  <a:latin typeface="Arial" panose="020B0604020202020204" pitchFamily="34" charset="0"/>
                  <a:cs typeface="Arial" panose="020B0604020202020204" pitchFamily="34" charset="0"/>
                </a:rPr>
                <a:t>Global warming is the rise of the average temperature of Earth’s climate system. It is believed that the average global temperature has increased at the fastest rate in the past 50 years, but there are some opinions argue that the global warming is not as serious as the public believes. </a:t>
              </a:r>
            </a:p>
            <a:p>
              <a:r>
                <a:rPr lang="en-US" sz="3200" dirty="0">
                  <a:latin typeface="Arial" panose="020B0604020202020204" pitchFamily="34" charset="0"/>
                  <a:cs typeface="Arial" panose="020B0604020202020204" pitchFamily="34" charset="0"/>
                </a:rPr>
                <a:t>This poster will discuss how to use data analytics techniques to visualize the climate change and predict the future temperature.</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a:solidFill>
                  <a:schemeClr val="accent2"/>
                </a:solidFill>
                <a:latin typeface="Verdana" charset="0"/>
                <a:ea typeface="Verdana" charset="0"/>
                <a:cs typeface="Verdana" charset="0"/>
              </a:rPr>
              <a:t>Data Analysis On Global Warming</a:t>
            </a: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800" dirty="0">
                <a:solidFill>
                  <a:srgbClr val="333399"/>
                </a:solidFill>
                <a:latin typeface="Arial Black" pitchFamily="-108" charset="0"/>
                <a:ea typeface="Arial Black" pitchFamily="-108" charset="0"/>
                <a:cs typeface="Arial Black" pitchFamily="-108" charset="0"/>
                <a:sym typeface="Arial Black" pitchFamily="-108" charset="0"/>
              </a:rPr>
              <a:t>Junjie Ding dingj4@rpi.edu</a:t>
            </a:r>
          </a:p>
          <a:p>
            <a:pPr marL="17574">
              <a:spcBef>
                <a:spcPts val="667"/>
              </a:spcBef>
            </a:pP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rgbClr val="333399"/>
                </a:solidFill>
                <a:latin typeface="Arial Black" charset="0"/>
                <a:ea typeface="Arial Black" charset="0"/>
                <a:cs typeface="Arial Black" charset="0"/>
                <a:sym typeface="Arial Black" pitchFamily="-108" charset="0"/>
              </a:rPr>
              <a:t>1</a:t>
            </a:r>
            <a:r>
              <a:rPr lang="en-US" sz="2000" b="1" dirty="0">
                <a:solidFill>
                  <a:srgbClr val="333399"/>
                </a:solidFill>
                <a:latin typeface="Arial Black"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1254685" y="26856238"/>
            <a:ext cx="83155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ts val="0"/>
              </a:spcBef>
              <a:spcAft>
                <a:spcPts val="0"/>
              </a:spcAft>
            </a:pPr>
            <a:r>
              <a:rPr lang="en-US" sz="2400" i="1" dirty="0">
                <a:latin typeface="Arial" panose="020B0604020202020204" pitchFamily="34" charset="0"/>
                <a:cs typeface="Arial" panose="020B0604020202020204" pitchFamily="34" charset="0"/>
              </a:rPr>
              <a:t>Figure 13,,14,15,16: plots of the parameters and coefficients of fitted model</a:t>
            </a:r>
          </a:p>
        </p:txBody>
      </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446293" y="13490805"/>
            <a:ext cx="9605363" cy="7725564"/>
            <a:chOff x="576544" y="12808370"/>
            <a:chExt cx="12227388" cy="12650167"/>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499"/>
              <a:ext cx="12222089" cy="11440038"/>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This poster will explore if the global average temperature increased in the past 200 years. In addition, the poster will explore what will our future temperature be based on the historical data to know if we will experience global warming. There are some existing climate models that can predict the temperature in the next few days accurately (e.g. Weather forecasting), but it is difficult to get accurate predictions of the future temperature in long-term. However, we need to have long-term predictions of the average temperature in order to study the impact of global warming. This poster will use ARIMA model and Linear regression model to make predictions of the future temperature.</a:t>
              </a:r>
              <a:endParaRPr lang="en-US" sz="3200" b="1" dirty="0">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70"/>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Area</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411031" y="3926725"/>
            <a:ext cx="10024479" cy="21276730"/>
            <a:chOff x="399663" y="14595827"/>
            <a:chExt cx="12760910" cy="33464428"/>
          </a:xfrm>
        </p:grpSpPr>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40300" y="46549857"/>
              <a:ext cx="12532302" cy="1510398"/>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Models</a:t>
              </a:r>
            </a:p>
          </p:txBody>
        </p:sp>
        <p:sp>
          <p:nvSpPr>
            <p:cNvPr id="121" name="Rectangle 120">
              <a:extLst>
                <a:ext uri="{FF2B5EF4-FFF2-40B4-BE49-F238E27FC236}">
                  <a16:creationId xmlns:a16="http://schemas.microsoft.com/office/drawing/2014/main" id="{365F9F17-D4B9-DB4C-8FF5-D135122BF044}"/>
                </a:ext>
              </a:extLst>
            </p:cNvPr>
            <p:cNvSpPr/>
            <p:nvPr/>
          </p:nvSpPr>
          <p:spPr>
            <a:xfrm>
              <a:off x="399663" y="14595827"/>
              <a:ext cx="12760910" cy="10601277"/>
            </a:xfrm>
            <a:prstGeom prst="rect">
              <a:avLst/>
            </a:prstGeom>
          </p:spPr>
          <p:txBody>
            <a:bodyPr wrap="square">
              <a:spAutoFit/>
            </a:bodyPr>
            <a:lstStyle/>
            <a:p>
              <a:pPr algn="just">
                <a:spcBef>
                  <a:spcPts val="0"/>
                </a:spcBef>
                <a:spcAft>
                  <a:spcPts val="0"/>
                </a:spcAft>
              </a:pPr>
              <a:endParaRPr lang="en-US" sz="3200" b="1"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Figure 2</a:t>
              </a:r>
            </a:p>
            <a:p>
              <a:pPr algn="just">
                <a:spcBef>
                  <a:spcPts val="0"/>
                </a:spcBef>
                <a:spcAft>
                  <a:spcPts val="0"/>
                </a:spcAft>
              </a:pPr>
              <a:r>
                <a:rPr lang="en-US" sz="2400" i="1" dirty="0">
                  <a:latin typeface="Arial" panose="020B0604020202020204" pitchFamily="34" charset="0"/>
                  <a:cs typeface="Arial" panose="020B0604020202020204" pitchFamily="34" charset="0"/>
                </a:rPr>
                <a:t>Figure 1: solar irradiance since 1600</a:t>
              </a:r>
            </a:p>
            <a:p>
              <a:pPr algn="just">
                <a:spcBef>
                  <a:spcPts val="0"/>
                </a:spcBef>
                <a:spcAft>
                  <a:spcPts val="0"/>
                </a:spcAft>
              </a:pPr>
              <a:r>
                <a:rPr lang="en-US" sz="2400" i="1" dirty="0">
                  <a:latin typeface="Arial" panose="020B0604020202020204" pitchFamily="34" charset="0"/>
                  <a:cs typeface="Arial" panose="020B0604020202020204" pitchFamily="34" charset="0"/>
                </a:rPr>
                <a:t>Figure 2: global average temperature since 1750</a:t>
              </a: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2400" dirty="0">
                <a:latin typeface="Arial" panose="020B0604020202020204" pitchFamily="34" charset="0"/>
                <a:cs typeface="Arial" panose="020B0604020202020204" pitchFamily="34" charset="0"/>
              </a:endParaRPr>
            </a:p>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429615" y="21961417"/>
            <a:ext cx="9617878" cy="972013"/>
            <a:chOff x="555313" y="13585220"/>
            <a:chExt cx="12243320" cy="1591617"/>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19301"/>
              <a:ext cx="12222089" cy="957536"/>
            </a:xfrm>
            <a:prstGeom prst="rect">
              <a:avLst/>
            </a:prstGeom>
          </p:spPr>
          <p:txBody>
            <a:bodyPr wrap="square">
              <a:spAutoFit/>
            </a:bodyPr>
            <a:lstStyle/>
            <a:p>
              <a:pPr marL="457200" indent="-457200" algn="just">
                <a:spcBef>
                  <a:spcPts val="0"/>
                </a:spcBef>
                <a:spcAft>
                  <a:spcPts val="0"/>
                </a:spcAft>
                <a:buAutoNum type="arabicPeriod"/>
              </a:pPr>
              <a:endParaRPr lang="en-US" sz="3200" b="1" dirty="0">
                <a:solidFill>
                  <a:srgbClr val="FF0000"/>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55313" y="13585220"/>
              <a:ext cx="12222089"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Datasets</a:t>
              </a:r>
            </a:p>
          </p:txBody>
        </p:sp>
      </p:gr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531380" y="38603237"/>
            <a:ext cx="30344702"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Land temperature Data: </a:t>
            </a:r>
            <a:r>
              <a:rPr lang="en-US" sz="2000" dirty="0">
                <a:latin typeface="Verdana" panose="020B0604030504040204" pitchFamily="34" charset="0"/>
                <a:ea typeface="Verdana" panose="020B0604030504040204" pitchFamily="34" charset="0"/>
              </a:rPr>
              <a:t>http://berkeleyearth.org/data/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Solar Irradiance Dataset https://lasp.colorado.edu/lisird/data/historical_tsi/</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How to use ARIMA model in R: </a:t>
            </a:r>
            <a:r>
              <a:rPr lang="en-US" sz="2000" dirty="0">
                <a:latin typeface="Verdana" panose="020B0604030504040204" pitchFamily="34" charset="0"/>
                <a:ea typeface="Verdana" panose="020B0604030504040204" pitchFamily="34" charset="0"/>
              </a:rPr>
              <a:t>https://blogs.oracle.com/datascience/introduction-to-forecasting-with-arima-in-r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Linear </a:t>
            </a:r>
            <a:r>
              <a:rPr lang="en-US" sz="2000">
                <a:solidFill>
                  <a:schemeClr val="tx1"/>
                </a:solidFill>
                <a:latin typeface="Verdana" pitchFamily="-108" charset="0"/>
                <a:ea typeface="Verdana" pitchFamily="-108" charset="0"/>
                <a:cs typeface="Verdana" pitchFamily="-108" charset="0"/>
                <a:sym typeface="Verdana" pitchFamily="-108" charset="0"/>
              </a:rPr>
              <a:t>regression model in R: </a:t>
            </a:r>
            <a:r>
              <a:rPr lang="en-US" sz="2000" dirty="0">
                <a:latin typeface="Verdana" panose="020B0604030504040204" pitchFamily="34" charset="0"/>
                <a:ea typeface="Verdana" panose="020B0604030504040204" pitchFamily="34" charset="0"/>
              </a:rPr>
              <a:t>http://r-statistics.co/Linear-Regression.html</a:t>
            </a:r>
            <a:endParaRPr lang="en-US" sz="2000" dirty="0">
              <a:solidFill>
                <a:schemeClr val="tx1"/>
              </a:solidFill>
              <a:latin typeface="Verdana" panose="020B0604030504040204" pitchFamily="34" charset="0"/>
              <a:ea typeface="Verdana" panose="020B0604030504040204" pitchFamily="34"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R visualization: https://</a:t>
            </a:r>
            <a:r>
              <a:rPr lang="en-US" sz="2000" dirty="0" err="1">
                <a:solidFill>
                  <a:schemeClr val="tx1"/>
                </a:solidFill>
                <a:latin typeface="Verdana" pitchFamily="-108" charset="0"/>
                <a:ea typeface="Verdana" pitchFamily="-108" charset="0"/>
                <a:cs typeface="Verdana" pitchFamily="-108" charset="0"/>
                <a:sym typeface="Verdana" pitchFamily="-108" charset="0"/>
              </a:rPr>
              <a:t>www.analyticsvidhya.com</a:t>
            </a:r>
            <a:r>
              <a:rPr lang="en-US" sz="2000" dirty="0">
                <a:solidFill>
                  <a:schemeClr val="tx1"/>
                </a:solidFill>
                <a:latin typeface="Verdana" pitchFamily="-108" charset="0"/>
                <a:ea typeface="Verdana" pitchFamily="-108" charset="0"/>
                <a:cs typeface="Verdana" pitchFamily="-108" charset="0"/>
                <a:sym typeface="Verdana" pitchFamily="-108" charset="0"/>
              </a:rPr>
              <a:t>/blog/2015/07/guide-data-visualization-r/</a:t>
            </a: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6"/>
          <a:stretch>
            <a:fillRect/>
          </a:stretch>
        </p:blipFill>
        <p:spPr>
          <a:xfrm>
            <a:off x="26018343" y="814697"/>
            <a:ext cx="4249229" cy="1207167"/>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7"/>
          <a:stretch>
            <a:fillRect/>
          </a:stretch>
        </p:blipFill>
        <p:spPr>
          <a:xfrm>
            <a:off x="4849009" y="1730620"/>
            <a:ext cx="4249229" cy="2134316"/>
          </a:xfrm>
          <a:prstGeom prst="rect">
            <a:avLst/>
          </a:prstGeom>
        </p:spPr>
      </p:pic>
      <p:sp>
        <p:nvSpPr>
          <p:cNvPr id="3" name="Rectangle 2">
            <a:extLst>
              <a:ext uri="{FF2B5EF4-FFF2-40B4-BE49-F238E27FC236}">
                <a16:creationId xmlns:a16="http://schemas.microsoft.com/office/drawing/2014/main" id="{841FEFD2-1AD3-4FC6-9868-FEE1CBA42A13}"/>
              </a:ext>
            </a:extLst>
          </p:cNvPr>
          <p:cNvSpPr/>
          <p:nvPr/>
        </p:nvSpPr>
        <p:spPr>
          <a:xfrm>
            <a:off x="531379" y="22881855"/>
            <a:ext cx="9452882" cy="11397992"/>
          </a:xfrm>
          <a:prstGeom prst="rect">
            <a:avLst/>
          </a:prstGeom>
        </p:spPr>
        <p:txBody>
          <a:bodyPr wrap="square">
            <a:spAutoFit/>
          </a:bodyPr>
          <a:lstStyle/>
          <a:p>
            <a:pPr>
              <a:spcBef>
                <a:spcPts val="0"/>
              </a:spcBef>
              <a:spcAft>
                <a:spcPts val="800"/>
              </a:spcAft>
            </a:pPr>
            <a:r>
              <a:rPr lang="en-US" sz="3600" b="1" u="sng" dirty="0">
                <a:latin typeface="Arial" panose="020B0604020202020204" pitchFamily="34" charset="0"/>
                <a:cs typeface="Arial" panose="020B0604020202020204" pitchFamily="34" charset="0"/>
              </a:rPr>
              <a:t>1. Data description: </a:t>
            </a:r>
          </a:p>
          <a:p>
            <a:pPr marL="0" marR="0">
              <a:spcBef>
                <a:spcPts val="0"/>
              </a:spcBef>
              <a:spcAft>
                <a:spcPts val="800"/>
              </a:spcAft>
            </a:pPr>
            <a:r>
              <a:rPr lang="en-US" sz="3200" dirty="0">
                <a:latin typeface="Arial" panose="020B0604020202020204" pitchFamily="34" charset="0"/>
                <a:ea typeface="DengXian" panose="02010600030101010101" pitchFamily="2" charset="-122"/>
                <a:cs typeface="Arial" panose="020B0604020202020204" pitchFamily="34" charset="0"/>
              </a:rPr>
              <a:t>One of the purposes of this project is to see whether the global average temperature is increasing, so I need to find a dataset that contains the historical data of average temperature. The first dataset I use in this project is land surface temperature dataset from Berkeley Earth. This dataset contains monthly average temperature of major cities across the world since 1750. Since according to the scientists, global warming happens when carbon dioxide and other greenhouses gases gathered in the atmosphere and absorbed solar radiation that have bounced off the earth’s temperature, I also use the historical total solar irradiance reconstruction dataset and three major greenhouse gases emission dataset in this project. The source of historical total solar irradiance reconstruction dataset is LASP interactive solar irradiance datacenter of University of Colorado.</a:t>
            </a:r>
            <a:r>
              <a:rPr lang="en-US" sz="1200" dirty="0">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800"/>
              </a:spcAft>
            </a:pP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a:spcBef>
                <a:spcPts val="0"/>
              </a:spcBef>
              <a:spcAft>
                <a:spcPts val="800"/>
              </a:spcAft>
            </a:pPr>
            <a:r>
              <a:rPr lang="en-US" sz="3600" b="1" u="sng" dirty="0">
                <a:latin typeface="Arial" panose="020B0604020202020204" pitchFamily="34" charset="0"/>
                <a:cs typeface="Arial" panose="020B0604020202020204" pitchFamily="34" charset="0"/>
              </a:rPr>
              <a:t>2. Data analysis: </a:t>
            </a:r>
          </a:p>
          <a:p>
            <a:pPr marL="0" marR="0">
              <a:spcBef>
                <a:spcPts val="0"/>
              </a:spcBef>
              <a:spcAft>
                <a:spcPts val="80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59" name="Picture 58">
            <a:extLst>
              <a:ext uri="{FF2B5EF4-FFF2-40B4-BE49-F238E27FC236}">
                <a16:creationId xmlns:a16="http://schemas.microsoft.com/office/drawing/2014/main" id="{80C993A8-7264-43B0-8DEF-5363D60F30C7}"/>
              </a:ext>
            </a:extLst>
          </p:cNvPr>
          <p:cNvPicPr/>
          <p:nvPr/>
        </p:nvPicPr>
        <p:blipFill>
          <a:blip r:embed="rId8"/>
          <a:stretch>
            <a:fillRect/>
          </a:stretch>
        </p:blipFill>
        <p:spPr>
          <a:xfrm>
            <a:off x="531379" y="33977140"/>
            <a:ext cx="7825401" cy="3465421"/>
          </a:xfrm>
          <a:prstGeom prst="rect">
            <a:avLst/>
          </a:prstGeom>
        </p:spPr>
      </p:pic>
      <p:sp>
        <p:nvSpPr>
          <p:cNvPr id="5" name="Rectangle 4">
            <a:extLst>
              <a:ext uri="{FF2B5EF4-FFF2-40B4-BE49-F238E27FC236}">
                <a16:creationId xmlns:a16="http://schemas.microsoft.com/office/drawing/2014/main" id="{6977A9F1-B5D4-4343-A6CE-598B716E3F63}"/>
              </a:ext>
            </a:extLst>
          </p:cNvPr>
          <p:cNvSpPr/>
          <p:nvPr/>
        </p:nvSpPr>
        <p:spPr>
          <a:xfrm>
            <a:off x="17260642" y="14340733"/>
            <a:ext cx="131478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4</a:t>
            </a:r>
            <a:endParaRPr lang="en-US" dirty="0"/>
          </a:p>
        </p:txBody>
      </p:sp>
      <p:pic>
        <p:nvPicPr>
          <p:cNvPr id="60" name="Picture 59">
            <a:extLst>
              <a:ext uri="{FF2B5EF4-FFF2-40B4-BE49-F238E27FC236}">
                <a16:creationId xmlns:a16="http://schemas.microsoft.com/office/drawing/2014/main" id="{6798DFAA-2EAA-41AB-8B33-F30120D76A5B}"/>
              </a:ext>
            </a:extLst>
          </p:cNvPr>
          <p:cNvPicPr/>
          <p:nvPr/>
        </p:nvPicPr>
        <p:blipFill>
          <a:blip r:embed="rId9"/>
          <a:stretch>
            <a:fillRect/>
          </a:stretch>
        </p:blipFill>
        <p:spPr>
          <a:xfrm>
            <a:off x="10341083" y="3913514"/>
            <a:ext cx="10140337" cy="3986089"/>
          </a:xfrm>
          <a:prstGeom prst="rect">
            <a:avLst/>
          </a:prstGeom>
        </p:spPr>
      </p:pic>
      <p:pic>
        <p:nvPicPr>
          <p:cNvPr id="61" name="Picture 60">
            <a:extLst>
              <a:ext uri="{FF2B5EF4-FFF2-40B4-BE49-F238E27FC236}">
                <a16:creationId xmlns:a16="http://schemas.microsoft.com/office/drawing/2014/main" id="{A0916BF2-0EF4-4788-85C2-6DAA49CFC626}"/>
              </a:ext>
            </a:extLst>
          </p:cNvPr>
          <p:cNvPicPr/>
          <p:nvPr/>
        </p:nvPicPr>
        <p:blipFill>
          <a:blip r:embed="rId10"/>
          <a:stretch>
            <a:fillRect/>
          </a:stretch>
        </p:blipFill>
        <p:spPr>
          <a:xfrm>
            <a:off x="10578482" y="9214686"/>
            <a:ext cx="4832769" cy="4976505"/>
          </a:xfrm>
          <a:prstGeom prst="rect">
            <a:avLst/>
          </a:prstGeom>
        </p:spPr>
      </p:pic>
      <p:pic>
        <p:nvPicPr>
          <p:cNvPr id="62" name="Picture 61">
            <a:extLst>
              <a:ext uri="{FF2B5EF4-FFF2-40B4-BE49-F238E27FC236}">
                <a16:creationId xmlns:a16="http://schemas.microsoft.com/office/drawing/2014/main" id="{9B6A8C15-AD46-40AC-8F5E-67431949C3A9}"/>
              </a:ext>
            </a:extLst>
          </p:cNvPr>
          <p:cNvPicPr/>
          <p:nvPr/>
        </p:nvPicPr>
        <p:blipFill>
          <a:blip r:embed="rId11"/>
          <a:stretch>
            <a:fillRect/>
          </a:stretch>
        </p:blipFill>
        <p:spPr>
          <a:xfrm>
            <a:off x="16048114" y="9167305"/>
            <a:ext cx="4318289" cy="4976505"/>
          </a:xfrm>
          <a:prstGeom prst="rect">
            <a:avLst/>
          </a:prstGeom>
        </p:spPr>
      </p:pic>
      <p:sp>
        <p:nvSpPr>
          <p:cNvPr id="63" name="Rectangle 62">
            <a:extLst>
              <a:ext uri="{FF2B5EF4-FFF2-40B4-BE49-F238E27FC236}">
                <a16:creationId xmlns:a16="http://schemas.microsoft.com/office/drawing/2014/main" id="{53A3F082-621F-4BBC-B4DE-88B13013EB15}"/>
              </a:ext>
            </a:extLst>
          </p:cNvPr>
          <p:cNvSpPr/>
          <p:nvPr/>
        </p:nvSpPr>
        <p:spPr>
          <a:xfrm>
            <a:off x="12011872" y="14323703"/>
            <a:ext cx="131478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3</a:t>
            </a:r>
            <a:endParaRPr lang="en-US" dirty="0"/>
          </a:p>
        </p:txBody>
      </p:sp>
      <p:sp>
        <p:nvSpPr>
          <p:cNvPr id="64" name="Rectangle 63">
            <a:extLst>
              <a:ext uri="{FF2B5EF4-FFF2-40B4-BE49-F238E27FC236}">
                <a16:creationId xmlns:a16="http://schemas.microsoft.com/office/drawing/2014/main" id="{C10CF861-B90A-43EF-A51C-B714B8A03B78}"/>
              </a:ext>
            </a:extLst>
          </p:cNvPr>
          <p:cNvSpPr/>
          <p:nvPr/>
        </p:nvSpPr>
        <p:spPr>
          <a:xfrm>
            <a:off x="3643476" y="37683209"/>
            <a:ext cx="131478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1</a:t>
            </a:r>
            <a:endParaRPr lang="en-US" dirty="0"/>
          </a:p>
        </p:txBody>
      </p:sp>
      <p:pic>
        <p:nvPicPr>
          <p:cNvPr id="65" name="Picture 64">
            <a:extLst>
              <a:ext uri="{FF2B5EF4-FFF2-40B4-BE49-F238E27FC236}">
                <a16:creationId xmlns:a16="http://schemas.microsoft.com/office/drawing/2014/main" id="{68A5F27A-83AB-4263-BA67-1BFC079B9BE5}"/>
              </a:ext>
            </a:extLst>
          </p:cNvPr>
          <p:cNvPicPr/>
          <p:nvPr/>
        </p:nvPicPr>
        <p:blipFill>
          <a:blip r:embed="rId12"/>
          <a:stretch>
            <a:fillRect/>
          </a:stretch>
        </p:blipFill>
        <p:spPr>
          <a:xfrm>
            <a:off x="10735210" y="14937906"/>
            <a:ext cx="4426495" cy="4206845"/>
          </a:xfrm>
          <a:prstGeom prst="rect">
            <a:avLst/>
          </a:prstGeom>
        </p:spPr>
      </p:pic>
      <p:pic>
        <p:nvPicPr>
          <p:cNvPr id="66" name="Picture 65">
            <a:extLst>
              <a:ext uri="{FF2B5EF4-FFF2-40B4-BE49-F238E27FC236}">
                <a16:creationId xmlns:a16="http://schemas.microsoft.com/office/drawing/2014/main" id="{4D709A36-39F1-4AD6-930A-5D6039DFFCEB}"/>
              </a:ext>
            </a:extLst>
          </p:cNvPr>
          <p:cNvPicPr/>
          <p:nvPr/>
        </p:nvPicPr>
        <p:blipFill>
          <a:blip r:embed="rId13"/>
          <a:stretch>
            <a:fillRect/>
          </a:stretch>
        </p:blipFill>
        <p:spPr>
          <a:xfrm>
            <a:off x="16295701" y="14920917"/>
            <a:ext cx="4318289" cy="4206851"/>
          </a:xfrm>
          <a:prstGeom prst="rect">
            <a:avLst/>
          </a:prstGeom>
        </p:spPr>
      </p:pic>
      <p:sp>
        <p:nvSpPr>
          <p:cNvPr id="68" name="Rectangle 67">
            <a:extLst>
              <a:ext uri="{FF2B5EF4-FFF2-40B4-BE49-F238E27FC236}">
                <a16:creationId xmlns:a16="http://schemas.microsoft.com/office/drawing/2014/main" id="{8C0F5483-664E-4086-B9AA-18FC482D6D29}"/>
              </a:ext>
            </a:extLst>
          </p:cNvPr>
          <p:cNvSpPr/>
          <p:nvPr/>
        </p:nvSpPr>
        <p:spPr>
          <a:xfrm>
            <a:off x="12011872" y="19265558"/>
            <a:ext cx="131478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5</a:t>
            </a:r>
            <a:endParaRPr lang="en-US" dirty="0"/>
          </a:p>
        </p:txBody>
      </p:sp>
      <p:sp>
        <p:nvSpPr>
          <p:cNvPr id="69" name="Rectangle 68">
            <a:extLst>
              <a:ext uri="{FF2B5EF4-FFF2-40B4-BE49-F238E27FC236}">
                <a16:creationId xmlns:a16="http://schemas.microsoft.com/office/drawing/2014/main" id="{2B93BB09-233F-402D-8A01-40EAA03D9FC0}"/>
              </a:ext>
            </a:extLst>
          </p:cNvPr>
          <p:cNvSpPr/>
          <p:nvPr/>
        </p:nvSpPr>
        <p:spPr>
          <a:xfrm>
            <a:off x="17235809" y="19284985"/>
            <a:ext cx="131478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6</a:t>
            </a:r>
            <a:endParaRPr lang="en-US" dirty="0"/>
          </a:p>
        </p:txBody>
      </p:sp>
      <p:sp>
        <p:nvSpPr>
          <p:cNvPr id="6" name="Rectangle 5">
            <a:extLst>
              <a:ext uri="{FF2B5EF4-FFF2-40B4-BE49-F238E27FC236}">
                <a16:creationId xmlns:a16="http://schemas.microsoft.com/office/drawing/2014/main" id="{C8087B4A-908D-4696-A3DF-69A5F8C67CFB}"/>
              </a:ext>
            </a:extLst>
          </p:cNvPr>
          <p:cNvSpPr/>
          <p:nvPr/>
        </p:nvSpPr>
        <p:spPr>
          <a:xfrm>
            <a:off x="10411031" y="19850773"/>
            <a:ext cx="15633700" cy="830997"/>
          </a:xfrm>
          <a:prstGeom prst="rect">
            <a:avLst/>
          </a:prstGeom>
        </p:spPr>
        <p:txBody>
          <a:bodyPr>
            <a:spAutoFit/>
          </a:bodyPr>
          <a:lstStyle/>
          <a:p>
            <a:pPr algn="just">
              <a:spcBef>
                <a:spcPts val="0"/>
              </a:spcBef>
              <a:spcAft>
                <a:spcPts val="0"/>
              </a:spcAft>
            </a:pPr>
            <a:r>
              <a:rPr lang="en-US" sz="2400" i="1" dirty="0">
                <a:latin typeface="Arial" panose="020B0604020202020204" pitchFamily="34" charset="0"/>
                <a:cs typeface="Arial" panose="020B0604020202020204" pitchFamily="34" charset="0"/>
              </a:rPr>
              <a:t>Figure 3,4,5: three major greenhouse gas emission since 1960</a:t>
            </a:r>
          </a:p>
          <a:p>
            <a:pPr algn="just">
              <a:spcBef>
                <a:spcPts val="0"/>
              </a:spcBef>
              <a:spcAft>
                <a:spcPts val="0"/>
              </a:spcAft>
            </a:pPr>
            <a:r>
              <a:rPr lang="en-US" sz="2400" i="1" dirty="0">
                <a:latin typeface="Arial" panose="020B0604020202020204" pitchFamily="34" charset="0"/>
                <a:cs typeface="Arial" panose="020B0604020202020204" pitchFamily="34" charset="0"/>
              </a:rPr>
              <a:t>Figure 6: land average temperature of selected countries since 1960</a:t>
            </a:r>
          </a:p>
        </p:txBody>
      </p:sp>
      <p:sp>
        <p:nvSpPr>
          <p:cNvPr id="9" name="Rectangle 8">
            <a:extLst>
              <a:ext uri="{FF2B5EF4-FFF2-40B4-BE49-F238E27FC236}">
                <a16:creationId xmlns:a16="http://schemas.microsoft.com/office/drawing/2014/main" id="{283D9E13-7B5F-464F-B282-D1AB1BBF39D3}"/>
              </a:ext>
            </a:extLst>
          </p:cNvPr>
          <p:cNvSpPr/>
          <p:nvPr/>
        </p:nvSpPr>
        <p:spPr>
          <a:xfrm>
            <a:off x="10578482" y="20938962"/>
            <a:ext cx="9248599" cy="3046988"/>
          </a:xfrm>
          <a:prstGeom prst="rect">
            <a:avLst/>
          </a:prstGeom>
        </p:spPr>
        <p:txBody>
          <a:bodyPr wrap="square">
            <a:spAutoFit/>
          </a:bodyPr>
          <a:lstStyle/>
          <a:p>
            <a:r>
              <a:rPr lang="en-US" sz="3200" dirty="0">
                <a:latin typeface="Arial" panose="020B0604020202020204" pitchFamily="34" charset="0"/>
                <a:ea typeface="DengXian" panose="02010600030101010101" pitchFamily="2" charset="-122"/>
                <a:cs typeface="Arial" panose="020B0604020202020204" pitchFamily="34" charset="0"/>
              </a:rPr>
              <a:t>From Figure 1, the solar irradiance fluctuates, but there is not a clear trend shows that the solar irradiance level increased since 1700. </a:t>
            </a:r>
          </a:p>
          <a:p>
            <a:r>
              <a:rPr lang="en-US" sz="3200" dirty="0">
                <a:latin typeface="Arial" panose="020B0604020202020204" pitchFamily="34" charset="0"/>
                <a:cs typeface="Arial" panose="020B0604020202020204" pitchFamily="34" charset="0"/>
              </a:rPr>
              <a:t>From Figure 2, it is clear that the global temperature has increased for last 200 years and it increased rapidly in the past 50 years.</a:t>
            </a:r>
          </a:p>
        </p:txBody>
      </p:sp>
      <p:sp>
        <p:nvSpPr>
          <p:cNvPr id="11" name="Rectangle 10">
            <a:extLst>
              <a:ext uri="{FF2B5EF4-FFF2-40B4-BE49-F238E27FC236}">
                <a16:creationId xmlns:a16="http://schemas.microsoft.com/office/drawing/2014/main" id="{D3560695-C314-404D-B5C2-A7383CF1D531}"/>
              </a:ext>
            </a:extLst>
          </p:cNvPr>
          <p:cNvSpPr/>
          <p:nvPr/>
        </p:nvSpPr>
        <p:spPr>
          <a:xfrm>
            <a:off x="10498491" y="25498878"/>
            <a:ext cx="3818096" cy="646331"/>
          </a:xfrm>
          <a:prstGeom prst="rect">
            <a:avLst/>
          </a:prstGeom>
        </p:spPr>
        <p:txBody>
          <a:bodyPr wrap="none">
            <a:spAutoFit/>
          </a:bodyPr>
          <a:lstStyle/>
          <a:p>
            <a:pPr>
              <a:spcBef>
                <a:spcPts val="0"/>
              </a:spcBef>
              <a:spcAft>
                <a:spcPts val="800"/>
              </a:spcAft>
            </a:pPr>
            <a:r>
              <a:rPr lang="en-US" sz="3600" b="1" u="sng" dirty="0">
                <a:latin typeface="Arial" panose="020B0604020202020204" pitchFamily="34" charset="0"/>
                <a:cs typeface="Arial" panose="020B0604020202020204" pitchFamily="34" charset="0"/>
              </a:rPr>
              <a:t>1. ARIMA model:</a:t>
            </a:r>
          </a:p>
        </p:txBody>
      </p:sp>
      <p:sp>
        <p:nvSpPr>
          <p:cNvPr id="13" name="Rectangle 12">
            <a:extLst>
              <a:ext uri="{FF2B5EF4-FFF2-40B4-BE49-F238E27FC236}">
                <a16:creationId xmlns:a16="http://schemas.microsoft.com/office/drawing/2014/main" id="{8005E6FF-338F-4D55-9398-43355A2B9412}"/>
              </a:ext>
            </a:extLst>
          </p:cNvPr>
          <p:cNvSpPr/>
          <p:nvPr/>
        </p:nvSpPr>
        <p:spPr>
          <a:xfrm>
            <a:off x="10609885" y="26177807"/>
            <a:ext cx="2803973" cy="584775"/>
          </a:xfrm>
          <a:prstGeom prst="rect">
            <a:avLst/>
          </a:prstGeom>
        </p:spPr>
        <p:txBody>
          <a:bodyPr wrap="none">
            <a:spAutoFit/>
          </a:bodyPr>
          <a:lstStyle/>
          <a:p>
            <a:r>
              <a:rPr lang="en-US" sz="3200" dirty="0">
                <a:latin typeface="Arial" panose="020B0604020202020204" pitchFamily="34" charset="0"/>
                <a:ea typeface="DengXian" panose="02010600030101010101" pitchFamily="2" charset="-122"/>
                <a:cs typeface="Arial" panose="020B0604020202020204" pitchFamily="34" charset="0"/>
              </a:rPr>
              <a:t>Data cleaning:</a:t>
            </a:r>
            <a:endParaRPr lang="en-US" sz="3200" dirty="0"/>
          </a:p>
        </p:txBody>
      </p:sp>
      <p:pic>
        <p:nvPicPr>
          <p:cNvPr id="72" name="Picture 71">
            <a:extLst>
              <a:ext uri="{FF2B5EF4-FFF2-40B4-BE49-F238E27FC236}">
                <a16:creationId xmlns:a16="http://schemas.microsoft.com/office/drawing/2014/main" id="{2D549463-D9C5-4C93-8D24-630F70638C73}"/>
              </a:ext>
            </a:extLst>
          </p:cNvPr>
          <p:cNvPicPr/>
          <p:nvPr/>
        </p:nvPicPr>
        <p:blipFill>
          <a:blip r:embed="rId14"/>
          <a:stretch>
            <a:fillRect/>
          </a:stretch>
        </p:blipFill>
        <p:spPr>
          <a:xfrm>
            <a:off x="10352647" y="26763322"/>
            <a:ext cx="5283434" cy="4833247"/>
          </a:xfrm>
          <a:prstGeom prst="rect">
            <a:avLst/>
          </a:prstGeom>
        </p:spPr>
      </p:pic>
      <p:pic>
        <p:nvPicPr>
          <p:cNvPr id="74" name="Picture 73">
            <a:extLst>
              <a:ext uri="{FF2B5EF4-FFF2-40B4-BE49-F238E27FC236}">
                <a16:creationId xmlns:a16="http://schemas.microsoft.com/office/drawing/2014/main" id="{EC1EB8F4-23B1-4AA2-AC2E-33C021E6528B}"/>
              </a:ext>
            </a:extLst>
          </p:cNvPr>
          <p:cNvPicPr/>
          <p:nvPr/>
        </p:nvPicPr>
        <p:blipFill>
          <a:blip r:embed="rId15"/>
          <a:stretch>
            <a:fillRect/>
          </a:stretch>
        </p:blipFill>
        <p:spPr>
          <a:xfrm>
            <a:off x="15546193" y="26809224"/>
            <a:ext cx="4889317" cy="4741442"/>
          </a:xfrm>
          <a:prstGeom prst="rect">
            <a:avLst/>
          </a:prstGeom>
        </p:spPr>
      </p:pic>
      <p:sp>
        <p:nvSpPr>
          <p:cNvPr id="75" name="Rectangle 74">
            <a:extLst>
              <a:ext uri="{FF2B5EF4-FFF2-40B4-BE49-F238E27FC236}">
                <a16:creationId xmlns:a16="http://schemas.microsoft.com/office/drawing/2014/main" id="{88A4E92E-5F14-4A21-9F7D-66E37F83FB81}"/>
              </a:ext>
            </a:extLst>
          </p:cNvPr>
          <p:cNvSpPr/>
          <p:nvPr/>
        </p:nvSpPr>
        <p:spPr>
          <a:xfrm>
            <a:off x="12252252" y="31807459"/>
            <a:ext cx="131478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7</a:t>
            </a:r>
            <a:endParaRPr lang="en-US" dirty="0"/>
          </a:p>
        </p:txBody>
      </p:sp>
      <p:sp>
        <p:nvSpPr>
          <p:cNvPr id="79" name="Rectangle 78">
            <a:extLst>
              <a:ext uri="{FF2B5EF4-FFF2-40B4-BE49-F238E27FC236}">
                <a16:creationId xmlns:a16="http://schemas.microsoft.com/office/drawing/2014/main" id="{D64D9329-B7EA-475A-97BB-331936FE27C8}"/>
              </a:ext>
            </a:extLst>
          </p:cNvPr>
          <p:cNvSpPr/>
          <p:nvPr/>
        </p:nvSpPr>
        <p:spPr>
          <a:xfrm>
            <a:off x="17686159" y="31657645"/>
            <a:ext cx="131478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8</a:t>
            </a:r>
            <a:endParaRPr lang="en-US" dirty="0"/>
          </a:p>
        </p:txBody>
      </p:sp>
      <p:sp>
        <p:nvSpPr>
          <p:cNvPr id="94" name="Rectangle 93">
            <a:extLst>
              <a:ext uri="{FF2B5EF4-FFF2-40B4-BE49-F238E27FC236}">
                <a16:creationId xmlns:a16="http://schemas.microsoft.com/office/drawing/2014/main" id="{86C92FF2-3226-4789-A9EA-6BC14BB313FB}"/>
              </a:ext>
            </a:extLst>
          </p:cNvPr>
          <p:cNvSpPr/>
          <p:nvPr/>
        </p:nvSpPr>
        <p:spPr>
          <a:xfrm>
            <a:off x="10507993" y="32393125"/>
            <a:ext cx="15633700" cy="830997"/>
          </a:xfrm>
          <a:prstGeom prst="rect">
            <a:avLst/>
          </a:prstGeom>
        </p:spPr>
        <p:txBody>
          <a:bodyPr>
            <a:spAutoFit/>
          </a:bodyPr>
          <a:lstStyle/>
          <a:p>
            <a:pPr algn="just">
              <a:spcBef>
                <a:spcPts val="0"/>
              </a:spcBef>
              <a:spcAft>
                <a:spcPts val="0"/>
              </a:spcAft>
            </a:pPr>
            <a:r>
              <a:rPr lang="en-US" sz="2400" i="1" dirty="0">
                <a:latin typeface="Arial" panose="020B0604020202020204" pitchFamily="34" charset="0"/>
                <a:cs typeface="Arial" panose="020B0604020202020204" pitchFamily="34" charset="0"/>
              </a:rPr>
              <a:t>Figure 7: plot of data before replacing outliers and removing NAs</a:t>
            </a:r>
          </a:p>
          <a:p>
            <a:pPr algn="just">
              <a:spcBef>
                <a:spcPts val="0"/>
              </a:spcBef>
              <a:spcAft>
                <a:spcPts val="0"/>
              </a:spcAft>
            </a:pPr>
            <a:r>
              <a:rPr lang="en-US" sz="2400" i="1" dirty="0">
                <a:latin typeface="Arial" panose="020B0604020202020204" pitchFamily="34" charset="0"/>
                <a:cs typeface="Arial" panose="020B0604020202020204" pitchFamily="34" charset="0"/>
              </a:rPr>
              <a:t>Figure 8: plot of data after replacing outliers and removing NAs</a:t>
            </a:r>
          </a:p>
        </p:txBody>
      </p:sp>
      <p:pic>
        <p:nvPicPr>
          <p:cNvPr id="95" name="Picture 94">
            <a:extLst>
              <a:ext uri="{FF2B5EF4-FFF2-40B4-BE49-F238E27FC236}">
                <a16:creationId xmlns:a16="http://schemas.microsoft.com/office/drawing/2014/main" id="{EAF59175-155F-4CEC-8C7F-84D9C6B990C2}"/>
              </a:ext>
            </a:extLst>
          </p:cNvPr>
          <p:cNvPicPr/>
          <p:nvPr/>
        </p:nvPicPr>
        <p:blipFill>
          <a:blip r:embed="rId16"/>
          <a:stretch>
            <a:fillRect/>
          </a:stretch>
        </p:blipFill>
        <p:spPr>
          <a:xfrm>
            <a:off x="10474802" y="33765183"/>
            <a:ext cx="5324475" cy="3936365"/>
          </a:xfrm>
          <a:prstGeom prst="rect">
            <a:avLst/>
          </a:prstGeom>
        </p:spPr>
      </p:pic>
      <p:pic>
        <p:nvPicPr>
          <p:cNvPr id="97" name="Picture 96">
            <a:extLst>
              <a:ext uri="{FF2B5EF4-FFF2-40B4-BE49-F238E27FC236}">
                <a16:creationId xmlns:a16="http://schemas.microsoft.com/office/drawing/2014/main" id="{3C274567-620B-481D-89FD-A57E57824E6F}"/>
              </a:ext>
            </a:extLst>
          </p:cNvPr>
          <p:cNvPicPr/>
          <p:nvPr/>
        </p:nvPicPr>
        <p:blipFill>
          <a:blip r:embed="rId17"/>
          <a:stretch>
            <a:fillRect/>
          </a:stretch>
        </p:blipFill>
        <p:spPr>
          <a:xfrm>
            <a:off x="15799277" y="34299795"/>
            <a:ext cx="5323204" cy="2833721"/>
          </a:xfrm>
          <a:prstGeom prst="rect">
            <a:avLst/>
          </a:prstGeom>
        </p:spPr>
      </p:pic>
      <p:sp>
        <p:nvSpPr>
          <p:cNvPr id="14" name="Rectangle 13">
            <a:extLst>
              <a:ext uri="{FF2B5EF4-FFF2-40B4-BE49-F238E27FC236}">
                <a16:creationId xmlns:a16="http://schemas.microsoft.com/office/drawing/2014/main" id="{F97F6B1F-E221-44EA-90EA-65FF19ECA416}"/>
              </a:ext>
            </a:extLst>
          </p:cNvPr>
          <p:cNvSpPr/>
          <p:nvPr/>
        </p:nvSpPr>
        <p:spPr>
          <a:xfrm>
            <a:off x="17705127" y="37766309"/>
            <a:ext cx="1268296" cy="400110"/>
          </a:xfrm>
          <a:prstGeom prst="rect">
            <a:avLst/>
          </a:prstGeom>
        </p:spPr>
        <p:txBody>
          <a:bodyPr wrap="none">
            <a:spAutoFit/>
          </a:bodyPr>
          <a:lstStyle/>
          <a:p>
            <a:r>
              <a:rPr lang="en-US" sz="2000" dirty="0">
                <a:latin typeface="Arial" panose="020B0604020202020204" pitchFamily="34" charset="0"/>
                <a:ea typeface="DengXian" panose="02010600030101010101" pitchFamily="2" charset="-122"/>
                <a:cs typeface="Arial" panose="020B0604020202020204" pitchFamily="34" charset="0"/>
              </a:rPr>
              <a:t>Figure 10</a:t>
            </a:r>
            <a:endParaRPr lang="en-US" dirty="0"/>
          </a:p>
        </p:txBody>
      </p:sp>
      <p:sp>
        <p:nvSpPr>
          <p:cNvPr id="17" name="Rectangle 16">
            <a:extLst>
              <a:ext uri="{FF2B5EF4-FFF2-40B4-BE49-F238E27FC236}">
                <a16:creationId xmlns:a16="http://schemas.microsoft.com/office/drawing/2014/main" id="{9ABF3594-2679-4C30-B6EE-FDD9748B79DC}"/>
              </a:ext>
            </a:extLst>
          </p:cNvPr>
          <p:cNvSpPr/>
          <p:nvPr/>
        </p:nvSpPr>
        <p:spPr>
          <a:xfrm>
            <a:off x="12275271" y="37783761"/>
            <a:ext cx="1125629" cy="400110"/>
          </a:xfrm>
          <a:prstGeom prst="rect">
            <a:avLst/>
          </a:prstGeom>
        </p:spPr>
        <p:txBody>
          <a:bodyPr wrap="none">
            <a:spAutoFit/>
          </a:bodyPr>
          <a:lstStyle/>
          <a:p>
            <a:r>
              <a:rPr lang="en-US" sz="2000" dirty="0">
                <a:latin typeface="Arial" panose="020B0604020202020204" pitchFamily="34" charset="0"/>
                <a:ea typeface="DengXian" panose="02010600030101010101" pitchFamily="2" charset="-122"/>
                <a:cs typeface="Arial" panose="020B0604020202020204" pitchFamily="34" charset="0"/>
              </a:rPr>
              <a:t>Figure 9</a:t>
            </a:r>
            <a:endParaRPr lang="en-US" dirty="0"/>
          </a:p>
        </p:txBody>
      </p:sp>
      <p:sp>
        <p:nvSpPr>
          <p:cNvPr id="98" name="Rectangle 97">
            <a:extLst>
              <a:ext uri="{FF2B5EF4-FFF2-40B4-BE49-F238E27FC236}">
                <a16:creationId xmlns:a16="http://schemas.microsoft.com/office/drawing/2014/main" id="{B7956128-DB10-487B-BDEC-8F65AB4D3774}"/>
              </a:ext>
            </a:extLst>
          </p:cNvPr>
          <p:cNvSpPr/>
          <p:nvPr/>
        </p:nvSpPr>
        <p:spPr>
          <a:xfrm>
            <a:off x="10667118" y="33170903"/>
            <a:ext cx="2507418" cy="584775"/>
          </a:xfrm>
          <a:prstGeom prst="rect">
            <a:avLst/>
          </a:prstGeom>
        </p:spPr>
        <p:txBody>
          <a:bodyPr wrap="none">
            <a:spAutoFit/>
          </a:bodyPr>
          <a:lstStyle/>
          <a:p>
            <a:r>
              <a:rPr lang="en-US" sz="3200" dirty="0">
                <a:latin typeface="Arial" panose="020B0604020202020204" pitchFamily="34" charset="0"/>
                <a:ea typeface="DengXian" panose="02010600030101010101" pitchFamily="2" charset="-122"/>
                <a:cs typeface="Arial" panose="020B0604020202020204" pitchFamily="34" charset="0"/>
              </a:rPr>
              <a:t>Model fitting:</a:t>
            </a:r>
            <a:endParaRPr lang="en-US" sz="3200" dirty="0"/>
          </a:p>
        </p:txBody>
      </p:sp>
      <p:sp>
        <p:nvSpPr>
          <p:cNvPr id="99" name="Rectangle 98">
            <a:extLst>
              <a:ext uri="{FF2B5EF4-FFF2-40B4-BE49-F238E27FC236}">
                <a16:creationId xmlns:a16="http://schemas.microsoft.com/office/drawing/2014/main" id="{35281056-96D0-454F-9E12-14B1E5697C57}"/>
              </a:ext>
            </a:extLst>
          </p:cNvPr>
          <p:cNvSpPr/>
          <p:nvPr/>
        </p:nvSpPr>
        <p:spPr>
          <a:xfrm>
            <a:off x="21071995" y="3980076"/>
            <a:ext cx="15633700" cy="830997"/>
          </a:xfrm>
          <a:prstGeom prst="rect">
            <a:avLst/>
          </a:prstGeom>
        </p:spPr>
        <p:txBody>
          <a:bodyPr>
            <a:spAutoFit/>
          </a:bodyPr>
          <a:lstStyle/>
          <a:p>
            <a:pPr algn="just">
              <a:spcBef>
                <a:spcPts val="0"/>
              </a:spcBef>
              <a:spcAft>
                <a:spcPts val="0"/>
              </a:spcAft>
            </a:pPr>
            <a:r>
              <a:rPr lang="en-US" sz="2400" i="1" dirty="0">
                <a:latin typeface="Arial" panose="020B0604020202020204" pitchFamily="34" charset="0"/>
                <a:cs typeface="Arial" panose="020B0604020202020204" pitchFamily="34" charset="0"/>
              </a:rPr>
              <a:t>Figure 9: model diagnostics and model parameters</a:t>
            </a:r>
          </a:p>
          <a:p>
            <a:pPr algn="just">
              <a:spcBef>
                <a:spcPts val="0"/>
              </a:spcBef>
              <a:spcAft>
                <a:spcPts val="0"/>
              </a:spcAft>
            </a:pPr>
            <a:r>
              <a:rPr lang="en-US" sz="2400" i="1" dirty="0">
                <a:latin typeface="Arial" panose="020B0604020202020204" pitchFamily="34" charset="0"/>
                <a:cs typeface="Arial" panose="020B0604020202020204" pitchFamily="34" charset="0"/>
              </a:rPr>
              <a:t>Figure 8: coefficients of models</a:t>
            </a:r>
          </a:p>
        </p:txBody>
      </p:sp>
      <p:sp>
        <p:nvSpPr>
          <p:cNvPr id="100" name="Rectangle 99">
            <a:extLst>
              <a:ext uri="{FF2B5EF4-FFF2-40B4-BE49-F238E27FC236}">
                <a16:creationId xmlns:a16="http://schemas.microsoft.com/office/drawing/2014/main" id="{91126DD7-A1BE-46C9-9578-897F511D7DA4}"/>
              </a:ext>
            </a:extLst>
          </p:cNvPr>
          <p:cNvSpPr/>
          <p:nvPr/>
        </p:nvSpPr>
        <p:spPr>
          <a:xfrm>
            <a:off x="21035779" y="4834413"/>
            <a:ext cx="2348720" cy="584775"/>
          </a:xfrm>
          <a:prstGeom prst="rect">
            <a:avLst/>
          </a:prstGeom>
        </p:spPr>
        <p:txBody>
          <a:bodyPr wrap="none">
            <a:spAutoFit/>
          </a:bodyPr>
          <a:lstStyle/>
          <a:p>
            <a:r>
              <a:rPr lang="en-US" sz="3200" dirty="0">
                <a:latin typeface="Arial" panose="020B0604020202020204" pitchFamily="34" charset="0"/>
                <a:ea typeface="DengXian" panose="02010600030101010101" pitchFamily="2" charset="-122"/>
                <a:cs typeface="Arial" panose="020B0604020202020204" pitchFamily="34" charset="0"/>
              </a:rPr>
              <a:t>Predication:</a:t>
            </a:r>
            <a:endParaRPr lang="en-US" sz="3200" dirty="0"/>
          </a:p>
        </p:txBody>
      </p:sp>
      <p:pic>
        <p:nvPicPr>
          <p:cNvPr id="101" name="Picture 100">
            <a:extLst>
              <a:ext uri="{FF2B5EF4-FFF2-40B4-BE49-F238E27FC236}">
                <a16:creationId xmlns:a16="http://schemas.microsoft.com/office/drawing/2014/main" id="{E491622F-7CDC-4501-857D-4B7655AA3E7D}"/>
              </a:ext>
            </a:extLst>
          </p:cNvPr>
          <p:cNvPicPr/>
          <p:nvPr/>
        </p:nvPicPr>
        <p:blipFill>
          <a:blip r:embed="rId18"/>
          <a:stretch>
            <a:fillRect/>
          </a:stretch>
        </p:blipFill>
        <p:spPr>
          <a:xfrm>
            <a:off x="21171085" y="5345685"/>
            <a:ext cx="8102936" cy="4394200"/>
          </a:xfrm>
          <a:prstGeom prst="rect">
            <a:avLst/>
          </a:prstGeom>
        </p:spPr>
      </p:pic>
      <p:sp>
        <p:nvSpPr>
          <p:cNvPr id="102" name="Rectangle 101">
            <a:extLst>
              <a:ext uri="{FF2B5EF4-FFF2-40B4-BE49-F238E27FC236}">
                <a16:creationId xmlns:a16="http://schemas.microsoft.com/office/drawing/2014/main" id="{442F7F61-78B3-4826-B19C-E36CD770384A}"/>
              </a:ext>
            </a:extLst>
          </p:cNvPr>
          <p:cNvSpPr/>
          <p:nvPr/>
        </p:nvSpPr>
        <p:spPr>
          <a:xfrm>
            <a:off x="24826909" y="9659867"/>
            <a:ext cx="1463478"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11</a:t>
            </a:r>
            <a:endParaRPr lang="en-US" dirty="0"/>
          </a:p>
        </p:txBody>
      </p:sp>
      <p:sp>
        <p:nvSpPr>
          <p:cNvPr id="103" name="Rectangle 102">
            <a:extLst>
              <a:ext uri="{FF2B5EF4-FFF2-40B4-BE49-F238E27FC236}">
                <a16:creationId xmlns:a16="http://schemas.microsoft.com/office/drawing/2014/main" id="{00365F1B-F0BF-4FDB-9F93-93D9277F0FE8}"/>
              </a:ext>
            </a:extLst>
          </p:cNvPr>
          <p:cNvSpPr/>
          <p:nvPr/>
        </p:nvSpPr>
        <p:spPr>
          <a:xfrm>
            <a:off x="21096828" y="9996557"/>
            <a:ext cx="9104838" cy="830997"/>
          </a:xfrm>
          <a:prstGeom prst="rect">
            <a:avLst/>
          </a:prstGeom>
        </p:spPr>
        <p:txBody>
          <a:bodyPr wrap="square">
            <a:spAutoFit/>
          </a:bodyPr>
          <a:lstStyle/>
          <a:p>
            <a:pPr algn="just">
              <a:spcBef>
                <a:spcPts val="0"/>
              </a:spcBef>
              <a:spcAft>
                <a:spcPts val="0"/>
              </a:spcAft>
            </a:pPr>
            <a:r>
              <a:rPr lang="en-US" sz="2400" i="1" dirty="0">
                <a:latin typeface="Arial" panose="020B0604020202020204" pitchFamily="34" charset="0"/>
                <a:cs typeface="Arial" panose="020B0604020202020204" pitchFamily="34" charset="0"/>
              </a:rPr>
              <a:t>Figure 11:</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Predictions is the blue line in and grey parts are confidence bounds</a:t>
            </a:r>
          </a:p>
        </p:txBody>
      </p:sp>
      <p:sp>
        <p:nvSpPr>
          <p:cNvPr id="104" name="Rectangle 103">
            <a:extLst>
              <a:ext uri="{FF2B5EF4-FFF2-40B4-BE49-F238E27FC236}">
                <a16:creationId xmlns:a16="http://schemas.microsoft.com/office/drawing/2014/main" id="{6AAA6BDE-E37F-4C0D-84D0-1E64126F5981}"/>
              </a:ext>
            </a:extLst>
          </p:cNvPr>
          <p:cNvSpPr/>
          <p:nvPr/>
        </p:nvSpPr>
        <p:spPr>
          <a:xfrm>
            <a:off x="21153371" y="10746599"/>
            <a:ext cx="2326278" cy="584775"/>
          </a:xfrm>
          <a:prstGeom prst="rect">
            <a:avLst/>
          </a:prstGeom>
        </p:spPr>
        <p:txBody>
          <a:bodyPr wrap="none">
            <a:spAutoFit/>
          </a:bodyPr>
          <a:lstStyle/>
          <a:p>
            <a:r>
              <a:rPr lang="en-US" sz="3200" dirty="0">
                <a:latin typeface="Arial" panose="020B0604020202020204" pitchFamily="34" charset="0"/>
                <a:ea typeface="DengXian" panose="02010600030101010101" pitchFamily="2" charset="-122"/>
                <a:cs typeface="Arial" panose="020B0604020202020204" pitchFamily="34" charset="0"/>
              </a:rPr>
              <a:t>Conclusion:</a:t>
            </a:r>
            <a:endParaRPr lang="en-US" sz="3200" dirty="0"/>
          </a:p>
        </p:txBody>
      </p:sp>
      <p:sp>
        <p:nvSpPr>
          <p:cNvPr id="20" name="Rectangle 19">
            <a:extLst>
              <a:ext uri="{FF2B5EF4-FFF2-40B4-BE49-F238E27FC236}">
                <a16:creationId xmlns:a16="http://schemas.microsoft.com/office/drawing/2014/main" id="{28B8D0A8-4B4B-4FFA-80AB-5CCB533EC768}"/>
              </a:ext>
            </a:extLst>
          </p:cNvPr>
          <p:cNvSpPr/>
          <p:nvPr/>
        </p:nvSpPr>
        <p:spPr>
          <a:xfrm>
            <a:off x="21162580" y="11243727"/>
            <a:ext cx="9094673" cy="1384995"/>
          </a:xfrm>
          <a:prstGeom prst="rect">
            <a:avLst/>
          </a:prstGeom>
        </p:spPr>
        <p:txBody>
          <a:bodyPr wrap="square">
            <a:spAutoFit/>
          </a:bodyPr>
          <a:lstStyle/>
          <a:p>
            <a:r>
              <a:rPr lang="en-US" sz="2800" dirty="0">
                <a:latin typeface="Arial" panose="020B0604020202020204" pitchFamily="34" charset="0"/>
                <a:ea typeface="DengXian" panose="02010600030101010101" pitchFamily="2" charset="-122"/>
                <a:cs typeface="Arial" panose="020B0604020202020204" pitchFamily="34" charset="0"/>
              </a:rPr>
              <a:t>From Figure 11, we can see that the predicted future temperature will decrease and predictions are not very accurate.</a:t>
            </a:r>
            <a:endParaRPr lang="en-US" sz="2800" dirty="0"/>
          </a:p>
        </p:txBody>
      </p:sp>
      <p:sp>
        <p:nvSpPr>
          <p:cNvPr id="105" name="Rectangle 104">
            <a:extLst>
              <a:ext uri="{FF2B5EF4-FFF2-40B4-BE49-F238E27FC236}">
                <a16:creationId xmlns:a16="http://schemas.microsoft.com/office/drawing/2014/main" id="{32A7B983-D6B2-473E-AF1D-A04AA9785589}"/>
              </a:ext>
            </a:extLst>
          </p:cNvPr>
          <p:cNvSpPr/>
          <p:nvPr/>
        </p:nvSpPr>
        <p:spPr>
          <a:xfrm>
            <a:off x="21122481" y="12562548"/>
            <a:ext cx="6211957" cy="646331"/>
          </a:xfrm>
          <a:prstGeom prst="rect">
            <a:avLst/>
          </a:prstGeom>
        </p:spPr>
        <p:txBody>
          <a:bodyPr wrap="none">
            <a:spAutoFit/>
          </a:bodyPr>
          <a:lstStyle/>
          <a:p>
            <a:pPr>
              <a:spcBef>
                <a:spcPts val="0"/>
              </a:spcBef>
              <a:spcAft>
                <a:spcPts val="800"/>
              </a:spcAft>
            </a:pPr>
            <a:r>
              <a:rPr lang="en-US" sz="3600" b="1" u="sng" dirty="0">
                <a:latin typeface="Arial" panose="020B0604020202020204" pitchFamily="34" charset="0"/>
                <a:cs typeface="Arial" panose="020B0604020202020204" pitchFamily="34" charset="0"/>
              </a:rPr>
              <a:t>2. Linear regression model:</a:t>
            </a:r>
          </a:p>
        </p:txBody>
      </p:sp>
      <p:sp>
        <p:nvSpPr>
          <p:cNvPr id="107" name="Rectangle 106">
            <a:extLst>
              <a:ext uri="{FF2B5EF4-FFF2-40B4-BE49-F238E27FC236}">
                <a16:creationId xmlns:a16="http://schemas.microsoft.com/office/drawing/2014/main" id="{5C3E71B4-DB80-4E16-84CA-B7D3ED11E6B5}"/>
              </a:ext>
            </a:extLst>
          </p:cNvPr>
          <p:cNvSpPr/>
          <p:nvPr/>
        </p:nvSpPr>
        <p:spPr>
          <a:xfrm>
            <a:off x="21096674" y="13296625"/>
            <a:ext cx="2803973" cy="584775"/>
          </a:xfrm>
          <a:prstGeom prst="rect">
            <a:avLst/>
          </a:prstGeom>
        </p:spPr>
        <p:txBody>
          <a:bodyPr wrap="none">
            <a:spAutoFit/>
          </a:bodyPr>
          <a:lstStyle/>
          <a:p>
            <a:r>
              <a:rPr lang="en-US" sz="3200" dirty="0">
                <a:latin typeface="Arial" panose="020B0604020202020204" pitchFamily="34" charset="0"/>
                <a:ea typeface="DengXian" panose="02010600030101010101" pitchFamily="2" charset="-122"/>
                <a:cs typeface="Arial" panose="020B0604020202020204" pitchFamily="34" charset="0"/>
              </a:rPr>
              <a:t>Data cleaning:</a:t>
            </a:r>
            <a:endParaRPr lang="en-US" sz="3200" dirty="0"/>
          </a:p>
        </p:txBody>
      </p:sp>
      <p:pic>
        <p:nvPicPr>
          <p:cNvPr id="108" name="Picture 107">
            <a:extLst>
              <a:ext uri="{FF2B5EF4-FFF2-40B4-BE49-F238E27FC236}">
                <a16:creationId xmlns:a16="http://schemas.microsoft.com/office/drawing/2014/main" id="{A99069E8-B959-44C7-B490-E520EDF2B453}"/>
              </a:ext>
            </a:extLst>
          </p:cNvPr>
          <p:cNvPicPr/>
          <p:nvPr/>
        </p:nvPicPr>
        <p:blipFill>
          <a:blip r:embed="rId19"/>
          <a:stretch>
            <a:fillRect/>
          </a:stretch>
        </p:blipFill>
        <p:spPr>
          <a:xfrm>
            <a:off x="21108689" y="13849668"/>
            <a:ext cx="8098177" cy="4511519"/>
          </a:xfrm>
          <a:prstGeom prst="rect">
            <a:avLst/>
          </a:prstGeom>
        </p:spPr>
      </p:pic>
      <p:sp>
        <p:nvSpPr>
          <p:cNvPr id="110" name="Rectangle 109">
            <a:extLst>
              <a:ext uri="{FF2B5EF4-FFF2-40B4-BE49-F238E27FC236}">
                <a16:creationId xmlns:a16="http://schemas.microsoft.com/office/drawing/2014/main" id="{E4EA9CAB-AC9E-416F-99B9-FFEAC58C9937}"/>
              </a:ext>
            </a:extLst>
          </p:cNvPr>
          <p:cNvSpPr/>
          <p:nvPr/>
        </p:nvSpPr>
        <p:spPr>
          <a:xfrm>
            <a:off x="25009290" y="18454525"/>
            <a:ext cx="148630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12</a:t>
            </a:r>
            <a:endParaRPr lang="en-US" dirty="0"/>
          </a:p>
        </p:txBody>
      </p:sp>
      <p:sp>
        <p:nvSpPr>
          <p:cNvPr id="111" name="Rectangle 110">
            <a:extLst>
              <a:ext uri="{FF2B5EF4-FFF2-40B4-BE49-F238E27FC236}">
                <a16:creationId xmlns:a16="http://schemas.microsoft.com/office/drawing/2014/main" id="{6AB1DE90-C70E-48AB-9813-1685F7F5C737}"/>
              </a:ext>
            </a:extLst>
          </p:cNvPr>
          <p:cNvSpPr/>
          <p:nvPr/>
        </p:nvSpPr>
        <p:spPr>
          <a:xfrm>
            <a:off x="21145154" y="18812032"/>
            <a:ext cx="9104838" cy="461665"/>
          </a:xfrm>
          <a:prstGeom prst="rect">
            <a:avLst/>
          </a:prstGeom>
        </p:spPr>
        <p:txBody>
          <a:bodyPr wrap="square">
            <a:spAutoFit/>
          </a:bodyPr>
          <a:lstStyle/>
          <a:p>
            <a:pPr algn="just">
              <a:spcBef>
                <a:spcPts val="0"/>
              </a:spcBef>
              <a:spcAft>
                <a:spcPts val="0"/>
              </a:spcAft>
            </a:pPr>
            <a:r>
              <a:rPr lang="en-US" sz="2400" i="1" dirty="0">
                <a:latin typeface="Arial" panose="020B0604020202020204" pitchFamily="34" charset="0"/>
                <a:cs typeface="Arial" panose="020B0604020202020204" pitchFamily="34" charset="0"/>
              </a:rPr>
              <a:t>Figure 12:plot of the data after cleaning data</a:t>
            </a:r>
          </a:p>
        </p:txBody>
      </p:sp>
      <p:sp>
        <p:nvSpPr>
          <p:cNvPr id="112" name="Rectangle 111">
            <a:extLst>
              <a:ext uri="{FF2B5EF4-FFF2-40B4-BE49-F238E27FC236}">
                <a16:creationId xmlns:a16="http://schemas.microsoft.com/office/drawing/2014/main" id="{2A221B49-D348-4AFC-BADC-9DCDE7D8587E}"/>
              </a:ext>
            </a:extLst>
          </p:cNvPr>
          <p:cNvSpPr/>
          <p:nvPr/>
        </p:nvSpPr>
        <p:spPr>
          <a:xfrm>
            <a:off x="21062801" y="19329462"/>
            <a:ext cx="2507418" cy="584775"/>
          </a:xfrm>
          <a:prstGeom prst="rect">
            <a:avLst/>
          </a:prstGeom>
        </p:spPr>
        <p:txBody>
          <a:bodyPr wrap="none">
            <a:spAutoFit/>
          </a:bodyPr>
          <a:lstStyle/>
          <a:p>
            <a:r>
              <a:rPr lang="en-US" sz="3200" dirty="0">
                <a:latin typeface="Arial" panose="020B0604020202020204" pitchFamily="34" charset="0"/>
                <a:ea typeface="DengXian" panose="02010600030101010101" pitchFamily="2" charset="-122"/>
                <a:cs typeface="Arial" panose="020B0604020202020204" pitchFamily="34" charset="0"/>
              </a:rPr>
              <a:t>Model fitting:</a:t>
            </a:r>
            <a:endParaRPr lang="en-US" sz="3200" dirty="0"/>
          </a:p>
        </p:txBody>
      </p:sp>
      <p:pic>
        <p:nvPicPr>
          <p:cNvPr id="113" name="Picture 112">
            <a:extLst>
              <a:ext uri="{FF2B5EF4-FFF2-40B4-BE49-F238E27FC236}">
                <a16:creationId xmlns:a16="http://schemas.microsoft.com/office/drawing/2014/main" id="{BE3FEDBD-CEEE-47E2-8EAF-2847FB0A1A8A}"/>
              </a:ext>
            </a:extLst>
          </p:cNvPr>
          <p:cNvPicPr/>
          <p:nvPr/>
        </p:nvPicPr>
        <p:blipFill>
          <a:blip r:embed="rId20"/>
          <a:stretch>
            <a:fillRect/>
          </a:stretch>
        </p:blipFill>
        <p:spPr>
          <a:xfrm>
            <a:off x="21106807" y="20070253"/>
            <a:ext cx="3874487" cy="2864684"/>
          </a:xfrm>
          <a:prstGeom prst="rect">
            <a:avLst/>
          </a:prstGeom>
        </p:spPr>
      </p:pic>
      <p:pic>
        <p:nvPicPr>
          <p:cNvPr id="116" name="Picture 115">
            <a:extLst>
              <a:ext uri="{FF2B5EF4-FFF2-40B4-BE49-F238E27FC236}">
                <a16:creationId xmlns:a16="http://schemas.microsoft.com/office/drawing/2014/main" id="{4134F3F0-3908-45A2-B80E-0A8EB6C97F53}"/>
              </a:ext>
            </a:extLst>
          </p:cNvPr>
          <p:cNvPicPr/>
          <p:nvPr/>
        </p:nvPicPr>
        <p:blipFill>
          <a:blip r:embed="rId21"/>
          <a:stretch>
            <a:fillRect/>
          </a:stretch>
        </p:blipFill>
        <p:spPr>
          <a:xfrm>
            <a:off x="25640092" y="19965506"/>
            <a:ext cx="3611269" cy="3135205"/>
          </a:xfrm>
          <a:prstGeom prst="rect">
            <a:avLst/>
          </a:prstGeom>
        </p:spPr>
      </p:pic>
      <p:sp>
        <p:nvSpPr>
          <p:cNvPr id="118" name="Rectangle 117">
            <a:extLst>
              <a:ext uri="{FF2B5EF4-FFF2-40B4-BE49-F238E27FC236}">
                <a16:creationId xmlns:a16="http://schemas.microsoft.com/office/drawing/2014/main" id="{29B606FC-2826-42D2-98B8-ACFF8850024E}"/>
              </a:ext>
            </a:extLst>
          </p:cNvPr>
          <p:cNvSpPr/>
          <p:nvPr/>
        </p:nvSpPr>
        <p:spPr>
          <a:xfrm>
            <a:off x="22300898" y="23207465"/>
            <a:ext cx="148630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13</a:t>
            </a:r>
            <a:endParaRPr lang="en-US" dirty="0"/>
          </a:p>
        </p:txBody>
      </p:sp>
      <p:sp>
        <p:nvSpPr>
          <p:cNvPr id="119" name="Rectangle 118">
            <a:extLst>
              <a:ext uri="{FF2B5EF4-FFF2-40B4-BE49-F238E27FC236}">
                <a16:creationId xmlns:a16="http://schemas.microsoft.com/office/drawing/2014/main" id="{1807CF0B-AD91-427E-86DD-A29FE083422A}"/>
              </a:ext>
            </a:extLst>
          </p:cNvPr>
          <p:cNvSpPr/>
          <p:nvPr/>
        </p:nvSpPr>
        <p:spPr>
          <a:xfrm>
            <a:off x="26919739" y="23207464"/>
            <a:ext cx="148630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14</a:t>
            </a:r>
            <a:endParaRPr lang="en-US" dirty="0"/>
          </a:p>
        </p:txBody>
      </p:sp>
      <p:sp>
        <p:nvSpPr>
          <p:cNvPr id="120" name="Rectangle 119">
            <a:extLst>
              <a:ext uri="{FF2B5EF4-FFF2-40B4-BE49-F238E27FC236}">
                <a16:creationId xmlns:a16="http://schemas.microsoft.com/office/drawing/2014/main" id="{D9DF7F45-4C8D-414B-B3A2-A44E1CA9EDDE}"/>
              </a:ext>
            </a:extLst>
          </p:cNvPr>
          <p:cNvSpPr/>
          <p:nvPr/>
        </p:nvSpPr>
        <p:spPr>
          <a:xfrm>
            <a:off x="22284158" y="26400672"/>
            <a:ext cx="148630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15</a:t>
            </a:r>
            <a:endParaRPr lang="en-US" dirty="0"/>
          </a:p>
        </p:txBody>
      </p:sp>
      <p:sp>
        <p:nvSpPr>
          <p:cNvPr id="122" name="Rectangle 121">
            <a:extLst>
              <a:ext uri="{FF2B5EF4-FFF2-40B4-BE49-F238E27FC236}">
                <a16:creationId xmlns:a16="http://schemas.microsoft.com/office/drawing/2014/main" id="{DBDD8FC9-2BF1-4EE8-A3FA-CF0C69508291}"/>
              </a:ext>
            </a:extLst>
          </p:cNvPr>
          <p:cNvSpPr/>
          <p:nvPr/>
        </p:nvSpPr>
        <p:spPr>
          <a:xfrm>
            <a:off x="26874367" y="26318055"/>
            <a:ext cx="148630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16</a:t>
            </a:r>
            <a:endParaRPr lang="en-US" dirty="0"/>
          </a:p>
        </p:txBody>
      </p:sp>
      <p:pic>
        <p:nvPicPr>
          <p:cNvPr id="123" name="Picture 122">
            <a:extLst>
              <a:ext uri="{FF2B5EF4-FFF2-40B4-BE49-F238E27FC236}">
                <a16:creationId xmlns:a16="http://schemas.microsoft.com/office/drawing/2014/main" id="{D946C55E-0705-4C06-BC7A-838504A66E25}"/>
              </a:ext>
            </a:extLst>
          </p:cNvPr>
          <p:cNvPicPr/>
          <p:nvPr/>
        </p:nvPicPr>
        <p:blipFill>
          <a:blip r:embed="rId22"/>
          <a:stretch>
            <a:fillRect/>
          </a:stretch>
        </p:blipFill>
        <p:spPr>
          <a:xfrm>
            <a:off x="21310507" y="23561564"/>
            <a:ext cx="3726560" cy="2616243"/>
          </a:xfrm>
          <a:prstGeom prst="rect">
            <a:avLst/>
          </a:prstGeom>
        </p:spPr>
      </p:pic>
      <p:pic>
        <p:nvPicPr>
          <p:cNvPr id="124" name="Picture 123">
            <a:extLst>
              <a:ext uri="{FF2B5EF4-FFF2-40B4-BE49-F238E27FC236}">
                <a16:creationId xmlns:a16="http://schemas.microsoft.com/office/drawing/2014/main" id="{88ED01A3-26DC-4120-B73C-B67F3596D1C1}"/>
              </a:ext>
            </a:extLst>
          </p:cNvPr>
          <p:cNvPicPr/>
          <p:nvPr/>
        </p:nvPicPr>
        <p:blipFill>
          <a:blip r:embed="rId23"/>
          <a:stretch>
            <a:fillRect/>
          </a:stretch>
        </p:blipFill>
        <p:spPr>
          <a:xfrm>
            <a:off x="25702835" y="23628677"/>
            <a:ext cx="3611269" cy="2498998"/>
          </a:xfrm>
          <a:prstGeom prst="rect">
            <a:avLst/>
          </a:prstGeom>
        </p:spPr>
      </p:pic>
      <p:sp>
        <p:nvSpPr>
          <p:cNvPr id="125" name="Rectangle 124">
            <a:extLst>
              <a:ext uri="{FF2B5EF4-FFF2-40B4-BE49-F238E27FC236}">
                <a16:creationId xmlns:a16="http://schemas.microsoft.com/office/drawing/2014/main" id="{01D6510D-7C7F-4652-A132-559291D71EE4}"/>
              </a:ext>
            </a:extLst>
          </p:cNvPr>
          <p:cNvSpPr/>
          <p:nvPr/>
        </p:nvSpPr>
        <p:spPr>
          <a:xfrm>
            <a:off x="21287902" y="27739607"/>
            <a:ext cx="2348720" cy="584775"/>
          </a:xfrm>
          <a:prstGeom prst="rect">
            <a:avLst/>
          </a:prstGeom>
        </p:spPr>
        <p:txBody>
          <a:bodyPr wrap="none">
            <a:spAutoFit/>
          </a:bodyPr>
          <a:lstStyle/>
          <a:p>
            <a:r>
              <a:rPr lang="en-US" sz="3200" dirty="0">
                <a:latin typeface="Arial" panose="020B0604020202020204" pitchFamily="34" charset="0"/>
                <a:ea typeface="DengXian" panose="02010600030101010101" pitchFamily="2" charset="-122"/>
                <a:cs typeface="Arial" panose="020B0604020202020204" pitchFamily="34" charset="0"/>
              </a:rPr>
              <a:t>Predication:</a:t>
            </a:r>
            <a:endParaRPr lang="en-US" sz="3200" dirty="0"/>
          </a:p>
        </p:txBody>
      </p:sp>
      <p:pic>
        <p:nvPicPr>
          <p:cNvPr id="126" name="Picture 125">
            <a:extLst>
              <a:ext uri="{FF2B5EF4-FFF2-40B4-BE49-F238E27FC236}">
                <a16:creationId xmlns:a16="http://schemas.microsoft.com/office/drawing/2014/main" id="{E5DECE96-A65C-41A6-A5BA-D8309CC07A63}"/>
              </a:ext>
            </a:extLst>
          </p:cNvPr>
          <p:cNvPicPr/>
          <p:nvPr/>
        </p:nvPicPr>
        <p:blipFill>
          <a:blip r:embed="rId24"/>
          <a:stretch>
            <a:fillRect/>
          </a:stretch>
        </p:blipFill>
        <p:spPr>
          <a:xfrm>
            <a:off x="21122481" y="28324382"/>
            <a:ext cx="7581112" cy="4606089"/>
          </a:xfrm>
          <a:prstGeom prst="rect">
            <a:avLst/>
          </a:prstGeom>
        </p:spPr>
      </p:pic>
      <p:sp>
        <p:nvSpPr>
          <p:cNvPr id="127" name="Rectangle 126">
            <a:extLst>
              <a:ext uri="{FF2B5EF4-FFF2-40B4-BE49-F238E27FC236}">
                <a16:creationId xmlns:a16="http://schemas.microsoft.com/office/drawing/2014/main" id="{F2846CAC-0C1A-4D80-BCBF-0CC52852F2DD}"/>
              </a:ext>
            </a:extLst>
          </p:cNvPr>
          <p:cNvSpPr/>
          <p:nvPr/>
        </p:nvSpPr>
        <p:spPr>
          <a:xfrm>
            <a:off x="24493337" y="32717296"/>
            <a:ext cx="1486304" cy="461665"/>
          </a:xfrm>
          <a:prstGeom prst="rect">
            <a:avLst/>
          </a:prstGeom>
        </p:spPr>
        <p:txBody>
          <a:bodyPr wrap="none">
            <a:spAutoFit/>
          </a:bodyPr>
          <a:lstStyle/>
          <a:p>
            <a:r>
              <a:rPr lang="en-US" sz="2400" dirty="0">
                <a:latin typeface="Arial" panose="020B0604020202020204" pitchFamily="34" charset="0"/>
                <a:ea typeface="DengXian" panose="02010600030101010101" pitchFamily="2" charset="-122"/>
                <a:cs typeface="Arial" panose="020B0604020202020204" pitchFamily="34" charset="0"/>
              </a:rPr>
              <a:t>Figure 17</a:t>
            </a:r>
            <a:endParaRPr lang="en-US" dirty="0"/>
          </a:p>
        </p:txBody>
      </p:sp>
      <p:sp>
        <p:nvSpPr>
          <p:cNvPr id="21" name="Rectangle 20">
            <a:extLst>
              <a:ext uri="{FF2B5EF4-FFF2-40B4-BE49-F238E27FC236}">
                <a16:creationId xmlns:a16="http://schemas.microsoft.com/office/drawing/2014/main" id="{D2850A4C-6CDA-46CB-A185-F723327E989A}"/>
              </a:ext>
            </a:extLst>
          </p:cNvPr>
          <p:cNvSpPr/>
          <p:nvPr/>
        </p:nvSpPr>
        <p:spPr>
          <a:xfrm>
            <a:off x="22187697" y="33433767"/>
            <a:ext cx="6466835" cy="707886"/>
          </a:xfrm>
          <a:prstGeom prst="rect">
            <a:avLst/>
          </a:prstGeom>
        </p:spPr>
        <p:txBody>
          <a:bodyPr wrap="none">
            <a:spAutoFit/>
          </a:bodyPr>
          <a:lstStyle/>
          <a:p>
            <a:pPr algn="just">
              <a:spcBef>
                <a:spcPts val="0"/>
              </a:spcBef>
              <a:spcAft>
                <a:spcPts val="0"/>
              </a:spcAft>
            </a:pPr>
            <a:r>
              <a:rPr lang="en-US" sz="2000" i="1" dirty="0">
                <a:latin typeface="Arial" panose="020B0604020202020204" pitchFamily="34" charset="0"/>
                <a:cs typeface="Arial" panose="020B0604020202020204" pitchFamily="34" charset="0"/>
              </a:rPr>
              <a:t>Figure 17: plots of the prediction values Vs actual value</a:t>
            </a:r>
          </a:p>
          <a:p>
            <a:pPr algn="just">
              <a:spcBef>
                <a:spcPts val="0"/>
              </a:spcBef>
              <a:spcAft>
                <a:spcPts val="0"/>
              </a:spcAft>
            </a:pPr>
            <a:r>
              <a:rPr lang="en-US" sz="2000" i="1" dirty="0">
                <a:latin typeface="Arial" panose="020B0604020202020204" pitchFamily="34" charset="0"/>
                <a:cs typeface="Arial" panose="020B0604020202020204" pitchFamily="34" charset="0"/>
              </a:rPr>
              <a:t>Prediction value is blue line, actual value is red line</a:t>
            </a:r>
          </a:p>
        </p:txBody>
      </p:sp>
      <p:sp>
        <p:nvSpPr>
          <p:cNvPr id="22" name="Rectangle 21">
            <a:extLst>
              <a:ext uri="{FF2B5EF4-FFF2-40B4-BE49-F238E27FC236}">
                <a16:creationId xmlns:a16="http://schemas.microsoft.com/office/drawing/2014/main" id="{36AA028B-8614-4A15-84EB-DEC3FEC1B680}"/>
              </a:ext>
            </a:extLst>
          </p:cNvPr>
          <p:cNvSpPr/>
          <p:nvPr/>
        </p:nvSpPr>
        <p:spPr>
          <a:xfrm>
            <a:off x="21623777" y="34141653"/>
            <a:ext cx="2326278" cy="584775"/>
          </a:xfrm>
          <a:prstGeom prst="rect">
            <a:avLst/>
          </a:prstGeom>
        </p:spPr>
        <p:txBody>
          <a:bodyPr wrap="none">
            <a:spAutoFit/>
          </a:bodyPr>
          <a:lstStyle/>
          <a:p>
            <a:r>
              <a:rPr lang="en-US" sz="3200" dirty="0">
                <a:latin typeface="Arial" panose="020B0604020202020204" pitchFamily="34" charset="0"/>
                <a:ea typeface="DengXian" panose="02010600030101010101" pitchFamily="2" charset="-122"/>
                <a:cs typeface="Arial" panose="020B0604020202020204" pitchFamily="34" charset="0"/>
              </a:rPr>
              <a:t>Conclusion:</a:t>
            </a:r>
            <a:endParaRPr lang="en-US" sz="3200" dirty="0"/>
          </a:p>
        </p:txBody>
      </p:sp>
      <p:sp>
        <p:nvSpPr>
          <p:cNvPr id="23" name="Rectangle 22">
            <a:extLst>
              <a:ext uri="{FF2B5EF4-FFF2-40B4-BE49-F238E27FC236}">
                <a16:creationId xmlns:a16="http://schemas.microsoft.com/office/drawing/2014/main" id="{B69B729D-4D66-426C-AE43-14BFFE44150F}"/>
              </a:ext>
            </a:extLst>
          </p:cNvPr>
          <p:cNvSpPr/>
          <p:nvPr/>
        </p:nvSpPr>
        <p:spPr>
          <a:xfrm>
            <a:off x="21604893" y="34574851"/>
            <a:ext cx="7728515" cy="3970318"/>
          </a:xfrm>
          <a:prstGeom prst="rect">
            <a:avLst/>
          </a:prstGeom>
        </p:spPr>
        <p:txBody>
          <a:bodyPr wrap="square">
            <a:spAutoFit/>
          </a:bodyPr>
          <a:lstStyle/>
          <a:p>
            <a:r>
              <a:rPr lang="en-US" sz="2800" dirty="0">
                <a:latin typeface="Arial" panose="020B0604020202020204" pitchFamily="34" charset="0"/>
                <a:ea typeface="DengXian" panose="02010600030101010101" pitchFamily="2" charset="-122"/>
                <a:cs typeface="Arial" panose="020B0604020202020204" pitchFamily="34" charset="0"/>
              </a:rPr>
              <a:t>Although there are differences between predicted values and actual values, the trend of the temperature changes is similar for predicted values and actual values. In addition, I use the estimates of greenhouse gas emission of 2025 to predict the temperature of 2025. The predicted average temperature of United States is 9.009 degree which is higher than the temperature of 2012 and 2013.</a:t>
            </a:r>
            <a:endParaRPr lang="en-US" sz="2800" dirty="0"/>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27714</TotalTime>
  <Pages>0</Pages>
  <Words>852</Words>
  <Characters>0</Characters>
  <Application>Microsoft Office PowerPoint</Application>
  <PresentationFormat>Custom</PresentationFormat>
  <Lines>0</Lines>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Junjie Ding</cp:lastModifiedBy>
  <cp:revision>933</cp:revision>
  <cp:lastPrinted>2017-12-12T11:03:11Z</cp:lastPrinted>
  <dcterms:created xsi:type="dcterms:W3CDTF">2010-03-16T21:47:29Z</dcterms:created>
  <dcterms:modified xsi:type="dcterms:W3CDTF">2020-05-04T09:53:18Z</dcterms:modified>
  <cp:category/>
</cp:coreProperties>
</file>