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58" r:id="rId3"/>
    <p:sldId id="256"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39"/>
    <p:restoredTop sz="94625"/>
  </p:normalViewPr>
  <p:slideViewPr>
    <p:cSldViewPr snapToGrid="0" snapToObjects="1">
      <p:cViewPr varScale="1">
        <p:scale>
          <a:sx n="132" d="100"/>
          <a:sy n="132"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78ED1-C360-A94C-BA94-E0B89DA96F53}" type="datetimeFigureOut">
              <a:rPr lang="en-US" smtClean="0"/>
              <a:t>4/11/19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3EFC1-5F32-5F4E-B8DC-72B6C658DA01}" type="slidenum">
              <a:rPr lang="en-US" smtClean="0"/>
              <a:t>‹#›</a:t>
            </a:fld>
            <a:endParaRPr lang="en-US"/>
          </a:p>
        </p:txBody>
      </p:sp>
    </p:spTree>
    <p:extLst>
      <p:ext uri="{BB962C8B-B14F-4D97-AF65-F5344CB8AC3E}">
        <p14:creationId xmlns:p14="http://schemas.microsoft.com/office/powerpoint/2010/main" val="185086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is this used – typically, fork a process, child and parent are now both running the same program.  One</a:t>
            </a:r>
            <a:r>
              <a:rPr lang="en-US" baseline="0" dirty="0"/>
              <a:t> sets up the child program, and runs exec – becoming the new program</a:t>
            </a:r>
          </a:p>
          <a:p>
            <a:r>
              <a:rPr lang="en-US" baseline="0" dirty="0"/>
              <a:t>The parent, usually, waits for the child to finish</a:t>
            </a:r>
            <a:endParaRPr lang="en-US" dirty="0"/>
          </a:p>
        </p:txBody>
      </p:sp>
      <p:sp>
        <p:nvSpPr>
          <p:cNvPr id="4" name="Slide Number Placeholder 3"/>
          <p:cNvSpPr>
            <a:spLocks noGrp="1"/>
          </p:cNvSpPr>
          <p:nvPr>
            <p:ph type="sldNum" sz="quarter" idx="10"/>
          </p:nvPr>
        </p:nvSpPr>
        <p:spPr/>
        <p:txBody>
          <a:bodyPr/>
          <a:lstStyle/>
          <a:p>
            <a:fld id="{6BA52372-3169-3E47-91B9-B9FD44155892}" type="slidenum">
              <a:rPr lang="en-US" smtClean="0"/>
              <a:pPr/>
              <a:t>6</a:t>
            </a:fld>
            <a:endParaRPr lang="en-US"/>
          </a:p>
        </p:txBody>
      </p:sp>
    </p:spTree>
    <p:extLst>
      <p:ext uri="{BB962C8B-B14F-4D97-AF65-F5344CB8AC3E}">
        <p14:creationId xmlns:p14="http://schemas.microsoft.com/office/powerpoint/2010/main" val="115608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0D24BE-98EA-204C-B6D5-F9435CF30481}"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136694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D24BE-98EA-204C-B6D5-F9435CF30481}"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170865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D24BE-98EA-204C-B6D5-F9435CF30481}"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122139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D24BE-98EA-204C-B6D5-F9435CF30481}"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45788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24BE-98EA-204C-B6D5-F9435CF30481}"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127315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D24BE-98EA-204C-B6D5-F9435CF30481}"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37060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D24BE-98EA-204C-B6D5-F9435CF30481}" type="datetimeFigureOut">
              <a:rPr lang="en-US" smtClean="0"/>
              <a:t>4/11/19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106944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D24BE-98EA-204C-B6D5-F9435CF30481}" type="datetimeFigureOut">
              <a:rPr lang="en-US" smtClean="0"/>
              <a:t>4/11/19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179483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D24BE-98EA-204C-B6D5-F9435CF30481}" type="datetimeFigureOut">
              <a:rPr lang="en-US" smtClean="0"/>
              <a:t>4/11/19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6110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D24BE-98EA-204C-B6D5-F9435CF30481}"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50379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D24BE-98EA-204C-B6D5-F9435CF30481}"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32F7F-98D8-384E-8788-219C0E1A4A70}" type="slidenum">
              <a:rPr lang="en-US" smtClean="0"/>
              <a:t>‹#›</a:t>
            </a:fld>
            <a:endParaRPr lang="en-US"/>
          </a:p>
        </p:txBody>
      </p:sp>
    </p:spTree>
    <p:extLst>
      <p:ext uri="{BB962C8B-B14F-4D97-AF65-F5344CB8AC3E}">
        <p14:creationId xmlns:p14="http://schemas.microsoft.com/office/powerpoint/2010/main" val="191184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D24BE-98EA-204C-B6D5-F9435CF30481}" type="datetimeFigureOut">
              <a:rPr lang="en-US" smtClean="0"/>
              <a:t>4/11/19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32F7F-98D8-384E-8788-219C0E1A4A70}" type="slidenum">
              <a:rPr lang="en-US" smtClean="0"/>
              <a:t>‹#›</a:t>
            </a:fld>
            <a:endParaRPr lang="en-US"/>
          </a:p>
        </p:txBody>
      </p:sp>
    </p:spTree>
    <p:extLst>
      <p:ext uri="{BB962C8B-B14F-4D97-AF65-F5344CB8AC3E}">
        <p14:creationId xmlns:p14="http://schemas.microsoft.com/office/powerpoint/2010/main" val="1251875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COP 6611: Operating Systems</a:t>
            </a:r>
            <a:br>
              <a:rPr lang="en-US" sz="4400" dirty="0"/>
            </a:br>
            <a:br>
              <a:rPr lang="en-US" sz="4400" dirty="0"/>
            </a:br>
            <a:r>
              <a:rPr lang="en-US" sz="7200"/>
              <a:t>Project 3</a:t>
            </a:r>
            <a:endParaRPr lang="en-US" sz="2800" dirty="0"/>
          </a:p>
        </p:txBody>
      </p:sp>
      <p:sp>
        <p:nvSpPr>
          <p:cNvPr id="3" name="Subtitle 2"/>
          <p:cNvSpPr>
            <a:spLocks noGrp="1"/>
          </p:cNvSpPr>
          <p:nvPr>
            <p:ph type="subTitle" idx="1"/>
          </p:nvPr>
        </p:nvSpPr>
        <p:spPr/>
        <p:txBody>
          <a:bodyPr>
            <a:normAutofit fontScale="55000" lnSpcReduction="20000"/>
          </a:bodyPr>
          <a:lstStyle/>
          <a:p>
            <a:r>
              <a:rPr lang="en-US" dirty="0"/>
              <a:t>Instructor: Xinming (Simon) Ou</a:t>
            </a:r>
          </a:p>
          <a:p>
            <a:r>
              <a:rPr lang="en-US" dirty="0"/>
              <a:t>TAs: </a:t>
            </a:r>
            <a:r>
              <a:rPr lang="en-US" dirty="0" err="1"/>
              <a:t>Anwesh</a:t>
            </a:r>
            <a:r>
              <a:rPr lang="en-US" dirty="0"/>
              <a:t> </a:t>
            </a:r>
            <a:r>
              <a:rPr lang="en-US" dirty="0" err="1"/>
              <a:t>Tuladhar</a:t>
            </a:r>
            <a:endParaRPr lang="en-US" dirty="0"/>
          </a:p>
          <a:p>
            <a:r>
              <a:rPr lang="en-US" dirty="0"/>
              <a:t>      Jaleel Ahmed</a:t>
            </a:r>
          </a:p>
          <a:p>
            <a:r>
              <a:rPr lang="en-US" dirty="0" err="1"/>
              <a:t>Guojun</a:t>
            </a:r>
            <a:r>
              <a:rPr lang="en-US" dirty="0"/>
              <a:t> Liu</a:t>
            </a:r>
          </a:p>
          <a:p>
            <a:endParaRPr lang="en-US" dirty="0"/>
          </a:p>
          <a:p>
            <a:r>
              <a:rPr lang="en-US" b="1" dirty="0"/>
              <a:t>Acknowledgement</a:t>
            </a:r>
            <a:r>
              <a:rPr lang="en-US" dirty="0"/>
              <a:t>: some slides are taken from CS422/522 lectures taught by Professor Zhong Shao at Yale University.</a:t>
            </a:r>
          </a:p>
        </p:txBody>
      </p:sp>
    </p:spTree>
    <p:extLst>
      <p:ext uri="{BB962C8B-B14F-4D97-AF65-F5344CB8AC3E}">
        <p14:creationId xmlns:p14="http://schemas.microsoft.com/office/powerpoint/2010/main" val="109120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2: What was accomplished? (1)</a:t>
            </a:r>
          </a:p>
        </p:txBody>
      </p:sp>
      <p:sp>
        <p:nvSpPr>
          <p:cNvPr id="3" name="Content Placeholder 2"/>
          <p:cNvSpPr>
            <a:spLocks noGrp="1"/>
          </p:cNvSpPr>
          <p:nvPr>
            <p:ph idx="1"/>
          </p:nvPr>
        </p:nvSpPr>
        <p:spPr/>
        <p:txBody>
          <a:bodyPr/>
          <a:lstStyle/>
          <a:p>
            <a:r>
              <a:rPr lang="en-US" dirty="0"/>
              <a:t>Ability to create user level processes.</a:t>
            </a:r>
          </a:p>
          <a:p>
            <a:pPr lvl="1"/>
            <a:r>
              <a:rPr lang="en-US" dirty="0"/>
              <a:t>We set the permissions in the segment registers to 3 i.e. the lowest level.</a:t>
            </a:r>
          </a:p>
          <a:p>
            <a:r>
              <a:rPr lang="en-US" dirty="0"/>
              <a:t>Ability to context switch between processes. </a:t>
            </a:r>
          </a:p>
          <a:p>
            <a:r>
              <a:rPr lang="en-US" dirty="0"/>
              <a:t>Ability to perform protected control transfer.</a:t>
            </a:r>
          </a:p>
          <a:p>
            <a:pPr lvl="1"/>
            <a:r>
              <a:rPr lang="en-US" dirty="0"/>
              <a:t>By trapping into the kernel through system calls.</a:t>
            </a:r>
          </a:p>
        </p:txBody>
      </p:sp>
    </p:spTree>
    <p:extLst>
      <p:ext uri="{BB962C8B-B14F-4D97-AF65-F5344CB8AC3E}">
        <p14:creationId xmlns:p14="http://schemas.microsoft.com/office/powerpoint/2010/main" val="31852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3</a:t>
            </a:r>
          </a:p>
        </p:txBody>
      </p:sp>
      <p:sp>
        <p:nvSpPr>
          <p:cNvPr id="3" name="Subtitle 2"/>
          <p:cNvSpPr>
            <a:spLocks noGrp="1"/>
          </p:cNvSpPr>
          <p:nvPr>
            <p:ph type="subTitle" idx="1"/>
          </p:nvPr>
        </p:nvSpPr>
        <p:spPr/>
        <p:txBody>
          <a:bodyPr/>
          <a:lstStyle/>
          <a:p>
            <a:r>
              <a:rPr lang="en-US" dirty="0"/>
              <a:t>Copy-On-Write Fork</a:t>
            </a:r>
          </a:p>
        </p:txBody>
      </p:sp>
    </p:spTree>
    <p:extLst>
      <p:ext uri="{BB962C8B-B14F-4D97-AF65-F5344CB8AC3E}">
        <p14:creationId xmlns:p14="http://schemas.microsoft.com/office/powerpoint/2010/main" val="13754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3: Goals</a:t>
            </a:r>
          </a:p>
        </p:txBody>
      </p:sp>
      <p:sp>
        <p:nvSpPr>
          <p:cNvPr id="3" name="Content Placeholder 2"/>
          <p:cNvSpPr>
            <a:spLocks noGrp="1"/>
          </p:cNvSpPr>
          <p:nvPr>
            <p:ph idx="1"/>
          </p:nvPr>
        </p:nvSpPr>
        <p:spPr/>
        <p:txBody>
          <a:bodyPr/>
          <a:lstStyle/>
          <a:p>
            <a:r>
              <a:rPr lang="en-US" dirty="0"/>
              <a:t>To test you understanding of the code base.</a:t>
            </a:r>
          </a:p>
          <a:p>
            <a:r>
              <a:rPr lang="en-US" dirty="0"/>
              <a:t>Implement the fork system call with Copy-On-Write (COW).</a:t>
            </a:r>
          </a:p>
        </p:txBody>
      </p:sp>
    </p:spTree>
    <p:extLst>
      <p:ext uri="{BB962C8B-B14F-4D97-AF65-F5344CB8AC3E}">
        <p14:creationId xmlns:p14="http://schemas.microsoft.com/office/powerpoint/2010/main" val="92676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Fork System Call</a:t>
            </a:r>
          </a:p>
        </p:txBody>
      </p:sp>
      <p:sp>
        <p:nvSpPr>
          <p:cNvPr id="3" name="Content Placeholder 2"/>
          <p:cNvSpPr>
            <a:spLocks noGrp="1"/>
          </p:cNvSpPr>
          <p:nvPr>
            <p:ph idx="1"/>
          </p:nvPr>
        </p:nvSpPr>
        <p:spPr/>
        <p:txBody>
          <a:bodyPr/>
          <a:lstStyle/>
          <a:p>
            <a:r>
              <a:rPr lang="en-US" dirty="0"/>
              <a:t>Unix Fork: a system call to create a copy of the current process, and start running it.</a:t>
            </a:r>
          </a:p>
          <a:p>
            <a:pPr lvl="1"/>
            <a:r>
              <a:rPr lang="en-US" dirty="0"/>
              <a:t>It takes no arguments.</a:t>
            </a:r>
          </a:p>
        </p:txBody>
      </p:sp>
      <p:grpSp>
        <p:nvGrpSpPr>
          <p:cNvPr id="24" name="Group 23"/>
          <p:cNvGrpSpPr/>
          <p:nvPr/>
        </p:nvGrpSpPr>
        <p:grpSpPr>
          <a:xfrm>
            <a:off x="2973146" y="3168649"/>
            <a:ext cx="4323004" cy="3242891"/>
            <a:chOff x="2973146" y="3168649"/>
            <a:chExt cx="4323004" cy="3242891"/>
          </a:xfrm>
        </p:grpSpPr>
        <p:grpSp>
          <p:nvGrpSpPr>
            <p:cNvPr id="22" name="Group 21"/>
            <p:cNvGrpSpPr/>
            <p:nvPr/>
          </p:nvGrpSpPr>
          <p:grpSpPr>
            <a:xfrm>
              <a:off x="2973146" y="3168649"/>
              <a:ext cx="4323004" cy="3242891"/>
              <a:chOff x="5284546" y="2361503"/>
              <a:chExt cx="5002370" cy="4164338"/>
            </a:xfrm>
          </p:grpSpPr>
          <p:sp>
            <p:nvSpPr>
              <p:cNvPr id="5" name="Rectangle 4"/>
              <p:cNvSpPr/>
              <p:nvPr/>
            </p:nvSpPr>
            <p:spPr>
              <a:xfrm>
                <a:off x="5284546" y="3718446"/>
                <a:ext cx="1622908" cy="1556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ysClr val="windowText" lastClr="000000"/>
                    </a:solidFill>
                  </a:rPr>
                  <a:t>pid</a:t>
                </a:r>
                <a:r>
                  <a:rPr lang="en-US" sz="1200" dirty="0">
                    <a:solidFill>
                      <a:sysClr val="windowText" lastClr="000000"/>
                    </a:solidFill>
                  </a:rPr>
                  <a:t> = </a:t>
                </a:r>
                <a:r>
                  <a:rPr lang="en-US" sz="1200" dirty="0" err="1">
                    <a:solidFill>
                      <a:sysClr val="windowText" lastClr="000000"/>
                    </a:solidFill>
                  </a:rPr>
                  <a:t>sys_fork</a:t>
                </a:r>
                <a:r>
                  <a:rPr lang="en-US" sz="1200" dirty="0">
                    <a:solidFill>
                      <a:sysClr val="windowText" lastClr="000000"/>
                    </a:solidFill>
                  </a:rPr>
                  <a:t>();</a:t>
                </a:r>
              </a:p>
              <a:p>
                <a:r>
                  <a:rPr lang="en-US" sz="1200" dirty="0">
                    <a:solidFill>
                      <a:sysClr val="windowText" lastClr="000000"/>
                    </a:solidFill>
                  </a:rPr>
                  <a:t>if (</a:t>
                </a:r>
                <a:r>
                  <a:rPr lang="en-US" sz="1200" dirty="0" err="1">
                    <a:solidFill>
                      <a:sysClr val="windowText" lastClr="000000"/>
                    </a:solidFill>
                  </a:rPr>
                  <a:t>pid</a:t>
                </a:r>
                <a:r>
                  <a:rPr lang="en-US" sz="1200" dirty="0">
                    <a:solidFill>
                      <a:sysClr val="windowText" lastClr="000000"/>
                    </a:solidFill>
                  </a:rPr>
                  <a:t> == 0) </a:t>
                </a:r>
              </a:p>
              <a:p>
                <a:r>
                  <a:rPr lang="en-US" sz="1200" dirty="0">
                    <a:solidFill>
                      <a:sysClr val="windowText" lastClr="000000"/>
                    </a:solidFill>
                  </a:rPr>
                  <a:t>   </a:t>
                </a:r>
                <a:r>
                  <a:rPr lang="en-US" sz="1200" dirty="0" err="1">
                    <a:solidFill>
                      <a:sysClr val="windowText" lastClr="000000"/>
                    </a:solidFill>
                  </a:rPr>
                  <a:t>dprintf</a:t>
                </a:r>
                <a:r>
                  <a:rPr lang="en-US" sz="1200" dirty="0">
                    <a:solidFill>
                      <a:sysClr val="windowText" lastClr="000000"/>
                    </a:solidFill>
                  </a:rPr>
                  <a:t>(“child”);</a:t>
                </a:r>
              </a:p>
              <a:p>
                <a:r>
                  <a:rPr lang="en-US" sz="1200" dirty="0">
                    <a:solidFill>
                      <a:sysClr val="windowText" lastClr="000000"/>
                    </a:solidFill>
                  </a:rPr>
                  <a:t>else </a:t>
                </a:r>
              </a:p>
              <a:p>
                <a:r>
                  <a:rPr lang="en-US" sz="1200" dirty="0">
                    <a:solidFill>
                      <a:sysClr val="windowText" lastClr="000000"/>
                    </a:solidFill>
                  </a:rPr>
                  <a:t>   </a:t>
                </a:r>
                <a:r>
                  <a:rPr lang="en-US" sz="1200" dirty="0" err="1">
                    <a:solidFill>
                      <a:sysClr val="windowText" lastClr="000000"/>
                    </a:solidFill>
                  </a:rPr>
                  <a:t>dprintf</a:t>
                </a:r>
                <a:r>
                  <a:rPr lang="en-US" sz="1200" dirty="0">
                    <a:solidFill>
                      <a:sysClr val="windowText" lastClr="000000"/>
                    </a:solidFill>
                  </a:rPr>
                  <a:t>(“parent”);</a:t>
                </a:r>
              </a:p>
            </p:txBody>
          </p:sp>
          <p:sp>
            <p:nvSpPr>
              <p:cNvPr id="6" name="Rectangle 5"/>
              <p:cNvSpPr/>
              <p:nvPr/>
            </p:nvSpPr>
            <p:spPr>
              <a:xfrm>
                <a:off x="8664008" y="2730835"/>
                <a:ext cx="1622908" cy="1556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Prints “child”</a:t>
                </a:r>
              </a:p>
            </p:txBody>
          </p:sp>
          <p:sp>
            <p:nvSpPr>
              <p:cNvPr id="7" name="Rectangle 6"/>
              <p:cNvSpPr/>
              <p:nvPr/>
            </p:nvSpPr>
            <p:spPr>
              <a:xfrm>
                <a:off x="8664008" y="4969545"/>
                <a:ext cx="1622908" cy="1556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Prints “parent”</a:t>
                </a:r>
              </a:p>
            </p:txBody>
          </p:sp>
          <p:cxnSp>
            <p:nvCxnSpPr>
              <p:cNvPr id="8" name="Elbow Connector 7"/>
              <p:cNvCxnSpPr>
                <a:stCxn id="5" idx="3"/>
              </p:cNvCxnSpPr>
              <p:nvPr/>
            </p:nvCxnSpPr>
            <p:spPr>
              <a:xfrm flipV="1">
                <a:off x="6907454" y="3508984"/>
                <a:ext cx="1756554" cy="987610"/>
              </a:xfrm>
              <a:prstGeom prst="bentConnector3">
                <a:avLst>
                  <a:gd name="adj1" fmla="val 72775"/>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63502" y="3324317"/>
                <a:ext cx="864998" cy="395230"/>
              </a:xfrm>
              <a:prstGeom prst="rect">
                <a:avLst/>
              </a:prstGeom>
              <a:noFill/>
            </p:spPr>
            <p:txBody>
              <a:bodyPr wrap="square" rtlCol="0">
                <a:spAutoFit/>
              </a:bodyPr>
              <a:lstStyle/>
              <a:p>
                <a:r>
                  <a:rPr lang="en-US" sz="1400" dirty="0"/>
                  <a:t>PID = 4</a:t>
                </a:r>
              </a:p>
            </p:txBody>
          </p:sp>
          <p:sp>
            <p:nvSpPr>
              <p:cNvPr id="11" name="TextBox 10"/>
              <p:cNvSpPr txBox="1"/>
              <p:nvPr/>
            </p:nvSpPr>
            <p:spPr>
              <a:xfrm>
                <a:off x="8987283" y="2361503"/>
                <a:ext cx="976357" cy="395230"/>
              </a:xfrm>
              <a:prstGeom prst="rect">
                <a:avLst/>
              </a:prstGeom>
              <a:noFill/>
            </p:spPr>
            <p:txBody>
              <a:bodyPr wrap="square" rtlCol="0">
                <a:spAutoFit/>
              </a:bodyPr>
              <a:lstStyle/>
              <a:p>
                <a:r>
                  <a:rPr lang="en-US" sz="1400" dirty="0"/>
                  <a:t>PID = 13</a:t>
                </a:r>
              </a:p>
            </p:txBody>
          </p:sp>
          <p:sp>
            <p:nvSpPr>
              <p:cNvPr id="12" name="TextBox 11"/>
              <p:cNvSpPr txBox="1"/>
              <p:nvPr/>
            </p:nvSpPr>
            <p:spPr>
              <a:xfrm>
                <a:off x="9042963" y="4600214"/>
                <a:ext cx="864998" cy="395230"/>
              </a:xfrm>
              <a:prstGeom prst="rect">
                <a:avLst/>
              </a:prstGeom>
              <a:noFill/>
            </p:spPr>
            <p:txBody>
              <a:bodyPr wrap="square" rtlCol="0">
                <a:spAutoFit/>
              </a:bodyPr>
              <a:lstStyle/>
              <a:p>
                <a:r>
                  <a:rPr lang="en-US" sz="1400" dirty="0"/>
                  <a:t>PID = 4</a:t>
                </a:r>
              </a:p>
            </p:txBody>
          </p:sp>
          <p:cxnSp>
            <p:nvCxnSpPr>
              <p:cNvPr id="19" name="Elbow Connector 18"/>
              <p:cNvCxnSpPr>
                <a:stCxn id="5" idx="3"/>
                <a:endCxn id="7" idx="1"/>
              </p:cNvCxnSpPr>
              <p:nvPr/>
            </p:nvCxnSpPr>
            <p:spPr>
              <a:xfrm>
                <a:off x="6907454" y="4496594"/>
                <a:ext cx="1756554" cy="1251099"/>
              </a:xfrm>
              <a:prstGeom prst="bentConnector3">
                <a:avLst>
                  <a:gd name="adj1" fmla="val 72775"/>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4538405" y="4523530"/>
              <a:ext cx="864998" cy="307777"/>
            </a:xfrm>
            <a:prstGeom prst="rect">
              <a:avLst/>
            </a:prstGeom>
            <a:noFill/>
          </p:spPr>
          <p:txBody>
            <a:bodyPr wrap="square" rtlCol="0">
              <a:spAutoFit/>
            </a:bodyPr>
            <a:lstStyle/>
            <a:p>
              <a:r>
                <a:rPr lang="en-US" sz="1400" dirty="0" err="1"/>
                <a:t>sys_fork</a:t>
              </a:r>
              <a:endParaRPr lang="en-US" sz="1600" dirty="0"/>
            </a:p>
          </p:txBody>
        </p:sp>
      </p:grpSp>
    </p:spTree>
    <p:extLst>
      <p:ext uri="{BB962C8B-B14F-4D97-AF65-F5344CB8AC3E}">
        <p14:creationId xmlns:p14="http://schemas.microsoft.com/office/powerpoint/2010/main" val="145062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Copy-on-write (COW)</a:t>
            </a:r>
          </a:p>
        </p:txBody>
      </p:sp>
      <p:sp>
        <p:nvSpPr>
          <p:cNvPr id="17" name="Content Placeholder 16"/>
          <p:cNvSpPr>
            <a:spLocks noGrp="1"/>
          </p:cNvSpPr>
          <p:nvPr>
            <p:ph idx="1"/>
          </p:nvPr>
        </p:nvSpPr>
        <p:spPr/>
        <p:txBody>
          <a:bodyPr/>
          <a:lstStyle/>
          <a:p>
            <a:r>
              <a:rPr lang="en-US" dirty="0"/>
              <a:t>It is an optimization technique for resource sharing.</a:t>
            </a:r>
          </a:p>
          <a:p>
            <a:r>
              <a:rPr lang="en-US" dirty="0"/>
              <a:t>AKA implicit sharing/shadowing</a:t>
            </a:r>
          </a:p>
          <a:p>
            <a:r>
              <a:rPr lang="en-US" dirty="0"/>
              <a:t>Concept: If the resource being shared is not modified, it is not necessary to duplicate it.</a:t>
            </a:r>
          </a:p>
          <a:p>
            <a:r>
              <a:rPr lang="en-US" dirty="0"/>
              <a:t>COW can make the fork system call more memory efficient by having the parent and the child process share the same physical pages, until one of them tries to modify the contents of the page.</a:t>
            </a:r>
          </a:p>
        </p:txBody>
      </p:sp>
    </p:spTree>
    <p:extLst>
      <p:ext uri="{BB962C8B-B14F-4D97-AF65-F5344CB8AC3E}">
        <p14:creationId xmlns:p14="http://schemas.microsoft.com/office/powerpoint/2010/main" val="91215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Copy-on-write Fork </a:t>
            </a:r>
          </a:p>
        </p:txBody>
      </p:sp>
      <p:sp>
        <p:nvSpPr>
          <p:cNvPr id="3" name="Content Placeholder 2"/>
          <p:cNvSpPr>
            <a:spLocks noGrp="1"/>
          </p:cNvSpPr>
          <p:nvPr>
            <p:ph idx="1"/>
          </p:nvPr>
        </p:nvSpPr>
        <p:spPr/>
        <p:txBody>
          <a:bodyPr/>
          <a:lstStyle/>
          <a:p>
            <a:r>
              <a:rPr lang="en-US" dirty="0"/>
              <a:t>COW functionality is implemented using the page table. </a:t>
            </a:r>
          </a:p>
          <a:p>
            <a:r>
              <a:rPr lang="en-US" dirty="0"/>
              <a:t>When a fork system call is made:</a:t>
            </a:r>
          </a:p>
          <a:p>
            <a:pPr lvl="1"/>
            <a:r>
              <a:rPr lang="en-US" dirty="0"/>
              <a:t>copy ONLY the user space mapping.</a:t>
            </a:r>
          </a:p>
          <a:p>
            <a:pPr lvl="1"/>
            <a:r>
              <a:rPr lang="en-US" dirty="0"/>
              <a:t>Also, mark the page table entries as Copy-on-write (PTE_COW bit) and read only.</a:t>
            </a:r>
          </a:p>
          <a:p>
            <a:r>
              <a:rPr lang="en-US" dirty="0"/>
              <a:t>When data is written to these pages by anyone of the process, an exception is generated. The kernel can then check if it is a COW page and if so, allocate a fresh page (with write permission), update the page table accordingly and complete the write.</a:t>
            </a:r>
          </a:p>
          <a:p>
            <a:pPr lvl="1"/>
            <a:r>
              <a:rPr lang="en-US" dirty="0"/>
              <a:t>The new allocation is invisible to either process.</a:t>
            </a:r>
          </a:p>
          <a:p>
            <a:pPr lvl="1"/>
            <a:endParaRPr lang="en-US" dirty="0"/>
          </a:p>
          <a:p>
            <a:pPr lvl="1"/>
            <a:endParaRPr lang="en-US" dirty="0"/>
          </a:p>
        </p:txBody>
      </p:sp>
    </p:spTree>
    <p:extLst>
      <p:ext uri="{BB962C8B-B14F-4D97-AF65-F5344CB8AC3E}">
        <p14:creationId xmlns:p14="http://schemas.microsoft.com/office/powerpoint/2010/main" val="95853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Copy-on-write Fork with reference counting</a:t>
            </a:r>
          </a:p>
        </p:txBody>
      </p:sp>
      <p:sp>
        <p:nvSpPr>
          <p:cNvPr id="3" name="Content Placeholder 2"/>
          <p:cNvSpPr>
            <a:spLocks noGrp="1"/>
          </p:cNvSpPr>
          <p:nvPr>
            <p:ph idx="1"/>
          </p:nvPr>
        </p:nvSpPr>
        <p:spPr/>
        <p:txBody>
          <a:bodyPr/>
          <a:lstStyle/>
          <a:p>
            <a:r>
              <a:rPr lang="en-US" dirty="0"/>
              <a:t>What happens when both the processes modify the same page?</a:t>
            </a:r>
          </a:p>
          <a:p>
            <a:pPr lvl="1"/>
            <a:r>
              <a:rPr lang="en-US" dirty="0"/>
              <a:t>According to the current description, the fresh page is allocated for both.</a:t>
            </a:r>
          </a:p>
          <a:p>
            <a:pPr lvl="1"/>
            <a:r>
              <a:rPr lang="en-US" dirty="0"/>
              <a:t>Inefficient!</a:t>
            </a:r>
          </a:p>
          <a:p>
            <a:r>
              <a:rPr lang="en-US" dirty="0"/>
              <a:t>Solution: Reference Counting</a:t>
            </a:r>
          </a:p>
          <a:p>
            <a:pPr lvl="1"/>
            <a:r>
              <a:rPr lang="en-US" dirty="0"/>
              <a:t>It is a technique used to keep track of the number of references to an object.</a:t>
            </a:r>
          </a:p>
          <a:p>
            <a:pPr lvl="1"/>
            <a:r>
              <a:rPr lang="en-US" dirty="0"/>
              <a:t>Used in garbage collectors.</a:t>
            </a:r>
          </a:p>
          <a:p>
            <a:r>
              <a:rPr lang="en-US" dirty="0"/>
              <a:t>We maintain a count of the number of references to a page. If an exception occurs on a page marked COW and has only a single reference, simple mark it as writeable and continue with the write.</a:t>
            </a:r>
          </a:p>
          <a:p>
            <a:endParaRPr lang="en-US" dirty="0"/>
          </a:p>
        </p:txBody>
      </p:sp>
    </p:spTree>
    <p:extLst>
      <p:ext uri="{BB962C8B-B14F-4D97-AF65-F5344CB8AC3E}">
        <p14:creationId xmlns:p14="http://schemas.microsoft.com/office/powerpoint/2010/main" val="132075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45047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524</Words>
  <Application>Microsoft Macintosh PowerPoint</Application>
  <PresentationFormat>Widescreen</PresentationFormat>
  <Paragraphs>56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COP 6611: Operating Systems  Project 3</vt:lpstr>
      <vt:lpstr>Project 2: What was accomplished? (1)</vt:lpstr>
      <vt:lpstr>Project 3</vt:lpstr>
      <vt:lpstr>Project 3: Goals</vt:lpstr>
      <vt:lpstr>The Fork System Call</vt:lpstr>
      <vt:lpstr>Copy-on-write (COW)</vt:lpstr>
      <vt:lpstr>Copy-on-write Fork </vt:lpstr>
      <vt:lpstr>Copy-on-write Fork with reference counting</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Tuladhar, Anwesh</dc:creator>
  <cp:lastModifiedBy>Tuladhar, Anwesh</cp:lastModifiedBy>
  <cp:revision>19</cp:revision>
  <dcterms:created xsi:type="dcterms:W3CDTF">2017-11-15T00:36:27Z</dcterms:created>
  <dcterms:modified xsi:type="dcterms:W3CDTF">2019-04-11T12:58:00Z</dcterms:modified>
</cp:coreProperties>
</file>