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73" r:id="rId6"/>
    <p:sldId id="261" r:id="rId7"/>
    <p:sldId id="260" r:id="rId8"/>
    <p:sldId id="276" r:id="rId9"/>
    <p:sldId id="263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6625"/>
  </p:normalViewPr>
  <p:slideViewPr>
    <p:cSldViewPr snapToGrid="0" snapToObjects="1">
      <p:cViewPr varScale="1">
        <p:scale>
          <a:sx n="117" d="100"/>
          <a:sy n="117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45480-C1A2-E149-99D3-5491EB13FFB0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15FB-7F18-EA41-984A-B032F9FD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only have 1</a:t>
            </a:r>
            <a:r>
              <a:rPr lang="en-US" baseline="0" dirty="0"/>
              <a:t> partition.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kernel is loaded to 0x100000 (= 1MB mark) which is right after the BIOS.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15FB-7F18-EA41-984A-B032F9FD60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 pointer is the "offset" component of the virtual address.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mCertiKOS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installed a Global Descriptor Table (GDT) that effectively disabled segment translation by setting all segment base addresses to 0 and limits to </a:t>
            </a:r>
            <a:r>
              <a:rPr lang="en-US" dirty="0"/>
              <a:t>0xffffffff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Hence the "selector" has no effect and the linear address always equals the offset of the virtual address.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15FB-7F18-EA41-984A-B032F9FD60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7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If the G-bit is set, then the entry is global to all processes and they can all access the physical page it maps, subject to other access rights.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15FB-7F18-EA41-984A-B032F9FD60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7783-34C3-BB4C-AC7D-09C6F27B68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5565-7A61-BB4A-AF71-0C115252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COP 6611: Operating Systems</a:t>
            </a:r>
            <a:br>
              <a:rPr lang="en-US" sz="4400" dirty="0"/>
            </a:br>
            <a:br>
              <a:rPr lang="en-US" sz="4400" dirty="0"/>
            </a:br>
            <a:r>
              <a:rPr lang="en-US" sz="7200" dirty="0"/>
              <a:t>Project 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Instructor: Xinming (Simon) Ou</a:t>
            </a:r>
          </a:p>
          <a:p>
            <a:r>
              <a:rPr lang="en-US" dirty="0"/>
              <a:t>TAs: </a:t>
            </a:r>
            <a:r>
              <a:rPr lang="en-US" dirty="0" err="1"/>
              <a:t>Anwesh</a:t>
            </a:r>
            <a:r>
              <a:rPr lang="en-US" dirty="0"/>
              <a:t> </a:t>
            </a:r>
            <a:r>
              <a:rPr lang="en-US" dirty="0" err="1"/>
              <a:t>Tuladhar</a:t>
            </a:r>
            <a:endParaRPr lang="en-US" dirty="0"/>
          </a:p>
          <a:p>
            <a:r>
              <a:rPr lang="en-US" dirty="0"/>
              <a:t>  Jaleel Ahmed</a:t>
            </a:r>
          </a:p>
          <a:p>
            <a:r>
              <a:rPr lang="en-US" dirty="0"/>
              <a:t>         </a:t>
            </a:r>
            <a:r>
              <a:rPr lang="en-US" dirty="0" err="1"/>
              <a:t>Guojun</a:t>
            </a:r>
            <a:r>
              <a:rPr lang="en-US" dirty="0"/>
              <a:t> (Luis) Liu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: some slides are taken from CS422/522 lectures taught by Professor Zhong Shao at Yale University.</a:t>
            </a:r>
          </a:p>
        </p:txBody>
      </p:sp>
    </p:spTree>
    <p:extLst>
      <p:ext uri="{BB962C8B-B14F-4D97-AF65-F5344CB8AC3E}">
        <p14:creationId xmlns:p14="http://schemas.microsoft.com/office/powerpoint/2010/main" val="19300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PMM: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7254E"/>
                </a:solidFill>
              </a:rPr>
              <a:t>ATStruct</a:t>
            </a:r>
            <a:r>
              <a:rPr lang="en-US" dirty="0"/>
              <a:t>: </a:t>
            </a:r>
          </a:p>
          <a:p>
            <a:pPr lvl="1"/>
            <a:r>
              <a:rPr lang="en-US" dirty="0" err="1">
                <a:solidFill>
                  <a:srgbClr val="C7254E"/>
                </a:solidFill>
              </a:rPr>
              <a:t>MATIntro</a:t>
            </a:r>
            <a:r>
              <a:rPr lang="en-US" dirty="0">
                <a:solidFill>
                  <a:srgbClr val="C7254E"/>
                </a:solidFill>
              </a:rPr>
              <a:t> </a:t>
            </a:r>
            <a:r>
              <a:rPr lang="en-US" dirty="0"/>
              <a:t>layer.</a:t>
            </a:r>
          </a:p>
          <a:p>
            <a:pPr lvl="1"/>
            <a:r>
              <a:rPr lang="en-US" dirty="0"/>
              <a:t>Data structure used to track the physical memory at page granularity.</a:t>
            </a:r>
          </a:p>
          <a:p>
            <a:pPr lvl="1"/>
            <a:r>
              <a:rPr lang="en-US" dirty="0"/>
              <a:t>Each page in physical memory will have a corresponding </a:t>
            </a:r>
            <a:r>
              <a:rPr lang="en-US" dirty="0" err="1">
                <a:solidFill>
                  <a:srgbClr val="C7254E"/>
                </a:solidFill>
              </a:rPr>
              <a:t>ATStruct</a:t>
            </a:r>
            <a:r>
              <a:rPr lang="en-US" dirty="0">
                <a:solidFill>
                  <a:srgbClr val="C7254E"/>
                </a:solidFill>
              </a:rPr>
              <a:t> </a:t>
            </a:r>
            <a:r>
              <a:rPr lang="en-US" dirty="0"/>
              <a:t>associated with it.</a:t>
            </a:r>
          </a:p>
          <a:p>
            <a:pPr lvl="1"/>
            <a:r>
              <a:rPr lang="en-US" dirty="0"/>
              <a:t>It tracks the permission and allocation status for that page.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44095"/>
              </p:ext>
            </p:extLst>
          </p:nvPr>
        </p:nvGraphicFramePr>
        <p:xfrm>
          <a:off x="2032000" y="427276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en-US" baseline="0" dirty="0" err="1">
                          <a:solidFill>
                            <a:sysClr val="windowText" lastClr="000000"/>
                          </a:solidFill>
                        </a:rPr>
                        <a:t>Struct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allocated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7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PMM: </a:t>
            </a:r>
            <a:r>
              <a:rPr lang="en-US" sz="4000" dirty="0"/>
              <a:t>Representing the entire physical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7254E"/>
                </a:solidFill>
              </a:rPr>
              <a:t>ATStruct</a:t>
            </a:r>
            <a:r>
              <a:rPr lang="en-US" dirty="0">
                <a:solidFill>
                  <a:srgbClr val="C7254E"/>
                </a:solidFill>
              </a:rPr>
              <a:t> </a:t>
            </a:r>
            <a:r>
              <a:rPr lang="en-US" dirty="0"/>
              <a:t>= 1 page</a:t>
            </a:r>
          </a:p>
          <a:p>
            <a:r>
              <a:rPr lang="en-US" dirty="0"/>
              <a:t>Array of </a:t>
            </a:r>
            <a:r>
              <a:rPr lang="en-US" dirty="0" err="1"/>
              <a:t>ATStruct</a:t>
            </a:r>
            <a:r>
              <a:rPr lang="en-US" dirty="0"/>
              <a:t> = Entire memory </a:t>
            </a:r>
          </a:p>
          <a:p>
            <a:pPr lvl="1"/>
            <a:r>
              <a:rPr lang="en-US" dirty="0"/>
              <a:t>Size of each page = 4KB</a:t>
            </a:r>
          </a:p>
          <a:p>
            <a:pPr lvl="1"/>
            <a:r>
              <a:rPr lang="en-US" dirty="0"/>
              <a:t>Max. number of pages = 4GB/4KB = 2^20 pages ( AT[1&lt;&lt;20] = AT[1048576])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C7254E"/>
                </a:solidFill>
              </a:rPr>
              <a:t>MATIntro</a:t>
            </a:r>
            <a:r>
              <a:rPr lang="en-US" dirty="0">
                <a:solidFill>
                  <a:srgbClr val="C7254E"/>
                </a:solidFill>
              </a:rPr>
              <a:t> </a:t>
            </a:r>
            <a:r>
              <a:rPr lang="en-US" dirty="0"/>
              <a:t>layer: Deals with manipulating and interacting with this data structure.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6054"/>
              </p:ext>
            </p:extLst>
          </p:nvPr>
        </p:nvGraphicFramePr>
        <p:xfrm>
          <a:off x="2032000" y="3678714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Index into AT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(# page)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en-US" baseline="0" dirty="0" err="1">
                          <a:solidFill>
                            <a:sysClr val="windowText" lastClr="000000"/>
                          </a:solidFill>
                        </a:rPr>
                        <a:t>Struct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allocated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0x1000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allocated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31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PMM: Initializing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Permissions:</a:t>
            </a:r>
          </a:p>
          <a:p>
            <a:pPr lvl="1"/>
            <a:r>
              <a:rPr lang="en-US" dirty="0"/>
              <a:t>perm = 0: Reserved by the BIOS</a:t>
            </a:r>
          </a:p>
          <a:p>
            <a:pPr lvl="1"/>
            <a:r>
              <a:rPr lang="en-US" dirty="0"/>
              <a:t>perm = 1: Kernel memory</a:t>
            </a:r>
          </a:p>
          <a:p>
            <a:pPr lvl="1"/>
            <a:r>
              <a:rPr lang="en-US" dirty="0"/>
              <a:t>perm &gt; 1: Normal (available for user)</a:t>
            </a:r>
          </a:p>
          <a:p>
            <a:endParaRPr lang="en-US" dirty="0"/>
          </a:p>
          <a:p>
            <a:r>
              <a:rPr lang="en-US" dirty="0"/>
              <a:t>Each virtual address space will </a:t>
            </a:r>
            <a:br>
              <a:rPr lang="en-US" dirty="0"/>
            </a:br>
            <a:r>
              <a:rPr lang="en-US" dirty="0"/>
              <a:t>reflect this structure as well.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257004" y="1690688"/>
            <a:ext cx="7421585" cy="4238094"/>
            <a:chOff x="1927316" y="1225910"/>
            <a:chExt cx="7421585" cy="4238094"/>
          </a:xfrm>
        </p:grpSpPr>
        <p:grpSp>
          <p:nvGrpSpPr>
            <p:cNvPr id="11" name="Group 10"/>
            <p:cNvGrpSpPr/>
            <p:nvPr/>
          </p:nvGrpSpPr>
          <p:grpSpPr>
            <a:xfrm>
              <a:off x="3765554" y="1525992"/>
              <a:ext cx="1623877" cy="300082"/>
              <a:chOff x="2311223" y="2715326"/>
              <a:chExt cx="1623877" cy="30008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2311223" y="2853825"/>
                <a:ext cx="57038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881606" y="2715326"/>
                <a:ext cx="105349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0x00000000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192329" y="1482475"/>
              <a:ext cx="1847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5948934" y="1667324"/>
              <a:ext cx="253227" cy="91457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7327" y="1664772"/>
              <a:ext cx="1838227" cy="9171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Kernel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765543" y="2593452"/>
              <a:ext cx="57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45991" y="2337526"/>
              <a:ext cx="169798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1350"/>
                <a:t>VM_USERLO (0x40000000)</a:t>
              </a:r>
              <a:endParaRPr lang="en-US" sz="135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765543" y="4378710"/>
              <a:ext cx="57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65765" y="3336761"/>
              <a:ext cx="308313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/>
                <a:t>Available for use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5955845" y="2590654"/>
              <a:ext cx="231569" cy="17880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27316" y="2588144"/>
              <a:ext cx="1838227" cy="17968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User 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761539" y="5307717"/>
              <a:ext cx="57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31921" y="5163922"/>
              <a:ext cx="16031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0xFFFFFFFF (4GB)</a:t>
              </a:r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5955845" y="4387312"/>
              <a:ext cx="239695" cy="91712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2161" y="1973294"/>
              <a:ext cx="308313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/>
                <a:t>Reserved for Kernel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0191" y="4127917"/>
              <a:ext cx="169798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1350" dirty="0"/>
                <a:t>VM_USERHI (0xF0000000)</a:t>
              </a:r>
              <a:endParaRPr lang="en-US" sz="13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27316" y="4387312"/>
              <a:ext cx="1838227" cy="9171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Kernel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95540" y="4700228"/>
              <a:ext cx="308313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/>
                <a:t>Reserved for Kernel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17755" y="1225910"/>
              <a:ext cx="16498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i="1" dirty="0"/>
                <a:t>Physical Memory/AT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1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PMM: </a:t>
            </a:r>
            <a:r>
              <a:rPr lang="en-US" sz="4000" dirty="0"/>
              <a:t>Tracking resource usage for each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Identifying each process: </a:t>
            </a:r>
          </a:p>
          <a:p>
            <a:pPr lvl="1"/>
            <a:r>
              <a:rPr lang="en-US" dirty="0"/>
              <a:t>A process is assigned a unique ID (PID) when it is spawned.</a:t>
            </a:r>
          </a:p>
          <a:p>
            <a:r>
              <a:rPr lang="en-US" dirty="0" err="1">
                <a:solidFill>
                  <a:srgbClr val="C7254E"/>
                </a:solidFill>
              </a:rPr>
              <a:t>SContainer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MContainer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Data structure used to track:</a:t>
            </a:r>
          </a:p>
          <a:p>
            <a:pPr lvl="2"/>
            <a:r>
              <a:rPr lang="en-US" dirty="0">
                <a:solidFill>
                  <a:srgbClr val="C7254E"/>
                </a:solidFill>
              </a:rPr>
              <a:t>quota</a:t>
            </a:r>
            <a:r>
              <a:rPr lang="en-US" dirty="0"/>
              <a:t>: Maximum memory quota of the process</a:t>
            </a:r>
          </a:p>
          <a:p>
            <a:pPr lvl="2"/>
            <a:r>
              <a:rPr lang="en-US" dirty="0">
                <a:solidFill>
                  <a:srgbClr val="C7254E"/>
                </a:solidFill>
              </a:rPr>
              <a:t>usage</a:t>
            </a:r>
            <a:r>
              <a:rPr lang="en-US" dirty="0"/>
              <a:t>: The current memory usage of the process</a:t>
            </a:r>
          </a:p>
          <a:p>
            <a:pPr lvl="2"/>
            <a:r>
              <a:rPr lang="en-US" dirty="0">
                <a:solidFill>
                  <a:srgbClr val="C7254E"/>
                </a:solidFill>
              </a:rPr>
              <a:t>parent</a:t>
            </a:r>
            <a:r>
              <a:rPr lang="en-US" dirty="0"/>
              <a:t>: The PID of the parent</a:t>
            </a:r>
          </a:p>
          <a:p>
            <a:pPr lvl="2"/>
            <a:r>
              <a:rPr lang="en-US" dirty="0" err="1">
                <a:solidFill>
                  <a:srgbClr val="C7254E"/>
                </a:solidFill>
              </a:rPr>
              <a:t>nchildren</a:t>
            </a:r>
            <a:r>
              <a:rPr lang="en-US" dirty="0"/>
              <a:t>: The number of child processes</a:t>
            </a:r>
          </a:p>
          <a:p>
            <a:pPr lvl="2"/>
            <a:r>
              <a:rPr lang="en-US" dirty="0">
                <a:solidFill>
                  <a:srgbClr val="C7254E"/>
                </a:solidFill>
              </a:rPr>
              <a:t>used</a:t>
            </a:r>
            <a:r>
              <a:rPr lang="en-US" dirty="0"/>
              <a:t>: Whether the current container is used by a process.</a:t>
            </a:r>
          </a:p>
          <a:p>
            <a:pPr lvl="1"/>
            <a:r>
              <a:rPr lang="en-US" i="1" u="sng" dirty="0"/>
              <a:t>Soundness</a:t>
            </a:r>
            <a:r>
              <a:rPr lang="en-US" dirty="0"/>
              <a:t>: The sum of the available quotas (i.e., quota minus usage) of all used IDs is at most the number of pages available for allocation.</a:t>
            </a:r>
          </a:p>
          <a:p>
            <a:r>
              <a:rPr lang="en-US" dirty="0" err="1">
                <a:solidFill>
                  <a:srgbClr val="C7254E"/>
                </a:solidFill>
              </a:rPr>
              <a:t>MContainer</a:t>
            </a:r>
            <a:r>
              <a:rPr lang="en-US" dirty="0">
                <a:solidFill>
                  <a:srgbClr val="C7254E"/>
                </a:solidFill>
              </a:rPr>
              <a:t> </a:t>
            </a:r>
            <a:r>
              <a:rPr lang="en-US" dirty="0"/>
              <a:t>layer: Deals with manipulating and interacting with this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151918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Management (VMM)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process will have it’s own 4GB virtual address space. </a:t>
            </a:r>
          </a:p>
          <a:p>
            <a:r>
              <a:rPr lang="en-US" dirty="0"/>
              <a:t>The virtual address will be translated using two level paging scheme.</a:t>
            </a:r>
          </a:p>
          <a:p>
            <a:r>
              <a:rPr lang="en-US" dirty="0"/>
              <a:t>We will maintain one page structure for each process.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Switch page structures when we switch among different processes. </a:t>
            </a:r>
          </a:p>
          <a:p>
            <a:r>
              <a:rPr lang="en-US" dirty="0"/>
              <a:t>We will statically allocate page directories, and maintain the second level page tables dynamically.</a:t>
            </a:r>
          </a:p>
          <a:p>
            <a:r>
              <a:rPr lang="en-US" dirty="0"/>
              <a:t>Remember that each page is </a:t>
            </a:r>
            <a:r>
              <a:rPr lang="en-US" dirty="0">
                <a:solidFill>
                  <a:srgbClr val="C7254E"/>
                </a:solidFill>
              </a:rPr>
              <a:t>4KB</a:t>
            </a:r>
            <a:r>
              <a:rPr lang="en-US" dirty="0"/>
              <a:t>.</a:t>
            </a:r>
          </a:p>
          <a:p>
            <a:r>
              <a:rPr lang="en-US" dirty="0"/>
              <a:t>Size of each page table entry (</a:t>
            </a:r>
            <a:r>
              <a:rPr lang="en-US" dirty="0" err="1"/>
              <a:t>pte</a:t>
            </a:r>
            <a:r>
              <a:rPr lang="en-US" dirty="0"/>
              <a:t>) = </a:t>
            </a:r>
            <a:r>
              <a:rPr lang="en-US" dirty="0">
                <a:solidFill>
                  <a:srgbClr val="C7254E"/>
                </a:solidFill>
              </a:rPr>
              <a:t>4 bytes</a:t>
            </a:r>
            <a:r>
              <a:rPr lang="en-US" dirty="0"/>
              <a:t>.</a:t>
            </a:r>
          </a:p>
          <a:p>
            <a:r>
              <a:rPr lang="en-US" dirty="0"/>
              <a:t>Number of </a:t>
            </a:r>
            <a:r>
              <a:rPr lang="en-US" dirty="0" err="1"/>
              <a:t>pte’s</a:t>
            </a:r>
            <a:r>
              <a:rPr lang="en-US" dirty="0"/>
              <a:t> per page = 4KB/4byes = 1024</a:t>
            </a:r>
          </a:p>
          <a:p>
            <a:endParaRPr lang="en-US" dirty="0"/>
          </a:p>
          <a:p>
            <a:r>
              <a:rPr lang="en-US" dirty="0"/>
              <a:t> Page Table Entry (PTE)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68103"/>
              </p:ext>
            </p:extLst>
          </p:nvPr>
        </p:nvGraphicFramePr>
        <p:xfrm>
          <a:off x="5164609" y="5422060"/>
          <a:ext cx="52260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31                                       12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11               3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Page frame address 31..12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Flags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U/S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R/W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4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VMM: Tracking page structure per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7254E"/>
                </a:solidFill>
              </a:rPr>
              <a:t>PDirPool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MPTIntro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layer</a:t>
            </a:r>
          </a:p>
          <a:p>
            <a:pPr lvl="1"/>
            <a:r>
              <a:rPr lang="en-US" dirty="0"/>
              <a:t>This is a 2-dimensional array where we statically allocate page directories for each process. (1</a:t>
            </a:r>
            <a:r>
              <a:rPr lang="en-US" baseline="30000" dirty="0"/>
              <a:t>st</a:t>
            </a:r>
            <a:r>
              <a:rPr lang="en-US" dirty="0"/>
              <a:t> dimension = PID, 2</a:t>
            </a:r>
            <a:r>
              <a:rPr lang="en-US" baseline="30000" dirty="0"/>
              <a:t>nd</a:t>
            </a:r>
            <a:r>
              <a:rPr lang="en-US" dirty="0"/>
              <a:t> dimension = Page directory)</a:t>
            </a:r>
          </a:p>
          <a:p>
            <a:pPr lvl="1"/>
            <a:r>
              <a:rPr lang="en-US" dirty="0"/>
              <a:t>We will have 1024 page directory entries for each process. The page table entries within each page directory will be allocated dynamically.</a:t>
            </a:r>
          </a:p>
        </p:txBody>
      </p:sp>
    </p:spTree>
    <p:extLst>
      <p:ext uri="{BB962C8B-B14F-4D97-AF65-F5344CB8AC3E}">
        <p14:creationId xmlns:p14="http://schemas.microsoft.com/office/powerpoint/2010/main" val="73901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50749"/>
              </p:ext>
            </p:extLst>
          </p:nvPr>
        </p:nvGraphicFramePr>
        <p:xfrm>
          <a:off x="1546224" y="2601685"/>
          <a:ext cx="3092451" cy="134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7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0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1023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1012873" y="3057432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50192"/>
              </p:ext>
            </p:extLst>
          </p:nvPr>
        </p:nvGraphicFramePr>
        <p:xfrm>
          <a:off x="1546224" y="2152812"/>
          <a:ext cx="30924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Process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76990"/>
              </p:ext>
            </p:extLst>
          </p:nvPr>
        </p:nvGraphicFramePr>
        <p:xfrm>
          <a:off x="4727574" y="2574874"/>
          <a:ext cx="3092451" cy="137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0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1023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32878"/>
              </p:ext>
            </p:extLst>
          </p:nvPr>
        </p:nvGraphicFramePr>
        <p:xfrm>
          <a:off x="4727574" y="2152812"/>
          <a:ext cx="30924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Process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06297"/>
              </p:ext>
            </p:extLst>
          </p:nvPr>
        </p:nvGraphicFramePr>
        <p:xfrm>
          <a:off x="7908924" y="2574874"/>
          <a:ext cx="3092451" cy="137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0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directory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1023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0939"/>
              </p:ext>
            </p:extLst>
          </p:nvPr>
        </p:nvGraphicFramePr>
        <p:xfrm>
          <a:off x="7908924" y="2152812"/>
          <a:ext cx="30924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Process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41826"/>
              </p:ext>
            </p:extLst>
          </p:nvPr>
        </p:nvGraphicFramePr>
        <p:xfrm>
          <a:off x="1546223" y="4470349"/>
          <a:ext cx="3092451" cy="137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 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entry 0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 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entry 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1023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286000" y="2762250"/>
            <a:ext cx="9525" cy="17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49580"/>
              </p:ext>
            </p:extLst>
          </p:nvPr>
        </p:nvGraphicFramePr>
        <p:xfrm>
          <a:off x="4727573" y="4470349"/>
          <a:ext cx="3092451" cy="137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 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entry 0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 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entry 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1023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467350" y="2762250"/>
            <a:ext cx="9525" cy="17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81661"/>
              </p:ext>
            </p:extLst>
          </p:nvPr>
        </p:nvGraphicFramePr>
        <p:xfrm>
          <a:off x="7899398" y="4470349"/>
          <a:ext cx="3092451" cy="137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 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entry 0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 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entry 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Page table</a:t>
                      </a:r>
                      <a:r>
                        <a:rPr lang="en-US" sz="1600" b="0" baseline="0" dirty="0">
                          <a:solidFill>
                            <a:sysClr val="windowText" lastClr="000000"/>
                          </a:solidFill>
                        </a:rPr>
                        <a:t> entry 1023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8639175" y="2762250"/>
            <a:ext cx="9525" cy="17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936157" y="4971695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VMM: </a:t>
            </a:r>
            <a:r>
              <a:rPr lang="en-US" dirty="0" err="1"/>
              <a:t>PDirPool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VMM: Identity Page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Kernel needs to access the physical memory directly.</a:t>
            </a:r>
          </a:p>
          <a:p>
            <a:pPr lvl="1"/>
            <a:r>
              <a:rPr lang="en-US" dirty="0"/>
              <a:t>But once in protected mode and paging is turned on, there is no way to directly use the physical addresses as virtual memory translation cannot be by-passed. 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We will reserve the page structure with index 0 for the kernel (process 0).</a:t>
            </a:r>
          </a:p>
          <a:p>
            <a:pPr lvl="1"/>
            <a:r>
              <a:rPr lang="en-US" dirty="0"/>
              <a:t>We will use Identity page table mapping (virtual address is same as physical address) for the entire page structure 0. </a:t>
            </a:r>
          </a:p>
          <a:p>
            <a:pPr lvl="1"/>
            <a:r>
              <a:rPr lang="en-US" dirty="0"/>
              <a:t>The kernel portion of each page structure will also have identity mapping.</a:t>
            </a:r>
          </a:p>
          <a:p>
            <a:r>
              <a:rPr lang="en-US" dirty="0" err="1">
                <a:solidFill>
                  <a:srgbClr val="C00000"/>
                </a:solidFill>
              </a:rPr>
              <a:t>IDPTbl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Instead of repeatedly allocating the same identity second level page tables, we statically allocate one and point every appropriate page directory index to the same page table entry.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dirty="0"/>
              <a:t>Permissions for the kernel region (&lt; VM_USERLO and &gt;= VM_USERHI) should set the present bit, writeable bit and global bit in the identity map.</a:t>
            </a:r>
          </a:p>
        </p:txBody>
      </p:sp>
    </p:spTree>
    <p:extLst>
      <p:ext uri="{BB962C8B-B14F-4D97-AF65-F5344CB8AC3E}">
        <p14:creationId xmlns:p14="http://schemas.microsoft.com/office/powerpoint/2010/main" val="160469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95854"/>
            <a:ext cx="10515600" cy="1325563"/>
          </a:xfrm>
        </p:spPr>
        <p:txBody>
          <a:bodyPr/>
          <a:lstStyle/>
          <a:p>
            <a:pPr algn="ctr"/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462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0: What was accomplished ?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Boot0 from 0x7c00 to 0x7e00 =&gt; 446 bytes + 66 bytes partition table</a:t>
            </a:r>
          </a:p>
          <a:p>
            <a:r>
              <a:rPr lang="en-US" dirty="0"/>
              <a:t>Boot1 from 0x7e00 to 0xfa00 =&gt; 62 sectors (512 bytes * 62 = 31KB)</a:t>
            </a:r>
          </a:p>
          <a:p>
            <a:r>
              <a:rPr lang="en-US" dirty="0"/>
              <a:t>Enabled 32-bit Protected Mode.</a:t>
            </a:r>
          </a:p>
          <a:p>
            <a:r>
              <a:rPr lang="en-US" dirty="0"/>
              <a:t>parse_e820():</a:t>
            </a:r>
          </a:p>
          <a:p>
            <a:pPr lvl="1"/>
            <a:r>
              <a:rPr lang="en-US" dirty="0"/>
              <a:t>Parse the memory map loaded in </a:t>
            </a:r>
            <a:r>
              <a:rPr lang="en-US" dirty="0">
                <a:solidFill>
                  <a:srgbClr val="C7254E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boot1.S</a:t>
            </a:r>
            <a:r>
              <a:rPr lang="en-US" dirty="0"/>
              <a:t> using BIOS function </a:t>
            </a:r>
            <a:r>
              <a:rPr lang="en-US" dirty="0">
                <a:solidFill>
                  <a:srgbClr val="C7254E"/>
                </a:solidFill>
              </a:rPr>
              <a:t>INT 0x15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Now stored in </a:t>
            </a:r>
            <a:r>
              <a:rPr lang="en-US" dirty="0" err="1">
                <a:solidFill>
                  <a:srgbClr val="C7254E"/>
                </a:solidFill>
              </a:rPr>
              <a:t>mboot_info</a:t>
            </a:r>
            <a:r>
              <a:rPr lang="en-US" dirty="0"/>
              <a:t>.</a:t>
            </a:r>
          </a:p>
          <a:p>
            <a:r>
              <a:rPr lang="en-US" dirty="0" err="1"/>
              <a:t>load_kernel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Loads the first 8 sectors of the hard disk’s bootable partition to virtual address </a:t>
            </a:r>
            <a:r>
              <a:rPr lang="en-US" dirty="0">
                <a:solidFill>
                  <a:srgbClr val="C7254E"/>
                </a:solidFill>
              </a:rPr>
              <a:t>0x20000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Check if it is a valid ELF (Magic number = </a:t>
            </a:r>
            <a:r>
              <a:rPr lang="en-US" dirty="0">
                <a:solidFill>
                  <a:srgbClr val="C7254E"/>
                </a:solidFill>
              </a:rPr>
              <a:t>0x7F</a:t>
            </a:r>
            <a:r>
              <a:rPr lang="en-US" dirty="0"/>
              <a:t> followed by </a:t>
            </a:r>
            <a:r>
              <a:rPr lang="en-US" dirty="0">
                <a:solidFill>
                  <a:srgbClr val="C7254E"/>
                </a:solidFill>
              </a:rPr>
              <a:t>ELF in ASCII</a:t>
            </a:r>
            <a:r>
              <a:rPr lang="en-US" dirty="0"/>
              <a:t>. = </a:t>
            </a:r>
            <a:r>
              <a:rPr lang="en-US" dirty="0">
                <a:solidFill>
                  <a:srgbClr val="C7254E"/>
                </a:solidFill>
              </a:rPr>
              <a:t>0x7f454c46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Load each program segment at the corresponding virtual addresses.</a:t>
            </a:r>
          </a:p>
          <a:p>
            <a:pPr lvl="1"/>
            <a:r>
              <a:rPr lang="en-US" dirty="0"/>
              <a:t>Find the entry point from elf header.</a:t>
            </a:r>
          </a:p>
          <a:p>
            <a:pPr lvl="1"/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363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3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0: What was accomplished 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exec_kernel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Store a magic number into </a:t>
            </a:r>
            <a:r>
              <a:rPr lang="en-US" dirty="0">
                <a:solidFill>
                  <a:srgbClr val="C7254E"/>
                </a:solidFill>
              </a:rPr>
              <a:t>%</a:t>
            </a:r>
            <a:r>
              <a:rPr lang="en-US" dirty="0" err="1">
                <a:solidFill>
                  <a:srgbClr val="C7254E"/>
                </a:solidFill>
              </a:rPr>
              <a:t>eax</a:t>
            </a:r>
            <a:endParaRPr lang="en-US" dirty="0">
              <a:solidFill>
                <a:srgbClr val="C7254E"/>
              </a:solidFill>
            </a:endParaRPr>
          </a:p>
          <a:p>
            <a:pPr lvl="1"/>
            <a:r>
              <a:rPr lang="en-US" dirty="0"/>
              <a:t>Store pointer to </a:t>
            </a:r>
            <a:r>
              <a:rPr lang="en-US" dirty="0" err="1">
                <a:solidFill>
                  <a:srgbClr val="C7254E"/>
                </a:solidFill>
              </a:rPr>
              <a:t>mboot_info</a:t>
            </a:r>
            <a:r>
              <a:rPr lang="en-US" dirty="0"/>
              <a:t> in </a:t>
            </a:r>
            <a:r>
              <a:rPr lang="en-US" dirty="0">
                <a:solidFill>
                  <a:srgbClr val="C7254E"/>
                </a:solidFill>
              </a:rPr>
              <a:t>%</a:t>
            </a:r>
            <a:r>
              <a:rPr lang="en-US" dirty="0" err="1">
                <a:solidFill>
                  <a:srgbClr val="C7254E"/>
                </a:solidFill>
              </a:rPr>
              <a:t>ebx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Jump to entry.</a:t>
            </a:r>
          </a:p>
          <a:p>
            <a:r>
              <a:rPr lang="en-US" dirty="0" err="1"/>
              <a:t>entry.S</a:t>
            </a:r>
            <a:endParaRPr lang="en-US" dirty="0"/>
          </a:p>
          <a:p>
            <a:pPr lvl="1"/>
            <a:r>
              <a:rPr lang="en-US" dirty="0"/>
              <a:t>Prints “Successfully loaded the Kernel ...”</a:t>
            </a:r>
          </a:p>
        </p:txBody>
      </p:sp>
    </p:spTree>
    <p:extLst>
      <p:ext uri="{BB962C8B-B14F-4D97-AF65-F5344CB8AC3E}">
        <p14:creationId xmlns:p14="http://schemas.microsoft.com/office/powerpoint/2010/main" val="3449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entry.S</a:t>
            </a:r>
            <a:r>
              <a:rPr lang="en-US" dirty="0"/>
              <a:t>: Updated</a:t>
            </a:r>
          </a:p>
          <a:p>
            <a:pPr lvl="1"/>
            <a:r>
              <a:rPr lang="en-US" dirty="0"/>
              <a:t>Check if kernel was loaded successfully.</a:t>
            </a:r>
          </a:p>
          <a:p>
            <a:pPr lvl="1"/>
            <a:r>
              <a:rPr lang="en-US" dirty="0"/>
              <a:t>Clear EFLAGS register.</a:t>
            </a:r>
          </a:p>
          <a:p>
            <a:pPr lvl="1"/>
            <a:r>
              <a:rPr lang="en-US" dirty="0"/>
              <a:t>Allocated memory for kernel stack and setup </a:t>
            </a:r>
            <a:r>
              <a:rPr lang="en-US" dirty="0">
                <a:solidFill>
                  <a:srgbClr val="C7254E"/>
                </a:solidFill>
              </a:rPr>
              <a:t>%</a:t>
            </a:r>
            <a:r>
              <a:rPr lang="en-US" dirty="0" err="1">
                <a:solidFill>
                  <a:srgbClr val="C7254E"/>
                </a:solidFill>
              </a:rPr>
              <a:t>ebp</a:t>
            </a:r>
            <a:r>
              <a:rPr lang="en-US" dirty="0">
                <a:solidFill>
                  <a:srgbClr val="C7254E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7254E"/>
                </a:solidFill>
              </a:rPr>
              <a:t>%esp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solidFill>
                  <a:srgbClr val="C7254E"/>
                </a:solidFill>
              </a:rPr>
              <a:t>kern_init</a:t>
            </a:r>
            <a:r>
              <a:rPr lang="en-US" dirty="0">
                <a:solidFill>
                  <a:srgbClr val="C7254E"/>
                </a:solidFill>
              </a:rPr>
              <a:t>(</a:t>
            </a:r>
            <a:r>
              <a:rPr lang="en-US" dirty="0" err="1">
                <a:solidFill>
                  <a:srgbClr val="C7254E"/>
                </a:solidFill>
              </a:rPr>
              <a:t>mboot_info</a:t>
            </a:r>
            <a:r>
              <a:rPr lang="en-US" dirty="0">
                <a:solidFill>
                  <a:srgbClr val="C7254E"/>
                </a:solidFill>
              </a:rPr>
              <a:t>)</a:t>
            </a:r>
            <a:r>
              <a:rPr lang="en-US" dirty="0"/>
              <a:t>.</a:t>
            </a:r>
          </a:p>
          <a:p>
            <a:r>
              <a:rPr lang="en-US" dirty="0" err="1"/>
              <a:t>init.c</a:t>
            </a:r>
            <a:endParaRPr lang="en-US" dirty="0"/>
          </a:p>
          <a:p>
            <a:pPr lvl="1"/>
            <a:r>
              <a:rPr lang="en-US" dirty="0"/>
              <a:t>Functions defined: </a:t>
            </a:r>
            <a:r>
              <a:rPr lang="en-US" dirty="0" err="1">
                <a:solidFill>
                  <a:srgbClr val="C7254E"/>
                </a:solidFill>
              </a:rPr>
              <a:t>kern_init</a:t>
            </a:r>
            <a:r>
              <a:rPr lang="en-US" dirty="0">
                <a:solidFill>
                  <a:srgbClr val="C7254E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C7254E"/>
                </a:solidFill>
              </a:rPr>
              <a:t>kern_main</a:t>
            </a:r>
            <a:r>
              <a:rPr lang="en-US" dirty="0">
                <a:solidFill>
                  <a:srgbClr val="C7254E"/>
                </a:solidFill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goal of this assignment is to make this kernel execute. </a:t>
            </a:r>
          </a:p>
          <a:p>
            <a:pPr lvl="1"/>
            <a:r>
              <a:rPr lang="en-US" dirty="0"/>
              <a:t>Specifically, you will be implementing a 2-level paging mechanism for a 4GB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2103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5864" y="1384640"/>
            <a:ext cx="8480643" cy="2486025"/>
            <a:chOff x="528773" y="495300"/>
            <a:chExt cx="8480643" cy="2486025"/>
          </a:xfrm>
        </p:grpSpPr>
        <p:sp>
          <p:nvSpPr>
            <p:cNvPr id="4" name="Rectangle 3"/>
            <p:cNvSpPr/>
            <p:nvPr/>
          </p:nvSpPr>
          <p:spPr>
            <a:xfrm>
              <a:off x="3181350" y="1485900"/>
              <a:ext cx="1533525" cy="14954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Segmentation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Mechanism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610967" y="1812402"/>
              <a:ext cx="57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610967" y="2602977"/>
              <a:ext cx="57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57473" y="1662361"/>
              <a:ext cx="76020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Selector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81350" y="4953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57473" y="840559"/>
              <a:ext cx="128400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Virtual Address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57473" y="2452936"/>
              <a:ext cx="612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Offset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773" y="2083571"/>
              <a:ext cx="83022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Software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30305" y="1485900"/>
              <a:ext cx="1533525" cy="14954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Mechanism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714875" y="4953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3029" y="840559"/>
              <a:ext cx="123912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Linear Address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6030306" y="4953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13" idx="1"/>
            </p:cNvCxnSpPr>
            <p:nvPr/>
          </p:nvCxnSpPr>
          <p:spPr>
            <a:xfrm>
              <a:off x="4714875" y="2233613"/>
              <a:ext cx="1315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63830" y="4953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39104" y="840559"/>
              <a:ext cx="137031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Physical Address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63830" y="2233612"/>
              <a:ext cx="57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185639" y="2083571"/>
              <a:ext cx="53732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RAM</a:t>
              </a: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in x86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A </a:t>
            </a:r>
            <a:r>
              <a:rPr lang="en-US" sz="3300" i="1" dirty="0"/>
              <a:t>virtual address</a:t>
            </a:r>
            <a:r>
              <a:rPr lang="en-US" sz="3300" dirty="0"/>
              <a:t> consists of a segment selector and an offset within the segment.</a:t>
            </a:r>
          </a:p>
          <a:p>
            <a:pPr lvl="1"/>
            <a:r>
              <a:rPr lang="en-US" sz="2900" dirty="0"/>
              <a:t>A C pointer is the "offset" component of the virtual address.</a:t>
            </a:r>
          </a:p>
          <a:p>
            <a:r>
              <a:rPr lang="en-US" sz="3300" dirty="0"/>
              <a:t>A </a:t>
            </a:r>
            <a:r>
              <a:rPr lang="en-US" sz="3300" i="1" dirty="0"/>
              <a:t>linear address</a:t>
            </a:r>
            <a:r>
              <a:rPr lang="en-US" sz="3300" dirty="0"/>
              <a:t> is what you get after segment translation but before page translation.</a:t>
            </a:r>
          </a:p>
          <a:p>
            <a:r>
              <a:rPr lang="en-US" sz="3300" dirty="0"/>
              <a:t>A </a:t>
            </a:r>
            <a:r>
              <a:rPr lang="en-US" sz="3300" i="1" dirty="0"/>
              <a:t>physical address</a:t>
            </a:r>
            <a:r>
              <a:rPr lang="en-US" sz="3300" dirty="0"/>
              <a:t> is what you finally get after both segment and page translation. It goes out on the hardware bus to your RAM.</a:t>
            </a:r>
          </a:p>
          <a:p>
            <a:r>
              <a:rPr lang="en-US" sz="3300" dirty="0"/>
              <a:t>We installed a Global Descriptor Table (GDT) that effectively disabled segment translation by setting all segment base addresses to 0 and limits to 0xffffffff. Hence the "selector" has no effect and the linear address always equals the offset of the virtual address. </a:t>
            </a:r>
          </a:p>
          <a:p>
            <a:r>
              <a:rPr lang="en-US" sz="3300" dirty="0"/>
              <a:t>Therefore, we can focus solely on page translation.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a two-level paging scheme for a 4GB address space, we will need to accomplish the following tasks: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the page table in memory.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Implement low level physical memory access mechanism.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Implement 2-level paging address translation mechanism.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the hardware to the location of the page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paging.</a:t>
            </a:r>
          </a:p>
        </p:txBody>
      </p:sp>
    </p:spTree>
    <p:extLst>
      <p:ext uri="{BB962C8B-B14F-4D97-AF65-F5344CB8AC3E}">
        <p14:creationId xmlns:p14="http://schemas.microsoft.com/office/powerpoint/2010/main" val="121645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modes: </a:t>
            </a:r>
          </a:p>
          <a:p>
            <a:pPr lvl="1"/>
            <a:r>
              <a:rPr lang="en-US" dirty="0"/>
              <a:t>Normal: </a:t>
            </a:r>
            <a:r>
              <a:rPr lang="en-US" dirty="0">
                <a:solidFill>
                  <a:srgbClr val="C7254E"/>
                </a:solidFill>
              </a:rPr>
              <a:t>make</a:t>
            </a:r>
          </a:p>
          <a:p>
            <a:pPr lvl="1"/>
            <a:r>
              <a:rPr lang="en-US" dirty="0"/>
              <a:t>Test: </a:t>
            </a:r>
            <a:r>
              <a:rPr lang="en-US" dirty="0">
                <a:solidFill>
                  <a:srgbClr val="C7254E"/>
                </a:solidFill>
              </a:rPr>
              <a:t>make TEST=1</a:t>
            </a:r>
          </a:p>
          <a:p>
            <a:pPr lvl="1"/>
            <a:r>
              <a:rPr lang="en-US" dirty="0"/>
              <a:t>Solutions: </a:t>
            </a:r>
            <a:r>
              <a:rPr lang="en-US" dirty="0">
                <a:solidFill>
                  <a:srgbClr val="C7254E"/>
                </a:solidFill>
              </a:rPr>
              <a:t>make SOL=1, make TEST=1 SOL=1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Physical Memory Management (</a:t>
            </a:r>
            <a:r>
              <a:rPr lang="en-US" dirty="0" err="1"/>
              <a:t>pmm</a:t>
            </a:r>
            <a:r>
              <a:rPr lang="en-US" dirty="0"/>
              <a:t>)</a:t>
            </a:r>
          </a:p>
          <a:p>
            <a:r>
              <a:rPr lang="en-US" dirty="0"/>
              <a:t>Virtual Memory Management (</a:t>
            </a:r>
            <a:r>
              <a:rPr lang="en-US" dirty="0" err="1"/>
              <a:t>vmm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4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F89C-DC6B-CC42-A790-BCBA222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Layered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4F025-BB02-444D-B520-4F23B48C2EE8}"/>
              </a:ext>
            </a:extLst>
          </p:cNvPr>
          <p:cNvSpPr/>
          <p:nvPr/>
        </p:nvSpPr>
        <p:spPr>
          <a:xfrm>
            <a:off x="3122341" y="5932449"/>
            <a:ext cx="3412274" cy="33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Bootloader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CDB995-F0C1-5341-861E-228D3FF58535}"/>
              </a:ext>
            </a:extLst>
          </p:cNvPr>
          <p:cNvGrpSpPr/>
          <p:nvPr/>
        </p:nvGrpSpPr>
        <p:grpSpPr>
          <a:xfrm>
            <a:off x="3122341" y="4083060"/>
            <a:ext cx="3412273" cy="1594624"/>
            <a:chOff x="3122341" y="3902927"/>
            <a:chExt cx="3412273" cy="15946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BCE0FD-C10B-7642-A511-1457EE9CFFEF}"/>
                </a:ext>
              </a:extLst>
            </p:cNvPr>
            <p:cNvSpPr/>
            <p:nvPr/>
          </p:nvSpPr>
          <p:spPr>
            <a:xfrm>
              <a:off x="3122341" y="3902927"/>
              <a:ext cx="3412273" cy="1594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D82E3C-A584-F24D-ABD6-59D2D805AEC9}"/>
                </a:ext>
              </a:extLst>
            </p:cNvPr>
            <p:cNvSpPr/>
            <p:nvPr/>
          </p:nvSpPr>
          <p:spPr>
            <a:xfrm>
              <a:off x="3261730" y="5151863"/>
              <a:ext cx="3133493" cy="304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MATIntro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4E792A-52A8-224C-AB09-CEE2016A809F}"/>
                </a:ext>
              </a:extLst>
            </p:cNvPr>
            <p:cNvSpPr/>
            <p:nvPr/>
          </p:nvSpPr>
          <p:spPr>
            <a:xfrm>
              <a:off x="3261730" y="4761569"/>
              <a:ext cx="3133493" cy="304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MATInit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299F86-EFC5-764D-BE49-FC0DBC04B9A8}"/>
                </a:ext>
              </a:extLst>
            </p:cNvPr>
            <p:cNvSpPr/>
            <p:nvPr/>
          </p:nvSpPr>
          <p:spPr>
            <a:xfrm>
              <a:off x="3261730" y="4376849"/>
              <a:ext cx="3133493" cy="304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MATOp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A77BB-93B8-6049-920E-314B165544A2}"/>
                </a:ext>
              </a:extLst>
            </p:cNvPr>
            <p:cNvSpPr/>
            <p:nvPr/>
          </p:nvSpPr>
          <p:spPr>
            <a:xfrm>
              <a:off x="3261730" y="3990272"/>
              <a:ext cx="3133493" cy="304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MATContainer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EF13C2-F3A8-2447-B3B6-3B60C3034B01}"/>
              </a:ext>
            </a:extLst>
          </p:cNvPr>
          <p:cNvGrpSpPr/>
          <p:nvPr/>
        </p:nvGrpSpPr>
        <p:grpSpPr>
          <a:xfrm>
            <a:off x="3122339" y="1945453"/>
            <a:ext cx="3412273" cy="2010225"/>
            <a:chOff x="3122341" y="3487326"/>
            <a:chExt cx="3412273" cy="2010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9384D4-D9F9-7040-A38F-B4AFB4D33390}"/>
                </a:ext>
              </a:extLst>
            </p:cNvPr>
            <p:cNvSpPr/>
            <p:nvPr/>
          </p:nvSpPr>
          <p:spPr>
            <a:xfrm>
              <a:off x="3122341" y="3487326"/>
              <a:ext cx="3412273" cy="2010225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84C030-D900-7548-846A-21B71557CF3E}"/>
                </a:ext>
              </a:extLst>
            </p:cNvPr>
            <p:cNvSpPr/>
            <p:nvPr/>
          </p:nvSpPr>
          <p:spPr>
            <a:xfrm>
              <a:off x="3261730" y="5151863"/>
              <a:ext cx="3133493" cy="3047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MPTIntro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9106E2-3924-6B43-B13B-C24BDC2A2C23}"/>
                </a:ext>
              </a:extLst>
            </p:cNvPr>
            <p:cNvSpPr/>
            <p:nvPr/>
          </p:nvSpPr>
          <p:spPr>
            <a:xfrm>
              <a:off x="3261730" y="4761569"/>
              <a:ext cx="3133493" cy="3047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MPTOp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2EAF6-5375-464D-AA3D-313C843193A6}"/>
                </a:ext>
              </a:extLst>
            </p:cNvPr>
            <p:cNvSpPr/>
            <p:nvPr/>
          </p:nvSpPr>
          <p:spPr>
            <a:xfrm>
              <a:off x="3261730" y="4376849"/>
              <a:ext cx="3133493" cy="3047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MPTComm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3891D-F298-CB48-BA4D-151294982660}"/>
              </a:ext>
            </a:extLst>
          </p:cNvPr>
          <p:cNvSpPr/>
          <p:nvPr/>
        </p:nvSpPr>
        <p:spPr>
          <a:xfrm>
            <a:off x="3261728" y="2448398"/>
            <a:ext cx="3133493" cy="304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MPTKern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89543-03A1-DF4E-95F6-974A2770D398}"/>
              </a:ext>
            </a:extLst>
          </p:cNvPr>
          <p:cNvSpPr txBox="1"/>
          <p:nvPr/>
        </p:nvSpPr>
        <p:spPr>
          <a:xfrm>
            <a:off x="287595" y="4587984"/>
            <a:ext cx="2765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Physical Memory Management</a:t>
            </a:r>
          </a:p>
          <a:p>
            <a:pPr algn="ctr"/>
            <a:r>
              <a:rPr lang="en-US" sz="1600" dirty="0"/>
              <a:t>(PMM)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8C9960-D270-C548-8E90-580AE361AAA7}"/>
              </a:ext>
            </a:extLst>
          </p:cNvPr>
          <p:cNvSpPr txBox="1"/>
          <p:nvPr/>
        </p:nvSpPr>
        <p:spPr>
          <a:xfrm>
            <a:off x="188893" y="2865978"/>
            <a:ext cx="26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Virtual Memory Management</a:t>
            </a:r>
          </a:p>
          <a:p>
            <a:pPr algn="ctr"/>
            <a:r>
              <a:rPr lang="en-US" sz="1600" dirty="0"/>
              <a:t>(VMM)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67BA5-9100-3241-B197-93ACF497401A}"/>
              </a:ext>
            </a:extLst>
          </p:cNvPr>
          <p:cNvSpPr txBox="1"/>
          <p:nvPr/>
        </p:nvSpPr>
        <p:spPr>
          <a:xfrm>
            <a:off x="7128701" y="5315118"/>
            <a:ext cx="31875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Data Structure: Allocation Table (AT)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F7714-80C9-1E4D-A879-7D44CB0718B8}"/>
              </a:ext>
            </a:extLst>
          </p:cNvPr>
          <p:cNvSpPr txBox="1"/>
          <p:nvPr/>
        </p:nvSpPr>
        <p:spPr>
          <a:xfrm>
            <a:off x="7128701" y="4924824"/>
            <a:ext cx="283603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Initial Physical memory using 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92CB3-8609-F14A-816B-693B6BA7F4E9}"/>
              </a:ext>
            </a:extLst>
          </p:cNvPr>
          <p:cNvSpPr txBox="1"/>
          <p:nvPr/>
        </p:nvSpPr>
        <p:spPr>
          <a:xfrm>
            <a:off x="7128700" y="4534530"/>
            <a:ext cx="44478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Export Operations on physical memory: </a:t>
            </a:r>
            <a:r>
              <a:rPr lang="en-US" sz="1600" dirty="0" err="1"/>
              <a:t>palloc</a:t>
            </a:r>
            <a:r>
              <a:rPr lang="en-US" sz="1600" dirty="0"/>
              <a:t>, 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FEA80-74B6-E54B-81F5-F048E2DE3EB4}"/>
              </a:ext>
            </a:extLst>
          </p:cNvPr>
          <p:cNvSpPr txBox="1"/>
          <p:nvPr/>
        </p:nvSpPr>
        <p:spPr>
          <a:xfrm>
            <a:off x="7122448" y="3979694"/>
            <a:ext cx="444782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Data Structure: </a:t>
            </a:r>
            <a:r>
              <a:rPr lang="en-US" sz="1600" dirty="0" err="1"/>
              <a:t>SContainer</a:t>
            </a:r>
            <a:r>
              <a:rPr lang="en-US" sz="1600" dirty="0"/>
              <a:t> -&gt; </a:t>
            </a:r>
            <a:r>
              <a:rPr lang="en-US" sz="1400" dirty="0"/>
              <a:t>Track per process memory usage.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C9B87-E6BA-C441-A1EF-A90397EA5B44}"/>
              </a:ext>
            </a:extLst>
          </p:cNvPr>
          <p:cNvSpPr txBox="1"/>
          <p:nvPr/>
        </p:nvSpPr>
        <p:spPr>
          <a:xfrm>
            <a:off x="7128700" y="3617124"/>
            <a:ext cx="36004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Data Structures: </a:t>
            </a:r>
            <a:r>
              <a:rPr lang="en-US" sz="1600" dirty="0" err="1"/>
              <a:t>PDirPool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(+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PTbl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1600" dirty="0"/>
              <a:t>, </a:t>
            </a:r>
            <a:r>
              <a:rPr lang="en-US" sz="1600" dirty="0" err="1"/>
              <a:t>IDPTbl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9385A-A3B4-DC42-8FED-C86E5CCB1FB8}"/>
              </a:ext>
            </a:extLst>
          </p:cNvPr>
          <p:cNvSpPr txBox="1"/>
          <p:nvPr/>
        </p:nvSpPr>
        <p:spPr>
          <a:xfrm>
            <a:off x="7128700" y="3201520"/>
            <a:ext cx="28485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Vaddr</a:t>
            </a:r>
            <a:r>
              <a:rPr lang="en-US" sz="1600" dirty="0"/>
              <a:t> based access to </a:t>
            </a:r>
            <a:r>
              <a:rPr lang="en-US" sz="1600" dirty="0" err="1"/>
              <a:t>MPTIntro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8B211-A548-FC46-B365-77F1D84C5CB0}"/>
              </a:ext>
            </a:extLst>
          </p:cNvPr>
          <p:cNvSpPr txBox="1"/>
          <p:nvPr/>
        </p:nvSpPr>
        <p:spPr>
          <a:xfrm>
            <a:off x="7122448" y="2800782"/>
            <a:ext cx="44478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Common operations: allocate and free page table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C6BD49-398B-C64B-919B-DCC874E56EB6}"/>
              </a:ext>
            </a:extLst>
          </p:cNvPr>
          <p:cNvSpPr/>
          <p:nvPr/>
        </p:nvSpPr>
        <p:spPr>
          <a:xfrm>
            <a:off x="3261728" y="2102710"/>
            <a:ext cx="3133493" cy="304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MPTNew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B0ABE7-6958-F84A-84A6-4463E3841AB2}"/>
              </a:ext>
            </a:extLst>
          </p:cNvPr>
          <p:cNvSpPr txBox="1"/>
          <p:nvPr/>
        </p:nvSpPr>
        <p:spPr>
          <a:xfrm>
            <a:off x="7122448" y="2430601"/>
            <a:ext cx="44478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Map and </a:t>
            </a:r>
            <a:r>
              <a:rPr lang="en-US" sz="1600" dirty="0" err="1"/>
              <a:t>unmap</a:t>
            </a:r>
            <a:r>
              <a:rPr lang="en-US" sz="1600" dirty="0"/>
              <a:t> page tables to processes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DCFBA2-C225-D147-9455-5030CA39B1BB}"/>
              </a:ext>
            </a:extLst>
          </p:cNvPr>
          <p:cNvSpPr txBox="1"/>
          <p:nvPr/>
        </p:nvSpPr>
        <p:spPr>
          <a:xfrm>
            <a:off x="7122448" y="2060420"/>
            <a:ext cx="44478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API to allocate new pages for process on page fault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0DB14A-D27F-1549-8C77-D80443C53C0C}"/>
              </a:ext>
            </a:extLst>
          </p:cNvPr>
          <p:cNvCxnSpPr/>
          <p:nvPr/>
        </p:nvCxnSpPr>
        <p:spPr>
          <a:xfrm>
            <a:off x="2319453" y="5801350"/>
            <a:ext cx="49288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Management (PMM)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up the page table in memory: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Track the available physical memory.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Not all of memory can be used. </a:t>
            </a:r>
          </a:p>
          <a:p>
            <a:pPr lvl="1"/>
            <a:r>
              <a:rPr lang="en-US" dirty="0"/>
              <a:t>Which page is reserved?</a:t>
            </a:r>
          </a:p>
          <a:p>
            <a:pPr lvl="1"/>
            <a:r>
              <a:rPr lang="en-US" dirty="0"/>
              <a:t>Which page is used by the kernel?</a:t>
            </a:r>
          </a:p>
          <a:p>
            <a:pPr lvl="1"/>
            <a:r>
              <a:rPr lang="en-US" dirty="0"/>
              <a:t>Which page is used by the user?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Which pages are allocated? Which pages are free to use?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How to allocate a new page? How to deallocate a used page?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2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1407</Words>
  <Application>Microsoft Macintosh PowerPoint</Application>
  <PresentationFormat>Widescreen</PresentationFormat>
  <Paragraphs>264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Mono for Powerline</vt:lpstr>
      <vt:lpstr>Office Theme</vt:lpstr>
      <vt:lpstr>COP 6611: Operating Systems  Project 1</vt:lpstr>
      <vt:lpstr>Project 0: What was accomplished ? (1)</vt:lpstr>
      <vt:lpstr>Project 0: What was accomplished ? (2)</vt:lpstr>
      <vt:lpstr>Project 1</vt:lpstr>
      <vt:lpstr>Address Translation in x86</vt:lpstr>
      <vt:lpstr>High level view</vt:lpstr>
      <vt:lpstr>Code Overview</vt:lpstr>
      <vt:lpstr>The Layered Design</vt:lpstr>
      <vt:lpstr>Physical Memory Management (PMM)</vt:lpstr>
      <vt:lpstr>PMM: Data structures</vt:lpstr>
      <vt:lpstr>PMM: Representing the entire physical memory</vt:lpstr>
      <vt:lpstr>PMM: Initializing AT</vt:lpstr>
      <vt:lpstr>PMM: Tracking resource usage for each process</vt:lpstr>
      <vt:lpstr>Virtual Memory Management (VMM)</vt:lpstr>
      <vt:lpstr>VMM: Tracking page structure per process</vt:lpstr>
      <vt:lpstr>VMM: PDirPool</vt:lpstr>
      <vt:lpstr>VMM: Identity Page Table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6611: Operating Systems  Project 1</dc:title>
  <dc:creator>Tuladhar, Anwesh</dc:creator>
  <cp:lastModifiedBy>Tuladhar, Anwesh</cp:lastModifiedBy>
  <cp:revision>85</cp:revision>
  <dcterms:created xsi:type="dcterms:W3CDTF">2017-10-01T16:46:59Z</dcterms:created>
  <dcterms:modified xsi:type="dcterms:W3CDTF">2019-02-08T23:51:06Z</dcterms:modified>
</cp:coreProperties>
</file>