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63" r:id="rId2"/>
    <p:sldId id="301" r:id="rId3"/>
    <p:sldId id="291" r:id="rId4"/>
    <p:sldId id="292" r:id="rId5"/>
    <p:sldId id="293" r:id="rId6"/>
    <p:sldId id="294" r:id="rId7"/>
    <p:sldId id="295" r:id="rId8"/>
    <p:sldId id="296" r:id="rId9"/>
    <p:sldId id="297" r:id="rId10"/>
    <p:sldId id="298" r:id="rId11"/>
    <p:sldId id="299" r:id="rId12"/>
    <p:sldId id="300" r:id="rId13"/>
    <p:sldId id="266" r:id="rId14"/>
    <p:sldId id="267" r:id="rId15"/>
    <p:sldId id="268" r:id="rId16"/>
    <p:sldId id="269" r:id="rId17"/>
    <p:sldId id="279" r:id="rId18"/>
    <p:sldId id="270" r:id="rId19"/>
    <p:sldId id="271" r:id="rId20"/>
    <p:sldId id="272" r:id="rId21"/>
    <p:sldId id="273" r:id="rId22"/>
    <p:sldId id="274" r:id="rId23"/>
    <p:sldId id="275" r:id="rId24"/>
    <p:sldId id="259" r:id="rId25"/>
    <p:sldId id="260" r:id="rId26"/>
    <p:sldId id="256" r:id="rId27"/>
    <p:sldId id="258" r:id="rId28"/>
    <p:sldId id="276" r:id="rId29"/>
    <p:sldId id="277" r:id="rId30"/>
    <p:sldId id="278" r:id="rId31"/>
    <p:sldId id="280" r:id="rId32"/>
    <p:sldId id="281" r:id="rId33"/>
    <p:sldId id="288" r:id="rId34"/>
    <p:sldId id="261" r:id="rId35"/>
    <p:sldId id="282" r:id="rId36"/>
    <p:sldId id="283" r:id="rId37"/>
    <p:sldId id="284" r:id="rId38"/>
    <p:sldId id="285" r:id="rId39"/>
    <p:sldId id="287" r:id="rId40"/>
    <p:sldId id="289" r:id="rId41"/>
    <p:sldId id="29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1375"/>
  </p:normalViewPr>
  <p:slideViewPr>
    <p:cSldViewPr snapToGrid="0" snapToObjects="1">
      <p:cViewPr varScale="1">
        <p:scale>
          <a:sx n="127" d="100"/>
          <a:sy n="127" d="100"/>
        </p:scale>
        <p:origin x="1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CE3BC-BD52-6347-A5C9-BFB0298F7D4A}" type="datetimeFigureOut">
              <a:rPr lang="en-US" smtClean="0"/>
              <a:t>3/21/19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90432-41B7-8F46-9BFC-8E9466024F4B}" type="slidenum">
              <a:rPr lang="en-US" smtClean="0"/>
              <a:t>‹#›</a:t>
            </a:fld>
            <a:endParaRPr lang="en-US"/>
          </a:p>
        </p:txBody>
      </p:sp>
    </p:spTree>
    <p:extLst>
      <p:ext uri="{BB962C8B-B14F-4D97-AF65-F5344CB8AC3E}">
        <p14:creationId xmlns:p14="http://schemas.microsoft.com/office/powerpoint/2010/main" val="139268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IDT </a:t>
            </a:r>
            <a:r>
              <a:rPr lang="en-US" dirty="0">
                <a:sym typeface="Wingdings" pitchFamily="2" charset="2"/>
              </a:rPr>
              <a:t> DPL = 3</a:t>
            </a:r>
          </a:p>
          <a:p>
            <a:r>
              <a:rPr lang="en-US" dirty="0">
                <a:sym typeface="Wingdings" pitchFamily="2" charset="2"/>
              </a:rPr>
              <a:t>GDT  </a:t>
            </a:r>
            <a:r>
              <a:rPr lang="en-US" dirty="0" err="1">
                <a:sym typeface="Wingdings" pitchFamily="2" charset="2"/>
              </a:rPr>
              <a:t>KCode</a:t>
            </a:r>
            <a:r>
              <a:rPr lang="en-US" dirty="0">
                <a:sym typeface="Wingdings" pitchFamily="2" charset="2"/>
              </a:rPr>
              <a:t>  DPL = 0</a:t>
            </a:r>
          </a:p>
          <a:p>
            <a:r>
              <a:rPr lang="en-US" dirty="0" err="1">
                <a:sym typeface="Wingdings" pitchFamily="2" charset="2"/>
              </a:rPr>
              <a:t>Kcode</a:t>
            </a:r>
            <a:r>
              <a:rPr lang="en-US" dirty="0">
                <a:sym typeface="Wingdings" pitchFamily="2" charset="2"/>
              </a:rPr>
              <a:t> segment  CPL = 0</a:t>
            </a:r>
            <a:endParaRPr lang="en-US" dirty="0"/>
          </a:p>
        </p:txBody>
      </p:sp>
      <p:sp>
        <p:nvSpPr>
          <p:cNvPr id="4" name="Slide Number Placeholder 3"/>
          <p:cNvSpPr>
            <a:spLocks noGrp="1"/>
          </p:cNvSpPr>
          <p:nvPr>
            <p:ph type="sldNum" sz="quarter" idx="5"/>
          </p:nvPr>
        </p:nvSpPr>
        <p:spPr/>
        <p:txBody>
          <a:bodyPr/>
          <a:lstStyle/>
          <a:p>
            <a:fld id="{7FF90432-41B7-8F46-9BFC-8E9466024F4B}" type="slidenum">
              <a:rPr lang="en-US" smtClean="0"/>
              <a:t>6</a:t>
            </a:fld>
            <a:endParaRPr lang="en-US"/>
          </a:p>
        </p:txBody>
      </p:sp>
    </p:spTree>
    <p:extLst>
      <p:ext uri="{BB962C8B-B14F-4D97-AF65-F5344CB8AC3E}">
        <p14:creationId xmlns:p14="http://schemas.microsoft.com/office/powerpoint/2010/main" val="126204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IDT,</a:t>
            </a:r>
            <a:r>
              <a:rPr lang="en-US" baseline="0" dirty="0"/>
              <a:t> like the GDT, is found in the kernel memory using a special register called the IDTR. </a:t>
            </a:r>
            <a:endParaRPr lang="en-US" dirty="0"/>
          </a:p>
        </p:txBody>
      </p:sp>
      <p:sp>
        <p:nvSpPr>
          <p:cNvPr id="4" name="Slide Number Placeholder 3"/>
          <p:cNvSpPr>
            <a:spLocks noGrp="1"/>
          </p:cNvSpPr>
          <p:nvPr>
            <p:ph type="sldNum" sz="quarter" idx="10"/>
          </p:nvPr>
        </p:nvSpPr>
        <p:spPr/>
        <p:txBody>
          <a:bodyPr/>
          <a:lstStyle/>
          <a:p>
            <a:fld id="{7FF90432-41B7-8F46-9BFC-8E9466024F4B}" type="slidenum">
              <a:rPr lang="en-US" smtClean="0"/>
              <a:t>32</a:t>
            </a:fld>
            <a:endParaRPr lang="en-US"/>
          </a:p>
        </p:txBody>
      </p:sp>
    </p:spTree>
    <p:extLst>
      <p:ext uri="{BB962C8B-B14F-4D97-AF65-F5344CB8AC3E}">
        <p14:creationId xmlns:p14="http://schemas.microsoft.com/office/powerpoint/2010/main" val="80871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idt.S</a:t>
            </a:r>
            <a:r>
              <a:rPr lang="en-US" dirty="0"/>
              <a:t> -&gt; Trap handling entry and exit code. </a:t>
            </a:r>
          </a:p>
          <a:p>
            <a:pPr marL="171450" indent="-171450">
              <a:buFontTx/>
              <a:buChar char="-"/>
            </a:pPr>
            <a:r>
              <a:rPr lang="en-US" dirty="0"/>
              <a:t>dev/</a:t>
            </a:r>
            <a:r>
              <a:rPr lang="en-US" baseline="0" dirty="0" err="1"/>
              <a:t>intr.c</a:t>
            </a:r>
            <a:r>
              <a:rPr lang="en-US" baseline="0" dirty="0"/>
              <a:t> -&gt; </a:t>
            </a:r>
            <a:r>
              <a:rPr lang="en-US" baseline="0" dirty="0" err="1"/>
              <a:t>intr_init_idt</a:t>
            </a:r>
            <a:r>
              <a:rPr lang="en-US" baseline="0" dirty="0"/>
              <a:t>() initializes the IDT with the address of the handlers.</a:t>
            </a:r>
          </a:p>
          <a:p>
            <a:pPr marL="628650" lvl="1" indent="-171450">
              <a:buFontTx/>
              <a:buChar char="-"/>
            </a:pPr>
            <a:r>
              <a:rPr lang="en-US" baseline="0" dirty="0"/>
              <a:t>Each of these handlers build a </a:t>
            </a:r>
            <a:r>
              <a:rPr lang="en-US" baseline="0" dirty="0" err="1"/>
              <a:t>struct</a:t>
            </a:r>
            <a:r>
              <a:rPr lang="en-US" baseline="0" dirty="0"/>
              <a:t> </a:t>
            </a:r>
            <a:r>
              <a:rPr lang="en-US" baseline="0" dirty="0" err="1"/>
              <a:t>tf_t</a:t>
            </a:r>
            <a:r>
              <a:rPr lang="en-US" baseline="0" dirty="0"/>
              <a:t> (lib/</a:t>
            </a:r>
            <a:r>
              <a:rPr lang="en-US" baseline="0" dirty="0" err="1"/>
              <a:t>trap.h</a:t>
            </a:r>
            <a:r>
              <a:rPr lang="en-US" baseline="0" dirty="0"/>
              <a:t>) on the stack and call trap() (in trap/</a:t>
            </a:r>
            <a:r>
              <a:rPr lang="en-US" baseline="0" dirty="0" err="1"/>
              <a:t>TTrapHandler</a:t>
            </a:r>
            <a:r>
              <a:rPr lang="en-US" baseline="0" dirty="0"/>
              <a:t>/</a:t>
            </a:r>
            <a:r>
              <a:rPr lang="en-US" baseline="0" dirty="0" err="1"/>
              <a:t>TTrapHandler.c</a:t>
            </a:r>
            <a:r>
              <a:rPr lang="en-US" baseline="0" dirty="0"/>
              <a:t>)</a:t>
            </a:r>
            <a:endParaRPr lang="en-US" dirty="0"/>
          </a:p>
        </p:txBody>
      </p:sp>
      <p:sp>
        <p:nvSpPr>
          <p:cNvPr id="4" name="Slide Number Placeholder 3"/>
          <p:cNvSpPr>
            <a:spLocks noGrp="1"/>
          </p:cNvSpPr>
          <p:nvPr>
            <p:ph type="sldNum" sz="quarter" idx="10"/>
          </p:nvPr>
        </p:nvSpPr>
        <p:spPr/>
        <p:txBody>
          <a:bodyPr/>
          <a:lstStyle/>
          <a:p>
            <a:fld id="{7FF90432-41B7-8F46-9BFC-8E9466024F4B}" type="slidenum">
              <a:rPr lang="en-US" smtClean="0"/>
              <a:t>33</a:t>
            </a:fld>
            <a:endParaRPr lang="en-US"/>
          </a:p>
        </p:txBody>
      </p:sp>
    </p:spTree>
    <p:extLst>
      <p:ext uri="{BB962C8B-B14F-4D97-AF65-F5344CB8AC3E}">
        <p14:creationId xmlns:p14="http://schemas.microsoft.com/office/powerpoint/2010/main" val="150681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41B546-4A92-7146-B6A8-7F3F5C1999D4}"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57AA-235A-654D-BE2D-65E0BD3DDB83}" type="slidenum">
              <a:rPr lang="en-US" smtClean="0"/>
              <a:t>‹#›</a:t>
            </a:fld>
            <a:endParaRPr lang="en-US"/>
          </a:p>
        </p:txBody>
      </p:sp>
    </p:spTree>
    <p:extLst>
      <p:ext uri="{BB962C8B-B14F-4D97-AF65-F5344CB8AC3E}">
        <p14:creationId xmlns:p14="http://schemas.microsoft.com/office/powerpoint/2010/main" val="145649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1B546-4A92-7146-B6A8-7F3F5C1999D4}"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57AA-235A-654D-BE2D-65E0BD3DDB83}" type="slidenum">
              <a:rPr lang="en-US" smtClean="0"/>
              <a:t>‹#›</a:t>
            </a:fld>
            <a:endParaRPr lang="en-US"/>
          </a:p>
        </p:txBody>
      </p:sp>
    </p:spTree>
    <p:extLst>
      <p:ext uri="{BB962C8B-B14F-4D97-AF65-F5344CB8AC3E}">
        <p14:creationId xmlns:p14="http://schemas.microsoft.com/office/powerpoint/2010/main" val="89659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1B546-4A92-7146-B6A8-7F3F5C1999D4}"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57AA-235A-654D-BE2D-65E0BD3DDB83}" type="slidenum">
              <a:rPr lang="en-US" smtClean="0"/>
              <a:t>‹#›</a:t>
            </a:fld>
            <a:endParaRPr lang="en-US"/>
          </a:p>
        </p:txBody>
      </p:sp>
    </p:spTree>
    <p:extLst>
      <p:ext uri="{BB962C8B-B14F-4D97-AF65-F5344CB8AC3E}">
        <p14:creationId xmlns:p14="http://schemas.microsoft.com/office/powerpoint/2010/main" val="24022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1B546-4A92-7146-B6A8-7F3F5C1999D4}"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57AA-235A-654D-BE2D-65E0BD3DDB83}" type="slidenum">
              <a:rPr lang="en-US" smtClean="0"/>
              <a:t>‹#›</a:t>
            </a:fld>
            <a:endParaRPr lang="en-US"/>
          </a:p>
        </p:txBody>
      </p:sp>
    </p:spTree>
    <p:extLst>
      <p:ext uri="{BB962C8B-B14F-4D97-AF65-F5344CB8AC3E}">
        <p14:creationId xmlns:p14="http://schemas.microsoft.com/office/powerpoint/2010/main" val="18458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B546-4A92-7146-B6A8-7F3F5C1999D4}"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57AA-235A-654D-BE2D-65E0BD3DDB83}" type="slidenum">
              <a:rPr lang="en-US" smtClean="0"/>
              <a:t>‹#›</a:t>
            </a:fld>
            <a:endParaRPr lang="en-US"/>
          </a:p>
        </p:txBody>
      </p:sp>
    </p:spTree>
    <p:extLst>
      <p:ext uri="{BB962C8B-B14F-4D97-AF65-F5344CB8AC3E}">
        <p14:creationId xmlns:p14="http://schemas.microsoft.com/office/powerpoint/2010/main" val="132980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41B546-4A92-7146-B6A8-7F3F5C1999D4}"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157AA-235A-654D-BE2D-65E0BD3DDB83}" type="slidenum">
              <a:rPr lang="en-US" smtClean="0"/>
              <a:t>‹#›</a:t>
            </a:fld>
            <a:endParaRPr lang="en-US"/>
          </a:p>
        </p:txBody>
      </p:sp>
    </p:spTree>
    <p:extLst>
      <p:ext uri="{BB962C8B-B14F-4D97-AF65-F5344CB8AC3E}">
        <p14:creationId xmlns:p14="http://schemas.microsoft.com/office/powerpoint/2010/main" val="124054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41B546-4A92-7146-B6A8-7F3F5C1999D4}" type="datetimeFigureOut">
              <a:rPr lang="en-US" smtClean="0"/>
              <a:t>3/21/19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C157AA-235A-654D-BE2D-65E0BD3DDB83}" type="slidenum">
              <a:rPr lang="en-US" smtClean="0"/>
              <a:t>‹#›</a:t>
            </a:fld>
            <a:endParaRPr lang="en-US"/>
          </a:p>
        </p:txBody>
      </p:sp>
    </p:spTree>
    <p:extLst>
      <p:ext uri="{BB962C8B-B14F-4D97-AF65-F5344CB8AC3E}">
        <p14:creationId xmlns:p14="http://schemas.microsoft.com/office/powerpoint/2010/main" val="198986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41B546-4A92-7146-B6A8-7F3F5C1999D4}" type="datetimeFigureOut">
              <a:rPr lang="en-US" smtClean="0"/>
              <a:t>3/21/19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C157AA-235A-654D-BE2D-65E0BD3DDB83}" type="slidenum">
              <a:rPr lang="en-US" smtClean="0"/>
              <a:t>‹#›</a:t>
            </a:fld>
            <a:endParaRPr lang="en-US"/>
          </a:p>
        </p:txBody>
      </p:sp>
    </p:spTree>
    <p:extLst>
      <p:ext uri="{BB962C8B-B14F-4D97-AF65-F5344CB8AC3E}">
        <p14:creationId xmlns:p14="http://schemas.microsoft.com/office/powerpoint/2010/main" val="86028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1B546-4A92-7146-B6A8-7F3F5C1999D4}" type="datetimeFigureOut">
              <a:rPr lang="en-US" smtClean="0"/>
              <a:t>3/21/19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C157AA-235A-654D-BE2D-65E0BD3DDB83}" type="slidenum">
              <a:rPr lang="en-US" smtClean="0"/>
              <a:t>‹#›</a:t>
            </a:fld>
            <a:endParaRPr lang="en-US"/>
          </a:p>
        </p:txBody>
      </p:sp>
    </p:spTree>
    <p:extLst>
      <p:ext uri="{BB962C8B-B14F-4D97-AF65-F5344CB8AC3E}">
        <p14:creationId xmlns:p14="http://schemas.microsoft.com/office/powerpoint/2010/main" val="198151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B546-4A92-7146-B6A8-7F3F5C1999D4}"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157AA-235A-654D-BE2D-65E0BD3DDB83}" type="slidenum">
              <a:rPr lang="en-US" smtClean="0"/>
              <a:t>‹#›</a:t>
            </a:fld>
            <a:endParaRPr lang="en-US"/>
          </a:p>
        </p:txBody>
      </p:sp>
    </p:spTree>
    <p:extLst>
      <p:ext uri="{BB962C8B-B14F-4D97-AF65-F5344CB8AC3E}">
        <p14:creationId xmlns:p14="http://schemas.microsoft.com/office/powerpoint/2010/main" val="10395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1B546-4A92-7146-B6A8-7F3F5C1999D4}"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157AA-235A-654D-BE2D-65E0BD3DDB83}" type="slidenum">
              <a:rPr lang="en-US" smtClean="0"/>
              <a:t>‹#›</a:t>
            </a:fld>
            <a:endParaRPr lang="en-US"/>
          </a:p>
        </p:txBody>
      </p:sp>
    </p:spTree>
    <p:extLst>
      <p:ext uri="{BB962C8B-B14F-4D97-AF65-F5344CB8AC3E}">
        <p14:creationId xmlns:p14="http://schemas.microsoft.com/office/powerpoint/2010/main" val="125951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B546-4A92-7146-B6A8-7F3F5C1999D4}" type="datetimeFigureOut">
              <a:rPr lang="en-US" smtClean="0"/>
              <a:t>3/21/19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157AA-235A-654D-BE2D-65E0BD3DDB83}" type="slidenum">
              <a:rPr lang="en-US" smtClean="0"/>
              <a:t>‹#›</a:t>
            </a:fld>
            <a:endParaRPr lang="en-US"/>
          </a:p>
        </p:txBody>
      </p:sp>
    </p:spTree>
    <p:extLst>
      <p:ext uri="{BB962C8B-B14F-4D97-AF65-F5344CB8AC3E}">
        <p14:creationId xmlns:p14="http://schemas.microsoft.com/office/powerpoint/2010/main" val="801863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COP 6611: Operating Systems</a:t>
            </a:r>
            <a:br>
              <a:rPr lang="en-US" sz="4400" dirty="0"/>
            </a:br>
            <a:br>
              <a:rPr lang="en-US" sz="4400" dirty="0"/>
            </a:br>
            <a:r>
              <a:rPr lang="en-US" sz="7200" dirty="0"/>
              <a:t>Project 2</a:t>
            </a:r>
            <a:endParaRPr lang="en-US" sz="2800" dirty="0"/>
          </a:p>
        </p:txBody>
      </p:sp>
      <p:sp>
        <p:nvSpPr>
          <p:cNvPr id="3" name="Subtitle 2"/>
          <p:cNvSpPr>
            <a:spLocks noGrp="1"/>
          </p:cNvSpPr>
          <p:nvPr>
            <p:ph type="subTitle" idx="1"/>
          </p:nvPr>
        </p:nvSpPr>
        <p:spPr/>
        <p:txBody>
          <a:bodyPr>
            <a:normAutofit fontScale="55000" lnSpcReduction="20000"/>
          </a:bodyPr>
          <a:lstStyle/>
          <a:p>
            <a:r>
              <a:rPr lang="en-US" dirty="0"/>
              <a:t>Instructor: Xinming (Simon) Ou</a:t>
            </a:r>
          </a:p>
          <a:p>
            <a:r>
              <a:rPr lang="en-US" dirty="0"/>
              <a:t>TAs: </a:t>
            </a:r>
            <a:r>
              <a:rPr lang="en-US" dirty="0" err="1"/>
              <a:t>Anwesh</a:t>
            </a:r>
            <a:r>
              <a:rPr lang="en-US" dirty="0"/>
              <a:t> </a:t>
            </a:r>
            <a:r>
              <a:rPr lang="en-US" dirty="0" err="1"/>
              <a:t>Tuladhar</a:t>
            </a:r>
            <a:endParaRPr lang="en-US" dirty="0"/>
          </a:p>
          <a:p>
            <a:r>
              <a:rPr lang="en-US" dirty="0"/>
              <a:t>      Jaleel Ahmed</a:t>
            </a:r>
          </a:p>
          <a:p>
            <a:r>
              <a:rPr lang="en-US" dirty="0"/>
              <a:t>Louis Liu</a:t>
            </a:r>
          </a:p>
          <a:p>
            <a:endParaRPr lang="en-US" dirty="0"/>
          </a:p>
          <a:p>
            <a:r>
              <a:rPr lang="en-US" b="1" dirty="0"/>
              <a:t>Acknowledgement</a:t>
            </a:r>
            <a:r>
              <a:rPr lang="en-US" dirty="0"/>
              <a:t>: some slides are taken from CS422/522 lectures taught by Professor Zhong Shao at Yale University.</a:t>
            </a:r>
          </a:p>
        </p:txBody>
      </p:sp>
    </p:spTree>
    <p:extLst>
      <p:ext uri="{BB962C8B-B14F-4D97-AF65-F5344CB8AC3E}">
        <p14:creationId xmlns:p14="http://schemas.microsoft.com/office/powerpoint/2010/main" val="1389697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328">
            <a:extLst>
              <a:ext uri="{FF2B5EF4-FFF2-40B4-BE49-F238E27FC236}">
                <a16:creationId xmlns:a16="http://schemas.microsoft.com/office/drawing/2014/main" id="{3761253A-30E5-7B49-978A-D7AC99CE491E}"/>
              </a:ext>
            </a:extLst>
          </p:cNvPr>
          <p:cNvGrpSpPr/>
          <p:nvPr/>
        </p:nvGrpSpPr>
        <p:grpSpPr>
          <a:xfrm>
            <a:off x="311499" y="400256"/>
            <a:ext cx="10902461" cy="6338803"/>
            <a:chOff x="311499" y="239488"/>
            <a:chExt cx="10902461" cy="6338803"/>
          </a:xfrm>
        </p:grpSpPr>
        <p:sp>
          <p:nvSpPr>
            <p:cNvPr id="2" name="Rounded Rectangle 1">
              <a:extLst>
                <a:ext uri="{FF2B5EF4-FFF2-40B4-BE49-F238E27FC236}">
                  <a16:creationId xmlns:a16="http://schemas.microsoft.com/office/drawing/2014/main" id="{C6FD30DD-99BE-B94A-AA73-3FCBC0B8232B}"/>
                </a:ext>
              </a:extLst>
            </p:cNvPr>
            <p:cNvSpPr/>
            <p:nvPr/>
          </p:nvSpPr>
          <p:spPr>
            <a:xfrm>
              <a:off x="3456632"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1</a:t>
              </a:r>
            </a:p>
          </p:txBody>
        </p:sp>
        <p:grpSp>
          <p:nvGrpSpPr>
            <p:cNvPr id="46" name="Group 45">
              <a:extLst>
                <a:ext uri="{FF2B5EF4-FFF2-40B4-BE49-F238E27FC236}">
                  <a16:creationId xmlns:a16="http://schemas.microsoft.com/office/drawing/2014/main" id="{2D2E7708-D3ED-4142-A88A-523D80EB4A1F}"/>
                </a:ext>
              </a:extLst>
            </p:cNvPr>
            <p:cNvGrpSpPr/>
            <p:nvPr/>
          </p:nvGrpSpPr>
          <p:grpSpPr>
            <a:xfrm>
              <a:off x="2522976" y="908709"/>
              <a:ext cx="3907969" cy="684770"/>
              <a:chOff x="2737757" y="1500742"/>
              <a:chExt cx="5668188" cy="684770"/>
            </a:xfrm>
          </p:grpSpPr>
          <p:sp>
            <p:nvSpPr>
              <p:cNvPr id="40" name="Rounded Rectangle 39">
                <a:extLst>
                  <a:ext uri="{FF2B5EF4-FFF2-40B4-BE49-F238E27FC236}">
                    <a16:creationId xmlns:a16="http://schemas.microsoft.com/office/drawing/2014/main" id="{05E200C0-7874-4044-B57B-E8BAAA6E4AEA}"/>
                  </a:ext>
                </a:extLst>
              </p:cNvPr>
              <p:cNvSpPr/>
              <p:nvPr/>
            </p:nvSpPr>
            <p:spPr>
              <a:xfrm>
                <a:off x="2737757" y="1500742"/>
                <a:ext cx="5668188" cy="68477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DCF01BD5-6300-C34B-90C3-08BF51924847}"/>
                  </a:ext>
                </a:extLst>
              </p:cNvPr>
              <p:cNvSpPr/>
              <p:nvPr/>
            </p:nvSpPr>
            <p:spPr>
              <a:xfrm>
                <a:off x="3456633"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sys_puts</a:t>
                </a:r>
                <a:endParaRPr lang="en-US" sz="1400" dirty="0">
                  <a:solidFill>
                    <a:schemeClr val="tx1"/>
                  </a:solidFill>
                </a:endParaRPr>
              </a:p>
            </p:txBody>
          </p:sp>
          <p:sp>
            <p:nvSpPr>
              <p:cNvPr id="6" name="Rounded Rectangle 5">
                <a:extLst>
                  <a:ext uri="{FF2B5EF4-FFF2-40B4-BE49-F238E27FC236}">
                    <a16:creationId xmlns:a16="http://schemas.microsoft.com/office/drawing/2014/main" id="{297F42C1-D416-8144-A96D-55719FEAF495}"/>
                  </a:ext>
                </a:extLst>
              </p:cNvPr>
              <p:cNvSpPr/>
              <p:nvPr/>
            </p:nvSpPr>
            <p:spPr>
              <a:xfrm>
                <a:off x="5086141"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sys_spawn</a:t>
                </a:r>
                <a:endParaRPr lang="en-US" sz="1400" dirty="0">
                  <a:solidFill>
                    <a:schemeClr val="tx1"/>
                  </a:solidFill>
                </a:endParaRPr>
              </a:p>
            </p:txBody>
          </p:sp>
          <p:sp>
            <p:nvSpPr>
              <p:cNvPr id="7" name="Rounded Rectangle 6">
                <a:extLst>
                  <a:ext uri="{FF2B5EF4-FFF2-40B4-BE49-F238E27FC236}">
                    <a16:creationId xmlns:a16="http://schemas.microsoft.com/office/drawing/2014/main" id="{BFA22B94-D6D7-EA4C-93F7-2D4253266871}"/>
                  </a:ext>
                </a:extLst>
              </p:cNvPr>
              <p:cNvSpPr/>
              <p:nvPr/>
            </p:nvSpPr>
            <p:spPr>
              <a:xfrm>
                <a:off x="6715649" y="1740039"/>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sys_yield</a:t>
                </a:r>
                <a:endParaRPr lang="en-US" sz="1400" dirty="0">
                  <a:solidFill>
                    <a:schemeClr val="tx1"/>
                  </a:solidFill>
                </a:endParaRPr>
              </a:p>
            </p:txBody>
          </p:sp>
        </p:grpSp>
        <p:sp>
          <p:nvSpPr>
            <p:cNvPr id="8" name="Rounded Rectangle 7">
              <a:extLst>
                <a:ext uri="{FF2B5EF4-FFF2-40B4-BE49-F238E27FC236}">
                  <a16:creationId xmlns:a16="http://schemas.microsoft.com/office/drawing/2014/main" id="{69F60E53-9A2A-0147-8C4C-1B263333624E}"/>
                </a:ext>
              </a:extLst>
            </p:cNvPr>
            <p:cNvSpPr/>
            <p:nvPr/>
          </p:nvSpPr>
          <p:spPr>
            <a:xfrm>
              <a:off x="5086141"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2</a:t>
              </a:r>
            </a:p>
          </p:txBody>
        </p:sp>
        <p:sp>
          <p:nvSpPr>
            <p:cNvPr id="19" name="Rectangle 18">
              <a:extLst>
                <a:ext uri="{FF2B5EF4-FFF2-40B4-BE49-F238E27FC236}">
                  <a16:creationId xmlns:a16="http://schemas.microsoft.com/office/drawing/2014/main" id="{B5F280D5-7BB9-7E41-A3CB-1AA844460A10}"/>
                </a:ext>
              </a:extLst>
            </p:cNvPr>
            <p:cNvSpPr/>
            <p:nvPr/>
          </p:nvSpPr>
          <p:spPr>
            <a:xfrm>
              <a:off x="2825261" y="1840515"/>
              <a:ext cx="5968721" cy="723482"/>
            </a:xfrm>
            <a:prstGeom prst="rect">
              <a:avLst/>
            </a:prstGeom>
            <a:solidFill>
              <a:schemeClr val="bg2">
                <a:lumMod val="75000"/>
              </a:schemeClr>
            </a:solid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Elbow Connector 20">
              <a:extLst>
                <a:ext uri="{FF2B5EF4-FFF2-40B4-BE49-F238E27FC236}">
                  <a16:creationId xmlns:a16="http://schemas.microsoft.com/office/drawing/2014/main" id="{1B283EA2-ED0E-8E47-A24C-3F93AA92F9EA}"/>
                </a:ext>
              </a:extLst>
            </p:cNvPr>
            <p:cNvCxnSpPr>
              <a:cxnSpLocks/>
              <a:stCxn id="3" idx="2"/>
              <a:endCxn id="280" idx="0"/>
            </p:cNvCxnSpPr>
            <p:nvPr/>
          </p:nvCxnSpPr>
          <p:spPr>
            <a:xfrm rot="16200000" flipH="1">
              <a:off x="4363154" y="573570"/>
              <a:ext cx="600734" cy="229220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B86FE81-E54C-C444-ADEE-212C2490EA79}"/>
                </a:ext>
              </a:extLst>
            </p:cNvPr>
            <p:cNvCxnSpPr>
              <a:cxnSpLocks/>
              <a:stCxn id="6" idx="2"/>
              <a:endCxn id="280" idx="0"/>
            </p:cNvCxnSpPr>
            <p:nvPr/>
          </p:nvCxnSpPr>
          <p:spPr>
            <a:xfrm rot="16200000" flipH="1">
              <a:off x="4924891" y="1135307"/>
              <a:ext cx="600734" cy="116873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749A7DBD-926C-274C-9A32-00DC443D6748}"/>
                </a:ext>
              </a:extLst>
            </p:cNvPr>
            <p:cNvCxnSpPr>
              <a:cxnSpLocks/>
              <a:stCxn id="7" idx="2"/>
              <a:endCxn id="280" idx="0"/>
            </p:cNvCxnSpPr>
            <p:nvPr/>
          </p:nvCxnSpPr>
          <p:spPr>
            <a:xfrm rot="16200000" flipH="1">
              <a:off x="5490815" y="1701231"/>
              <a:ext cx="592360" cy="45255"/>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0DAD6-F4C7-6D45-BC89-80F8494946FE}"/>
                </a:ext>
              </a:extLst>
            </p:cNvPr>
            <p:cNvCxnSpPr>
              <a:cxnSpLocks/>
              <a:stCxn id="19" idx="1"/>
            </p:cNvCxnSpPr>
            <p:nvPr/>
          </p:nvCxnSpPr>
          <p:spPr>
            <a:xfrm flipH="1">
              <a:off x="311499" y="2202256"/>
              <a:ext cx="251376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AAF2BA-1A8D-1D4A-81F7-EAEA46C47D3F}"/>
                </a:ext>
              </a:extLst>
            </p:cNvPr>
            <p:cNvCxnSpPr>
              <a:cxnSpLocks/>
              <a:endCxn id="19" idx="3"/>
            </p:cNvCxnSpPr>
            <p:nvPr/>
          </p:nvCxnSpPr>
          <p:spPr>
            <a:xfrm flipH="1">
              <a:off x="8793982" y="2202256"/>
              <a:ext cx="241997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1516E2-33EB-DE49-9A39-2BFF379F4A8F}"/>
                </a:ext>
              </a:extLst>
            </p:cNvPr>
            <p:cNvSpPr txBox="1"/>
            <p:nvPr/>
          </p:nvSpPr>
          <p:spPr>
            <a:xfrm>
              <a:off x="960099" y="1062163"/>
              <a:ext cx="1135247" cy="369332"/>
            </a:xfrm>
            <a:prstGeom prst="rect">
              <a:avLst/>
            </a:prstGeom>
            <a:noFill/>
          </p:spPr>
          <p:txBody>
            <a:bodyPr wrap="none" rtlCol="0">
              <a:spAutoFit/>
            </a:bodyPr>
            <a:lstStyle/>
            <a:p>
              <a:r>
                <a:rPr lang="en-US" b="1" dirty="0"/>
                <a:t>User Land</a:t>
              </a:r>
            </a:p>
          </p:txBody>
        </p:sp>
        <p:sp>
          <p:nvSpPr>
            <p:cNvPr id="48" name="Rounded Rectangle 47">
              <a:extLst>
                <a:ext uri="{FF2B5EF4-FFF2-40B4-BE49-F238E27FC236}">
                  <a16:creationId xmlns:a16="http://schemas.microsoft.com/office/drawing/2014/main" id="{34500118-AE14-B947-85B3-062485E5DF59}"/>
                </a:ext>
              </a:extLst>
            </p:cNvPr>
            <p:cNvSpPr/>
            <p:nvPr/>
          </p:nvSpPr>
          <p:spPr>
            <a:xfrm>
              <a:off x="2533024" y="2902340"/>
              <a:ext cx="6733231" cy="617969"/>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9203CA75-C07E-BD44-91A4-B650F3C355D1}"/>
                </a:ext>
              </a:extLst>
            </p:cNvPr>
            <p:cNvSpPr/>
            <p:nvPr/>
          </p:nvSpPr>
          <p:spPr>
            <a:xfrm>
              <a:off x="2753258"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Syscall</a:t>
              </a:r>
              <a:r>
                <a:rPr lang="en-US" sz="1400" dirty="0">
                  <a:solidFill>
                    <a:schemeClr val="tx1"/>
                  </a:solidFill>
                </a:rPr>
                <a:t> Handler</a:t>
              </a:r>
            </a:p>
          </p:txBody>
        </p:sp>
        <p:sp>
          <p:nvSpPr>
            <p:cNvPr id="50" name="Rounded Rectangle 49">
              <a:extLst>
                <a:ext uri="{FF2B5EF4-FFF2-40B4-BE49-F238E27FC236}">
                  <a16:creationId xmlns:a16="http://schemas.microsoft.com/office/drawing/2014/main" id="{3627EDAF-0242-D740-981E-46C82AE0C387}"/>
                </a:ext>
              </a:extLst>
            </p:cNvPr>
            <p:cNvSpPr/>
            <p:nvPr/>
          </p:nvSpPr>
          <p:spPr>
            <a:xfrm>
              <a:off x="4382766"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Divide by zero</a:t>
              </a:r>
            </a:p>
          </p:txBody>
        </p:sp>
        <p:sp>
          <p:nvSpPr>
            <p:cNvPr id="51" name="Rounded Rectangle 50">
              <a:extLst>
                <a:ext uri="{FF2B5EF4-FFF2-40B4-BE49-F238E27FC236}">
                  <a16:creationId xmlns:a16="http://schemas.microsoft.com/office/drawing/2014/main" id="{9F2238D8-C713-1F44-9A2E-D7FCA04853ED}"/>
                </a:ext>
              </a:extLst>
            </p:cNvPr>
            <p:cNvSpPr/>
            <p:nvPr/>
          </p:nvSpPr>
          <p:spPr>
            <a:xfrm>
              <a:off x="6012274" y="3084832"/>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Page fault</a:t>
              </a:r>
            </a:p>
          </p:txBody>
        </p:sp>
        <p:sp>
          <p:nvSpPr>
            <p:cNvPr id="57" name="TextBox 56">
              <a:extLst>
                <a:ext uri="{FF2B5EF4-FFF2-40B4-BE49-F238E27FC236}">
                  <a16:creationId xmlns:a16="http://schemas.microsoft.com/office/drawing/2014/main" id="{FCE855B9-DB6F-C946-A4FC-63E24FFD7EDE}"/>
                </a:ext>
              </a:extLst>
            </p:cNvPr>
            <p:cNvSpPr txBox="1"/>
            <p:nvPr/>
          </p:nvSpPr>
          <p:spPr>
            <a:xfrm>
              <a:off x="2533024" y="908710"/>
              <a:ext cx="877163" cy="261610"/>
            </a:xfrm>
            <a:prstGeom prst="rect">
              <a:avLst/>
            </a:prstGeom>
            <a:noFill/>
          </p:spPr>
          <p:txBody>
            <a:bodyPr wrap="none" rtlCol="0">
              <a:spAutoFit/>
            </a:bodyPr>
            <a:lstStyle/>
            <a:p>
              <a:r>
                <a:rPr lang="en-US" sz="1100" dirty="0"/>
                <a:t>User Library</a:t>
              </a:r>
            </a:p>
          </p:txBody>
        </p:sp>
        <p:sp>
          <p:nvSpPr>
            <p:cNvPr id="58" name="TextBox 57">
              <a:extLst>
                <a:ext uri="{FF2B5EF4-FFF2-40B4-BE49-F238E27FC236}">
                  <a16:creationId xmlns:a16="http://schemas.microsoft.com/office/drawing/2014/main" id="{3F74C709-274D-4E48-9443-10C40A699827}"/>
                </a:ext>
              </a:extLst>
            </p:cNvPr>
            <p:cNvSpPr txBox="1"/>
            <p:nvPr/>
          </p:nvSpPr>
          <p:spPr>
            <a:xfrm>
              <a:off x="9244519" y="3068209"/>
              <a:ext cx="1534972" cy="307777"/>
            </a:xfrm>
            <a:prstGeom prst="rect">
              <a:avLst/>
            </a:prstGeom>
            <a:noFill/>
          </p:spPr>
          <p:txBody>
            <a:bodyPr wrap="none" rtlCol="0">
              <a:spAutoFit/>
            </a:bodyPr>
            <a:lstStyle/>
            <a:p>
              <a:r>
                <a:rPr lang="en-US" sz="1400" dirty="0"/>
                <a:t>Interrupt Handlers</a:t>
              </a:r>
            </a:p>
          </p:txBody>
        </p:sp>
        <p:sp>
          <p:nvSpPr>
            <p:cNvPr id="59" name="TextBox 58">
              <a:extLst>
                <a:ext uri="{FF2B5EF4-FFF2-40B4-BE49-F238E27FC236}">
                  <a16:creationId xmlns:a16="http://schemas.microsoft.com/office/drawing/2014/main" id="{D2640064-0FF5-2546-A615-9F47BC334940}"/>
                </a:ext>
              </a:extLst>
            </p:cNvPr>
            <p:cNvSpPr txBox="1"/>
            <p:nvPr/>
          </p:nvSpPr>
          <p:spPr>
            <a:xfrm>
              <a:off x="960099" y="2603686"/>
              <a:ext cx="1310615" cy="369332"/>
            </a:xfrm>
            <a:prstGeom prst="rect">
              <a:avLst/>
            </a:prstGeom>
            <a:noFill/>
          </p:spPr>
          <p:txBody>
            <a:bodyPr wrap="none" rtlCol="0">
              <a:spAutoFit/>
            </a:bodyPr>
            <a:lstStyle/>
            <a:p>
              <a:r>
                <a:rPr lang="en-US" b="1" dirty="0"/>
                <a:t>Kernel Land</a:t>
              </a:r>
            </a:p>
          </p:txBody>
        </p:sp>
        <p:sp>
          <p:nvSpPr>
            <p:cNvPr id="68" name="Rounded Rectangle 67">
              <a:extLst>
                <a:ext uri="{FF2B5EF4-FFF2-40B4-BE49-F238E27FC236}">
                  <a16:creationId xmlns:a16="http://schemas.microsoft.com/office/drawing/2014/main" id="{AAE81463-157A-1440-B067-39582DF12D9A}"/>
                </a:ext>
              </a:extLst>
            </p:cNvPr>
            <p:cNvSpPr/>
            <p:nvPr/>
          </p:nvSpPr>
          <p:spPr>
            <a:xfrm>
              <a:off x="5086141" y="3737634"/>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_</a:t>
              </a:r>
              <a:r>
                <a:rPr lang="en-US" sz="1400" dirty="0" err="1">
                  <a:solidFill>
                    <a:schemeClr val="tx1"/>
                  </a:solidFill>
                </a:rPr>
                <a:t>alltraps</a:t>
              </a:r>
              <a:endParaRPr lang="en-US" sz="1400" dirty="0">
                <a:solidFill>
                  <a:schemeClr val="tx1"/>
                </a:solidFill>
              </a:endParaRPr>
            </a:p>
          </p:txBody>
        </p:sp>
        <p:sp>
          <p:nvSpPr>
            <p:cNvPr id="96" name="Rounded Rectangle 95">
              <a:extLst>
                <a:ext uri="{FF2B5EF4-FFF2-40B4-BE49-F238E27FC236}">
                  <a16:creationId xmlns:a16="http://schemas.microsoft.com/office/drawing/2014/main" id="{4454B1D6-A885-0C41-880D-F4D46B7EF6CF}"/>
                </a:ext>
              </a:extLst>
            </p:cNvPr>
            <p:cNvSpPr/>
            <p:nvPr/>
          </p:nvSpPr>
          <p:spPr>
            <a:xfrm>
              <a:off x="5086141" y="4184445"/>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trap</a:t>
              </a:r>
            </a:p>
          </p:txBody>
        </p:sp>
        <p:cxnSp>
          <p:nvCxnSpPr>
            <p:cNvPr id="98" name="Straight Arrow Connector 97">
              <a:extLst>
                <a:ext uri="{FF2B5EF4-FFF2-40B4-BE49-F238E27FC236}">
                  <a16:creationId xmlns:a16="http://schemas.microsoft.com/office/drawing/2014/main" id="{961B7A43-16FC-584B-91B5-80AEE3A568A7}"/>
                </a:ext>
              </a:extLst>
            </p:cNvPr>
            <p:cNvCxnSpPr>
              <a:stCxn id="68" idx="2"/>
              <a:endCxn id="96" idx="0"/>
            </p:cNvCxnSpPr>
            <p:nvPr/>
          </p:nvCxnSpPr>
          <p:spPr>
            <a:xfrm>
              <a:off x="5809623" y="4017307"/>
              <a:ext cx="0" cy="16713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2CEE652E-B2EC-6140-A02E-A06B2F71007D}"/>
                </a:ext>
              </a:extLst>
            </p:cNvPr>
            <p:cNvSpPr/>
            <p:nvPr/>
          </p:nvSpPr>
          <p:spPr>
            <a:xfrm>
              <a:off x="2371409" y="4774638"/>
              <a:ext cx="1446963" cy="279673"/>
            </a:xfrm>
            <a:prstGeom prst="roundRect">
              <a:avLst/>
            </a:prstGeom>
            <a:solidFill>
              <a:schemeClr val="accent6">
                <a:lumMod val="60000"/>
                <a:lumOff val="40000"/>
              </a:schemeClr>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Exceptions</a:t>
              </a:r>
            </a:p>
          </p:txBody>
        </p:sp>
        <p:sp>
          <p:nvSpPr>
            <p:cNvPr id="112" name="Rounded Rectangle 111">
              <a:extLst>
                <a:ext uri="{FF2B5EF4-FFF2-40B4-BE49-F238E27FC236}">
                  <a16:creationId xmlns:a16="http://schemas.microsoft.com/office/drawing/2014/main" id="{A3EE9CD4-4955-2F4F-BB71-78D62CF9A687}"/>
                </a:ext>
              </a:extLst>
            </p:cNvPr>
            <p:cNvSpPr/>
            <p:nvPr/>
          </p:nvSpPr>
          <p:spPr>
            <a:xfrm>
              <a:off x="4116336" y="4774638"/>
              <a:ext cx="1446963" cy="279673"/>
            </a:xfrm>
            <a:prstGeom prst="roundRect">
              <a:avLst/>
            </a:prstGeom>
            <a:solidFill>
              <a:schemeClr val="accent6">
                <a:lumMod val="60000"/>
                <a:lumOff val="40000"/>
              </a:schemeClr>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Interrupts</a:t>
              </a:r>
            </a:p>
          </p:txBody>
        </p:sp>
        <p:grpSp>
          <p:nvGrpSpPr>
            <p:cNvPr id="203" name="Group 202">
              <a:extLst>
                <a:ext uri="{FF2B5EF4-FFF2-40B4-BE49-F238E27FC236}">
                  <a16:creationId xmlns:a16="http://schemas.microsoft.com/office/drawing/2014/main" id="{08E260A6-0649-1C41-BC22-7CECF71C69B3}"/>
                </a:ext>
              </a:extLst>
            </p:cNvPr>
            <p:cNvGrpSpPr/>
            <p:nvPr/>
          </p:nvGrpSpPr>
          <p:grpSpPr>
            <a:xfrm>
              <a:off x="5925040" y="4667939"/>
              <a:ext cx="4833258" cy="957897"/>
              <a:chOff x="6641960" y="4965551"/>
              <a:chExt cx="4833258" cy="957897"/>
            </a:xfrm>
          </p:grpSpPr>
          <p:sp>
            <p:nvSpPr>
              <p:cNvPr id="113" name="Rounded Rectangle 112">
                <a:extLst>
                  <a:ext uri="{FF2B5EF4-FFF2-40B4-BE49-F238E27FC236}">
                    <a16:creationId xmlns:a16="http://schemas.microsoft.com/office/drawing/2014/main" id="{F3EF806B-4A4B-F44C-9122-0DCFB7DAFF00}"/>
                  </a:ext>
                </a:extLst>
              </p:cNvPr>
              <p:cNvSpPr/>
              <p:nvPr/>
            </p:nvSpPr>
            <p:spPr>
              <a:xfrm>
                <a:off x="6641960" y="4965551"/>
                <a:ext cx="4833258" cy="957897"/>
              </a:xfrm>
              <a:prstGeom prst="roundRect">
                <a:avLst/>
              </a:prstGeom>
              <a:solidFill>
                <a:schemeClr val="accent6">
                  <a:lumMod val="60000"/>
                  <a:lumOff val="40000"/>
                </a:schemeClr>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3" name="Rounded Rectangle 122">
                <a:extLst>
                  <a:ext uri="{FF2B5EF4-FFF2-40B4-BE49-F238E27FC236}">
                    <a16:creationId xmlns:a16="http://schemas.microsoft.com/office/drawing/2014/main" id="{9298E6B3-F95B-AB4E-B7E2-EECF37928010}"/>
                  </a:ext>
                </a:extLst>
              </p:cNvPr>
              <p:cNvSpPr/>
              <p:nvPr/>
            </p:nvSpPr>
            <p:spPr>
              <a:xfrm>
                <a:off x="6724858"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puts</a:t>
                </a:r>
              </a:p>
            </p:txBody>
          </p:sp>
          <p:sp>
            <p:nvSpPr>
              <p:cNvPr id="124" name="Rounded Rectangle 123">
                <a:extLst>
                  <a:ext uri="{FF2B5EF4-FFF2-40B4-BE49-F238E27FC236}">
                    <a16:creationId xmlns:a16="http://schemas.microsoft.com/office/drawing/2014/main" id="{FADFA812-5ADB-1943-8B5B-C9D628D2C3EF}"/>
                  </a:ext>
                </a:extLst>
              </p:cNvPr>
              <p:cNvSpPr/>
              <p:nvPr/>
            </p:nvSpPr>
            <p:spPr>
              <a:xfrm>
                <a:off x="9923584"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yield</a:t>
                </a:r>
              </a:p>
            </p:txBody>
          </p:sp>
          <p:sp>
            <p:nvSpPr>
              <p:cNvPr id="125" name="Rounded Rectangle 124">
                <a:extLst>
                  <a:ext uri="{FF2B5EF4-FFF2-40B4-BE49-F238E27FC236}">
                    <a16:creationId xmlns:a16="http://schemas.microsoft.com/office/drawing/2014/main" id="{DF7D870D-27C5-8B45-AAE8-8C124DC99FCA}"/>
                  </a:ext>
                </a:extLst>
              </p:cNvPr>
              <p:cNvSpPr/>
              <p:nvPr/>
            </p:nvSpPr>
            <p:spPr>
              <a:xfrm>
                <a:off x="8324221" y="5521573"/>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spawn</a:t>
                </a:r>
              </a:p>
            </p:txBody>
          </p:sp>
          <p:sp>
            <p:nvSpPr>
              <p:cNvPr id="149" name="TextBox 148">
                <a:extLst>
                  <a:ext uri="{FF2B5EF4-FFF2-40B4-BE49-F238E27FC236}">
                    <a16:creationId xmlns:a16="http://schemas.microsoft.com/office/drawing/2014/main" id="{F9EC6529-B136-7440-B1C1-D9039E8D8E47}"/>
                  </a:ext>
                </a:extLst>
              </p:cNvPr>
              <p:cNvSpPr txBox="1"/>
              <p:nvPr/>
            </p:nvSpPr>
            <p:spPr>
              <a:xfrm>
                <a:off x="8663077" y="5019514"/>
                <a:ext cx="769250" cy="307777"/>
              </a:xfrm>
              <a:prstGeom prst="rect">
                <a:avLst/>
              </a:prstGeom>
              <a:noFill/>
              <a:ln>
                <a:solidFill>
                  <a:schemeClr val="accent6">
                    <a:lumMod val="40000"/>
                    <a:lumOff val="60000"/>
                  </a:schemeClr>
                </a:solidFill>
              </a:ln>
            </p:spPr>
            <p:txBody>
              <a:bodyPr wrap="none" rtlCol="0">
                <a:spAutoFit/>
              </a:bodyPr>
              <a:lstStyle/>
              <a:p>
                <a:r>
                  <a:rPr lang="en-US" sz="1400" dirty="0"/>
                  <a:t>Sys calls</a:t>
                </a:r>
                <a:endParaRPr lang="en-US" dirty="0"/>
              </a:p>
            </p:txBody>
          </p:sp>
          <p:grpSp>
            <p:nvGrpSpPr>
              <p:cNvPr id="163" name="Group 162">
                <a:extLst>
                  <a:ext uri="{FF2B5EF4-FFF2-40B4-BE49-F238E27FC236}">
                    <a16:creationId xmlns:a16="http://schemas.microsoft.com/office/drawing/2014/main" id="{AC24C2F1-2E24-7445-94C4-469896300FE6}"/>
                  </a:ext>
                </a:extLst>
              </p:cNvPr>
              <p:cNvGrpSpPr/>
              <p:nvPr/>
            </p:nvGrpSpPr>
            <p:grpSpPr>
              <a:xfrm>
                <a:off x="7448341" y="5327290"/>
                <a:ext cx="3198726" cy="194283"/>
                <a:chOff x="7448341" y="5327290"/>
                <a:chExt cx="3198726" cy="194283"/>
              </a:xfrm>
            </p:grpSpPr>
            <p:cxnSp>
              <p:nvCxnSpPr>
                <p:cNvPr id="153" name="Straight Arrow Connector 152">
                  <a:extLst>
                    <a:ext uri="{FF2B5EF4-FFF2-40B4-BE49-F238E27FC236}">
                      <a16:creationId xmlns:a16="http://schemas.microsoft.com/office/drawing/2014/main" id="{431C2130-CE34-E340-85EA-6FBC641DD7C7}"/>
                    </a:ext>
                  </a:extLst>
                </p:cNvPr>
                <p:cNvCxnSpPr>
                  <a:stCxn id="149" idx="2"/>
                  <a:endCxn id="125" idx="0"/>
                </p:cNvCxnSpPr>
                <p:nvPr/>
              </p:nvCxnSpPr>
              <p:spPr>
                <a:xfrm>
                  <a:off x="9047702" y="5327291"/>
                  <a:ext cx="1" cy="19428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1FEEE80-DECB-6F4E-A163-D4EBF132B3DC}"/>
                    </a:ext>
                  </a:extLst>
                </p:cNvPr>
                <p:cNvCxnSpPr>
                  <a:stCxn id="149" idx="2"/>
                  <a:endCxn id="123" idx="0"/>
                </p:cNvCxnSpPr>
                <p:nvPr/>
              </p:nvCxnSpPr>
              <p:spPr>
                <a:xfrm rot="5400000">
                  <a:off x="8150881" y="4624750"/>
                  <a:ext cx="194281" cy="1599362"/>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D5DA980-C162-2F4F-A6DE-9DFFD6CC6D6F}"/>
                    </a:ext>
                  </a:extLst>
                </p:cNvPr>
                <p:cNvCxnSpPr>
                  <a:stCxn id="149" idx="2"/>
                  <a:endCxn id="124" idx="0"/>
                </p:cNvCxnSpPr>
                <p:nvPr/>
              </p:nvCxnSpPr>
              <p:spPr>
                <a:xfrm rot="16200000" flipH="1">
                  <a:off x="9750244" y="4624749"/>
                  <a:ext cx="194281" cy="1599364"/>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4" name="Rounded Rectangle 163">
              <a:extLst>
                <a:ext uri="{FF2B5EF4-FFF2-40B4-BE49-F238E27FC236}">
                  <a16:creationId xmlns:a16="http://schemas.microsoft.com/office/drawing/2014/main" id="{233D88EE-EAA8-A543-829F-BA71939157B3}"/>
                </a:ext>
              </a:extLst>
            </p:cNvPr>
            <p:cNvSpPr/>
            <p:nvPr/>
          </p:nvSpPr>
          <p:spPr>
            <a:xfrm>
              <a:off x="5096331" y="5892313"/>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proc_start_user</a:t>
              </a:r>
              <a:endParaRPr lang="en-US" sz="1400" dirty="0">
                <a:solidFill>
                  <a:schemeClr val="tx1"/>
                </a:solidFill>
              </a:endParaRPr>
            </a:p>
          </p:txBody>
        </p:sp>
        <p:sp>
          <p:nvSpPr>
            <p:cNvPr id="174" name="Rounded Rectangle 173">
              <a:extLst>
                <a:ext uri="{FF2B5EF4-FFF2-40B4-BE49-F238E27FC236}">
                  <a16:creationId xmlns:a16="http://schemas.microsoft.com/office/drawing/2014/main" id="{C8DC9302-53E3-8D4F-8072-23C2D220C024}"/>
                </a:ext>
              </a:extLst>
            </p:cNvPr>
            <p:cNvSpPr/>
            <p:nvPr/>
          </p:nvSpPr>
          <p:spPr>
            <a:xfrm>
              <a:off x="5092492" y="629861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trap_return</a:t>
              </a:r>
              <a:endParaRPr lang="en-US" sz="1400" dirty="0">
                <a:solidFill>
                  <a:schemeClr val="tx1"/>
                </a:solidFill>
              </a:endParaRPr>
            </a:p>
          </p:txBody>
        </p:sp>
        <p:cxnSp>
          <p:nvCxnSpPr>
            <p:cNvPr id="176" name="Straight Arrow Connector 175">
              <a:extLst>
                <a:ext uri="{FF2B5EF4-FFF2-40B4-BE49-F238E27FC236}">
                  <a16:creationId xmlns:a16="http://schemas.microsoft.com/office/drawing/2014/main" id="{DBB328BE-FF7F-6846-AB06-2FBF9EF14D72}"/>
                </a:ext>
              </a:extLst>
            </p:cNvPr>
            <p:cNvCxnSpPr>
              <a:stCxn id="164" idx="2"/>
              <a:endCxn id="174" idx="0"/>
            </p:cNvCxnSpPr>
            <p:nvPr/>
          </p:nvCxnSpPr>
          <p:spPr>
            <a:xfrm flipH="1">
              <a:off x="5815974" y="6171986"/>
              <a:ext cx="3839" cy="12663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06582608-79EE-2F48-B48E-5435F0C6D0F0}"/>
                </a:ext>
              </a:extLst>
            </p:cNvPr>
            <p:cNvGrpSpPr/>
            <p:nvPr/>
          </p:nvGrpSpPr>
          <p:grpSpPr>
            <a:xfrm>
              <a:off x="4180114" y="239489"/>
              <a:ext cx="1629508" cy="6198967"/>
              <a:chOff x="4180114" y="239489"/>
              <a:chExt cx="1629508" cy="6198967"/>
            </a:xfrm>
          </p:grpSpPr>
          <p:cxnSp>
            <p:nvCxnSpPr>
              <p:cNvPr id="179" name="Elbow Connector 178">
                <a:extLst>
                  <a:ext uri="{FF2B5EF4-FFF2-40B4-BE49-F238E27FC236}">
                    <a16:creationId xmlns:a16="http://schemas.microsoft.com/office/drawing/2014/main" id="{F296AEA8-F5E1-9D49-A550-1FF5E7662606}"/>
                  </a:ext>
                </a:extLst>
              </p:cNvPr>
              <p:cNvCxnSpPr>
                <a:cxnSpLocks/>
                <a:stCxn id="174" idx="1"/>
                <a:endCxn id="2" idx="0"/>
              </p:cNvCxnSpPr>
              <p:nvPr/>
            </p:nvCxnSpPr>
            <p:spPr>
              <a:xfrm rot="10800000">
                <a:off x="4180114" y="239489"/>
                <a:ext cx="912378" cy="6198967"/>
              </a:xfrm>
              <a:prstGeom prst="bentConnector4">
                <a:avLst>
                  <a:gd name="adj1" fmla="val 472913"/>
                  <a:gd name="adj2" fmla="val 1036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a:extLst>
                  <a:ext uri="{FF2B5EF4-FFF2-40B4-BE49-F238E27FC236}">
                    <a16:creationId xmlns:a16="http://schemas.microsoft.com/office/drawing/2014/main" id="{E290515F-B09C-3B4E-BB10-35B98C56D2D0}"/>
                  </a:ext>
                </a:extLst>
              </p:cNvPr>
              <p:cNvCxnSpPr>
                <a:stCxn id="174" idx="1"/>
                <a:endCxn id="8" idx="0"/>
              </p:cNvCxnSpPr>
              <p:nvPr/>
            </p:nvCxnSpPr>
            <p:spPr>
              <a:xfrm rot="10800000" flipH="1">
                <a:off x="5092491" y="239489"/>
                <a:ext cx="717131" cy="6198967"/>
              </a:xfrm>
              <a:prstGeom prst="bentConnector4">
                <a:avLst>
                  <a:gd name="adj1" fmla="val -601645"/>
                  <a:gd name="adj2" fmla="val 103688"/>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73777E52-F0C8-3D4D-B90D-72620C8F8C60}"/>
                </a:ext>
              </a:extLst>
            </p:cNvPr>
            <p:cNvGrpSpPr/>
            <p:nvPr/>
          </p:nvGrpSpPr>
          <p:grpSpPr>
            <a:xfrm>
              <a:off x="3094891" y="5054311"/>
              <a:ext cx="5246779" cy="838002"/>
              <a:chOff x="3094891" y="5054311"/>
              <a:chExt cx="5246779" cy="838002"/>
            </a:xfrm>
          </p:grpSpPr>
          <p:cxnSp>
            <p:nvCxnSpPr>
              <p:cNvPr id="168" name="Elbow Connector 167">
                <a:extLst>
                  <a:ext uri="{FF2B5EF4-FFF2-40B4-BE49-F238E27FC236}">
                    <a16:creationId xmlns:a16="http://schemas.microsoft.com/office/drawing/2014/main" id="{E56ED7EA-BC8B-F342-A1A9-39EE63B1B896}"/>
                  </a:ext>
                </a:extLst>
              </p:cNvPr>
              <p:cNvCxnSpPr>
                <a:stCxn id="111" idx="2"/>
                <a:endCxn id="164" idx="0"/>
              </p:cNvCxnSpPr>
              <p:nvPr/>
            </p:nvCxnSpPr>
            <p:spPr>
              <a:xfrm rot="16200000" flipH="1">
                <a:off x="4038351" y="4110851"/>
                <a:ext cx="838002" cy="272492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18D7D4DC-97D1-ED4E-A74A-40BA74ABB960}"/>
                  </a:ext>
                </a:extLst>
              </p:cNvPr>
              <p:cNvCxnSpPr>
                <a:stCxn id="113" idx="2"/>
                <a:endCxn id="164" idx="0"/>
              </p:cNvCxnSpPr>
              <p:nvPr/>
            </p:nvCxnSpPr>
            <p:spPr>
              <a:xfrm rot="5400000">
                <a:off x="6947503" y="4498146"/>
                <a:ext cx="266477" cy="252185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3DDD8773-E45B-E24A-9E0A-981D863A5789}"/>
                  </a:ext>
                </a:extLst>
              </p:cNvPr>
              <p:cNvCxnSpPr>
                <a:stCxn id="112" idx="2"/>
                <a:endCxn id="164" idx="0"/>
              </p:cNvCxnSpPr>
              <p:nvPr/>
            </p:nvCxnSpPr>
            <p:spPr>
              <a:xfrm rot="16200000" flipH="1">
                <a:off x="4910814" y="4983314"/>
                <a:ext cx="838002" cy="979995"/>
              </a:xfrm>
              <a:prstGeom prst="bentConnector3">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2A840E9F-5A26-EE46-961C-E8B704AA921D}"/>
                </a:ext>
              </a:extLst>
            </p:cNvPr>
            <p:cNvGrpSpPr/>
            <p:nvPr/>
          </p:nvGrpSpPr>
          <p:grpSpPr>
            <a:xfrm>
              <a:off x="3094891" y="4464117"/>
              <a:ext cx="5246779" cy="310522"/>
              <a:chOff x="3094891" y="4464117"/>
              <a:chExt cx="5246779" cy="310522"/>
            </a:xfrm>
          </p:grpSpPr>
          <p:cxnSp>
            <p:nvCxnSpPr>
              <p:cNvPr id="117" name="Elbow Connector 116">
                <a:extLst>
                  <a:ext uri="{FF2B5EF4-FFF2-40B4-BE49-F238E27FC236}">
                    <a16:creationId xmlns:a16="http://schemas.microsoft.com/office/drawing/2014/main" id="{9EAF4548-BB85-4545-8027-DF215E34BBE2}"/>
                  </a:ext>
                </a:extLst>
              </p:cNvPr>
              <p:cNvCxnSpPr>
                <a:stCxn id="96" idx="2"/>
                <a:endCxn id="111" idx="0"/>
              </p:cNvCxnSpPr>
              <p:nvPr/>
            </p:nvCxnSpPr>
            <p:spPr>
              <a:xfrm rot="5400000">
                <a:off x="4296997" y="3262012"/>
                <a:ext cx="310520" cy="271473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5D910C09-70AE-2448-B762-48F14EB5DC45}"/>
                  </a:ext>
                </a:extLst>
              </p:cNvPr>
              <p:cNvCxnSpPr>
                <a:cxnSpLocks/>
                <a:stCxn id="96" idx="2"/>
                <a:endCxn id="113" idx="0"/>
              </p:cNvCxnSpPr>
              <p:nvPr/>
            </p:nvCxnSpPr>
            <p:spPr>
              <a:xfrm rot="16200000" flipH="1">
                <a:off x="6973736" y="3300005"/>
                <a:ext cx="203821" cy="253204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16206AD4-7D97-4545-ADF8-8636BFEF3511}"/>
                  </a:ext>
                </a:extLst>
              </p:cNvPr>
              <p:cNvCxnSpPr>
                <a:stCxn id="96" idx="2"/>
                <a:endCxn id="112" idx="0"/>
              </p:cNvCxnSpPr>
              <p:nvPr/>
            </p:nvCxnSpPr>
            <p:spPr>
              <a:xfrm rot="5400000">
                <a:off x="5169461" y="4134476"/>
                <a:ext cx="310520" cy="969805"/>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AD08992F-2806-5C4E-BADF-B8F6A67688DD}"/>
                </a:ext>
              </a:extLst>
            </p:cNvPr>
            <p:cNvGrpSpPr/>
            <p:nvPr/>
          </p:nvGrpSpPr>
          <p:grpSpPr>
            <a:xfrm>
              <a:off x="3517419" y="480646"/>
              <a:ext cx="2246950" cy="667359"/>
              <a:chOff x="3517419" y="480646"/>
              <a:chExt cx="2246950" cy="667359"/>
            </a:xfrm>
          </p:grpSpPr>
          <p:cxnSp>
            <p:nvCxnSpPr>
              <p:cNvPr id="12" name="Elbow Connector 11">
                <a:extLst>
                  <a:ext uri="{FF2B5EF4-FFF2-40B4-BE49-F238E27FC236}">
                    <a16:creationId xmlns:a16="http://schemas.microsoft.com/office/drawing/2014/main" id="{04FEBA1A-9B25-D541-90E6-5D8983ECAD19}"/>
                  </a:ext>
                </a:extLst>
              </p:cNvPr>
              <p:cNvCxnSpPr>
                <a:stCxn id="2" idx="2"/>
                <a:endCxn id="6" idx="0"/>
              </p:cNvCxnSpPr>
              <p:nvPr/>
            </p:nvCxnSpPr>
            <p:spPr>
              <a:xfrm rot="16200000" flipH="1">
                <a:off x="4081011" y="579749"/>
                <a:ext cx="658985" cy="460779"/>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966ADC8-2C26-0843-8A12-5AD7838DCBFA}"/>
                  </a:ext>
                </a:extLst>
              </p:cNvPr>
              <p:cNvCxnSpPr>
                <a:stCxn id="2" idx="2"/>
                <a:endCxn id="7" idx="0"/>
              </p:cNvCxnSpPr>
              <p:nvPr/>
            </p:nvCxnSpPr>
            <p:spPr>
              <a:xfrm rot="16200000" flipH="1">
                <a:off x="4638562" y="22199"/>
                <a:ext cx="667359" cy="158425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Elbow Connector 213">
                <a:extLst>
                  <a:ext uri="{FF2B5EF4-FFF2-40B4-BE49-F238E27FC236}">
                    <a16:creationId xmlns:a16="http://schemas.microsoft.com/office/drawing/2014/main" id="{90097368-D71C-0F45-BE7F-05557AC95D02}"/>
                  </a:ext>
                </a:extLst>
              </p:cNvPr>
              <p:cNvCxnSpPr>
                <a:stCxn id="2" idx="2"/>
                <a:endCxn id="3" idx="0"/>
              </p:cNvCxnSpPr>
              <p:nvPr/>
            </p:nvCxnSpPr>
            <p:spPr>
              <a:xfrm rot="5400000">
                <a:off x="3519274" y="478791"/>
                <a:ext cx="658985" cy="6626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3" name="Curved Connector 272">
              <a:extLst>
                <a:ext uri="{FF2B5EF4-FFF2-40B4-BE49-F238E27FC236}">
                  <a16:creationId xmlns:a16="http://schemas.microsoft.com/office/drawing/2014/main" id="{A191A688-F0C2-FE44-BD36-B24248C9071A}"/>
                </a:ext>
              </a:extLst>
            </p:cNvPr>
            <p:cNvCxnSpPr>
              <a:cxnSpLocks/>
              <a:stCxn id="280" idx="1"/>
              <a:endCxn id="49" idx="0"/>
            </p:cNvCxnSpPr>
            <p:nvPr/>
          </p:nvCxnSpPr>
          <p:spPr>
            <a:xfrm rot="10800000" flipV="1">
              <a:off x="3476740" y="2204704"/>
              <a:ext cx="1770806" cy="871753"/>
            </a:xfrm>
            <a:prstGeom prst="curvedConnector2">
              <a:avLst/>
            </a:prstGeom>
            <a:ln w="1905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0" name="TextBox 279">
              <a:extLst>
                <a:ext uri="{FF2B5EF4-FFF2-40B4-BE49-F238E27FC236}">
                  <a16:creationId xmlns:a16="http://schemas.microsoft.com/office/drawing/2014/main" id="{46A72E7F-B429-1646-81A5-5EA30413808B}"/>
                </a:ext>
              </a:extLst>
            </p:cNvPr>
            <p:cNvSpPr txBox="1"/>
            <p:nvPr/>
          </p:nvSpPr>
          <p:spPr>
            <a:xfrm>
              <a:off x="5247546" y="2020039"/>
              <a:ext cx="1124154" cy="369332"/>
            </a:xfrm>
            <a:prstGeom prst="rect">
              <a:avLst/>
            </a:prstGeom>
            <a:solidFill>
              <a:schemeClr val="bg2">
                <a:lumMod val="75000"/>
              </a:schemeClr>
            </a:solidFill>
            <a:ln>
              <a:solidFill>
                <a:schemeClr val="bg1">
                  <a:lumMod val="75000"/>
                </a:schemeClr>
              </a:solidFill>
            </a:ln>
          </p:spPr>
          <p:txBody>
            <a:bodyPr wrap="none" rtlCol="0">
              <a:spAutoFit/>
            </a:bodyPr>
            <a:lstStyle/>
            <a:p>
              <a:r>
                <a:rPr lang="en-US" b="1" dirty="0"/>
                <a:t>Hardware</a:t>
              </a:r>
            </a:p>
          </p:txBody>
        </p:sp>
        <p:sp>
          <p:nvSpPr>
            <p:cNvPr id="293" name="Freeform 292">
              <a:extLst>
                <a:ext uri="{FF2B5EF4-FFF2-40B4-BE49-F238E27FC236}">
                  <a16:creationId xmlns:a16="http://schemas.microsoft.com/office/drawing/2014/main" id="{1054DF61-1584-174A-ADF7-6D34BB70AA4B}"/>
                </a:ext>
              </a:extLst>
            </p:cNvPr>
            <p:cNvSpPr/>
            <p:nvPr/>
          </p:nvSpPr>
          <p:spPr>
            <a:xfrm>
              <a:off x="4180113" y="489020"/>
              <a:ext cx="3689636" cy="1520649"/>
            </a:xfrm>
            <a:custGeom>
              <a:avLst/>
              <a:gdLst>
                <a:gd name="connsiteX0" fmla="*/ 0 w 3669538"/>
                <a:gd name="connsiteY0" fmla="*/ 0 h 1547446"/>
                <a:gd name="connsiteX1" fmla="*/ 3647552 w 3669538"/>
                <a:gd name="connsiteY1" fmla="*/ 592853 h 1547446"/>
                <a:gd name="connsiteX2" fmla="*/ 1617785 w 3669538"/>
                <a:gd name="connsiteY2" fmla="*/ 1547446 h 1547446"/>
              </a:gdLst>
              <a:ahLst/>
              <a:cxnLst>
                <a:cxn ang="0">
                  <a:pos x="connsiteX0" y="connsiteY0"/>
                </a:cxn>
                <a:cxn ang="0">
                  <a:pos x="connsiteX1" y="connsiteY1"/>
                </a:cxn>
                <a:cxn ang="0">
                  <a:pos x="connsiteX2" y="connsiteY2"/>
                </a:cxn>
              </a:cxnLst>
              <a:rect l="l" t="t" r="r" b="b"/>
              <a:pathLst>
                <a:path w="3669538" h="1547446">
                  <a:moveTo>
                    <a:pt x="0" y="0"/>
                  </a:moveTo>
                  <a:cubicBezTo>
                    <a:pt x="1688960" y="167472"/>
                    <a:pt x="3377921" y="334945"/>
                    <a:pt x="3647552" y="592853"/>
                  </a:cubicBezTo>
                  <a:cubicBezTo>
                    <a:pt x="3917183" y="850761"/>
                    <a:pt x="1617785" y="1547446"/>
                    <a:pt x="1617785" y="1547446"/>
                  </a:cubicBezTo>
                </a:path>
              </a:pathLst>
            </a:custGeom>
            <a:noFill/>
            <a:ln w="19050">
              <a:solidFill>
                <a:schemeClr val="accent2">
                  <a:lumMod val="7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71C0FEAA-3C75-994F-BB16-F25669E23A4F}"/>
                </a:ext>
              </a:extLst>
            </p:cNvPr>
            <p:cNvSpPr txBox="1"/>
            <p:nvPr/>
          </p:nvSpPr>
          <p:spPr>
            <a:xfrm>
              <a:off x="7827970" y="1008826"/>
              <a:ext cx="1426994" cy="261610"/>
            </a:xfrm>
            <a:prstGeom prst="rect">
              <a:avLst/>
            </a:prstGeom>
            <a:noFill/>
          </p:spPr>
          <p:txBody>
            <a:bodyPr wrap="none" rtlCol="0">
              <a:spAutoFit/>
            </a:bodyPr>
            <a:lstStyle/>
            <a:p>
              <a:r>
                <a:rPr lang="en-US" sz="1100" dirty="0"/>
                <a:t>Exceptions/Interrupts</a:t>
              </a:r>
            </a:p>
          </p:txBody>
        </p:sp>
        <p:grpSp>
          <p:nvGrpSpPr>
            <p:cNvPr id="303" name="Group 302">
              <a:extLst>
                <a:ext uri="{FF2B5EF4-FFF2-40B4-BE49-F238E27FC236}">
                  <a16:creationId xmlns:a16="http://schemas.microsoft.com/office/drawing/2014/main" id="{880EE0B9-277D-4E40-85D9-584A2D4B1F21}"/>
                </a:ext>
              </a:extLst>
            </p:cNvPr>
            <p:cNvGrpSpPr/>
            <p:nvPr/>
          </p:nvGrpSpPr>
          <p:grpSpPr>
            <a:xfrm>
              <a:off x="5106249" y="2389370"/>
              <a:ext cx="1629507" cy="695461"/>
              <a:chOff x="5106249" y="2389370"/>
              <a:chExt cx="1629507" cy="695461"/>
            </a:xfrm>
          </p:grpSpPr>
          <p:cxnSp>
            <p:nvCxnSpPr>
              <p:cNvPr id="299" name="Curved Connector 298">
                <a:extLst>
                  <a:ext uri="{FF2B5EF4-FFF2-40B4-BE49-F238E27FC236}">
                    <a16:creationId xmlns:a16="http://schemas.microsoft.com/office/drawing/2014/main" id="{3B6DA296-DC0A-494F-A707-8ED1F0A01EDE}"/>
                  </a:ext>
                </a:extLst>
              </p:cNvPr>
              <p:cNvCxnSpPr>
                <a:cxnSpLocks/>
                <a:stCxn id="280" idx="2"/>
                <a:endCxn id="50" idx="0"/>
              </p:cNvCxnSpPr>
              <p:nvPr/>
            </p:nvCxnSpPr>
            <p:spPr>
              <a:xfrm rot="5400000">
                <a:off x="5114393" y="2381227"/>
                <a:ext cx="687087" cy="703375"/>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2" name="Curved Connector 301">
                <a:extLst>
                  <a:ext uri="{FF2B5EF4-FFF2-40B4-BE49-F238E27FC236}">
                    <a16:creationId xmlns:a16="http://schemas.microsoft.com/office/drawing/2014/main" id="{A2E9EFB9-F63C-604E-AA50-7431056C5BB1}"/>
                  </a:ext>
                </a:extLst>
              </p:cNvPr>
              <p:cNvCxnSpPr>
                <a:stCxn id="280" idx="2"/>
                <a:endCxn id="51" idx="0"/>
              </p:cNvCxnSpPr>
              <p:nvPr/>
            </p:nvCxnSpPr>
            <p:spPr>
              <a:xfrm rot="16200000" flipH="1">
                <a:off x="5924959" y="2274034"/>
                <a:ext cx="695461" cy="926133"/>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04" name="Rounded Rectangle 303">
              <a:extLst>
                <a:ext uri="{FF2B5EF4-FFF2-40B4-BE49-F238E27FC236}">
                  <a16:creationId xmlns:a16="http://schemas.microsoft.com/office/drawing/2014/main" id="{8A36A6A6-B2E6-4548-B2B2-6A1FEBD128CD}"/>
                </a:ext>
              </a:extLst>
            </p:cNvPr>
            <p:cNvSpPr/>
            <p:nvPr/>
          </p:nvSpPr>
          <p:spPr>
            <a:xfrm>
              <a:off x="7609823"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Timer</a:t>
              </a:r>
            </a:p>
          </p:txBody>
        </p:sp>
        <p:grpSp>
          <p:nvGrpSpPr>
            <p:cNvPr id="317" name="Group 316">
              <a:extLst>
                <a:ext uri="{FF2B5EF4-FFF2-40B4-BE49-F238E27FC236}">
                  <a16:creationId xmlns:a16="http://schemas.microsoft.com/office/drawing/2014/main" id="{224FF94B-DE19-B740-B1C5-1B86EF46732D}"/>
                </a:ext>
              </a:extLst>
            </p:cNvPr>
            <p:cNvGrpSpPr/>
            <p:nvPr/>
          </p:nvGrpSpPr>
          <p:grpSpPr>
            <a:xfrm>
              <a:off x="3476740" y="3356130"/>
              <a:ext cx="4856566" cy="381504"/>
              <a:chOff x="3476740" y="3356130"/>
              <a:chExt cx="4856566" cy="381504"/>
            </a:xfrm>
          </p:grpSpPr>
          <p:cxnSp>
            <p:nvCxnSpPr>
              <p:cNvPr id="70" name="Elbow Connector 69">
                <a:extLst>
                  <a:ext uri="{FF2B5EF4-FFF2-40B4-BE49-F238E27FC236}">
                    <a16:creationId xmlns:a16="http://schemas.microsoft.com/office/drawing/2014/main" id="{8100EE60-EAB2-AA47-8CDB-25CDA0B7244E}"/>
                  </a:ext>
                </a:extLst>
              </p:cNvPr>
              <p:cNvCxnSpPr>
                <a:cxnSpLocks/>
                <a:stCxn id="49" idx="2"/>
                <a:endCxn id="68" idx="0"/>
              </p:cNvCxnSpPr>
              <p:nvPr/>
            </p:nvCxnSpPr>
            <p:spPr>
              <a:xfrm rot="16200000" flipH="1">
                <a:off x="4452430" y="2380440"/>
                <a:ext cx="381503" cy="2332883"/>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0877B7F0-E211-5540-BDE1-DB45E19E7E42}"/>
                  </a:ext>
                </a:extLst>
              </p:cNvPr>
              <p:cNvCxnSpPr>
                <a:cxnSpLocks/>
                <a:stCxn id="50" idx="2"/>
                <a:endCxn id="68" idx="0"/>
              </p:cNvCxnSpPr>
              <p:nvPr/>
            </p:nvCxnSpPr>
            <p:spPr>
              <a:xfrm rot="16200000" flipH="1">
                <a:off x="5267184" y="3195194"/>
                <a:ext cx="381503" cy="703375"/>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E0E6EA7-EEDC-DA46-8BC1-0160CE6922F0}"/>
                  </a:ext>
                </a:extLst>
              </p:cNvPr>
              <p:cNvCxnSpPr>
                <a:cxnSpLocks/>
                <a:stCxn id="51" idx="2"/>
                <a:endCxn id="68" idx="0"/>
              </p:cNvCxnSpPr>
              <p:nvPr/>
            </p:nvCxnSpPr>
            <p:spPr>
              <a:xfrm rot="5400000">
                <a:off x="6086126" y="3088003"/>
                <a:ext cx="373129" cy="926133"/>
              </a:xfrm>
              <a:prstGeom prst="bentConnector3">
                <a:avLst>
                  <a:gd name="adj1" fmla="val 6885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Elbow Connector 314">
                <a:extLst>
                  <a:ext uri="{FF2B5EF4-FFF2-40B4-BE49-F238E27FC236}">
                    <a16:creationId xmlns:a16="http://schemas.microsoft.com/office/drawing/2014/main" id="{3D4F1162-E044-3A49-B336-72A17FC3A766}"/>
                  </a:ext>
                </a:extLst>
              </p:cNvPr>
              <p:cNvCxnSpPr>
                <a:stCxn id="304" idx="2"/>
                <a:endCxn id="68" idx="0"/>
              </p:cNvCxnSpPr>
              <p:nvPr/>
            </p:nvCxnSpPr>
            <p:spPr>
              <a:xfrm rot="5400000">
                <a:off x="6880713" y="2285041"/>
                <a:ext cx="381503" cy="2523682"/>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6" name="Curved Connector 305">
              <a:extLst>
                <a:ext uri="{FF2B5EF4-FFF2-40B4-BE49-F238E27FC236}">
                  <a16:creationId xmlns:a16="http://schemas.microsoft.com/office/drawing/2014/main" id="{AA8918BC-9314-5B4C-867E-0177FEF17CA9}"/>
                </a:ext>
              </a:extLst>
            </p:cNvPr>
            <p:cNvCxnSpPr>
              <a:cxnSpLocks/>
              <a:stCxn id="280" idx="3"/>
              <a:endCxn id="304" idx="0"/>
            </p:cNvCxnSpPr>
            <p:nvPr/>
          </p:nvCxnSpPr>
          <p:spPr>
            <a:xfrm>
              <a:off x="6371700" y="2204705"/>
              <a:ext cx="1961605" cy="871753"/>
            </a:xfrm>
            <a:prstGeom prst="curved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E1211321-FF14-AE45-B290-30B578B6B5E8}"/>
              </a:ext>
            </a:extLst>
          </p:cNvPr>
          <p:cNvSpPr txBox="1"/>
          <p:nvPr/>
        </p:nvSpPr>
        <p:spPr>
          <a:xfrm>
            <a:off x="8715407" y="4142635"/>
            <a:ext cx="2026692" cy="307777"/>
          </a:xfrm>
          <a:prstGeom prst="rect">
            <a:avLst/>
          </a:prstGeom>
          <a:solidFill>
            <a:schemeClr val="accent4">
              <a:lumMod val="40000"/>
              <a:lumOff val="60000"/>
            </a:schemeClr>
          </a:solidFill>
          <a:ln w="57150">
            <a:solidFill>
              <a:schemeClr val="accent4">
                <a:lumMod val="60000"/>
                <a:lumOff val="40000"/>
              </a:schemeClr>
            </a:solidFill>
          </a:ln>
        </p:spPr>
        <p:txBody>
          <a:bodyPr wrap="square" rtlCol="0">
            <a:spAutoFit/>
          </a:bodyPr>
          <a:lstStyle/>
          <a:p>
            <a:pPr marL="285750" indent="-285750">
              <a:buFont typeface="Arial" panose="020B0604020202020204" pitchFamily="34" charset="0"/>
              <a:buChar char="•"/>
            </a:pPr>
            <a:r>
              <a:rPr lang="en-US" sz="1400" dirty="0">
                <a:ea typeface="Roboto Mono" pitchFamily="2" charset="0"/>
              </a:rPr>
              <a:t>Actual handler code</a:t>
            </a:r>
          </a:p>
        </p:txBody>
      </p:sp>
    </p:spTree>
    <p:extLst>
      <p:ext uri="{BB962C8B-B14F-4D97-AF65-F5344CB8AC3E}">
        <p14:creationId xmlns:p14="http://schemas.microsoft.com/office/powerpoint/2010/main" val="314657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328">
            <a:extLst>
              <a:ext uri="{FF2B5EF4-FFF2-40B4-BE49-F238E27FC236}">
                <a16:creationId xmlns:a16="http://schemas.microsoft.com/office/drawing/2014/main" id="{3761253A-30E5-7B49-978A-D7AC99CE491E}"/>
              </a:ext>
            </a:extLst>
          </p:cNvPr>
          <p:cNvGrpSpPr/>
          <p:nvPr/>
        </p:nvGrpSpPr>
        <p:grpSpPr>
          <a:xfrm>
            <a:off x="311499" y="400256"/>
            <a:ext cx="10902461" cy="6338803"/>
            <a:chOff x="311499" y="239488"/>
            <a:chExt cx="10902461" cy="6338803"/>
          </a:xfrm>
        </p:grpSpPr>
        <p:sp>
          <p:nvSpPr>
            <p:cNvPr id="2" name="Rounded Rectangle 1">
              <a:extLst>
                <a:ext uri="{FF2B5EF4-FFF2-40B4-BE49-F238E27FC236}">
                  <a16:creationId xmlns:a16="http://schemas.microsoft.com/office/drawing/2014/main" id="{C6FD30DD-99BE-B94A-AA73-3FCBC0B8232B}"/>
                </a:ext>
              </a:extLst>
            </p:cNvPr>
            <p:cNvSpPr/>
            <p:nvPr/>
          </p:nvSpPr>
          <p:spPr>
            <a:xfrm>
              <a:off x="3456632"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1</a:t>
              </a:r>
            </a:p>
          </p:txBody>
        </p:sp>
        <p:grpSp>
          <p:nvGrpSpPr>
            <p:cNvPr id="46" name="Group 45">
              <a:extLst>
                <a:ext uri="{FF2B5EF4-FFF2-40B4-BE49-F238E27FC236}">
                  <a16:creationId xmlns:a16="http://schemas.microsoft.com/office/drawing/2014/main" id="{2D2E7708-D3ED-4142-A88A-523D80EB4A1F}"/>
                </a:ext>
              </a:extLst>
            </p:cNvPr>
            <p:cNvGrpSpPr/>
            <p:nvPr/>
          </p:nvGrpSpPr>
          <p:grpSpPr>
            <a:xfrm>
              <a:off x="2522976" y="908709"/>
              <a:ext cx="3907969" cy="684770"/>
              <a:chOff x="2737757" y="1500742"/>
              <a:chExt cx="5668188" cy="684770"/>
            </a:xfrm>
          </p:grpSpPr>
          <p:sp>
            <p:nvSpPr>
              <p:cNvPr id="40" name="Rounded Rectangle 39">
                <a:extLst>
                  <a:ext uri="{FF2B5EF4-FFF2-40B4-BE49-F238E27FC236}">
                    <a16:creationId xmlns:a16="http://schemas.microsoft.com/office/drawing/2014/main" id="{05E200C0-7874-4044-B57B-E8BAAA6E4AEA}"/>
                  </a:ext>
                </a:extLst>
              </p:cNvPr>
              <p:cNvSpPr/>
              <p:nvPr/>
            </p:nvSpPr>
            <p:spPr>
              <a:xfrm>
                <a:off x="2737757" y="1500742"/>
                <a:ext cx="5668188" cy="68477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DCF01BD5-6300-C34B-90C3-08BF51924847}"/>
                  </a:ext>
                </a:extLst>
              </p:cNvPr>
              <p:cNvSpPr/>
              <p:nvPr/>
            </p:nvSpPr>
            <p:spPr>
              <a:xfrm>
                <a:off x="3456633"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sys_puts</a:t>
                </a:r>
                <a:endParaRPr lang="en-US" sz="1400" dirty="0">
                  <a:solidFill>
                    <a:schemeClr val="tx1"/>
                  </a:solidFill>
                </a:endParaRPr>
              </a:p>
            </p:txBody>
          </p:sp>
          <p:sp>
            <p:nvSpPr>
              <p:cNvPr id="6" name="Rounded Rectangle 5">
                <a:extLst>
                  <a:ext uri="{FF2B5EF4-FFF2-40B4-BE49-F238E27FC236}">
                    <a16:creationId xmlns:a16="http://schemas.microsoft.com/office/drawing/2014/main" id="{297F42C1-D416-8144-A96D-55719FEAF495}"/>
                  </a:ext>
                </a:extLst>
              </p:cNvPr>
              <p:cNvSpPr/>
              <p:nvPr/>
            </p:nvSpPr>
            <p:spPr>
              <a:xfrm>
                <a:off x="5086141"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sys_spawn</a:t>
                </a:r>
                <a:endParaRPr lang="en-US" sz="1400" dirty="0">
                  <a:solidFill>
                    <a:schemeClr val="tx1"/>
                  </a:solidFill>
                </a:endParaRPr>
              </a:p>
            </p:txBody>
          </p:sp>
          <p:sp>
            <p:nvSpPr>
              <p:cNvPr id="7" name="Rounded Rectangle 6">
                <a:extLst>
                  <a:ext uri="{FF2B5EF4-FFF2-40B4-BE49-F238E27FC236}">
                    <a16:creationId xmlns:a16="http://schemas.microsoft.com/office/drawing/2014/main" id="{BFA22B94-D6D7-EA4C-93F7-2D4253266871}"/>
                  </a:ext>
                </a:extLst>
              </p:cNvPr>
              <p:cNvSpPr/>
              <p:nvPr/>
            </p:nvSpPr>
            <p:spPr>
              <a:xfrm>
                <a:off x="6715649" y="1740039"/>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sys_yield</a:t>
                </a:r>
                <a:endParaRPr lang="en-US" sz="1400" dirty="0">
                  <a:solidFill>
                    <a:schemeClr val="tx1"/>
                  </a:solidFill>
                </a:endParaRPr>
              </a:p>
            </p:txBody>
          </p:sp>
        </p:grpSp>
        <p:sp>
          <p:nvSpPr>
            <p:cNvPr id="8" name="Rounded Rectangle 7">
              <a:extLst>
                <a:ext uri="{FF2B5EF4-FFF2-40B4-BE49-F238E27FC236}">
                  <a16:creationId xmlns:a16="http://schemas.microsoft.com/office/drawing/2014/main" id="{69F60E53-9A2A-0147-8C4C-1B263333624E}"/>
                </a:ext>
              </a:extLst>
            </p:cNvPr>
            <p:cNvSpPr/>
            <p:nvPr/>
          </p:nvSpPr>
          <p:spPr>
            <a:xfrm>
              <a:off x="5086141"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2</a:t>
              </a:r>
            </a:p>
          </p:txBody>
        </p:sp>
        <p:sp>
          <p:nvSpPr>
            <p:cNvPr id="19" name="Rectangle 18">
              <a:extLst>
                <a:ext uri="{FF2B5EF4-FFF2-40B4-BE49-F238E27FC236}">
                  <a16:creationId xmlns:a16="http://schemas.microsoft.com/office/drawing/2014/main" id="{B5F280D5-7BB9-7E41-A3CB-1AA844460A10}"/>
                </a:ext>
              </a:extLst>
            </p:cNvPr>
            <p:cNvSpPr/>
            <p:nvPr/>
          </p:nvSpPr>
          <p:spPr>
            <a:xfrm>
              <a:off x="2825261" y="1840515"/>
              <a:ext cx="5968721" cy="723482"/>
            </a:xfrm>
            <a:prstGeom prst="rect">
              <a:avLst/>
            </a:prstGeom>
            <a:solidFill>
              <a:schemeClr val="bg2">
                <a:lumMod val="75000"/>
              </a:schemeClr>
            </a:solid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Elbow Connector 20">
              <a:extLst>
                <a:ext uri="{FF2B5EF4-FFF2-40B4-BE49-F238E27FC236}">
                  <a16:creationId xmlns:a16="http://schemas.microsoft.com/office/drawing/2014/main" id="{1B283EA2-ED0E-8E47-A24C-3F93AA92F9EA}"/>
                </a:ext>
              </a:extLst>
            </p:cNvPr>
            <p:cNvCxnSpPr>
              <a:cxnSpLocks/>
              <a:stCxn id="3" idx="2"/>
              <a:endCxn id="280" idx="0"/>
            </p:cNvCxnSpPr>
            <p:nvPr/>
          </p:nvCxnSpPr>
          <p:spPr>
            <a:xfrm rot="16200000" flipH="1">
              <a:off x="4363154" y="573570"/>
              <a:ext cx="600734" cy="229220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B86FE81-E54C-C444-ADEE-212C2490EA79}"/>
                </a:ext>
              </a:extLst>
            </p:cNvPr>
            <p:cNvCxnSpPr>
              <a:cxnSpLocks/>
              <a:stCxn id="6" idx="2"/>
              <a:endCxn id="280" idx="0"/>
            </p:cNvCxnSpPr>
            <p:nvPr/>
          </p:nvCxnSpPr>
          <p:spPr>
            <a:xfrm rot="16200000" flipH="1">
              <a:off x="4924891" y="1135307"/>
              <a:ext cx="600734" cy="116873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749A7DBD-926C-274C-9A32-00DC443D6748}"/>
                </a:ext>
              </a:extLst>
            </p:cNvPr>
            <p:cNvCxnSpPr>
              <a:cxnSpLocks/>
              <a:stCxn id="7" idx="2"/>
              <a:endCxn id="280" idx="0"/>
            </p:cNvCxnSpPr>
            <p:nvPr/>
          </p:nvCxnSpPr>
          <p:spPr>
            <a:xfrm rot="16200000" flipH="1">
              <a:off x="5490815" y="1701231"/>
              <a:ext cx="592360" cy="45255"/>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0DAD6-F4C7-6D45-BC89-80F8494946FE}"/>
                </a:ext>
              </a:extLst>
            </p:cNvPr>
            <p:cNvCxnSpPr>
              <a:cxnSpLocks/>
              <a:stCxn id="19" idx="1"/>
            </p:cNvCxnSpPr>
            <p:nvPr/>
          </p:nvCxnSpPr>
          <p:spPr>
            <a:xfrm flipH="1">
              <a:off x="311499" y="2202256"/>
              <a:ext cx="251376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AAF2BA-1A8D-1D4A-81F7-EAEA46C47D3F}"/>
                </a:ext>
              </a:extLst>
            </p:cNvPr>
            <p:cNvCxnSpPr>
              <a:cxnSpLocks/>
              <a:endCxn id="19" idx="3"/>
            </p:cNvCxnSpPr>
            <p:nvPr/>
          </p:nvCxnSpPr>
          <p:spPr>
            <a:xfrm flipH="1">
              <a:off x="8793982" y="2202256"/>
              <a:ext cx="241997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1516E2-33EB-DE49-9A39-2BFF379F4A8F}"/>
                </a:ext>
              </a:extLst>
            </p:cNvPr>
            <p:cNvSpPr txBox="1"/>
            <p:nvPr/>
          </p:nvSpPr>
          <p:spPr>
            <a:xfrm>
              <a:off x="960099" y="1062163"/>
              <a:ext cx="1135247" cy="369332"/>
            </a:xfrm>
            <a:prstGeom prst="rect">
              <a:avLst/>
            </a:prstGeom>
            <a:noFill/>
          </p:spPr>
          <p:txBody>
            <a:bodyPr wrap="none" rtlCol="0">
              <a:spAutoFit/>
            </a:bodyPr>
            <a:lstStyle/>
            <a:p>
              <a:r>
                <a:rPr lang="en-US" b="1" dirty="0"/>
                <a:t>User Land</a:t>
              </a:r>
            </a:p>
          </p:txBody>
        </p:sp>
        <p:sp>
          <p:nvSpPr>
            <p:cNvPr id="48" name="Rounded Rectangle 47">
              <a:extLst>
                <a:ext uri="{FF2B5EF4-FFF2-40B4-BE49-F238E27FC236}">
                  <a16:creationId xmlns:a16="http://schemas.microsoft.com/office/drawing/2014/main" id="{34500118-AE14-B947-85B3-062485E5DF59}"/>
                </a:ext>
              </a:extLst>
            </p:cNvPr>
            <p:cNvSpPr/>
            <p:nvPr/>
          </p:nvSpPr>
          <p:spPr>
            <a:xfrm>
              <a:off x="2533024" y="2902340"/>
              <a:ext cx="6733231" cy="617969"/>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9203CA75-C07E-BD44-91A4-B650F3C355D1}"/>
                </a:ext>
              </a:extLst>
            </p:cNvPr>
            <p:cNvSpPr/>
            <p:nvPr/>
          </p:nvSpPr>
          <p:spPr>
            <a:xfrm>
              <a:off x="2753258"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Syscall</a:t>
              </a:r>
              <a:r>
                <a:rPr lang="en-US" sz="1400" dirty="0">
                  <a:solidFill>
                    <a:schemeClr val="tx1"/>
                  </a:solidFill>
                </a:rPr>
                <a:t> Handler</a:t>
              </a:r>
            </a:p>
          </p:txBody>
        </p:sp>
        <p:sp>
          <p:nvSpPr>
            <p:cNvPr id="50" name="Rounded Rectangle 49">
              <a:extLst>
                <a:ext uri="{FF2B5EF4-FFF2-40B4-BE49-F238E27FC236}">
                  <a16:creationId xmlns:a16="http://schemas.microsoft.com/office/drawing/2014/main" id="{3627EDAF-0242-D740-981E-46C82AE0C387}"/>
                </a:ext>
              </a:extLst>
            </p:cNvPr>
            <p:cNvSpPr/>
            <p:nvPr/>
          </p:nvSpPr>
          <p:spPr>
            <a:xfrm>
              <a:off x="4382766"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Divide by zero</a:t>
              </a:r>
            </a:p>
          </p:txBody>
        </p:sp>
        <p:sp>
          <p:nvSpPr>
            <p:cNvPr id="51" name="Rounded Rectangle 50">
              <a:extLst>
                <a:ext uri="{FF2B5EF4-FFF2-40B4-BE49-F238E27FC236}">
                  <a16:creationId xmlns:a16="http://schemas.microsoft.com/office/drawing/2014/main" id="{9F2238D8-C713-1F44-9A2E-D7FCA04853ED}"/>
                </a:ext>
              </a:extLst>
            </p:cNvPr>
            <p:cNvSpPr/>
            <p:nvPr/>
          </p:nvSpPr>
          <p:spPr>
            <a:xfrm>
              <a:off x="6012274" y="3084832"/>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Page fault</a:t>
              </a:r>
            </a:p>
          </p:txBody>
        </p:sp>
        <p:sp>
          <p:nvSpPr>
            <p:cNvPr id="57" name="TextBox 56">
              <a:extLst>
                <a:ext uri="{FF2B5EF4-FFF2-40B4-BE49-F238E27FC236}">
                  <a16:creationId xmlns:a16="http://schemas.microsoft.com/office/drawing/2014/main" id="{FCE855B9-DB6F-C946-A4FC-63E24FFD7EDE}"/>
                </a:ext>
              </a:extLst>
            </p:cNvPr>
            <p:cNvSpPr txBox="1"/>
            <p:nvPr/>
          </p:nvSpPr>
          <p:spPr>
            <a:xfrm>
              <a:off x="2533024" y="908710"/>
              <a:ext cx="877163" cy="261610"/>
            </a:xfrm>
            <a:prstGeom prst="rect">
              <a:avLst/>
            </a:prstGeom>
            <a:noFill/>
          </p:spPr>
          <p:txBody>
            <a:bodyPr wrap="none" rtlCol="0">
              <a:spAutoFit/>
            </a:bodyPr>
            <a:lstStyle/>
            <a:p>
              <a:r>
                <a:rPr lang="en-US" sz="1100" dirty="0"/>
                <a:t>User Library</a:t>
              </a:r>
            </a:p>
          </p:txBody>
        </p:sp>
        <p:sp>
          <p:nvSpPr>
            <p:cNvPr id="58" name="TextBox 57">
              <a:extLst>
                <a:ext uri="{FF2B5EF4-FFF2-40B4-BE49-F238E27FC236}">
                  <a16:creationId xmlns:a16="http://schemas.microsoft.com/office/drawing/2014/main" id="{3F74C709-274D-4E48-9443-10C40A699827}"/>
                </a:ext>
              </a:extLst>
            </p:cNvPr>
            <p:cNvSpPr txBox="1"/>
            <p:nvPr/>
          </p:nvSpPr>
          <p:spPr>
            <a:xfrm>
              <a:off x="9244519" y="3068209"/>
              <a:ext cx="1534972" cy="307777"/>
            </a:xfrm>
            <a:prstGeom prst="rect">
              <a:avLst/>
            </a:prstGeom>
            <a:noFill/>
          </p:spPr>
          <p:txBody>
            <a:bodyPr wrap="none" rtlCol="0">
              <a:spAutoFit/>
            </a:bodyPr>
            <a:lstStyle/>
            <a:p>
              <a:r>
                <a:rPr lang="en-US" sz="1400" dirty="0"/>
                <a:t>Interrupt Handlers</a:t>
              </a:r>
            </a:p>
          </p:txBody>
        </p:sp>
        <p:sp>
          <p:nvSpPr>
            <p:cNvPr id="59" name="TextBox 58">
              <a:extLst>
                <a:ext uri="{FF2B5EF4-FFF2-40B4-BE49-F238E27FC236}">
                  <a16:creationId xmlns:a16="http://schemas.microsoft.com/office/drawing/2014/main" id="{D2640064-0FF5-2546-A615-9F47BC334940}"/>
                </a:ext>
              </a:extLst>
            </p:cNvPr>
            <p:cNvSpPr txBox="1"/>
            <p:nvPr/>
          </p:nvSpPr>
          <p:spPr>
            <a:xfrm>
              <a:off x="960099" y="2603686"/>
              <a:ext cx="1310615" cy="369332"/>
            </a:xfrm>
            <a:prstGeom prst="rect">
              <a:avLst/>
            </a:prstGeom>
            <a:noFill/>
          </p:spPr>
          <p:txBody>
            <a:bodyPr wrap="none" rtlCol="0">
              <a:spAutoFit/>
            </a:bodyPr>
            <a:lstStyle/>
            <a:p>
              <a:r>
                <a:rPr lang="en-US" b="1" dirty="0"/>
                <a:t>Kernel Land</a:t>
              </a:r>
            </a:p>
          </p:txBody>
        </p:sp>
        <p:sp>
          <p:nvSpPr>
            <p:cNvPr id="68" name="Rounded Rectangle 67">
              <a:extLst>
                <a:ext uri="{FF2B5EF4-FFF2-40B4-BE49-F238E27FC236}">
                  <a16:creationId xmlns:a16="http://schemas.microsoft.com/office/drawing/2014/main" id="{AAE81463-157A-1440-B067-39582DF12D9A}"/>
                </a:ext>
              </a:extLst>
            </p:cNvPr>
            <p:cNvSpPr/>
            <p:nvPr/>
          </p:nvSpPr>
          <p:spPr>
            <a:xfrm>
              <a:off x="5086141" y="3737634"/>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_</a:t>
              </a:r>
              <a:r>
                <a:rPr lang="en-US" sz="1400" dirty="0" err="1">
                  <a:solidFill>
                    <a:schemeClr val="tx1"/>
                  </a:solidFill>
                </a:rPr>
                <a:t>alltraps</a:t>
              </a:r>
              <a:endParaRPr lang="en-US" sz="1400" dirty="0">
                <a:solidFill>
                  <a:schemeClr val="tx1"/>
                </a:solidFill>
              </a:endParaRPr>
            </a:p>
          </p:txBody>
        </p:sp>
        <p:sp>
          <p:nvSpPr>
            <p:cNvPr id="96" name="Rounded Rectangle 95">
              <a:extLst>
                <a:ext uri="{FF2B5EF4-FFF2-40B4-BE49-F238E27FC236}">
                  <a16:creationId xmlns:a16="http://schemas.microsoft.com/office/drawing/2014/main" id="{4454B1D6-A885-0C41-880D-F4D46B7EF6CF}"/>
                </a:ext>
              </a:extLst>
            </p:cNvPr>
            <p:cNvSpPr/>
            <p:nvPr/>
          </p:nvSpPr>
          <p:spPr>
            <a:xfrm>
              <a:off x="5086141" y="4184445"/>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trap</a:t>
              </a:r>
            </a:p>
          </p:txBody>
        </p:sp>
        <p:cxnSp>
          <p:nvCxnSpPr>
            <p:cNvPr id="98" name="Straight Arrow Connector 97">
              <a:extLst>
                <a:ext uri="{FF2B5EF4-FFF2-40B4-BE49-F238E27FC236}">
                  <a16:creationId xmlns:a16="http://schemas.microsoft.com/office/drawing/2014/main" id="{961B7A43-16FC-584B-91B5-80AEE3A568A7}"/>
                </a:ext>
              </a:extLst>
            </p:cNvPr>
            <p:cNvCxnSpPr>
              <a:stCxn id="68" idx="2"/>
              <a:endCxn id="96" idx="0"/>
            </p:cNvCxnSpPr>
            <p:nvPr/>
          </p:nvCxnSpPr>
          <p:spPr>
            <a:xfrm>
              <a:off x="5809623" y="4017307"/>
              <a:ext cx="0" cy="16713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2CEE652E-B2EC-6140-A02E-A06B2F71007D}"/>
                </a:ext>
              </a:extLst>
            </p:cNvPr>
            <p:cNvSpPr/>
            <p:nvPr/>
          </p:nvSpPr>
          <p:spPr>
            <a:xfrm>
              <a:off x="2371409"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Exceptions</a:t>
              </a:r>
            </a:p>
          </p:txBody>
        </p:sp>
        <p:sp>
          <p:nvSpPr>
            <p:cNvPr id="112" name="Rounded Rectangle 111">
              <a:extLst>
                <a:ext uri="{FF2B5EF4-FFF2-40B4-BE49-F238E27FC236}">
                  <a16:creationId xmlns:a16="http://schemas.microsoft.com/office/drawing/2014/main" id="{A3EE9CD4-4955-2F4F-BB71-78D62CF9A687}"/>
                </a:ext>
              </a:extLst>
            </p:cNvPr>
            <p:cNvSpPr/>
            <p:nvPr/>
          </p:nvSpPr>
          <p:spPr>
            <a:xfrm>
              <a:off x="4116336"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Interrupts</a:t>
              </a:r>
            </a:p>
          </p:txBody>
        </p:sp>
        <p:grpSp>
          <p:nvGrpSpPr>
            <p:cNvPr id="203" name="Group 202">
              <a:extLst>
                <a:ext uri="{FF2B5EF4-FFF2-40B4-BE49-F238E27FC236}">
                  <a16:creationId xmlns:a16="http://schemas.microsoft.com/office/drawing/2014/main" id="{08E260A6-0649-1C41-BC22-7CECF71C69B3}"/>
                </a:ext>
              </a:extLst>
            </p:cNvPr>
            <p:cNvGrpSpPr/>
            <p:nvPr/>
          </p:nvGrpSpPr>
          <p:grpSpPr>
            <a:xfrm>
              <a:off x="5925040" y="4667939"/>
              <a:ext cx="4833258" cy="957897"/>
              <a:chOff x="6641960" y="4965551"/>
              <a:chExt cx="4833258" cy="957897"/>
            </a:xfrm>
          </p:grpSpPr>
          <p:sp>
            <p:nvSpPr>
              <p:cNvPr id="113" name="Rounded Rectangle 112">
                <a:extLst>
                  <a:ext uri="{FF2B5EF4-FFF2-40B4-BE49-F238E27FC236}">
                    <a16:creationId xmlns:a16="http://schemas.microsoft.com/office/drawing/2014/main" id="{F3EF806B-4A4B-F44C-9122-0DCFB7DAFF00}"/>
                  </a:ext>
                </a:extLst>
              </p:cNvPr>
              <p:cNvSpPr/>
              <p:nvPr/>
            </p:nvSpPr>
            <p:spPr>
              <a:xfrm>
                <a:off x="6641960" y="4965551"/>
                <a:ext cx="4833258" cy="957897"/>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3" name="Rounded Rectangle 122">
                <a:extLst>
                  <a:ext uri="{FF2B5EF4-FFF2-40B4-BE49-F238E27FC236}">
                    <a16:creationId xmlns:a16="http://schemas.microsoft.com/office/drawing/2014/main" id="{9298E6B3-F95B-AB4E-B7E2-EECF37928010}"/>
                  </a:ext>
                </a:extLst>
              </p:cNvPr>
              <p:cNvSpPr/>
              <p:nvPr/>
            </p:nvSpPr>
            <p:spPr>
              <a:xfrm>
                <a:off x="6724858"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puts</a:t>
                </a:r>
              </a:p>
            </p:txBody>
          </p:sp>
          <p:sp>
            <p:nvSpPr>
              <p:cNvPr id="124" name="Rounded Rectangle 123">
                <a:extLst>
                  <a:ext uri="{FF2B5EF4-FFF2-40B4-BE49-F238E27FC236}">
                    <a16:creationId xmlns:a16="http://schemas.microsoft.com/office/drawing/2014/main" id="{FADFA812-5ADB-1943-8B5B-C9D628D2C3EF}"/>
                  </a:ext>
                </a:extLst>
              </p:cNvPr>
              <p:cNvSpPr/>
              <p:nvPr/>
            </p:nvSpPr>
            <p:spPr>
              <a:xfrm>
                <a:off x="9923584"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yield</a:t>
                </a:r>
              </a:p>
            </p:txBody>
          </p:sp>
          <p:sp>
            <p:nvSpPr>
              <p:cNvPr id="125" name="Rounded Rectangle 124">
                <a:extLst>
                  <a:ext uri="{FF2B5EF4-FFF2-40B4-BE49-F238E27FC236}">
                    <a16:creationId xmlns:a16="http://schemas.microsoft.com/office/drawing/2014/main" id="{DF7D870D-27C5-8B45-AAE8-8C124DC99FCA}"/>
                  </a:ext>
                </a:extLst>
              </p:cNvPr>
              <p:cNvSpPr/>
              <p:nvPr/>
            </p:nvSpPr>
            <p:spPr>
              <a:xfrm>
                <a:off x="8324221" y="5521573"/>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spawn</a:t>
                </a:r>
              </a:p>
            </p:txBody>
          </p:sp>
          <p:sp>
            <p:nvSpPr>
              <p:cNvPr id="149" name="TextBox 148">
                <a:extLst>
                  <a:ext uri="{FF2B5EF4-FFF2-40B4-BE49-F238E27FC236}">
                    <a16:creationId xmlns:a16="http://schemas.microsoft.com/office/drawing/2014/main" id="{F9EC6529-B136-7440-B1C1-D9039E8D8E47}"/>
                  </a:ext>
                </a:extLst>
              </p:cNvPr>
              <p:cNvSpPr txBox="1"/>
              <p:nvPr/>
            </p:nvSpPr>
            <p:spPr>
              <a:xfrm>
                <a:off x="8663077" y="5019514"/>
                <a:ext cx="769250" cy="307777"/>
              </a:xfrm>
              <a:prstGeom prst="rect">
                <a:avLst/>
              </a:prstGeom>
              <a:noFill/>
              <a:ln>
                <a:solidFill>
                  <a:schemeClr val="accent6">
                    <a:lumMod val="40000"/>
                    <a:lumOff val="60000"/>
                  </a:schemeClr>
                </a:solidFill>
              </a:ln>
            </p:spPr>
            <p:txBody>
              <a:bodyPr wrap="none" rtlCol="0">
                <a:spAutoFit/>
              </a:bodyPr>
              <a:lstStyle/>
              <a:p>
                <a:r>
                  <a:rPr lang="en-US" sz="1400" dirty="0"/>
                  <a:t>Sys calls</a:t>
                </a:r>
                <a:endParaRPr lang="en-US" dirty="0"/>
              </a:p>
            </p:txBody>
          </p:sp>
          <p:grpSp>
            <p:nvGrpSpPr>
              <p:cNvPr id="163" name="Group 162">
                <a:extLst>
                  <a:ext uri="{FF2B5EF4-FFF2-40B4-BE49-F238E27FC236}">
                    <a16:creationId xmlns:a16="http://schemas.microsoft.com/office/drawing/2014/main" id="{AC24C2F1-2E24-7445-94C4-469896300FE6}"/>
                  </a:ext>
                </a:extLst>
              </p:cNvPr>
              <p:cNvGrpSpPr/>
              <p:nvPr/>
            </p:nvGrpSpPr>
            <p:grpSpPr>
              <a:xfrm>
                <a:off x="7448341" y="5327290"/>
                <a:ext cx="3198726" cy="194283"/>
                <a:chOff x="7448341" y="5327290"/>
                <a:chExt cx="3198726" cy="194283"/>
              </a:xfrm>
            </p:grpSpPr>
            <p:cxnSp>
              <p:nvCxnSpPr>
                <p:cNvPr id="153" name="Straight Arrow Connector 152">
                  <a:extLst>
                    <a:ext uri="{FF2B5EF4-FFF2-40B4-BE49-F238E27FC236}">
                      <a16:creationId xmlns:a16="http://schemas.microsoft.com/office/drawing/2014/main" id="{431C2130-CE34-E340-85EA-6FBC641DD7C7}"/>
                    </a:ext>
                  </a:extLst>
                </p:cNvPr>
                <p:cNvCxnSpPr>
                  <a:stCxn id="149" idx="2"/>
                  <a:endCxn id="125" idx="0"/>
                </p:cNvCxnSpPr>
                <p:nvPr/>
              </p:nvCxnSpPr>
              <p:spPr>
                <a:xfrm>
                  <a:off x="9047702" y="5327291"/>
                  <a:ext cx="1" cy="19428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1FEEE80-DECB-6F4E-A163-D4EBF132B3DC}"/>
                    </a:ext>
                  </a:extLst>
                </p:cNvPr>
                <p:cNvCxnSpPr>
                  <a:stCxn id="149" idx="2"/>
                  <a:endCxn id="123" idx="0"/>
                </p:cNvCxnSpPr>
                <p:nvPr/>
              </p:nvCxnSpPr>
              <p:spPr>
                <a:xfrm rot="5400000">
                  <a:off x="8150881" y="4624750"/>
                  <a:ext cx="194281" cy="1599362"/>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D5DA980-C162-2F4F-A6DE-9DFFD6CC6D6F}"/>
                    </a:ext>
                  </a:extLst>
                </p:cNvPr>
                <p:cNvCxnSpPr>
                  <a:stCxn id="149" idx="2"/>
                  <a:endCxn id="124" idx="0"/>
                </p:cNvCxnSpPr>
                <p:nvPr/>
              </p:nvCxnSpPr>
              <p:spPr>
                <a:xfrm rot="16200000" flipH="1">
                  <a:off x="9750244" y="4624749"/>
                  <a:ext cx="194281" cy="1599364"/>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4" name="Rounded Rectangle 163">
              <a:extLst>
                <a:ext uri="{FF2B5EF4-FFF2-40B4-BE49-F238E27FC236}">
                  <a16:creationId xmlns:a16="http://schemas.microsoft.com/office/drawing/2014/main" id="{233D88EE-EAA8-A543-829F-BA71939157B3}"/>
                </a:ext>
              </a:extLst>
            </p:cNvPr>
            <p:cNvSpPr/>
            <p:nvPr/>
          </p:nvSpPr>
          <p:spPr>
            <a:xfrm>
              <a:off x="5096331" y="5892313"/>
              <a:ext cx="1446963" cy="279673"/>
            </a:xfrm>
            <a:prstGeom prst="roundRect">
              <a:avLst/>
            </a:prstGeom>
            <a:solidFill>
              <a:schemeClr val="accent6">
                <a:lumMod val="60000"/>
                <a:lumOff val="40000"/>
              </a:schemeClr>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proc_start_user</a:t>
              </a:r>
              <a:endParaRPr lang="en-US" sz="1400" dirty="0">
                <a:solidFill>
                  <a:schemeClr val="tx1"/>
                </a:solidFill>
              </a:endParaRPr>
            </a:p>
          </p:txBody>
        </p:sp>
        <p:sp>
          <p:nvSpPr>
            <p:cNvPr id="174" name="Rounded Rectangle 173">
              <a:extLst>
                <a:ext uri="{FF2B5EF4-FFF2-40B4-BE49-F238E27FC236}">
                  <a16:creationId xmlns:a16="http://schemas.microsoft.com/office/drawing/2014/main" id="{C8DC9302-53E3-8D4F-8072-23C2D220C024}"/>
                </a:ext>
              </a:extLst>
            </p:cNvPr>
            <p:cNvSpPr/>
            <p:nvPr/>
          </p:nvSpPr>
          <p:spPr>
            <a:xfrm>
              <a:off x="5092492" y="629861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trap_return</a:t>
              </a:r>
              <a:endParaRPr lang="en-US" sz="1400" dirty="0">
                <a:solidFill>
                  <a:schemeClr val="tx1"/>
                </a:solidFill>
              </a:endParaRPr>
            </a:p>
          </p:txBody>
        </p:sp>
        <p:cxnSp>
          <p:nvCxnSpPr>
            <p:cNvPr id="176" name="Straight Arrow Connector 175">
              <a:extLst>
                <a:ext uri="{FF2B5EF4-FFF2-40B4-BE49-F238E27FC236}">
                  <a16:creationId xmlns:a16="http://schemas.microsoft.com/office/drawing/2014/main" id="{DBB328BE-FF7F-6846-AB06-2FBF9EF14D72}"/>
                </a:ext>
              </a:extLst>
            </p:cNvPr>
            <p:cNvCxnSpPr>
              <a:stCxn id="164" idx="2"/>
              <a:endCxn id="174" idx="0"/>
            </p:cNvCxnSpPr>
            <p:nvPr/>
          </p:nvCxnSpPr>
          <p:spPr>
            <a:xfrm flipH="1">
              <a:off x="5815974" y="6171986"/>
              <a:ext cx="3839" cy="12663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06582608-79EE-2F48-B48E-5435F0C6D0F0}"/>
                </a:ext>
              </a:extLst>
            </p:cNvPr>
            <p:cNvGrpSpPr/>
            <p:nvPr/>
          </p:nvGrpSpPr>
          <p:grpSpPr>
            <a:xfrm>
              <a:off x="4180114" y="239489"/>
              <a:ext cx="1629508" cy="6198967"/>
              <a:chOff x="4180114" y="239489"/>
              <a:chExt cx="1629508" cy="6198967"/>
            </a:xfrm>
          </p:grpSpPr>
          <p:cxnSp>
            <p:nvCxnSpPr>
              <p:cNvPr id="179" name="Elbow Connector 178">
                <a:extLst>
                  <a:ext uri="{FF2B5EF4-FFF2-40B4-BE49-F238E27FC236}">
                    <a16:creationId xmlns:a16="http://schemas.microsoft.com/office/drawing/2014/main" id="{F296AEA8-F5E1-9D49-A550-1FF5E7662606}"/>
                  </a:ext>
                </a:extLst>
              </p:cNvPr>
              <p:cNvCxnSpPr>
                <a:cxnSpLocks/>
                <a:stCxn id="174" idx="1"/>
                <a:endCxn id="2" idx="0"/>
              </p:cNvCxnSpPr>
              <p:nvPr/>
            </p:nvCxnSpPr>
            <p:spPr>
              <a:xfrm rot="10800000">
                <a:off x="4180114" y="239489"/>
                <a:ext cx="912378" cy="6198967"/>
              </a:xfrm>
              <a:prstGeom prst="bentConnector4">
                <a:avLst>
                  <a:gd name="adj1" fmla="val 472913"/>
                  <a:gd name="adj2" fmla="val 1036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a:extLst>
                  <a:ext uri="{FF2B5EF4-FFF2-40B4-BE49-F238E27FC236}">
                    <a16:creationId xmlns:a16="http://schemas.microsoft.com/office/drawing/2014/main" id="{E290515F-B09C-3B4E-BB10-35B98C56D2D0}"/>
                  </a:ext>
                </a:extLst>
              </p:cNvPr>
              <p:cNvCxnSpPr>
                <a:stCxn id="174" idx="1"/>
                <a:endCxn id="8" idx="0"/>
              </p:cNvCxnSpPr>
              <p:nvPr/>
            </p:nvCxnSpPr>
            <p:spPr>
              <a:xfrm rot="10800000" flipH="1">
                <a:off x="5092491" y="239489"/>
                <a:ext cx="717131" cy="6198967"/>
              </a:xfrm>
              <a:prstGeom prst="bentConnector4">
                <a:avLst>
                  <a:gd name="adj1" fmla="val -601645"/>
                  <a:gd name="adj2" fmla="val 103688"/>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73777E52-F0C8-3D4D-B90D-72620C8F8C60}"/>
                </a:ext>
              </a:extLst>
            </p:cNvPr>
            <p:cNvGrpSpPr/>
            <p:nvPr/>
          </p:nvGrpSpPr>
          <p:grpSpPr>
            <a:xfrm>
              <a:off x="3094891" y="5054311"/>
              <a:ext cx="5246779" cy="838002"/>
              <a:chOff x="3094891" y="5054311"/>
              <a:chExt cx="5246779" cy="838002"/>
            </a:xfrm>
          </p:grpSpPr>
          <p:cxnSp>
            <p:nvCxnSpPr>
              <p:cNvPr id="168" name="Elbow Connector 167">
                <a:extLst>
                  <a:ext uri="{FF2B5EF4-FFF2-40B4-BE49-F238E27FC236}">
                    <a16:creationId xmlns:a16="http://schemas.microsoft.com/office/drawing/2014/main" id="{E56ED7EA-BC8B-F342-A1A9-39EE63B1B896}"/>
                  </a:ext>
                </a:extLst>
              </p:cNvPr>
              <p:cNvCxnSpPr>
                <a:stCxn id="111" idx="2"/>
                <a:endCxn id="164" idx="0"/>
              </p:cNvCxnSpPr>
              <p:nvPr/>
            </p:nvCxnSpPr>
            <p:spPr>
              <a:xfrm rot="16200000" flipH="1">
                <a:off x="4038351" y="4110851"/>
                <a:ext cx="838002" cy="272492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18D7D4DC-97D1-ED4E-A74A-40BA74ABB960}"/>
                  </a:ext>
                </a:extLst>
              </p:cNvPr>
              <p:cNvCxnSpPr>
                <a:stCxn id="113" idx="2"/>
                <a:endCxn id="164" idx="0"/>
              </p:cNvCxnSpPr>
              <p:nvPr/>
            </p:nvCxnSpPr>
            <p:spPr>
              <a:xfrm rot="5400000">
                <a:off x="6947503" y="4498146"/>
                <a:ext cx="266477" cy="252185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3DDD8773-E45B-E24A-9E0A-981D863A5789}"/>
                  </a:ext>
                </a:extLst>
              </p:cNvPr>
              <p:cNvCxnSpPr>
                <a:stCxn id="112" idx="2"/>
                <a:endCxn id="164" idx="0"/>
              </p:cNvCxnSpPr>
              <p:nvPr/>
            </p:nvCxnSpPr>
            <p:spPr>
              <a:xfrm rot="16200000" flipH="1">
                <a:off x="4910814" y="4983314"/>
                <a:ext cx="838002" cy="979995"/>
              </a:xfrm>
              <a:prstGeom prst="bentConnector3">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2A840E9F-5A26-EE46-961C-E8B704AA921D}"/>
                </a:ext>
              </a:extLst>
            </p:cNvPr>
            <p:cNvGrpSpPr/>
            <p:nvPr/>
          </p:nvGrpSpPr>
          <p:grpSpPr>
            <a:xfrm>
              <a:off x="3094891" y="4464117"/>
              <a:ext cx="5246779" cy="310522"/>
              <a:chOff x="3094891" y="4464117"/>
              <a:chExt cx="5246779" cy="310522"/>
            </a:xfrm>
          </p:grpSpPr>
          <p:cxnSp>
            <p:nvCxnSpPr>
              <p:cNvPr id="117" name="Elbow Connector 116">
                <a:extLst>
                  <a:ext uri="{FF2B5EF4-FFF2-40B4-BE49-F238E27FC236}">
                    <a16:creationId xmlns:a16="http://schemas.microsoft.com/office/drawing/2014/main" id="{9EAF4548-BB85-4545-8027-DF215E34BBE2}"/>
                  </a:ext>
                </a:extLst>
              </p:cNvPr>
              <p:cNvCxnSpPr>
                <a:stCxn id="96" idx="2"/>
                <a:endCxn id="111" idx="0"/>
              </p:cNvCxnSpPr>
              <p:nvPr/>
            </p:nvCxnSpPr>
            <p:spPr>
              <a:xfrm rot="5400000">
                <a:off x="4296997" y="3262012"/>
                <a:ext cx="310520" cy="271473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5D910C09-70AE-2448-B762-48F14EB5DC45}"/>
                  </a:ext>
                </a:extLst>
              </p:cNvPr>
              <p:cNvCxnSpPr>
                <a:cxnSpLocks/>
                <a:stCxn id="96" idx="2"/>
                <a:endCxn id="113" idx="0"/>
              </p:cNvCxnSpPr>
              <p:nvPr/>
            </p:nvCxnSpPr>
            <p:spPr>
              <a:xfrm rot="16200000" flipH="1">
                <a:off x="6973736" y="3300005"/>
                <a:ext cx="203821" cy="253204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16206AD4-7D97-4545-ADF8-8636BFEF3511}"/>
                  </a:ext>
                </a:extLst>
              </p:cNvPr>
              <p:cNvCxnSpPr>
                <a:stCxn id="96" idx="2"/>
                <a:endCxn id="112" idx="0"/>
              </p:cNvCxnSpPr>
              <p:nvPr/>
            </p:nvCxnSpPr>
            <p:spPr>
              <a:xfrm rot="5400000">
                <a:off x="5169461" y="4134476"/>
                <a:ext cx="310520" cy="969805"/>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AD08992F-2806-5C4E-BADF-B8F6A67688DD}"/>
                </a:ext>
              </a:extLst>
            </p:cNvPr>
            <p:cNvGrpSpPr/>
            <p:nvPr/>
          </p:nvGrpSpPr>
          <p:grpSpPr>
            <a:xfrm>
              <a:off x="3517419" y="480646"/>
              <a:ext cx="2246950" cy="667359"/>
              <a:chOff x="3517419" y="480646"/>
              <a:chExt cx="2246950" cy="667359"/>
            </a:xfrm>
          </p:grpSpPr>
          <p:cxnSp>
            <p:nvCxnSpPr>
              <p:cNvPr id="12" name="Elbow Connector 11">
                <a:extLst>
                  <a:ext uri="{FF2B5EF4-FFF2-40B4-BE49-F238E27FC236}">
                    <a16:creationId xmlns:a16="http://schemas.microsoft.com/office/drawing/2014/main" id="{04FEBA1A-9B25-D541-90E6-5D8983ECAD19}"/>
                  </a:ext>
                </a:extLst>
              </p:cNvPr>
              <p:cNvCxnSpPr>
                <a:stCxn id="2" idx="2"/>
                <a:endCxn id="6" idx="0"/>
              </p:cNvCxnSpPr>
              <p:nvPr/>
            </p:nvCxnSpPr>
            <p:spPr>
              <a:xfrm rot="16200000" flipH="1">
                <a:off x="4081011" y="579749"/>
                <a:ext cx="658985" cy="460779"/>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966ADC8-2C26-0843-8A12-5AD7838DCBFA}"/>
                  </a:ext>
                </a:extLst>
              </p:cNvPr>
              <p:cNvCxnSpPr>
                <a:stCxn id="2" idx="2"/>
                <a:endCxn id="7" idx="0"/>
              </p:cNvCxnSpPr>
              <p:nvPr/>
            </p:nvCxnSpPr>
            <p:spPr>
              <a:xfrm rot="16200000" flipH="1">
                <a:off x="4638562" y="22199"/>
                <a:ext cx="667359" cy="158425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Elbow Connector 213">
                <a:extLst>
                  <a:ext uri="{FF2B5EF4-FFF2-40B4-BE49-F238E27FC236}">
                    <a16:creationId xmlns:a16="http://schemas.microsoft.com/office/drawing/2014/main" id="{90097368-D71C-0F45-BE7F-05557AC95D02}"/>
                  </a:ext>
                </a:extLst>
              </p:cNvPr>
              <p:cNvCxnSpPr>
                <a:stCxn id="2" idx="2"/>
                <a:endCxn id="3" idx="0"/>
              </p:cNvCxnSpPr>
              <p:nvPr/>
            </p:nvCxnSpPr>
            <p:spPr>
              <a:xfrm rot="5400000">
                <a:off x="3519274" y="478791"/>
                <a:ext cx="658985" cy="6626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3" name="Curved Connector 272">
              <a:extLst>
                <a:ext uri="{FF2B5EF4-FFF2-40B4-BE49-F238E27FC236}">
                  <a16:creationId xmlns:a16="http://schemas.microsoft.com/office/drawing/2014/main" id="{A191A688-F0C2-FE44-BD36-B24248C9071A}"/>
                </a:ext>
              </a:extLst>
            </p:cNvPr>
            <p:cNvCxnSpPr>
              <a:cxnSpLocks/>
              <a:stCxn id="280" idx="1"/>
              <a:endCxn id="49" idx="0"/>
            </p:cNvCxnSpPr>
            <p:nvPr/>
          </p:nvCxnSpPr>
          <p:spPr>
            <a:xfrm rot="10800000" flipV="1">
              <a:off x="3476740" y="2204704"/>
              <a:ext cx="1770806" cy="871753"/>
            </a:xfrm>
            <a:prstGeom prst="curvedConnector2">
              <a:avLst/>
            </a:prstGeom>
            <a:ln w="1905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0" name="TextBox 279">
              <a:extLst>
                <a:ext uri="{FF2B5EF4-FFF2-40B4-BE49-F238E27FC236}">
                  <a16:creationId xmlns:a16="http://schemas.microsoft.com/office/drawing/2014/main" id="{46A72E7F-B429-1646-81A5-5EA30413808B}"/>
                </a:ext>
              </a:extLst>
            </p:cNvPr>
            <p:cNvSpPr txBox="1"/>
            <p:nvPr/>
          </p:nvSpPr>
          <p:spPr>
            <a:xfrm>
              <a:off x="5247546" y="2020039"/>
              <a:ext cx="1124154" cy="369332"/>
            </a:xfrm>
            <a:prstGeom prst="rect">
              <a:avLst/>
            </a:prstGeom>
            <a:solidFill>
              <a:schemeClr val="bg2">
                <a:lumMod val="75000"/>
              </a:schemeClr>
            </a:solidFill>
            <a:ln>
              <a:solidFill>
                <a:schemeClr val="bg1">
                  <a:lumMod val="75000"/>
                </a:schemeClr>
              </a:solidFill>
            </a:ln>
          </p:spPr>
          <p:txBody>
            <a:bodyPr wrap="none" rtlCol="0">
              <a:spAutoFit/>
            </a:bodyPr>
            <a:lstStyle/>
            <a:p>
              <a:r>
                <a:rPr lang="en-US" b="1" dirty="0"/>
                <a:t>Hardware</a:t>
              </a:r>
            </a:p>
          </p:txBody>
        </p:sp>
        <p:sp>
          <p:nvSpPr>
            <p:cNvPr id="293" name="Freeform 292">
              <a:extLst>
                <a:ext uri="{FF2B5EF4-FFF2-40B4-BE49-F238E27FC236}">
                  <a16:creationId xmlns:a16="http://schemas.microsoft.com/office/drawing/2014/main" id="{1054DF61-1584-174A-ADF7-6D34BB70AA4B}"/>
                </a:ext>
              </a:extLst>
            </p:cNvPr>
            <p:cNvSpPr/>
            <p:nvPr/>
          </p:nvSpPr>
          <p:spPr>
            <a:xfrm>
              <a:off x="4180113" y="489020"/>
              <a:ext cx="3689636" cy="1520649"/>
            </a:xfrm>
            <a:custGeom>
              <a:avLst/>
              <a:gdLst>
                <a:gd name="connsiteX0" fmla="*/ 0 w 3669538"/>
                <a:gd name="connsiteY0" fmla="*/ 0 h 1547446"/>
                <a:gd name="connsiteX1" fmla="*/ 3647552 w 3669538"/>
                <a:gd name="connsiteY1" fmla="*/ 592853 h 1547446"/>
                <a:gd name="connsiteX2" fmla="*/ 1617785 w 3669538"/>
                <a:gd name="connsiteY2" fmla="*/ 1547446 h 1547446"/>
              </a:gdLst>
              <a:ahLst/>
              <a:cxnLst>
                <a:cxn ang="0">
                  <a:pos x="connsiteX0" y="connsiteY0"/>
                </a:cxn>
                <a:cxn ang="0">
                  <a:pos x="connsiteX1" y="connsiteY1"/>
                </a:cxn>
                <a:cxn ang="0">
                  <a:pos x="connsiteX2" y="connsiteY2"/>
                </a:cxn>
              </a:cxnLst>
              <a:rect l="l" t="t" r="r" b="b"/>
              <a:pathLst>
                <a:path w="3669538" h="1547446">
                  <a:moveTo>
                    <a:pt x="0" y="0"/>
                  </a:moveTo>
                  <a:cubicBezTo>
                    <a:pt x="1688960" y="167472"/>
                    <a:pt x="3377921" y="334945"/>
                    <a:pt x="3647552" y="592853"/>
                  </a:cubicBezTo>
                  <a:cubicBezTo>
                    <a:pt x="3917183" y="850761"/>
                    <a:pt x="1617785" y="1547446"/>
                    <a:pt x="1617785" y="1547446"/>
                  </a:cubicBezTo>
                </a:path>
              </a:pathLst>
            </a:custGeom>
            <a:noFill/>
            <a:ln w="19050">
              <a:solidFill>
                <a:schemeClr val="accent2">
                  <a:lumMod val="7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71C0FEAA-3C75-994F-BB16-F25669E23A4F}"/>
                </a:ext>
              </a:extLst>
            </p:cNvPr>
            <p:cNvSpPr txBox="1"/>
            <p:nvPr/>
          </p:nvSpPr>
          <p:spPr>
            <a:xfrm>
              <a:off x="7827970" y="1008826"/>
              <a:ext cx="1426994" cy="261610"/>
            </a:xfrm>
            <a:prstGeom prst="rect">
              <a:avLst/>
            </a:prstGeom>
            <a:noFill/>
          </p:spPr>
          <p:txBody>
            <a:bodyPr wrap="none" rtlCol="0">
              <a:spAutoFit/>
            </a:bodyPr>
            <a:lstStyle/>
            <a:p>
              <a:r>
                <a:rPr lang="en-US" sz="1100" dirty="0"/>
                <a:t>Exceptions/Interrupts</a:t>
              </a:r>
            </a:p>
          </p:txBody>
        </p:sp>
        <p:grpSp>
          <p:nvGrpSpPr>
            <p:cNvPr id="303" name="Group 302">
              <a:extLst>
                <a:ext uri="{FF2B5EF4-FFF2-40B4-BE49-F238E27FC236}">
                  <a16:creationId xmlns:a16="http://schemas.microsoft.com/office/drawing/2014/main" id="{880EE0B9-277D-4E40-85D9-584A2D4B1F21}"/>
                </a:ext>
              </a:extLst>
            </p:cNvPr>
            <p:cNvGrpSpPr/>
            <p:nvPr/>
          </p:nvGrpSpPr>
          <p:grpSpPr>
            <a:xfrm>
              <a:off x="5106249" y="2389370"/>
              <a:ext cx="1629507" cy="695461"/>
              <a:chOff x="5106249" y="2389370"/>
              <a:chExt cx="1629507" cy="695461"/>
            </a:xfrm>
          </p:grpSpPr>
          <p:cxnSp>
            <p:nvCxnSpPr>
              <p:cNvPr id="299" name="Curved Connector 298">
                <a:extLst>
                  <a:ext uri="{FF2B5EF4-FFF2-40B4-BE49-F238E27FC236}">
                    <a16:creationId xmlns:a16="http://schemas.microsoft.com/office/drawing/2014/main" id="{3B6DA296-DC0A-494F-A707-8ED1F0A01EDE}"/>
                  </a:ext>
                </a:extLst>
              </p:cNvPr>
              <p:cNvCxnSpPr>
                <a:cxnSpLocks/>
                <a:stCxn id="280" idx="2"/>
                <a:endCxn id="50" idx="0"/>
              </p:cNvCxnSpPr>
              <p:nvPr/>
            </p:nvCxnSpPr>
            <p:spPr>
              <a:xfrm rot="5400000">
                <a:off x="5114393" y="2381227"/>
                <a:ext cx="687087" cy="703375"/>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2" name="Curved Connector 301">
                <a:extLst>
                  <a:ext uri="{FF2B5EF4-FFF2-40B4-BE49-F238E27FC236}">
                    <a16:creationId xmlns:a16="http://schemas.microsoft.com/office/drawing/2014/main" id="{A2E9EFB9-F63C-604E-AA50-7431056C5BB1}"/>
                  </a:ext>
                </a:extLst>
              </p:cNvPr>
              <p:cNvCxnSpPr>
                <a:stCxn id="280" idx="2"/>
                <a:endCxn id="51" idx="0"/>
              </p:cNvCxnSpPr>
              <p:nvPr/>
            </p:nvCxnSpPr>
            <p:spPr>
              <a:xfrm rot="16200000" flipH="1">
                <a:off x="5924959" y="2274034"/>
                <a:ext cx="695461" cy="926133"/>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04" name="Rounded Rectangle 303">
              <a:extLst>
                <a:ext uri="{FF2B5EF4-FFF2-40B4-BE49-F238E27FC236}">
                  <a16:creationId xmlns:a16="http://schemas.microsoft.com/office/drawing/2014/main" id="{8A36A6A6-B2E6-4548-B2B2-6A1FEBD128CD}"/>
                </a:ext>
              </a:extLst>
            </p:cNvPr>
            <p:cNvSpPr/>
            <p:nvPr/>
          </p:nvSpPr>
          <p:spPr>
            <a:xfrm>
              <a:off x="7609823"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Timer</a:t>
              </a:r>
            </a:p>
          </p:txBody>
        </p:sp>
        <p:grpSp>
          <p:nvGrpSpPr>
            <p:cNvPr id="317" name="Group 316">
              <a:extLst>
                <a:ext uri="{FF2B5EF4-FFF2-40B4-BE49-F238E27FC236}">
                  <a16:creationId xmlns:a16="http://schemas.microsoft.com/office/drawing/2014/main" id="{224FF94B-DE19-B740-B1C5-1B86EF46732D}"/>
                </a:ext>
              </a:extLst>
            </p:cNvPr>
            <p:cNvGrpSpPr/>
            <p:nvPr/>
          </p:nvGrpSpPr>
          <p:grpSpPr>
            <a:xfrm>
              <a:off x="3476740" y="3356130"/>
              <a:ext cx="4856566" cy="381504"/>
              <a:chOff x="3476740" y="3356130"/>
              <a:chExt cx="4856566" cy="381504"/>
            </a:xfrm>
          </p:grpSpPr>
          <p:cxnSp>
            <p:nvCxnSpPr>
              <p:cNvPr id="70" name="Elbow Connector 69">
                <a:extLst>
                  <a:ext uri="{FF2B5EF4-FFF2-40B4-BE49-F238E27FC236}">
                    <a16:creationId xmlns:a16="http://schemas.microsoft.com/office/drawing/2014/main" id="{8100EE60-EAB2-AA47-8CDB-25CDA0B7244E}"/>
                  </a:ext>
                </a:extLst>
              </p:cNvPr>
              <p:cNvCxnSpPr>
                <a:cxnSpLocks/>
                <a:stCxn id="49" idx="2"/>
                <a:endCxn id="68" idx="0"/>
              </p:cNvCxnSpPr>
              <p:nvPr/>
            </p:nvCxnSpPr>
            <p:spPr>
              <a:xfrm rot="16200000" flipH="1">
                <a:off x="4452430" y="2380440"/>
                <a:ext cx="381503" cy="2332883"/>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0877B7F0-E211-5540-BDE1-DB45E19E7E42}"/>
                  </a:ext>
                </a:extLst>
              </p:cNvPr>
              <p:cNvCxnSpPr>
                <a:cxnSpLocks/>
                <a:stCxn id="50" idx="2"/>
                <a:endCxn id="68" idx="0"/>
              </p:cNvCxnSpPr>
              <p:nvPr/>
            </p:nvCxnSpPr>
            <p:spPr>
              <a:xfrm rot="16200000" flipH="1">
                <a:off x="5267184" y="3195194"/>
                <a:ext cx="381503" cy="703375"/>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E0E6EA7-EEDC-DA46-8BC1-0160CE6922F0}"/>
                  </a:ext>
                </a:extLst>
              </p:cNvPr>
              <p:cNvCxnSpPr>
                <a:cxnSpLocks/>
                <a:stCxn id="51" idx="2"/>
                <a:endCxn id="68" idx="0"/>
              </p:cNvCxnSpPr>
              <p:nvPr/>
            </p:nvCxnSpPr>
            <p:spPr>
              <a:xfrm rot="5400000">
                <a:off x="6086126" y="3088003"/>
                <a:ext cx="373129" cy="926133"/>
              </a:xfrm>
              <a:prstGeom prst="bentConnector3">
                <a:avLst>
                  <a:gd name="adj1" fmla="val 6885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Elbow Connector 314">
                <a:extLst>
                  <a:ext uri="{FF2B5EF4-FFF2-40B4-BE49-F238E27FC236}">
                    <a16:creationId xmlns:a16="http://schemas.microsoft.com/office/drawing/2014/main" id="{3D4F1162-E044-3A49-B336-72A17FC3A766}"/>
                  </a:ext>
                </a:extLst>
              </p:cNvPr>
              <p:cNvCxnSpPr>
                <a:stCxn id="304" idx="2"/>
                <a:endCxn id="68" idx="0"/>
              </p:cNvCxnSpPr>
              <p:nvPr/>
            </p:nvCxnSpPr>
            <p:spPr>
              <a:xfrm rot="5400000">
                <a:off x="6880713" y="2285041"/>
                <a:ext cx="381503" cy="2523682"/>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6" name="Curved Connector 305">
              <a:extLst>
                <a:ext uri="{FF2B5EF4-FFF2-40B4-BE49-F238E27FC236}">
                  <a16:creationId xmlns:a16="http://schemas.microsoft.com/office/drawing/2014/main" id="{AA8918BC-9314-5B4C-867E-0177FEF17CA9}"/>
                </a:ext>
              </a:extLst>
            </p:cNvPr>
            <p:cNvCxnSpPr>
              <a:cxnSpLocks/>
              <a:stCxn id="280" idx="3"/>
              <a:endCxn id="304" idx="0"/>
            </p:cNvCxnSpPr>
            <p:nvPr/>
          </p:nvCxnSpPr>
          <p:spPr>
            <a:xfrm>
              <a:off x="6371700" y="2204705"/>
              <a:ext cx="1961605" cy="871753"/>
            </a:xfrm>
            <a:prstGeom prst="curved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179CE766-11B8-C94E-9D85-E4D77217C06E}"/>
              </a:ext>
            </a:extLst>
          </p:cNvPr>
          <p:cNvSpPr txBox="1"/>
          <p:nvPr/>
        </p:nvSpPr>
        <p:spPr>
          <a:xfrm>
            <a:off x="7283733" y="4980353"/>
            <a:ext cx="4405220" cy="1600438"/>
          </a:xfrm>
          <a:prstGeom prst="rect">
            <a:avLst/>
          </a:prstGeom>
          <a:solidFill>
            <a:schemeClr val="accent4">
              <a:lumMod val="40000"/>
              <a:lumOff val="60000"/>
            </a:schemeClr>
          </a:solidFill>
          <a:ln w="57150">
            <a:solidFill>
              <a:schemeClr val="accent4">
                <a:lumMod val="60000"/>
                <a:lumOff val="40000"/>
              </a:schemeClr>
            </a:solidFill>
          </a:ln>
        </p:spPr>
        <p:txBody>
          <a:bodyPr wrap="square" rtlCol="0">
            <a:spAutoFit/>
          </a:bodyPr>
          <a:lstStyle/>
          <a:p>
            <a:r>
              <a:rPr lang="en-US" sz="1400" dirty="0">
                <a:ea typeface="Roboto Mono" pitchFamily="2" charset="0"/>
              </a:rPr>
              <a:t>Setup for trap return</a:t>
            </a:r>
          </a:p>
          <a:p>
            <a:pPr marL="285750" indent="-285750">
              <a:buFont typeface="Arial" panose="020B0604020202020204" pitchFamily="34" charset="0"/>
              <a:buChar char="•"/>
            </a:pPr>
            <a:r>
              <a:rPr lang="en-US" sz="1400" dirty="0">
                <a:ea typeface="Roboto Mono" pitchFamily="2" charset="0"/>
              </a:rPr>
              <a:t>Update TSS descriptor in GDT to current user process.</a:t>
            </a:r>
          </a:p>
          <a:p>
            <a:pPr marL="285750" indent="-285750">
              <a:buFont typeface="Arial" panose="020B0604020202020204" pitchFamily="34" charset="0"/>
              <a:buChar char="•"/>
            </a:pPr>
            <a:r>
              <a:rPr lang="en-US" sz="1400" dirty="0">
                <a:ea typeface="Roboto Mono" pitchFamily="2" charset="0"/>
              </a:rPr>
              <a:t>Reload task register</a:t>
            </a:r>
          </a:p>
          <a:p>
            <a:pPr marL="285750" indent="-285750">
              <a:buFont typeface="Arial" panose="020B0604020202020204" pitchFamily="34" charset="0"/>
              <a:buChar char="•"/>
            </a:pPr>
            <a:r>
              <a:rPr lang="en-US" sz="1400" dirty="0">
                <a:ea typeface="Roboto Mono" pitchFamily="2" charset="0"/>
              </a:rPr>
              <a:t>Switch page structures</a:t>
            </a:r>
          </a:p>
          <a:p>
            <a:pPr marL="285750" indent="-285750">
              <a:buFont typeface="Arial" panose="020B0604020202020204" pitchFamily="34" charset="0"/>
              <a:buChar char="•"/>
            </a:pPr>
            <a:r>
              <a:rPr lang="en-US" sz="1400" dirty="0">
                <a:ea typeface="Roboto Mono" pitchFamily="2" charset="0"/>
              </a:rPr>
              <a:t>Call </a:t>
            </a:r>
            <a:r>
              <a:rPr lang="en-US" sz="1400" dirty="0" err="1">
                <a:ea typeface="Roboto Mono" pitchFamily="2" charset="0"/>
              </a:rPr>
              <a:t>trap_return</a:t>
            </a:r>
            <a:r>
              <a:rPr lang="en-US" sz="1400" dirty="0">
                <a:ea typeface="Roboto Mono" pitchFamily="2" charset="0"/>
              </a:rPr>
              <a:t> with user context of current process as argument.</a:t>
            </a:r>
          </a:p>
          <a:p>
            <a:pPr marL="285750" indent="-285750">
              <a:buFont typeface="Arial" panose="020B0604020202020204" pitchFamily="34" charset="0"/>
              <a:buChar char="•"/>
            </a:pPr>
            <a:endParaRPr lang="en-US" sz="1400" dirty="0">
              <a:ea typeface="Roboto Mono" pitchFamily="2" charset="0"/>
            </a:endParaRPr>
          </a:p>
        </p:txBody>
      </p:sp>
    </p:spTree>
    <p:extLst>
      <p:ext uri="{BB962C8B-B14F-4D97-AF65-F5344CB8AC3E}">
        <p14:creationId xmlns:p14="http://schemas.microsoft.com/office/powerpoint/2010/main" val="181303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328">
            <a:extLst>
              <a:ext uri="{FF2B5EF4-FFF2-40B4-BE49-F238E27FC236}">
                <a16:creationId xmlns:a16="http://schemas.microsoft.com/office/drawing/2014/main" id="{3761253A-30E5-7B49-978A-D7AC99CE491E}"/>
              </a:ext>
            </a:extLst>
          </p:cNvPr>
          <p:cNvGrpSpPr/>
          <p:nvPr/>
        </p:nvGrpSpPr>
        <p:grpSpPr>
          <a:xfrm>
            <a:off x="311499" y="400256"/>
            <a:ext cx="10902461" cy="6338803"/>
            <a:chOff x="311499" y="239488"/>
            <a:chExt cx="10902461" cy="6338803"/>
          </a:xfrm>
        </p:grpSpPr>
        <p:sp>
          <p:nvSpPr>
            <p:cNvPr id="2" name="Rounded Rectangle 1">
              <a:extLst>
                <a:ext uri="{FF2B5EF4-FFF2-40B4-BE49-F238E27FC236}">
                  <a16:creationId xmlns:a16="http://schemas.microsoft.com/office/drawing/2014/main" id="{C6FD30DD-99BE-B94A-AA73-3FCBC0B8232B}"/>
                </a:ext>
              </a:extLst>
            </p:cNvPr>
            <p:cNvSpPr/>
            <p:nvPr/>
          </p:nvSpPr>
          <p:spPr>
            <a:xfrm>
              <a:off x="3456632"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1</a:t>
              </a:r>
            </a:p>
          </p:txBody>
        </p:sp>
        <p:grpSp>
          <p:nvGrpSpPr>
            <p:cNvPr id="46" name="Group 45">
              <a:extLst>
                <a:ext uri="{FF2B5EF4-FFF2-40B4-BE49-F238E27FC236}">
                  <a16:creationId xmlns:a16="http://schemas.microsoft.com/office/drawing/2014/main" id="{2D2E7708-D3ED-4142-A88A-523D80EB4A1F}"/>
                </a:ext>
              </a:extLst>
            </p:cNvPr>
            <p:cNvGrpSpPr/>
            <p:nvPr/>
          </p:nvGrpSpPr>
          <p:grpSpPr>
            <a:xfrm>
              <a:off x="2522976" y="908709"/>
              <a:ext cx="3907969" cy="684770"/>
              <a:chOff x="2737757" y="1500742"/>
              <a:chExt cx="5668188" cy="684770"/>
            </a:xfrm>
          </p:grpSpPr>
          <p:sp>
            <p:nvSpPr>
              <p:cNvPr id="40" name="Rounded Rectangle 39">
                <a:extLst>
                  <a:ext uri="{FF2B5EF4-FFF2-40B4-BE49-F238E27FC236}">
                    <a16:creationId xmlns:a16="http://schemas.microsoft.com/office/drawing/2014/main" id="{05E200C0-7874-4044-B57B-E8BAAA6E4AEA}"/>
                  </a:ext>
                </a:extLst>
              </p:cNvPr>
              <p:cNvSpPr/>
              <p:nvPr/>
            </p:nvSpPr>
            <p:spPr>
              <a:xfrm>
                <a:off x="2737757" y="1500742"/>
                <a:ext cx="5668188" cy="68477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DCF01BD5-6300-C34B-90C3-08BF51924847}"/>
                  </a:ext>
                </a:extLst>
              </p:cNvPr>
              <p:cNvSpPr/>
              <p:nvPr/>
            </p:nvSpPr>
            <p:spPr>
              <a:xfrm>
                <a:off x="3456633"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sys_puts</a:t>
                </a:r>
                <a:endParaRPr lang="en-US" sz="1400" dirty="0">
                  <a:solidFill>
                    <a:schemeClr val="tx1"/>
                  </a:solidFill>
                </a:endParaRPr>
              </a:p>
            </p:txBody>
          </p:sp>
          <p:sp>
            <p:nvSpPr>
              <p:cNvPr id="6" name="Rounded Rectangle 5">
                <a:extLst>
                  <a:ext uri="{FF2B5EF4-FFF2-40B4-BE49-F238E27FC236}">
                    <a16:creationId xmlns:a16="http://schemas.microsoft.com/office/drawing/2014/main" id="{297F42C1-D416-8144-A96D-55719FEAF495}"/>
                  </a:ext>
                </a:extLst>
              </p:cNvPr>
              <p:cNvSpPr/>
              <p:nvPr/>
            </p:nvSpPr>
            <p:spPr>
              <a:xfrm>
                <a:off x="5086141"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sys_spawn</a:t>
                </a:r>
                <a:endParaRPr lang="en-US" sz="1400" dirty="0">
                  <a:solidFill>
                    <a:schemeClr val="tx1"/>
                  </a:solidFill>
                </a:endParaRPr>
              </a:p>
            </p:txBody>
          </p:sp>
          <p:sp>
            <p:nvSpPr>
              <p:cNvPr id="7" name="Rounded Rectangle 6">
                <a:extLst>
                  <a:ext uri="{FF2B5EF4-FFF2-40B4-BE49-F238E27FC236}">
                    <a16:creationId xmlns:a16="http://schemas.microsoft.com/office/drawing/2014/main" id="{BFA22B94-D6D7-EA4C-93F7-2D4253266871}"/>
                  </a:ext>
                </a:extLst>
              </p:cNvPr>
              <p:cNvSpPr/>
              <p:nvPr/>
            </p:nvSpPr>
            <p:spPr>
              <a:xfrm>
                <a:off x="6715649" y="1740039"/>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sys_yield</a:t>
                </a:r>
                <a:endParaRPr lang="en-US" sz="1400" dirty="0">
                  <a:solidFill>
                    <a:schemeClr val="tx1"/>
                  </a:solidFill>
                </a:endParaRPr>
              </a:p>
            </p:txBody>
          </p:sp>
        </p:grpSp>
        <p:sp>
          <p:nvSpPr>
            <p:cNvPr id="8" name="Rounded Rectangle 7">
              <a:extLst>
                <a:ext uri="{FF2B5EF4-FFF2-40B4-BE49-F238E27FC236}">
                  <a16:creationId xmlns:a16="http://schemas.microsoft.com/office/drawing/2014/main" id="{69F60E53-9A2A-0147-8C4C-1B263333624E}"/>
                </a:ext>
              </a:extLst>
            </p:cNvPr>
            <p:cNvSpPr/>
            <p:nvPr/>
          </p:nvSpPr>
          <p:spPr>
            <a:xfrm>
              <a:off x="5086141"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2</a:t>
              </a:r>
            </a:p>
          </p:txBody>
        </p:sp>
        <p:sp>
          <p:nvSpPr>
            <p:cNvPr id="19" name="Rectangle 18">
              <a:extLst>
                <a:ext uri="{FF2B5EF4-FFF2-40B4-BE49-F238E27FC236}">
                  <a16:creationId xmlns:a16="http://schemas.microsoft.com/office/drawing/2014/main" id="{B5F280D5-7BB9-7E41-A3CB-1AA844460A10}"/>
                </a:ext>
              </a:extLst>
            </p:cNvPr>
            <p:cNvSpPr/>
            <p:nvPr/>
          </p:nvSpPr>
          <p:spPr>
            <a:xfrm>
              <a:off x="2825261" y="1840515"/>
              <a:ext cx="5968721" cy="723482"/>
            </a:xfrm>
            <a:prstGeom prst="rect">
              <a:avLst/>
            </a:prstGeom>
            <a:solidFill>
              <a:schemeClr val="bg2">
                <a:lumMod val="75000"/>
              </a:schemeClr>
            </a:solid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Elbow Connector 20">
              <a:extLst>
                <a:ext uri="{FF2B5EF4-FFF2-40B4-BE49-F238E27FC236}">
                  <a16:creationId xmlns:a16="http://schemas.microsoft.com/office/drawing/2014/main" id="{1B283EA2-ED0E-8E47-A24C-3F93AA92F9EA}"/>
                </a:ext>
              </a:extLst>
            </p:cNvPr>
            <p:cNvCxnSpPr>
              <a:cxnSpLocks/>
              <a:stCxn id="3" idx="2"/>
              <a:endCxn id="280" idx="0"/>
            </p:cNvCxnSpPr>
            <p:nvPr/>
          </p:nvCxnSpPr>
          <p:spPr>
            <a:xfrm rot="16200000" flipH="1">
              <a:off x="4363154" y="573570"/>
              <a:ext cx="600734" cy="229220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B86FE81-E54C-C444-ADEE-212C2490EA79}"/>
                </a:ext>
              </a:extLst>
            </p:cNvPr>
            <p:cNvCxnSpPr>
              <a:cxnSpLocks/>
              <a:stCxn id="6" idx="2"/>
              <a:endCxn id="280" idx="0"/>
            </p:cNvCxnSpPr>
            <p:nvPr/>
          </p:nvCxnSpPr>
          <p:spPr>
            <a:xfrm rot="16200000" flipH="1">
              <a:off x="4924891" y="1135307"/>
              <a:ext cx="600734" cy="116873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749A7DBD-926C-274C-9A32-00DC443D6748}"/>
                </a:ext>
              </a:extLst>
            </p:cNvPr>
            <p:cNvCxnSpPr>
              <a:cxnSpLocks/>
              <a:stCxn id="7" idx="2"/>
              <a:endCxn id="280" idx="0"/>
            </p:cNvCxnSpPr>
            <p:nvPr/>
          </p:nvCxnSpPr>
          <p:spPr>
            <a:xfrm rot="16200000" flipH="1">
              <a:off x="5490815" y="1701231"/>
              <a:ext cx="592360" cy="45255"/>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0DAD6-F4C7-6D45-BC89-80F8494946FE}"/>
                </a:ext>
              </a:extLst>
            </p:cNvPr>
            <p:cNvCxnSpPr>
              <a:cxnSpLocks/>
              <a:stCxn id="19" idx="1"/>
            </p:cNvCxnSpPr>
            <p:nvPr/>
          </p:nvCxnSpPr>
          <p:spPr>
            <a:xfrm flipH="1">
              <a:off x="311499" y="2202256"/>
              <a:ext cx="251376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AAF2BA-1A8D-1D4A-81F7-EAEA46C47D3F}"/>
                </a:ext>
              </a:extLst>
            </p:cNvPr>
            <p:cNvCxnSpPr>
              <a:cxnSpLocks/>
              <a:endCxn id="19" idx="3"/>
            </p:cNvCxnSpPr>
            <p:nvPr/>
          </p:nvCxnSpPr>
          <p:spPr>
            <a:xfrm flipH="1">
              <a:off x="8793982" y="2202256"/>
              <a:ext cx="241997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1516E2-33EB-DE49-9A39-2BFF379F4A8F}"/>
                </a:ext>
              </a:extLst>
            </p:cNvPr>
            <p:cNvSpPr txBox="1"/>
            <p:nvPr/>
          </p:nvSpPr>
          <p:spPr>
            <a:xfrm>
              <a:off x="960099" y="1062163"/>
              <a:ext cx="1135247" cy="369332"/>
            </a:xfrm>
            <a:prstGeom prst="rect">
              <a:avLst/>
            </a:prstGeom>
            <a:noFill/>
          </p:spPr>
          <p:txBody>
            <a:bodyPr wrap="none" rtlCol="0">
              <a:spAutoFit/>
            </a:bodyPr>
            <a:lstStyle/>
            <a:p>
              <a:r>
                <a:rPr lang="en-US" b="1" dirty="0"/>
                <a:t>User Land</a:t>
              </a:r>
            </a:p>
          </p:txBody>
        </p:sp>
        <p:sp>
          <p:nvSpPr>
            <p:cNvPr id="48" name="Rounded Rectangle 47">
              <a:extLst>
                <a:ext uri="{FF2B5EF4-FFF2-40B4-BE49-F238E27FC236}">
                  <a16:creationId xmlns:a16="http://schemas.microsoft.com/office/drawing/2014/main" id="{34500118-AE14-B947-85B3-062485E5DF59}"/>
                </a:ext>
              </a:extLst>
            </p:cNvPr>
            <p:cNvSpPr/>
            <p:nvPr/>
          </p:nvSpPr>
          <p:spPr>
            <a:xfrm>
              <a:off x="2533024" y="2902340"/>
              <a:ext cx="6733231" cy="617969"/>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9203CA75-C07E-BD44-91A4-B650F3C355D1}"/>
                </a:ext>
              </a:extLst>
            </p:cNvPr>
            <p:cNvSpPr/>
            <p:nvPr/>
          </p:nvSpPr>
          <p:spPr>
            <a:xfrm>
              <a:off x="2753258"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Syscall</a:t>
              </a:r>
              <a:r>
                <a:rPr lang="en-US" sz="1400" dirty="0">
                  <a:solidFill>
                    <a:schemeClr val="tx1"/>
                  </a:solidFill>
                </a:rPr>
                <a:t> Handler</a:t>
              </a:r>
            </a:p>
          </p:txBody>
        </p:sp>
        <p:sp>
          <p:nvSpPr>
            <p:cNvPr id="50" name="Rounded Rectangle 49">
              <a:extLst>
                <a:ext uri="{FF2B5EF4-FFF2-40B4-BE49-F238E27FC236}">
                  <a16:creationId xmlns:a16="http://schemas.microsoft.com/office/drawing/2014/main" id="{3627EDAF-0242-D740-981E-46C82AE0C387}"/>
                </a:ext>
              </a:extLst>
            </p:cNvPr>
            <p:cNvSpPr/>
            <p:nvPr/>
          </p:nvSpPr>
          <p:spPr>
            <a:xfrm>
              <a:off x="4382766"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Divide by zero</a:t>
              </a:r>
            </a:p>
          </p:txBody>
        </p:sp>
        <p:sp>
          <p:nvSpPr>
            <p:cNvPr id="51" name="Rounded Rectangle 50">
              <a:extLst>
                <a:ext uri="{FF2B5EF4-FFF2-40B4-BE49-F238E27FC236}">
                  <a16:creationId xmlns:a16="http://schemas.microsoft.com/office/drawing/2014/main" id="{9F2238D8-C713-1F44-9A2E-D7FCA04853ED}"/>
                </a:ext>
              </a:extLst>
            </p:cNvPr>
            <p:cNvSpPr/>
            <p:nvPr/>
          </p:nvSpPr>
          <p:spPr>
            <a:xfrm>
              <a:off x="6012274" y="3084832"/>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Page fault</a:t>
              </a:r>
            </a:p>
          </p:txBody>
        </p:sp>
        <p:sp>
          <p:nvSpPr>
            <p:cNvPr id="57" name="TextBox 56">
              <a:extLst>
                <a:ext uri="{FF2B5EF4-FFF2-40B4-BE49-F238E27FC236}">
                  <a16:creationId xmlns:a16="http://schemas.microsoft.com/office/drawing/2014/main" id="{FCE855B9-DB6F-C946-A4FC-63E24FFD7EDE}"/>
                </a:ext>
              </a:extLst>
            </p:cNvPr>
            <p:cNvSpPr txBox="1"/>
            <p:nvPr/>
          </p:nvSpPr>
          <p:spPr>
            <a:xfrm>
              <a:off x="2533024" y="908710"/>
              <a:ext cx="877163" cy="261610"/>
            </a:xfrm>
            <a:prstGeom prst="rect">
              <a:avLst/>
            </a:prstGeom>
            <a:noFill/>
          </p:spPr>
          <p:txBody>
            <a:bodyPr wrap="none" rtlCol="0">
              <a:spAutoFit/>
            </a:bodyPr>
            <a:lstStyle/>
            <a:p>
              <a:r>
                <a:rPr lang="en-US" sz="1100" dirty="0"/>
                <a:t>User Library</a:t>
              </a:r>
            </a:p>
          </p:txBody>
        </p:sp>
        <p:sp>
          <p:nvSpPr>
            <p:cNvPr id="58" name="TextBox 57">
              <a:extLst>
                <a:ext uri="{FF2B5EF4-FFF2-40B4-BE49-F238E27FC236}">
                  <a16:creationId xmlns:a16="http://schemas.microsoft.com/office/drawing/2014/main" id="{3F74C709-274D-4E48-9443-10C40A699827}"/>
                </a:ext>
              </a:extLst>
            </p:cNvPr>
            <p:cNvSpPr txBox="1"/>
            <p:nvPr/>
          </p:nvSpPr>
          <p:spPr>
            <a:xfrm>
              <a:off x="9244519" y="3068209"/>
              <a:ext cx="1534972" cy="307777"/>
            </a:xfrm>
            <a:prstGeom prst="rect">
              <a:avLst/>
            </a:prstGeom>
            <a:noFill/>
          </p:spPr>
          <p:txBody>
            <a:bodyPr wrap="none" rtlCol="0">
              <a:spAutoFit/>
            </a:bodyPr>
            <a:lstStyle/>
            <a:p>
              <a:r>
                <a:rPr lang="en-US" sz="1400" dirty="0"/>
                <a:t>Interrupt Handlers</a:t>
              </a:r>
            </a:p>
          </p:txBody>
        </p:sp>
        <p:sp>
          <p:nvSpPr>
            <p:cNvPr id="59" name="TextBox 58">
              <a:extLst>
                <a:ext uri="{FF2B5EF4-FFF2-40B4-BE49-F238E27FC236}">
                  <a16:creationId xmlns:a16="http://schemas.microsoft.com/office/drawing/2014/main" id="{D2640064-0FF5-2546-A615-9F47BC334940}"/>
                </a:ext>
              </a:extLst>
            </p:cNvPr>
            <p:cNvSpPr txBox="1"/>
            <p:nvPr/>
          </p:nvSpPr>
          <p:spPr>
            <a:xfrm>
              <a:off x="960099" y="2603686"/>
              <a:ext cx="1310615" cy="369332"/>
            </a:xfrm>
            <a:prstGeom prst="rect">
              <a:avLst/>
            </a:prstGeom>
            <a:noFill/>
          </p:spPr>
          <p:txBody>
            <a:bodyPr wrap="none" rtlCol="0">
              <a:spAutoFit/>
            </a:bodyPr>
            <a:lstStyle/>
            <a:p>
              <a:r>
                <a:rPr lang="en-US" b="1" dirty="0"/>
                <a:t>Kernel Land</a:t>
              </a:r>
            </a:p>
          </p:txBody>
        </p:sp>
        <p:sp>
          <p:nvSpPr>
            <p:cNvPr id="68" name="Rounded Rectangle 67">
              <a:extLst>
                <a:ext uri="{FF2B5EF4-FFF2-40B4-BE49-F238E27FC236}">
                  <a16:creationId xmlns:a16="http://schemas.microsoft.com/office/drawing/2014/main" id="{AAE81463-157A-1440-B067-39582DF12D9A}"/>
                </a:ext>
              </a:extLst>
            </p:cNvPr>
            <p:cNvSpPr/>
            <p:nvPr/>
          </p:nvSpPr>
          <p:spPr>
            <a:xfrm>
              <a:off x="5086141" y="3737634"/>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_</a:t>
              </a:r>
              <a:r>
                <a:rPr lang="en-US" sz="1400" dirty="0" err="1">
                  <a:solidFill>
                    <a:schemeClr val="tx1"/>
                  </a:solidFill>
                </a:rPr>
                <a:t>alltraps</a:t>
              </a:r>
              <a:endParaRPr lang="en-US" sz="1400" dirty="0">
                <a:solidFill>
                  <a:schemeClr val="tx1"/>
                </a:solidFill>
              </a:endParaRPr>
            </a:p>
          </p:txBody>
        </p:sp>
        <p:sp>
          <p:nvSpPr>
            <p:cNvPr id="96" name="Rounded Rectangle 95">
              <a:extLst>
                <a:ext uri="{FF2B5EF4-FFF2-40B4-BE49-F238E27FC236}">
                  <a16:creationId xmlns:a16="http://schemas.microsoft.com/office/drawing/2014/main" id="{4454B1D6-A885-0C41-880D-F4D46B7EF6CF}"/>
                </a:ext>
              </a:extLst>
            </p:cNvPr>
            <p:cNvSpPr/>
            <p:nvPr/>
          </p:nvSpPr>
          <p:spPr>
            <a:xfrm>
              <a:off x="5086141" y="4184445"/>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trap</a:t>
              </a:r>
            </a:p>
          </p:txBody>
        </p:sp>
        <p:cxnSp>
          <p:nvCxnSpPr>
            <p:cNvPr id="98" name="Straight Arrow Connector 97">
              <a:extLst>
                <a:ext uri="{FF2B5EF4-FFF2-40B4-BE49-F238E27FC236}">
                  <a16:creationId xmlns:a16="http://schemas.microsoft.com/office/drawing/2014/main" id="{961B7A43-16FC-584B-91B5-80AEE3A568A7}"/>
                </a:ext>
              </a:extLst>
            </p:cNvPr>
            <p:cNvCxnSpPr>
              <a:stCxn id="68" idx="2"/>
              <a:endCxn id="96" idx="0"/>
            </p:cNvCxnSpPr>
            <p:nvPr/>
          </p:nvCxnSpPr>
          <p:spPr>
            <a:xfrm>
              <a:off x="5809623" y="4017307"/>
              <a:ext cx="0" cy="16713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2CEE652E-B2EC-6140-A02E-A06B2F71007D}"/>
                </a:ext>
              </a:extLst>
            </p:cNvPr>
            <p:cNvSpPr/>
            <p:nvPr/>
          </p:nvSpPr>
          <p:spPr>
            <a:xfrm>
              <a:off x="2371409"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Exceptions</a:t>
              </a:r>
            </a:p>
          </p:txBody>
        </p:sp>
        <p:sp>
          <p:nvSpPr>
            <p:cNvPr id="112" name="Rounded Rectangle 111">
              <a:extLst>
                <a:ext uri="{FF2B5EF4-FFF2-40B4-BE49-F238E27FC236}">
                  <a16:creationId xmlns:a16="http://schemas.microsoft.com/office/drawing/2014/main" id="{A3EE9CD4-4955-2F4F-BB71-78D62CF9A687}"/>
                </a:ext>
              </a:extLst>
            </p:cNvPr>
            <p:cNvSpPr/>
            <p:nvPr/>
          </p:nvSpPr>
          <p:spPr>
            <a:xfrm>
              <a:off x="4116336"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Interrupts</a:t>
              </a:r>
            </a:p>
          </p:txBody>
        </p:sp>
        <p:grpSp>
          <p:nvGrpSpPr>
            <p:cNvPr id="203" name="Group 202">
              <a:extLst>
                <a:ext uri="{FF2B5EF4-FFF2-40B4-BE49-F238E27FC236}">
                  <a16:creationId xmlns:a16="http://schemas.microsoft.com/office/drawing/2014/main" id="{08E260A6-0649-1C41-BC22-7CECF71C69B3}"/>
                </a:ext>
              </a:extLst>
            </p:cNvPr>
            <p:cNvGrpSpPr/>
            <p:nvPr/>
          </p:nvGrpSpPr>
          <p:grpSpPr>
            <a:xfrm>
              <a:off x="5925040" y="4667939"/>
              <a:ext cx="4833258" cy="957897"/>
              <a:chOff x="6641960" y="4965551"/>
              <a:chExt cx="4833258" cy="957897"/>
            </a:xfrm>
          </p:grpSpPr>
          <p:sp>
            <p:nvSpPr>
              <p:cNvPr id="113" name="Rounded Rectangle 112">
                <a:extLst>
                  <a:ext uri="{FF2B5EF4-FFF2-40B4-BE49-F238E27FC236}">
                    <a16:creationId xmlns:a16="http://schemas.microsoft.com/office/drawing/2014/main" id="{F3EF806B-4A4B-F44C-9122-0DCFB7DAFF00}"/>
                  </a:ext>
                </a:extLst>
              </p:cNvPr>
              <p:cNvSpPr/>
              <p:nvPr/>
            </p:nvSpPr>
            <p:spPr>
              <a:xfrm>
                <a:off x="6641960" y="4965551"/>
                <a:ext cx="4833258" cy="957897"/>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3" name="Rounded Rectangle 122">
                <a:extLst>
                  <a:ext uri="{FF2B5EF4-FFF2-40B4-BE49-F238E27FC236}">
                    <a16:creationId xmlns:a16="http://schemas.microsoft.com/office/drawing/2014/main" id="{9298E6B3-F95B-AB4E-B7E2-EECF37928010}"/>
                  </a:ext>
                </a:extLst>
              </p:cNvPr>
              <p:cNvSpPr/>
              <p:nvPr/>
            </p:nvSpPr>
            <p:spPr>
              <a:xfrm>
                <a:off x="6724858"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puts</a:t>
                </a:r>
              </a:p>
            </p:txBody>
          </p:sp>
          <p:sp>
            <p:nvSpPr>
              <p:cNvPr id="124" name="Rounded Rectangle 123">
                <a:extLst>
                  <a:ext uri="{FF2B5EF4-FFF2-40B4-BE49-F238E27FC236}">
                    <a16:creationId xmlns:a16="http://schemas.microsoft.com/office/drawing/2014/main" id="{FADFA812-5ADB-1943-8B5B-C9D628D2C3EF}"/>
                  </a:ext>
                </a:extLst>
              </p:cNvPr>
              <p:cNvSpPr/>
              <p:nvPr/>
            </p:nvSpPr>
            <p:spPr>
              <a:xfrm>
                <a:off x="9923584"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yield</a:t>
                </a:r>
              </a:p>
            </p:txBody>
          </p:sp>
          <p:sp>
            <p:nvSpPr>
              <p:cNvPr id="125" name="Rounded Rectangle 124">
                <a:extLst>
                  <a:ext uri="{FF2B5EF4-FFF2-40B4-BE49-F238E27FC236}">
                    <a16:creationId xmlns:a16="http://schemas.microsoft.com/office/drawing/2014/main" id="{DF7D870D-27C5-8B45-AAE8-8C124DC99FCA}"/>
                  </a:ext>
                </a:extLst>
              </p:cNvPr>
              <p:cNvSpPr/>
              <p:nvPr/>
            </p:nvSpPr>
            <p:spPr>
              <a:xfrm>
                <a:off x="8324221" y="5521573"/>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spawn</a:t>
                </a:r>
              </a:p>
            </p:txBody>
          </p:sp>
          <p:sp>
            <p:nvSpPr>
              <p:cNvPr id="149" name="TextBox 148">
                <a:extLst>
                  <a:ext uri="{FF2B5EF4-FFF2-40B4-BE49-F238E27FC236}">
                    <a16:creationId xmlns:a16="http://schemas.microsoft.com/office/drawing/2014/main" id="{F9EC6529-B136-7440-B1C1-D9039E8D8E47}"/>
                  </a:ext>
                </a:extLst>
              </p:cNvPr>
              <p:cNvSpPr txBox="1"/>
              <p:nvPr/>
            </p:nvSpPr>
            <p:spPr>
              <a:xfrm>
                <a:off x="8663077" y="5019514"/>
                <a:ext cx="769250" cy="307777"/>
              </a:xfrm>
              <a:prstGeom prst="rect">
                <a:avLst/>
              </a:prstGeom>
              <a:noFill/>
              <a:ln>
                <a:solidFill>
                  <a:schemeClr val="accent6">
                    <a:lumMod val="40000"/>
                    <a:lumOff val="60000"/>
                  </a:schemeClr>
                </a:solidFill>
              </a:ln>
            </p:spPr>
            <p:txBody>
              <a:bodyPr wrap="none" rtlCol="0">
                <a:spAutoFit/>
              </a:bodyPr>
              <a:lstStyle/>
              <a:p>
                <a:r>
                  <a:rPr lang="en-US" sz="1400" dirty="0"/>
                  <a:t>Sys calls</a:t>
                </a:r>
                <a:endParaRPr lang="en-US" dirty="0"/>
              </a:p>
            </p:txBody>
          </p:sp>
          <p:grpSp>
            <p:nvGrpSpPr>
              <p:cNvPr id="163" name="Group 162">
                <a:extLst>
                  <a:ext uri="{FF2B5EF4-FFF2-40B4-BE49-F238E27FC236}">
                    <a16:creationId xmlns:a16="http://schemas.microsoft.com/office/drawing/2014/main" id="{AC24C2F1-2E24-7445-94C4-469896300FE6}"/>
                  </a:ext>
                </a:extLst>
              </p:cNvPr>
              <p:cNvGrpSpPr/>
              <p:nvPr/>
            </p:nvGrpSpPr>
            <p:grpSpPr>
              <a:xfrm>
                <a:off x="7448341" y="5327290"/>
                <a:ext cx="3198726" cy="194283"/>
                <a:chOff x="7448341" y="5327290"/>
                <a:chExt cx="3198726" cy="194283"/>
              </a:xfrm>
            </p:grpSpPr>
            <p:cxnSp>
              <p:nvCxnSpPr>
                <p:cNvPr id="153" name="Straight Arrow Connector 152">
                  <a:extLst>
                    <a:ext uri="{FF2B5EF4-FFF2-40B4-BE49-F238E27FC236}">
                      <a16:creationId xmlns:a16="http://schemas.microsoft.com/office/drawing/2014/main" id="{431C2130-CE34-E340-85EA-6FBC641DD7C7}"/>
                    </a:ext>
                  </a:extLst>
                </p:cNvPr>
                <p:cNvCxnSpPr>
                  <a:stCxn id="149" idx="2"/>
                  <a:endCxn id="125" idx="0"/>
                </p:cNvCxnSpPr>
                <p:nvPr/>
              </p:nvCxnSpPr>
              <p:spPr>
                <a:xfrm>
                  <a:off x="9047702" y="5327291"/>
                  <a:ext cx="1" cy="19428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1FEEE80-DECB-6F4E-A163-D4EBF132B3DC}"/>
                    </a:ext>
                  </a:extLst>
                </p:cNvPr>
                <p:cNvCxnSpPr>
                  <a:stCxn id="149" idx="2"/>
                  <a:endCxn id="123" idx="0"/>
                </p:cNvCxnSpPr>
                <p:nvPr/>
              </p:nvCxnSpPr>
              <p:spPr>
                <a:xfrm rot="5400000">
                  <a:off x="8150881" y="4624750"/>
                  <a:ext cx="194281" cy="1599362"/>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D5DA980-C162-2F4F-A6DE-9DFFD6CC6D6F}"/>
                    </a:ext>
                  </a:extLst>
                </p:cNvPr>
                <p:cNvCxnSpPr>
                  <a:stCxn id="149" idx="2"/>
                  <a:endCxn id="124" idx="0"/>
                </p:cNvCxnSpPr>
                <p:nvPr/>
              </p:nvCxnSpPr>
              <p:spPr>
                <a:xfrm rot="16200000" flipH="1">
                  <a:off x="9750244" y="4624749"/>
                  <a:ext cx="194281" cy="1599364"/>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4" name="Rounded Rectangle 163">
              <a:extLst>
                <a:ext uri="{FF2B5EF4-FFF2-40B4-BE49-F238E27FC236}">
                  <a16:creationId xmlns:a16="http://schemas.microsoft.com/office/drawing/2014/main" id="{233D88EE-EAA8-A543-829F-BA71939157B3}"/>
                </a:ext>
              </a:extLst>
            </p:cNvPr>
            <p:cNvSpPr/>
            <p:nvPr/>
          </p:nvSpPr>
          <p:spPr>
            <a:xfrm>
              <a:off x="5096331" y="5892313"/>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proc_start_user</a:t>
              </a:r>
              <a:endParaRPr lang="en-US" sz="1400" dirty="0">
                <a:solidFill>
                  <a:schemeClr val="tx1"/>
                </a:solidFill>
              </a:endParaRPr>
            </a:p>
          </p:txBody>
        </p:sp>
        <p:sp>
          <p:nvSpPr>
            <p:cNvPr id="174" name="Rounded Rectangle 173">
              <a:extLst>
                <a:ext uri="{FF2B5EF4-FFF2-40B4-BE49-F238E27FC236}">
                  <a16:creationId xmlns:a16="http://schemas.microsoft.com/office/drawing/2014/main" id="{C8DC9302-53E3-8D4F-8072-23C2D220C024}"/>
                </a:ext>
              </a:extLst>
            </p:cNvPr>
            <p:cNvSpPr/>
            <p:nvPr/>
          </p:nvSpPr>
          <p:spPr>
            <a:xfrm>
              <a:off x="5092492" y="6298618"/>
              <a:ext cx="1446963" cy="279673"/>
            </a:xfrm>
            <a:prstGeom prst="roundRect">
              <a:avLst/>
            </a:prstGeom>
            <a:solidFill>
              <a:schemeClr val="accent6">
                <a:lumMod val="60000"/>
                <a:lumOff val="40000"/>
              </a:schemeClr>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trap_return</a:t>
              </a:r>
              <a:endParaRPr lang="en-US" sz="1400" dirty="0">
                <a:solidFill>
                  <a:schemeClr val="tx1"/>
                </a:solidFill>
              </a:endParaRPr>
            </a:p>
          </p:txBody>
        </p:sp>
        <p:cxnSp>
          <p:nvCxnSpPr>
            <p:cNvPr id="176" name="Straight Arrow Connector 175">
              <a:extLst>
                <a:ext uri="{FF2B5EF4-FFF2-40B4-BE49-F238E27FC236}">
                  <a16:creationId xmlns:a16="http://schemas.microsoft.com/office/drawing/2014/main" id="{DBB328BE-FF7F-6846-AB06-2FBF9EF14D72}"/>
                </a:ext>
              </a:extLst>
            </p:cNvPr>
            <p:cNvCxnSpPr>
              <a:stCxn id="164" idx="2"/>
              <a:endCxn id="174" idx="0"/>
            </p:cNvCxnSpPr>
            <p:nvPr/>
          </p:nvCxnSpPr>
          <p:spPr>
            <a:xfrm flipH="1">
              <a:off x="5815974" y="6171986"/>
              <a:ext cx="3839" cy="12663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06582608-79EE-2F48-B48E-5435F0C6D0F0}"/>
                </a:ext>
              </a:extLst>
            </p:cNvPr>
            <p:cNvGrpSpPr/>
            <p:nvPr/>
          </p:nvGrpSpPr>
          <p:grpSpPr>
            <a:xfrm>
              <a:off x="4180114" y="239489"/>
              <a:ext cx="1629508" cy="6198967"/>
              <a:chOff x="4180114" y="239489"/>
              <a:chExt cx="1629508" cy="6198967"/>
            </a:xfrm>
          </p:grpSpPr>
          <p:cxnSp>
            <p:nvCxnSpPr>
              <p:cNvPr id="179" name="Elbow Connector 178">
                <a:extLst>
                  <a:ext uri="{FF2B5EF4-FFF2-40B4-BE49-F238E27FC236}">
                    <a16:creationId xmlns:a16="http://schemas.microsoft.com/office/drawing/2014/main" id="{F296AEA8-F5E1-9D49-A550-1FF5E7662606}"/>
                  </a:ext>
                </a:extLst>
              </p:cNvPr>
              <p:cNvCxnSpPr>
                <a:cxnSpLocks/>
                <a:stCxn id="174" idx="1"/>
                <a:endCxn id="2" idx="0"/>
              </p:cNvCxnSpPr>
              <p:nvPr/>
            </p:nvCxnSpPr>
            <p:spPr>
              <a:xfrm rot="10800000">
                <a:off x="4180114" y="239489"/>
                <a:ext cx="912378" cy="6198967"/>
              </a:xfrm>
              <a:prstGeom prst="bentConnector4">
                <a:avLst>
                  <a:gd name="adj1" fmla="val 472913"/>
                  <a:gd name="adj2" fmla="val 1036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a:extLst>
                  <a:ext uri="{FF2B5EF4-FFF2-40B4-BE49-F238E27FC236}">
                    <a16:creationId xmlns:a16="http://schemas.microsoft.com/office/drawing/2014/main" id="{E290515F-B09C-3B4E-BB10-35B98C56D2D0}"/>
                  </a:ext>
                </a:extLst>
              </p:cNvPr>
              <p:cNvCxnSpPr>
                <a:stCxn id="174" idx="1"/>
                <a:endCxn id="8" idx="0"/>
              </p:cNvCxnSpPr>
              <p:nvPr/>
            </p:nvCxnSpPr>
            <p:spPr>
              <a:xfrm rot="10800000" flipH="1">
                <a:off x="5092491" y="239489"/>
                <a:ext cx="717131" cy="6198967"/>
              </a:xfrm>
              <a:prstGeom prst="bentConnector4">
                <a:avLst>
                  <a:gd name="adj1" fmla="val -601645"/>
                  <a:gd name="adj2" fmla="val 103688"/>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73777E52-F0C8-3D4D-B90D-72620C8F8C60}"/>
                </a:ext>
              </a:extLst>
            </p:cNvPr>
            <p:cNvGrpSpPr/>
            <p:nvPr/>
          </p:nvGrpSpPr>
          <p:grpSpPr>
            <a:xfrm>
              <a:off x="3094891" y="5054311"/>
              <a:ext cx="5246779" cy="838002"/>
              <a:chOff x="3094891" y="5054311"/>
              <a:chExt cx="5246779" cy="838002"/>
            </a:xfrm>
          </p:grpSpPr>
          <p:cxnSp>
            <p:nvCxnSpPr>
              <p:cNvPr id="168" name="Elbow Connector 167">
                <a:extLst>
                  <a:ext uri="{FF2B5EF4-FFF2-40B4-BE49-F238E27FC236}">
                    <a16:creationId xmlns:a16="http://schemas.microsoft.com/office/drawing/2014/main" id="{E56ED7EA-BC8B-F342-A1A9-39EE63B1B896}"/>
                  </a:ext>
                </a:extLst>
              </p:cNvPr>
              <p:cNvCxnSpPr>
                <a:stCxn id="111" idx="2"/>
                <a:endCxn id="164" idx="0"/>
              </p:cNvCxnSpPr>
              <p:nvPr/>
            </p:nvCxnSpPr>
            <p:spPr>
              <a:xfrm rot="16200000" flipH="1">
                <a:off x="4038351" y="4110851"/>
                <a:ext cx="838002" cy="272492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18D7D4DC-97D1-ED4E-A74A-40BA74ABB960}"/>
                  </a:ext>
                </a:extLst>
              </p:cNvPr>
              <p:cNvCxnSpPr>
                <a:stCxn id="113" idx="2"/>
                <a:endCxn id="164" idx="0"/>
              </p:cNvCxnSpPr>
              <p:nvPr/>
            </p:nvCxnSpPr>
            <p:spPr>
              <a:xfrm rot="5400000">
                <a:off x="6947503" y="4498146"/>
                <a:ext cx="266477" cy="252185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3DDD8773-E45B-E24A-9E0A-981D863A5789}"/>
                  </a:ext>
                </a:extLst>
              </p:cNvPr>
              <p:cNvCxnSpPr>
                <a:stCxn id="112" idx="2"/>
                <a:endCxn id="164" idx="0"/>
              </p:cNvCxnSpPr>
              <p:nvPr/>
            </p:nvCxnSpPr>
            <p:spPr>
              <a:xfrm rot="16200000" flipH="1">
                <a:off x="4910814" y="4983314"/>
                <a:ext cx="838002" cy="979995"/>
              </a:xfrm>
              <a:prstGeom prst="bentConnector3">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2A840E9F-5A26-EE46-961C-E8B704AA921D}"/>
                </a:ext>
              </a:extLst>
            </p:cNvPr>
            <p:cNvGrpSpPr/>
            <p:nvPr/>
          </p:nvGrpSpPr>
          <p:grpSpPr>
            <a:xfrm>
              <a:off x="3094891" y="4464117"/>
              <a:ext cx="5246779" cy="310522"/>
              <a:chOff x="3094891" y="4464117"/>
              <a:chExt cx="5246779" cy="310522"/>
            </a:xfrm>
          </p:grpSpPr>
          <p:cxnSp>
            <p:nvCxnSpPr>
              <p:cNvPr id="117" name="Elbow Connector 116">
                <a:extLst>
                  <a:ext uri="{FF2B5EF4-FFF2-40B4-BE49-F238E27FC236}">
                    <a16:creationId xmlns:a16="http://schemas.microsoft.com/office/drawing/2014/main" id="{9EAF4548-BB85-4545-8027-DF215E34BBE2}"/>
                  </a:ext>
                </a:extLst>
              </p:cNvPr>
              <p:cNvCxnSpPr>
                <a:stCxn id="96" idx="2"/>
                <a:endCxn id="111" idx="0"/>
              </p:cNvCxnSpPr>
              <p:nvPr/>
            </p:nvCxnSpPr>
            <p:spPr>
              <a:xfrm rot="5400000">
                <a:off x="4296997" y="3262012"/>
                <a:ext cx="310520" cy="271473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5D910C09-70AE-2448-B762-48F14EB5DC45}"/>
                  </a:ext>
                </a:extLst>
              </p:cNvPr>
              <p:cNvCxnSpPr>
                <a:cxnSpLocks/>
                <a:stCxn id="96" idx="2"/>
                <a:endCxn id="113" idx="0"/>
              </p:cNvCxnSpPr>
              <p:nvPr/>
            </p:nvCxnSpPr>
            <p:spPr>
              <a:xfrm rot="16200000" flipH="1">
                <a:off x="6973736" y="3300005"/>
                <a:ext cx="203821" cy="253204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16206AD4-7D97-4545-ADF8-8636BFEF3511}"/>
                  </a:ext>
                </a:extLst>
              </p:cNvPr>
              <p:cNvCxnSpPr>
                <a:stCxn id="96" idx="2"/>
                <a:endCxn id="112" idx="0"/>
              </p:cNvCxnSpPr>
              <p:nvPr/>
            </p:nvCxnSpPr>
            <p:spPr>
              <a:xfrm rot="5400000">
                <a:off x="5169461" y="4134476"/>
                <a:ext cx="310520" cy="969805"/>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AD08992F-2806-5C4E-BADF-B8F6A67688DD}"/>
                </a:ext>
              </a:extLst>
            </p:cNvPr>
            <p:cNvGrpSpPr/>
            <p:nvPr/>
          </p:nvGrpSpPr>
          <p:grpSpPr>
            <a:xfrm>
              <a:off x="3517419" y="480646"/>
              <a:ext cx="2246950" cy="667359"/>
              <a:chOff x="3517419" y="480646"/>
              <a:chExt cx="2246950" cy="667359"/>
            </a:xfrm>
          </p:grpSpPr>
          <p:cxnSp>
            <p:nvCxnSpPr>
              <p:cNvPr id="12" name="Elbow Connector 11">
                <a:extLst>
                  <a:ext uri="{FF2B5EF4-FFF2-40B4-BE49-F238E27FC236}">
                    <a16:creationId xmlns:a16="http://schemas.microsoft.com/office/drawing/2014/main" id="{04FEBA1A-9B25-D541-90E6-5D8983ECAD19}"/>
                  </a:ext>
                </a:extLst>
              </p:cNvPr>
              <p:cNvCxnSpPr>
                <a:stCxn id="2" idx="2"/>
                <a:endCxn id="6" idx="0"/>
              </p:cNvCxnSpPr>
              <p:nvPr/>
            </p:nvCxnSpPr>
            <p:spPr>
              <a:xfrm rot="16200000" flipH="1">
                <a:off x="4081011" y="579749"/>
                <a:ext cx="658985" cy="460779"/>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966ADC8-2C26-0843-8A12-5AD7838DCBFA}"/>
                  </a:ext>
                </a:extLst>
              </p:cNvPr>
              <p:cNvCxnSpPr>
                <a:stCxn id="2" idx="2"/>
                <a:endCxn id="7" idx="0"/>
              </p:cNvCxnSpPr>
              <p:nvPr/>
            </p:nvCxnSpPr>
            <p:spPr>
              <a:xfrm rot="16200000" flipH="1">
                <a:off x="4638562" y="22199"/>
                <a:ext cx="667359" cy="158425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Elbow Connector 213">
                <a:extLst>
                  <a:ext uri="{FF2B5EF4-FFF2-40B4-BE49-F238E27FC236}">
                    <a16:creationId xmlns:a16="http://schemas.microsoft.com/office/drawing/2014/main" id="{90097368-D71C-0F45-BE7F-05557AC95D02}"/>
                  </a:ext>
                </a:extLst>
              </p:cNvPr>
              <p:cNvCxnSpPr>
                <a:stCxn id="2" idx="2"/>
                <a:endCxn id="3" idx="0"/>
              </p:cNvCxnSpPr>
              <p:nvPr/>
            </p:nvCxnSpPr>
            <p:spPr>
              <a:xfrm rot="5400000">
                <a:off x="3519274" y="478791"/>
                <a:ext cx="658985" cy="6626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3" name="Curved Connector 272">
              <a:extLst>
                <a:ext uri="{FF2B5EF4-FFF2-40B4-BE49-F238E27FC236}">
                  <a16:creationId xmlns:a16="http://schemas.microsoft.com/office/drawing/2014/main" id="{A191A688-F0C2-FE44-BD36-B24248C9071A}"/>
                </a:ext>
              </a:extLst>
            </p:cNvPr>
            <p:cNvCxnSpPr>
              <a:cxnSpLocks/>
              <a:stCxn id="280" idx="1"/>
              <a:endCxn id="49" idx="0"/>
            </p:cNvCxnSpPr>
            <p:nvPr/>
          </p:nvCxnSpPr>
          <p:spPr>
            <a:xfrm rot="10800000" flipV="1">
              <a:off x="3476740" y="2204704"/>
              <a:ext cx="1770806" cy="871753"/>
            </a:xfrm>
            <a:prstGeom prst="curvedConnector2">
              <a:avLst/>
            </a:prstGeom>
            <a:ln w="1905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0" name="TextBox 279">
              <a:extLst>
                <a:ext uri="{FF2B5EF4-FFF2-40B4-BE49-F238E27FC236}">
                  <a16:creationId xmlns:a16="http://schemas.microsoft.com/office/drawing/2014/main" id="{46A72E7F-B429-1646-81A5-5EA30413808B}"/>
                </a:ext>
              </a:extLst>
            </p:cNvPr>
            <p:cNvSpPr txBox="1"/>
            <p:nvPr/>
          </p:nvSpPr>
          <p:spPr>
            <a:xfrm>
              <a:off x="5247546" y="2020039"/>
              <a:ext cx="1124154" cy="369332"/>
            </a:xfrm>
            <a:prstGeom prst="rect">
              <a:avLst/>
            </a:prstGeom>
            <a:solidFill>
              <a:schemeClr val="bg2">
                <a:lumMod val="75000"/>
              </a:schemeClr>
            </a:solidFill>
            <a:ln>
              <a:solidFill>
                <a:schemeClr val="bg1">
                  <a:lumMod val="75000"/>
                </a:schemeClr>
              </a:solidFill>
            </a:ln>
          </p:spPr>
          <p:txBody>
            <a:bodyPr wrap="none" rtlCol="0">
              <a:spAutoFit/>
            </a:bodyPr>
            <a:lstStyle/>
            <a:p>
              <a:r>
                <a:rPr lang="en-US" b="1" dirty="0"/>
                <a:t>Hardware</a:t>
              </a:r>
            </a:p>
          </p:txBody>
        </p:sp>
        <p:sp>
          <p:nvSpPr>
            <p:cNvPr id="293" name="Freeform 292">
              <a:extLst>
                <a:ext uri="{FF2B5EF4-FFF2-40B4-BE49-F238E27FC236}">
                  <a16:creationId xmlns:a16="http://schemas.microsoft.com/office/drawing/2014/main" id="{1054DF61-1584-174A-ADF7-6D34BB70AA4B}"/>
                </a:ext>
              </a:extLst>
            </p:cNvPr>
            <p:cNvSpPr/>
            <p:nvPr/>
          </p:nvSpPr>
          <p:spPr>
            <a:xfrm>
              <a:off x="4180113" y="489020"/>
              <a:ext cx="3689636" cy="1520649"/>
            </a:xfrm>
            <a:custGeom>
              <a:avLst/>
              <a:gdLst>
                <a:gd name="connsiteX0" fmla="*/ 0 w 3669538"/>
                <a:gd name="connsiteY0" fmla="*/ 0 h 1547446"/>
                <a:gd name="connsiteX1" fmla="*/ 3647552 w 3669538"/>
                <a:gd name="connsiteY1" fmla="*/ 592853 h 1547446"/>
                <a:gd name="connsiteX2" fmla="*/ 1617785 w 3669538"/>
                <a:gd name="connsiteY2" fmla="*/ 1547446 h 1547446"/>
              </a:gdLst>
              <a:ahLst/>
              <a:cxnLst>
                <a:cxn ang="0">
                  <a:pos x="connsiteX0" y="connsiteY0"/>
                </a:cxn>
                <a:cxn ang="0">
                  <a:pos x="connsiteX1" y="connsiteY1"/>
                </a:cxn>
                <a:cxn ang="0">
                  <a:pos x="connsiteX2" y="connsiteY2"/>
                </a:cxn>
              </a:cxnLst>
              <a:rect l="l" t="t" r="r" b="b"/>
              <a:pathLst>
                <a:path w="3669538" h="1547446">
                  <a:moveTo>
                    <a:pt x="0" y="0"/>
                  </a:moveTo>
                  <a:cubicBezTo>
                    <a:pt x="1688960" y="167472"/>
                    <a:pt x="3377921" y="334945"/>
                    <a:pt x="3647552" y="592853"/>
                  </a:cubicBezTo>
                  <a:cubicBezTo>
                    <a:pt x="3917183" y="850761"/>
                    <a:pt x="1617785" y="1547446"/>
                    <a:pt x="1617785" y="1547446"/>
                  </a:cubicBezTo>
                </a:path>
              </a:pathLst>
            </a:custGeom>
            <a:noFill/>
            <a:ln w="19050">
              <a:solidFill>
                <a:schemeClr val="accent2">
                  <a:lumMod val="7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71C0FEAA-3C75-994F-BB16-F25669E23A4F}"/>
                </a:ext>
              </a:extLst>
            </p:cNvPr>
            <p:cNvSpPr txBox="1"/>
            <p:nvPr/>
          </p:nvSpPr>
          <p:spPr>
            <a:xfrm>
              <a:off x="7827970" y="1008826"/>
              <a:ext cx="1426994" cy="261610"/>
            </a:xfrm>
            <a:prstGeom prst="rect">
              <a:avLst/>
            </a:prstGeom>
            <a:noFill/>
          </p:spPr>
          <p:txBody>
            <a:bodyPr wrap="none" rtlCol="0">
              <a:spAutoFit/>
            </a:bodyPr>
            <a:lstStyle/>
            <a:p>
              <a:r>
                <a:rPr lang="en-US" sz="1100" dirty="0"/>
                <a:t>Exceptions/Interrupts</a:t>
              </a:r>
            </a:p>
          </p:txBody>
        </p:sp>
        <p:grpSp>
          <p:nvGrpSpPr>
            <p:cNvPr id="303" name="Group 302">
              <a:extLst>
                <a:ext uri="{FF2B5EF4-FFF2-40B4-BE49-F238E27FC236}">
                  <a16:creationId xmlns:a16="http://schemas.microsoft.com/office/drawing/2014/main" id="{880EE0B9-277D-4E40-85D9-584A2D4B1F21}"/>
                </a:ext>
              </a:extLst>
            </p:cNvPr>
            <p:cNvGrpSpPr/>
            <p:nvPr/>
          </p:nvGrpSpPr>
          <p:grpSpPr>
            <a:xfrm>
              <a:off x="5106249" y="2389370"/>
              <a:ext cx="1629507" cy="695461"/>
              <a:chOff x="5106249" y="2389370"/>
              <a:chExt cx="1629507" cy="695461"/>
            </a:xfrm>
          </p:grpSpPr>
          <p:cxnSp>
            <p:nvCxnSpPr>
              <p:cNvPr id="299" name="Curved Connector 298">
                <a:extLst>
                  <a:ext uri="{FF2B5EF4-FFF2-40B4-BE49-F238E27FC236}">
                    <a16:creationId xmlns:a16="http://schemas.microsoft.com/office/drawing/2014/main" id="{3B6DA296-DC0A-494F-A707-8ED1F0A01EDE}"/>
                  </a:ext>
                </a:extLst>
              </p:cNvPr>
              <p:cNvCxnSpPr>
                <a:cxnSpLocks/>
                <a:stCxn id="280" idx="2"/>
                <a:endCxn id="50" idx="0"/>
              </p:cNvCxnSpPr>
              <p:nvPr/>
            </p:nvCxnSpPr>
            <p:spPr>
              <a:xfrm rot="5400000">
                <a:off x="5114393" y="2381227"/>
                <a:ext cx="687087" cy="703375"/>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2" name="Curved Connector 301">
                <a:extLst>
                  <a:ext uri="{FF2B5EF4-FFF2-40B4-BE49-F238E27FC236}">
                    <a16:creationId xmlns:a16="http://schemas.microsoft.com/office/drawing/2014/main" id="{A2E9EFB9-F63C-604E-AA50-7431056C5BB1}"/>
                  </a:ext>
                </a:extLst>
              </p:cNvPr>
              <p:cNvCxnSpPr>
                <a:stCxn id="280" idx="2"/>
                <a:endCxn id="51" idx="0"/>
              </p:cNvCxnSpPr>
              <p:nvPr/>
            </p:nvCxnSpPr>
            <p:spPr>
              <a:xfrm rot="16200000" flipH="1">
                <a:off x="5924959" y="2274034"/>
                <a:ext cx="695461" cy="926133"/>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04" name="Rounded Rectangle 303">
              <a:extLst>
                <a:ext uri="{FF2B5EF4-FFF2-40B4-BE49-F238E27FC236}">
                  <a16:creationId xmlns:a16="http://schemas.microsoft.com/office/drawing/2014/main" id="{8A36A6A6-B2E6-4548-B2B2-6A1FEBD128CD}"/>
                </a:ext>
              </a:extLst>
            </p:cNvPr>
            <p:cNvSpPr/>
            <p:nvPr/>
          </p:nvSpPr>
          <p:spPr>
            <a:xfrm>
              <a:off x="7609823"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Timer</a:t>
              </a:r>
            </a:p>
          </p:txBody>
        </p:sp>
        <p:grpSp>
          <p:nvGrpSpPr>
            <p:cNvPr id="317" name="Group 316">
              <a:extLst>
                <a:ext uri="{FF2B5EF4-FFF2-40B4-BE49-F238E27FC236}">
                  <a16:creationId xmlns:a16="http://schemas.microsoft.com/office/drawing/2014/main" id="{224FF94B-DE19-B740-B1C5-1B86EF46732D}"/>
                </a:ext>
              </a:extLst>
            </p:cNvPr>
            <p:cNvGrpSpPr/>
            <p:nvPr/>
          </p:nvGrpSpPr>
          <p:grpSpPr>
            <a:xfrm>
              <a:off x="3476740" y="3356130"/>
              <a:ext cx="4856566" cy="381504"/>
              <a:chOff x="3476740" y="3356130"/>
              <a:chExt cx="4856566" cy="381504"/>
            </a:xfrm>
          </p:grpSpPr>
          <p:cxnSp>
            <p:nvCxnSpPr>
              <p:cNvPr id="70" name="Elbow Connector 69">
                <a:extLst>
                  <a:ext uri="{FF2B5EF4-FFF2-40B4-BE49-F238E27FC236}">
                    <a16:creationId xmlns:a16="http://schemas.microsoft.com/office/drawing/2014/main" id="{8100EE60-EAB2-AA47-8CDB-25CDA0B7244E}"/>
                  </a:ext>
                </a:extLst>
              </p:cNvPr>
              <p:cNvCxnSpPr>
                <a:cxnSpLocks/>
                <a:stCxn id="49" idx="2"/>
                <a:endCxn id="68" idx="0"/>
              </p:cNvCxnSpPr>
              <p:nvPr/>
            </p:nvCxnSpPr>
            <p:spPr>
              <a:xfrm rot="16200000" flipH="1">
                <a:off x="4452430" y="2380440"/>
                <a:ext cx="381503" cy="2332883"/>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0877B7F0-E211-5540-BDE1-DB45E19E7E42}"/>
                  </a:ext>
                </a:extLst>
              </p:cNvPr>
              <p:cNvCxnSpPr>
                <a:cxnSpLocks/>
                <a:stCxn id="50" idx="2"/>
                <a:endCxn id="68" idx="0"/>
              </p:cNvCxnSpPr>
              <p:nvPr/>
            </p:nvCxnSpPr>
            <p:spPr>
              <a:xfrm rot="16200000" flipH="1">
                <a:off x="5267184" y="3195194"/>
                <a:ext cx="381503" cy="703375"/>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E0E6EA7-EEDC-DA46-8BC1-0160CE6922F0}"/>
                  </a:ext>
                </a:extLst>
              </p:cNvPr>
              <p:cNvCxnSpPr>
                <a:cxnSpLocks/>
                <a:stCxn id="51" idx="2"/>
                <a:endCxn id="68" idx="0"/>
              </p:cNvCxnSpPr>
              <p:nvPr/>
            </p:nvCxnSpPr>
            <p:spPr>
              <a:xfrm rot="5400000">
                <a:off x="6086126" y="3088003"/>
                <a:ext cx="373129" cy="926133"/>
              </a:xfrm>
              <a:prstGeom prst="bentConnector3">
                <a:avLst>
                  <a:gd name="adj1" fmla="val 6885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Elbow Connector 314">
                <a:extLst>
                  <a:ext uri="{FF2B5EF4-FFF2-40B4-BE49-F238E27FC236}">
                    <a16:creationId xmlns:a16="http://schemas.microsoft.com/office/drawing/2014/main" id="{3D4F1162-E044-3A49-B336-72A17FC3A766}"/>
                  </a:ext>
                </a:extLst>
              </p:cNvPr>
              <p:cNvCxnSpPr>
                <a:stCxn id="304" idx="2"/>
                <a:endCxn id="68" idx="0"/>
              </p:cNvCxnSpPr>
              <p:nvPr/>
            </p:nvCxnSpPr>
            <p:spPr>
              <a:xfrm rot="5400000">
                <a:off x="6880713" y="2285041"/>
                <a:ext cx="381503" cy="2523682"/>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6" name="Curved Connector 305">
              <a:extLst>
                <a:ext uri="{FF2B5EF4-FFF2-40B4-BE49-F238E27FC236}">
                  <a16:creationId xmlns:a16="http://schemas.microsoft.com/office/drawing/2014/main" id="{AA8918BC-9314-5B4C-867E-0177FEF17CA9}"/>
                </a:ext>
              </a:extLst>
            </p:cNvPr>
            <p:cNvCxnSpPr>
              <a:cxnSpLocks/>
              <a:stCxn id="280" idx="3"/>
              <a:endCxn id="304" idx="0"/>
            </p:cNvCxnSpPr>
            <p:nvPr/>
          </p:nvCxnSpPr>
          <p:spPr>
            <a:xfrm>
              <a:off x="6371700" y="2204705"/>
              <a:ext cx="1961605" cy="871753"/>
            </a:xfrm>
            <a:prstGeom prst="curved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E9DC9F22-C3B8-4C4F-8781-038B810C6532}"/>
              </a:ext>
            </a:extLst>
          </p:cNvPr>
          <p:cNvSpPr txBox="1"/>
          <p:nvPr/>
        </p:nvSpPr>
        <p:spPr>
          <a:xfrm>
            <a:off x="7298523" y="6023207"/>
            <a:ext cx="2990917" cy="738664"/>
          </a:xfrm>
          <a:prstGeom prst="rect">
            <a:avLst/>
          </a:prstGeom>
          <a:solidFill>
            <a:schemeClr val="accent4">
              <a:lumMod val="40000"/>
              <a:lumOff val="60000"/>
            </a:schemeClr>
          </a:solidFill>
          <a:ln w="57150">
            <a:solidFill>
              <a:schemeClr val="accent4">
                <a:lumMod val="60000"/>
                <a:lumOff val="40000"/>
              </a:schemeClr>
            </a:solidFill>
          </a:ln>
        </p:spPr>
        <p:txBody>
          <a:bodyPr wrap="square" rtlCol="0">
            <a:spAutoFit/>
          </a:bodyPr>
          <a:lstStyle/>
          <a:p>
            <a:pPr marL="285750" indent="-285750">
              <a:buFont typeface="Arial" panose="020B0604020202020204" pitchFamily="34" charset="0"/>
              <a:buChar char="•"/>
            </a:pPr>
            <a:r>
              <a:rPr lang="en-US" sz="1400" dirty="0">
                <a:ea typeface="Roboto Mono" pitchFamily="2" charset="0"/>
              </a:rPr>
              <a:t>Restore user context</a:t>
            </a:r>
          </a:p>
          <a:p>
            <a:pPr marL="285750" indent="-285750">
              <a:buFont typeface="Arial" panose="020B0604020202020204" pitchFamily="34" charset="0"/>
              <a:buChar char="•"/>
            </a:pPr>
            <a:r>
              <a:rPr lang="en-US" sz="1400" dirty="0">
                <a:ea typeface="Roboto Mono" pitchFamily="2" charset="0"/>
              </a:rPr>
              <a:t>Undo interrupt handler</a:t>
            </a:r>
          </a:p>
          <a:p>
            <a:pPr marL="285750" indent="-285750">
              <a:buFont typeface="Arial" panose="020B0604020202020204" pitchFamily="34" charset="0"/>
              <a:buChar char="•"/>
            </a:pPr>
            <a:r>
              <a:rPr lang="en-US" sz="1400" dirty="0">
                <a:ea typeface="Roboto Mono" pitchFamily="2" charset="0"/>
              </a:rPr>
              <a:t>Return to user</a:t>
            </a:r>
          </a:p>
        </p:txBody>
      </p:sp>
    </p:spTree>
    <p:extLst>
      <p:ext uri="{BB962C8B-B14F-4D97-AF65-F5344CB8AC3E}">
        <p14:creationId xmlns:p14="http://schemas.microsoft.com/office/powerpoint/2010/main" val="11126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1: What was accomplished? (1)</a:t>
            </a:r>
          </a:p>
        </p:txBody>
      </p:sp>
      <p:sp>
        <p:nvSpPr>
          <p:cNvPr id="3" name="Content Placeholder 2"/>
          <p:cNvSpPr>
            <a:spLocks noGrp="1"/>
          </p:cNvSpPr>
          <p:nvPr>
            <p:ph idx="1"/>
          </p:nvPr>
        </p:nvSpPr>
        <p:spPr/>
        <p:txBody>
          <a:bodyPr/>
          <a:lstStyle/>
          <a:p>
            <a:r>
              <a:rPr lang="en-US" dirty="0"/>
              <a:t>PMM</a:t>
            </a:r>
          </a:p>
          <a:p>
            <a:pPr lvl="1"/>
            <a:r>
              <a:rPr lang="en-US" dirty="0"/>
              <a:t>Using the </a:t>
            </a:r>
            <a:r>
              <a:rPr lang="en-US" i="1" dirty="0"/>
              <a:t>Allocation Table </a:t>
            </a:r>
            <a:r>
              <a:rPr lang="en-US" dirty="0"/>
              <a:t>(AT):</a:t>
            </a:r>
          </a:p>
          <a:p>
            <a:pPr lvl="2"/>
            <a:r>
              <a:rPr lang="en-US" dirty="0"/>
              <a:t>Ability to track each physical page.</a:t>
            </a:r>
          </a:p>
          <a:p>
            <a:pPr lvl="2"/>
            <a:r>
              <a:rPr lang="en-US" dirty="0"/>
              <a:t>Ability to mark each physical page as allocated or free the physical pages (</a:t>
            </a:r>
            <a:r>
              <a:rPr lang="en-US" dirty="0" err="1"/>
              <a:t>palloc</a:t>
            </a:r>
            <a:r>
              <a:rPr lang="en-US" dirty="0"/>
              <a:t> and </a:t>
            </a:r>
            <a:r>
              <a:rPr lang="en-US" dirty="0" err="1"/>
              <a:t>pfree</a:t>
            </a:r>
            <a:r>
              <a:rPr lang="en-US" dirty="0"/>
              <a:t>)</a:t>
            </a:r>
          </a:p>
          <a:p>
            <a:pPr lvl="1"/>
            <a:r>
              <a:rPr lang="en-US" dirty="0"/>
              <a:t>Using the </a:t>
            </a:r>
            <a:r>
              <a:rPr lang="en-US" i="1" dirty="0" err="1"/>
              <a:t>SContainer</a:t>
            </a:r>
            <a:r>
              <a:rPr lang="en-US" dirty="0"/>
              <a:t>:</a:t>
            </a:r>
          </a:p>
          <a:p>
            <a:pPr lvl="2"/>
            <a:r>
              <a:rPr lang="en-US" dirty="0"/>
              <a:t>Ability to limit the maximum pages that a process can use (quota).</a:t>
            </a:r>
          </a:p>
          <a:p>
            <a:pPr lvl="2"/>
            <a:r>
              <a:rPr lang="en-US" dirty="0"/>
              <a:t>Ability to track the number of pages a process is using (usage).</a:t>
            </a:r>
          </a:p>
          <a:p>
            <a:pPr lvl="2"/>
            <a:r>
              <a:rPr lang="en-US" dirty="0"/>
              <a:t>Ability to track parent-child relationship between processes (parent, </a:t>
            </a:r>
            <a:r>
              <a:rPr lang="en-US" dirty="0" err="1"/>
              <a:t>nchildren</a:t>
            </a:r>
            <a:r>
              <a:rPr lang="en-US" dirty="0"/>
              <a:t>)</a:t>
            </a:r>
          </a:p>
        </p:txBody>
      </p:sp>
    </p:spTree>
    <p:extLst>
      <p:ext uri="{BB962C8B-B14F-4D97-AF65-F5344CB8AC3E}">
        <p14:creationId xmlns:p14="http://schemas.microsoft.com/office/powerpoint/2010/main" val="178047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1: What was accomplished? (2)</a:t>
            </a:r>
          </a:p>
        </p:txBody>
      </p:sp>
      <p:sp>
        <p:nvSpPr>
          <p:cNvPr id="3" name="Content Placeholder 2"/>
          <p:cNvSpPr>
            <a:spLocks noGrp="1"/>
          </p:cNvSpPr>
          <p:nvPr>
            <p:ph idx="1"/>
          </p:nvPr>
        </p:nvSpPr>
        <p:spPr/>
        <p:txBody>
          <a:bodyPr/>
          <a:lstStyle/>
          <a:p>
            <a:r>
              <a:rPr lang="en-US" dirty="0"/>
              <a:t>VMM</a:t>
            </a:r>
          </a:p>
          <a:p>
            <a:pPr lvl="1"/>
            <a:r>
              <a:rPr lang="en-US" dirty="0"/>
              <a:t>Maintain a two-level paging mechanism for each process using </a:t>
            </a:r>
            <a:r>
              <a:rPr lang="en-US" dirty="0" err="1"/>
              <a:t>PDirPool</a:t>
            </a:r>
            <a:r>
              <a:rPr lang="en-US" dirty="0"/>
              <a:t>.</a:t>
            </a:r>
          </a:p>
          <a:p>
            <a:pPr lvl="1"/>
            <a:r>
              <a:rPr lang="en-US" dirty="0"/>
              <a:t>Ability to directly work with virtual addresses using an abstraction over </a:t>
            </a:r>
            <a:r>
              <a:rPr lang="en-US" dirty="0" err="1"/>
              <a:t>PDirPool</a:t>
            </a:r>
            <a:r>
              <a:rPr lang="en-US" dirty="0"/>
              <a:t> in </a:t>
            </a:r>
            <a:r>
              <a:rPr lang="en-US" dirty="0" err="1"/>
              <a:t>MPTOp</a:t>
            </a:r>
            <a:r>
              <a:rPr lang="en-US" dirty="0"/>
              <a:t> layer.</a:t>
            </a:r>
          </a:p>
          <a:p>
            <a:pPr lvl="1"/>
            <a:r>
              <a:rPr lang="en-US" dirty="0"/>
              <a:t>Exposed high level API’s for the kernel to:</a:t>
            </a:r>
          </a:p>
          <a:p>
            <a:pPr lvl="2"/>
            <a:r>
              <a:rPr lang="en-US" dirty="0"/>
              <a:t>Allocate ‘quota’ to a process’s child. (</a:t>
            </a:r>
            <a:r>
              <a:rPr lang="en-US" dirty="0" err="1"/>
              <a:t>MPTNew</a:t>
            </a:r>
            <a:r>
              <a:rPr lang="en-US" dirty="0"/>
              <a:t> =&gt; </a:t>
            </a:r>
            <a:r>
              <a:rPr lang="en-US" dirty="0" err="1"/>
              <a:t>alloc_mem_quota</a:t>
            </a:r>
            <a:r>
              <a:rPr lang="en-US" dirty="0"/>
              <a:t>)</a:t>
            </a:r>
          </a:p>
          <a:p>
            <a:pPr lvl="2"/>
            <a:r>
              <a:rPr lang="en-US" dirty="0"/>
              <a:t>In case of a page fault, dynamically allocate an available physical page for the corresponding virtual address of the corresponding process. (</a:t>
            </a:r>
            <a:r>
              <a:rPr lang="en-US" dirty="0" err="1"/>
              <a:t>MPTNew</a:t>
            </a:r>
            <a:r>
              <a:rPr lang="en-US" dirty="0"/>
              <a:t> =&gt; </a:t>
            </a:r>
            <a:r>
              <a:rPr lang="en-US" dirty="0" err="1"/>
              <a:t>alloc_page</a:t>
            </a:r>
            <a:r>
              <a:rPr lang="en-US" dirty="0"/>
              <a:t>)</a:t>
            </a:r>
          </a:p>
          <a:p>
            <a:pPr lvl="2"/>
            <a:r>
              <a:rPr lang="en-US" dirty="0" err="1"/>
              <a:t>Unmap</a:t>
            </a:r>
            <a:r>
              <a:rPr lang="en-US" dirty="0"/>
              <a:t> a page corresponding to any process’s virtual address. (</a:t>
            </a:r>
            <a:r>
              <a:rPr lang="en-US" dirty="0" err="1"/>
              <a:t>MPTKern</a:t>
            </a:r>
            <a:r>
              <a:rPr lang="en-US" dirty="0"/>
              <a:t> =&gt; </a:t>
            </a:r>
            <a:r>
              <a:rPr lang="en-US" dirty="0" err="1"/>
              <a:t>unmap_page</a:t>
            </a:r>
            <a:r>
              <a:rPr lang="en-US" dirty="0"/>
              <a:t>)</a:t>
            </a:r>
          </a:p>
          <a:p>
            <a:pPr lvl="1"/>
            <a:endParaRPr lang="en-US" dirty="0"/>
          </a:p>
          <a:p>
            <a:pPr lvl="2"/>
            <a:endParaRPr lang="en-US" dirty="0"/>
          </a:p>
          <a:p>
            <a:pPr lvl="1"/>
            <a:endParaRPr lang="en-US" dirty="0"/>
          </a:p>
        </p:txBody>
      </p:sp>
    </p:spTree>
    <p:extLst>
      <p:ext uri="{BB962C8B-B14F-4D97-AF65-F5344CB8AC3E}">
        <p14:creationId xmlns:p14="http://schemas.microsoft.com/office/powerpoint/2010/main" val="190872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Project 2</a:t>
            </a:r>
          </a:p>
        </p:txBody>
      </p:sp>
      <p:sp>
        <p:nvSpPr>
          <p:cNvPr id="7" name="Subtitle 6"/>
          <p:cNvSpPr>
            <a:spLocks noGrp="1"/>
          </p:cNvSpPr>
          <p:nvPr>
            <p:ph type="subTitle" idx="1"/>
          </p:nvPr>
        </p:nvSpPr>
        <p:spPr/>
        <p:txBody>
          <a:bodyPr/>
          <a:lstStyle/>
          <a:p>
            <a:r>
              <a:rPr lang="en-US" dirty="0"/>
              <a:t>Process Management and Trap Handling</a:t>
            </a:r>
          </a:p>
        </p:txBody>
      </p:sp>
    </p:spTree>
    <p:extLst>
      <p:ext uri="{BB962C8B-B14F-4D97-AF65-F5344CB8AC3E}">
        <p14:creationId xmlns:p14="http://schemas.microsoft.com/office/powerpoint/2010/main" val="2984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2: Goals</a:t>
            </a:r>
          </a:p>
        </p:txBody>
      </p:sp>
      <p:sp>
        <p:nvSpPr>
          <p:cNvPr id="3" name="Content Placeholder 2"/>
          <p:cNvSpPr>
            <a:spLocks noGrp="1"/>
          </p:cNvSpPr>
          <p:nvPr>
            <p:ph idx="1"/>
          </p:nvPr>
        </p:nvSpPr>
        <p:spPr/>
        <p:txBody>
          <a:bodyPr/>
          <a:lstStyle/>
          <a:p>
            <a:r>
              <a:rPr lang="en-US" dirty="0"/>
              <a:t>You will enhance the kernel to:</a:t>
            </a:r>
          </a:p>
          <a:p>
            <a:pPr lvl="1"/>
            <a:r>
              <a:rPr lang="en-US" dirty="0"/>
              <a:t>Set up the data structures to keep track of user processes.</a:t>
            </a:r>
          </a:p>
          <a:p>
            <a:pPr lvl="1"/>
            <a:r>
              <a:rPr lang="en-US" dirty="0"/>
              <a:t>Create multiple user processes.</a:t>
            </a:r>
          </a:p>
          <a:p>
            <a:pPr lvl="1"/>
            <a:r>
              <a:rPr lang="en-US" dirty="0"/>
              <a:t>Load a program image into a user process, and start running a user process.</a:t>
            </a:r>
            <a:br>
              <a:rPr lang="en-US" dirty="0"/>
            </a:br>
            <a:r>
              <a:rPr lang="en-US" dirty="0"/>
              <a:t> </a:t>
            </a:r>
          </a:p>
          <a:p>
            <a:pPr lvl="1"/>
            <a:r>
              <a:rPr lang="en-US" dirty="0"/>
              <a:t>In the second part, you will make the kernel capable of handling system calls/interrupts/exceptions made or triggered by user processes.</a:t>
            </a:r>
          </a:p>
        </p:txBody>
      </p:sp>
    </p:spTree>
    <p:extLst>
      <p:ext uri="{BB962C8B-B14F-4D97-AF65-F5344CB8AC3E}">
        <p14:creationId xmlns:p14="http://schemas.microsoft.com/office/powerpoint/2010/main" val="199448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Part I: Process Management</a:t>
            </a:r>
          </a:p>
        </p:txBody>
      </p:sp>
    </p:spTree>
    <p:extLst>
      <p:ext uri="{BB962C8B-B14F-4D97-AF65-F5344CB8AC3E}">
        <p14:creationId xmlns:p14="http://schemas.microsoft.com/office/powerpoint/2010/main" val="1463982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 </a:t>
            </a:r>
            <a:r>
              <a:rPr lang="en-US" dirty="0" err="1"/>
              <a:t>PKCtxIntro</a:t>
            </a:r>
            <a:r>
              <a:rPr lang="en-US" dirty="0"/>
              <a:t> (1)</a:t>
            </a:r>
          </a:p>
        </p:txBody>
      </p:sp>
      <p:sp>
        <p:nvSpPr>
          <p:cNvPr id="3" name="Content Placeholder 2"/>
          <p:cNvSpPr>
            <a:spLocks noGrp="1"/>
          </p:cNvSpPr>
          <p:nvPr>
            <p:ph idx="1"/>
          </p:nvPr>
        </p:nvSpPr>
        <p:spPr/>
        <p:txBody>
          <a:bodyPr>
            <a:normAutofit/>
          </a:bodyPr>
          <a:lstStyle/>
          <a:p>
            <a:r>
              <a:rPr lang="en-US" dirty="0"/>
              <a:t>Context switch mechanism:</a:t>
            </a:r>
          </a:p>
          <a:p>
            <a:pPr marL="914400" lvl="1" indent="-457200">
              <a:buFont typeface="+mj-lt"/>
              <a:buAutoNum type="arabicPeriod"/>
            </a:pPr>
            <a:r>
              <a:rPr lang="en-US" dirty="0"/>
              <a:t>User process makes a system call (</a:t>
            </a:r>
            <a:r>
              <a:rPr lang="en-US" dirty="0" err="1">
                <a:solidFill>
                  <a:srgbClr val="C00000"/>
                </a:solidFill>
                <a:latin typeface="Droid Sans Mono" charset="0"/>
                <a:ea typeface="Droid Sans Mono" charset="0"/>
                <a:cs typeface="Droid Sans Mono" charset="0"/>
              </a:rPr>
              <a:t>int</a:t>
            </a:r>
            <a:r>
              <a:rPr lang="en-US" dirty="0">
                <a:solidFill>
                  <a:srgbClr val="C00000"/>
                </a:solidFill>
                <a:latin typeface="Droid Sans Mono" charset="0"/>
                <a:ea typeface="Droid Sans Mono" charset="0"/>
                <a:cs typeface="Droid Sans Mono" charset="0"/>
              </a:rPr>
              <a:t> 0x30</a:t>
            </a:r>
            <a:r>
              <a:rPr lang="en-US" dirty="0"/>
              <a:t>). (</a:t>
            </a:r>
            <a:r>
              <a:rPr lang="en-US" i="1" dirty="0"/>
              <a:t>Note: Details in part 2</a:t>
            </a:r>
            <a:r>
              <a:rPr lang="en-US" dirty="0"/>
              <a:t>)</a:t>
            </a:r>
          </a:p>
          <a:p>
            <a:pPr marL="914400" lvl="1" indent="-457200">
              <a:buFont typeface="+mj-lt"/>
              <a:buAutoNum type="arabicPeriod"/>
            </a:pPr>
            <a:r>
              <a:rPr lang="en-US" dirty="0"/>
              <a:t>The processor switches to kernel mode.</a:t>
            </a:r>
          </a:p>
          <a:p>
            <a:pPr lvl="2"/>
            <a:r>
              <a:rPr lang="en-US" dirty="0"/>
              <a:t>Switch page structure to page structure #0 so that the kernel can access arbitrary memory (remember the Identity page mapping for process 0).</a:t>
            </a:r>
          </a:p>
          <a:p>
            <a:pPr marL="914400" lvl="1" indent="-457200">
              <a:buFont typeface="+mj-lt"/>
              <a:buAutoNum type="arabicPeriod"/>
            </a:pPr>
            <a:r>
              <a:rPr lang="en-US" dirty="0"/>
              <a:t>Save the current process states (user context/trap frame).</a:t>
            </a:r>
          </a:p>
          <a:p>
            <a:pPr marL="914400" lvl="1" indent="-457200">
              <a:buFont typeface="+mj-lt"/>
              <a:buAutoNum type="arabicPeriod"/>
            </a:pPr>
            <a:r>
              <a:rPr lang="en-US" dirty="0"/>
              <a:t>Load the next process’s context.</a:t>
            </a:r>
          </a:p>
          <a:p>
            <a:pPr marL="914400" lvl="1" indent="-457200">
              <a:buFont typeface="+mj-lt"/>
              <a:buAutoNum type="arabicPeriod"/>
            </a:pPr>
            <a:r>
              <a:rPr lang="en-US" dirty="0"/>
              <a:t>Return from trap to the newly loaded user process.</a:t>
            </a:r>
          </a:p>
          <a:p>
            <a:r>
              <a:rPr lang="en-US" dirty="0"/>
              <a:t>You will implement steps 3, 4 and 5 in this layer.</a:t>
            </a:r>
          </a:p>
          <a:p>
            <a:endParaRPr lang="en-US" dirty="0"/>
          </a:p>
        </p:txBody>
      </p:sp>
    </p:spTree>
    <p:extLst>
      <p:ext uri="{BB962C8B-B14F-4D97-AF65-F5344CB8AC3E}">
        <p14:creationId xmlns:p14="http://schemas.microsoft.com/office/powerpoint/2010/main" val="518676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 </a:t>
            </a:r>
            <a:r>
              <a:rPr lang="en-US" dirty="0" err="1"/>
              <a:t>PKCtxIntro</a:t>
            </a:r>
            <a:r>
              <a:rPr lang="en-US" dirty="0"/>
              <a:t> (2)</a:t>
            </a:r>
          </a:p>
        </p:txBody>
      </p:sp>
      <p:sp>
        <p:nvSpPr>
          <p:cNvPr id="3" name="Content Placeholder 2"/>
          <p:cNvSpPr>
            <a:spLocks noGrp="1"/>
          </p:cNvSpPr>
          <p:nvPr>
            <p:ph idx="1"/>
          </p:nvPr>
        </p:nvSpPr>
        <p:spPr/>
        <p:txBody>
          <a:bodyPr>
            <a:normAutofit lnSpcReduction="10000"/>
          </a:bodyPr>
          <a:lstStyle/>
          <a:p>
            <a:r>
              <a:rPr lang="en-US" dirty="0"/>
              <a:t>How to track the processor state?</a:t>
            </a:r>
          </a:p>
          <a:p>
            <a:pPr marL="0" indent="0">
              <a:buNone/>
            </a:pPr>
            <a:r>
              <a:rPr lang="en-US" dirty="0" err="1">
                <a:solidFill>
                  <a:srgbClr val="C00000"/>
                </a:solidFill>
                <a:latin typeface="Droid Sans Mono" charset="0"/>
                <a:ea typeface="Droid Sans Mono" charset="0"/>
                <a:cs typeface="Droid Sans Mono" charset="0"/>
              </a:rPr>
              <a:t>struct</a:t>
            </a:r>
            <a:r>
              <a:rPr lang="en-US" dirty="0">
                <a:solidFill>
                  <a:srgbClr val="C00000"/>
                </a:solidFill>
                <a:latin typeface="Droid Sans Mono" charset="0"/>
                <a:ea typeface="Droid Sans Mono" charset="0"/>
                <a:cs typeface="Droid Sans Mono" charset="0"/>
              </a:rPr>
              <a:t> </a:t>
            </a:r>
            <a:r>
              <a:rPr lang="en-US" dirty="0" err="1">
                <a:latin typeface="Droid Sans Mono" charset="0"/>
                <a:ea typeface="Droid Sans Mono" charset="0"/>
                <a:cs typeface="Droid Sans Mono" charset="0"/>
              </a:rPr>
              <a:t>kctx</a:t>
            </a:r>
            <a:r>
              <a:rPr lang="en-US" dirty="0">
                <a:latin typeface="Droid Sans Mono" charset="0"/>
                <a:ea typeface="Droid Sans Mono" charset="0"/>
                <a:cs typeface="Droid Sans Mono" charset="0"/>
              </a:rPr>
              <a:t> {	</a:t>
            </a:r>
          </a:p>
          <a:p>
            <a:pPr marL="0" indent="0">
              <a:buNone/>
            </a:pPr>
            <a:r>
              <a:rPr lang="en-US" dirty="0">
                <a:latin typeface="Droid Sans Mono" charset="0"/>
                <a:ea typeface="Droid Sans Mono" charset="0"/>
                <a:cs typeface="Droid Sans Mono" charset="0"/>
              </a:rPr>
              <a:t>	</a:t>
            </a:r>
            <a:r>
              <a:rPr lang="en-US" dirty="0">
                <a:solidFill>
                  <a:srgbClr val="C00000"/>
                </a:solidFill>
                <a:latin typeface="Droid Sans Mono" charset="0"/>
                <a:ea typeface="Droid Sans Mono" charset="0"/>
                <a:cs typeface="Droid Sans Mono" charset="0"/>
              </a:rPr>
              <a:t>void</a:t>
            </a:r>
            <a:r>
              <a:rPr lang="en-US" dirty="0">
                <a:latin typeface="Droid Sans Mono" charset="0"/>
                <a:ea typeface="Droid Sans Mono" charset="0"/>
                <a:cs typeface="Droid Sans Mono" charset="0"/>
              </a:rPr>
              <a:t>	</a:t>
            </a:r>
            <a:r>
              <a:rPr lang="en-US" dirty="0">
                <a:solidFill>
                  <a:srgbClr val="C00000"/>
                </a:solidFill>
                <a:latin typeface="Droid Sans Mono" charset="0"/>
                <a:ea typeface="Droid Sans Mono" charset="0"/>
                <a:cs typeface="Droid Sans Mono" charset="0"/>
              </a:rPr>
              <a:t>*</a:t>
            </a:r>
            <a:r>
              <a:rPr lang="en-US" dirty="0" err="1">
                <a:latin typeface="Droid Sans Mono" charset="0"/>
                <a:ea typeface="Droid Sans Mono" charset="0"/>
                <a:cs typeface="Droid Sans Mono" charset="0"/>
              </a:rPr>
              <a:t>esp</a:t>
            </a:r>
            <a:r>
              <a:rPr lang="en-US" dirty="0">
                <a:latin typeface="Droid Sans Mono" charset="0"/>
                <a:ea typeface="Droid Sans Mono" charset="0"/>
                <a:cs typeface="Droid Sans Mono" charset="0"/>
              </a:rPr>
              <a:t>;	</a:t>
            </a:r>
          </a:p>
          <a:p>
            <a:pPr marL="0" indent="0">
              <a:buNone/>
            </a:pPr>
            <a:r>
              <a:rPr lang="en-US" dirty="0">
                <a:latin typeface="Droid Sans Mono" charset="0"/>
                <a:ea typeface="Droid Sans Mono" charset="0"/>
                <a:cs typeface="Droid Sans Mono" charset="0"/>
              </a:rPr>
              <a:t>	</a:t>
            </a:r>
            <a:r>
              <a:rPr lang="en-US" dirty="0">
                <a:solidFill>
                  <a:srgbClr val="C00000"/>
                </a:solidFill>
                <a:latin typeface="Droid Sans Mono" charset="0"/>
                <a:ea typeface="Droid Sans Mono" charset="0"/>
                <a:cs typeface="Droid Sans Mono" charset="0"/>
              </a:rPr>
              <a:t>unsigned</a:t>
            </a:r>
            <a:r>
              <a:rPr lang="en-US" dirty="0">
                <a:latin typeface="Droid Sans Mono" charset="0"/>
                <a:ea typeface="Droid Sans Mono" charset="0"/>
                <a:cs typeface="Droid Sans Mono" charset="0"/>
              </a:rPr>
              <a:t> </a:t>
            </a:r>
            <a:r>
              <a:rPr lang="en-US" dirty="0" err="1">
                <a:solidFill>
                  <a:srgbClr val="C00000"/>
                </a:solidFill>
                <a:latin typeface="Droid Sans Mono" charset="0"/>
                <a:ea typeface="Droid Sans Mono" charset="0"/>
                <a:cs typeface="Droid Sans Mono" charset="0"/>
              </a:rPr>
              <a:t>int</a:t>
            </a:r>
            <a:r>
              <a:rPr lang="en-US" dirty="0">
                <a:solidFill>
                  <a:srgbClr val="C00000"/>
                </a:solidFill>
                <a:latin typeface="Droid Sans Mono" charset="0"/>
                <a:ea typeface="Droid Sans Mono" charset="0"/>
                <a:cs typeface="Droid Sans Mono" charset="0"/>
              </a:rPr>
              <a:t> </a:t>
            </a:r>
            <a:r>
              <a:rPr lang="en-US" dirty="0" err="1">
                <a:latin typeface="Droid Sans Mono" charset="0"/>
                <a:ea typeface="Droid Sans Mono" charset="0"/>
                <a:cs typeface="Droid Sans Mono" charset="0"/>
              </a:rPr>
              <a:t>edi</a:t>
            </a:r>
            <a:r>
              <a:rPr lang="en-US" dirty="0">
                <a:latin typeface="Droid Sans Mono" charset="0"/>
                <a:ea typeface="Droid Sans Mono" charset="0"/>
                <a:cs typeface="Droid Sans Mono" charset="0"/>
              </a:rPr>
              <a:t>;</a:t>
            </a:r>
          </a:p>
          <a:p>
            <a:pPr marL="0" indent="0">
              <a:buNone/>
            </a:pPr>
            <a:r>
              <a:rPr lang="en-US" dirty="0">
                <a:latin typeface="Droid Sans Mono" charset="0"/>
                <a:ea typeface="Droid Sans Mono" charset="0"/>
                <a:cs typeface="Droid Sans Mono" charset="0"/>
              </a:rPr>
              <a:t>	</a:t>
            </a:r>
            <a:r>
              <a:rPr lang="en-US" dirty="0">
                <a:solidFill>
                  <a:srgbClr val="C00000"/>
                </a:solidFill>
                <a:latin typeface="Droid Sans Mono" charset="0"/>
                <a:ea typeface="Droid Sans Mono" charset="0"/>
                <a:cs typeface="Droid Sans Mono" charset="0"/>
              </a:rPr>
              <a:t>unsigned</a:t>
            </a:r>
            <a:r>
              <a:rPr lang="en-US" dirty="0">
                <a:latin typeface="Droid Sans Mono" charset="0"/>
                <a:ea typeface="Droid Sans Mono" charset="0"/>
                <a:cs typeface="Droid Sans Mono" charset="0"/>
              </a:rPr>
              <a:t> </a:t>
            </a:r>
            <a:r>
              <a:rPr lang="en-US" dirty="0" err="1">
                <a:solidFill>
                  <a:srgbClr val="C00000"/>
                </a:solidFill>
                <a:latin typeface="Droid Sans Mono" charset="0"/>
                <a:ea typeface="Droid Sans Mono" charset="0"/>
                <a:cs typeface="Droid Sans Mono" charset="0"/>
              </a:rPr>
              <a:t>int</a:t>
            </a:r>
            <a:r>
              <a:rPr lang="en-US" dirty="0">
                <a:solidFill>
                  <a:srgbClr val="C00000"/>
                </a:solidFill>
                <a:latin typeface="Droid Sans Mono" charset="0"/>
                <a:ea typeface="Droid Sans Mono" charset="0"/>
                <a:cs typeface="Droid Sans Mono" charset="0"/>
              </a:rPr>
              <a:t> </a:t>
            </a:r>
            <a:r>
              <a:rPr lang="en-US" dirty="0" err="1">
                <a:latin typeface="Droid Sans Mono" charset="0"/>
                <a:ea typeface="Droid Sans Mono" charset="0"/>
                <a:cs typeface="Droid Sans Mono" charset="0"/>
              </a:rPr>
              <a:t>esi</a:t>
            </a:r>
            <a:r>
              <a:rPr lang="en-US" dirty="0">
                <a:latin typeface="Droid Sans Mono" charset="0"/>
                <a:ea typeface="Droid Sans Mono" charset="0"/>
                <a:cs typeface="Droid Sans Mono" charset="0"/>
              </a:rPr>
              <a:t>;	</a:t>
            </a:r>
          </a:p>
          <a:p>
            <a:pPr marL="0" indent="0">
              <a:buNone/>
            </a:pPr>
            <a:r>
              <a:rPr lang="en-US" dirty="0">
                <a:latin typeface="Droid Sans Mono" charset="0"/>
                <a:ea typeface="Droid Sans Mono" charset="0"/>
                <a:cs typeface="Droid Sans Mono" charset="0"/>
              </a:rPr>
              <a:t>	</a:t>
            </a:r>
            <a:r>
              <a:rPr lang="en-US" dirty="0">
                <a:solidFill>
                  <a:srgbClr val="C00000"/>
                </a:solidFill>
                <a:latin typeface="Droid Sans Mono" charset="0"/>
                <a:ea typeface="Droid Sans Mono" charset="0"/>
                <a:cs typeface="Droid Sans Mono" charset="0"/>
              </a:rPr>
              <a:t>unsigned</a:t>
            </a:r>
            <a:r>
              <a:rPr lang="en-US" dirty="0">
                <a:latin typeface="Droid Sans Mono" charset="0"/>
                <a:ea typeface="Droid Sans Mono" charset="0"/>
                <a:cs typeface="Droid Sans Mono" charset="0"/>
              </a:rPr>
              <a:t> </a:t>
            </a:r>
            <a:r>
              <a:rPr lang="en-US" dirty="0" err="1">
                <a:solidFill>
                  <a:srgbClr val="C00000"/>
                </a:solidFill>
                <a:latin typeface="Droid Sans Mono" charset="0"/>
                <a:ea typeface="Droid Sans Mono" charset="0"/>
                <a:cs typeface="Droid Sans Mono" charset="0"/>
              </a:rPr>
              <a:t>int</a:t>
            </a:r>
            <a:r>
              <a:rPr lang="en-US" dirty="0">
                <a:solidFill>
                  <a:srgbClr val="C00000"/>
                </a:solidFill>
                <a:latin typeface="Droid Sans Mono" charset="0"/>
                <a:ea typeface="Droid Sans Mono" charset="0"/>
                <a:cs typeface="Droid Sans Mono" charset="0"/>
              </a:rPr>
              <a:t> </a:t>
            </a:r>
            <a:r>
              <a:rPr lang="en-US" dirty="0" err="1">
                <a:latin typeface="Droid Sans Mono" charset="0"/>
                <a:ea typeface="Droid Sans Mono" charset="0"/>
                <a:cs typeface="Droid Sans Mono" charset="0"/>
              </a:rPr>
              <a:t>ebx</a:t>
            </a:r>
            <a:r>
              <a:rPr lang="en-US" dirty="0">
                <a:latin typeface="Droid Sans Mono" charset="0"/>
                <a:ea typeface="Droid Sans Mono" charset="0"/>
                <a:cs typeface="Droid Sans Mono" charset="0"/>
              </a:rPr>
              <a:t>;</a:t>
            </a:r>
          </a:p>
          <a:p>
            <a:pPr marL="0" indent="0">
              <a:buNone/>
            </a:pPr>
            <a:r>
              <a:rPr lang="en-US" dirty="0">
                <a:latin typeface="Droid Sans Mono" charset="0"/>
                <a:ea typeface="Droid Sans Mono" charset="0"/>
                <a:cs typeface="Droid Sans Mono" charset="0"/>
              </a:rPr>
              <a:t>	</a:t>
            </a:r>
            <a:r>
              <a:rPr lang="en-US" dirty="0">
                <a:solidFill>
                  <a:srgbClr val="C00000"/>
                </a:solidFill>
                <a:latin typeface="Droid Sans Mono" charset="0"/>
                <a:ea typeface="Droid Sans Mono" charset="0"/>
                <a:cs typeface="Droid Sans Mono" charset="0"/>
              </a:rPr>
              <a:t>unsigned</a:t>
            </a:r>
            <a:r>
              <a:rPr lang="en-US" dirty="0">
                <a:latin typeface="Droid Sans Mono" charset="0"/>
                <a:ea typeface="Droid Sans Mono" charset="0"/>
                <a:cs typeface="Droid Sans Mono" charset="0"/>
              </a:rPr>
              <a:t> </a:t>
            </a:r>
            <a:r>
              <a:rPr lang="en-US" dirty="0" err="1">
                <a:solidFill>
                  <a:srgbClr val="C00000"/>
                </a:solidFill>
                <a:latin typeface="Droid Sans Mono" charset="0"/>
                <a:ea typeface="Droid Sans Mono" charset="0"/>
                <a:cs typeface="Droid Sans Mono" charset="0"/>
              </a:rPr>
              <a:t>int</a:t>
            </a:r>
            <a:r>
              <a:rPr lang="en-US" dirty="0">
                <a:solidFill>
                  <a:srgbClr val="C00000"/>
                </a:solidFill>
                <a:latin typeface="Droid Sans Mono" charset="0"/>
                <a:ea typeface="Droid Sans Mono" charset="0"/>
                <a:cs typeface="Droid Sans Mono" charset="0"/>
              </a:rPr>
              <a:t> </a:t>
            </a:r>
            <a:r>
              <a:rPr lang="en-US" dirty="0" err="1">
                <a:latin typeface="Droid Sans Mono" charset="0"/>
                <a:ea typeface="Droid Sans Mono" charset="0"/>
                <a:cs typeface="Droid Sans Mono" charset="0"/>
              </a:rPr>
              <a:t>ebp</a:t>
            </a:r>
            <a:r>
              <a:rPr lang="en-US" dirty="0">
                <a:latin typeface="Droid Sans Mono" charset="0"/>
                <a:ea typeface="Droid Sans Mono" charset="0"/>
                <a:cs typeface="Droid Sans Mono" charset="0"/>
              </a:rPr>
              <a:t>;</a:t>
            </a:r>
          </a:p>
          <a:p>
            <a:pPr marL="0" indent="0">
              <a:buNone/>
            </a:pPr>
            <a:r>
              <a:rPr lang="en-US" dirty="0">
                <a:latin typeface="Droid Sans Mono" charset="0"/>
                <a:ea typeface="Droid Sans Mono" charset="0"/>
                <a:cs typeface="Droid Sans Mono" charset="0"/>
              </a:rPr>
              <a:t>	</a:t>
            </a:r>
            <a:r>
              <a:rPr lang="en-US" dirty="0">
                <a:solidFill>
                  <a:srgbClr val="C00000"/>
                </a:solidFill>
                <a:latin typeface="Droid Sans Mono" charset="0"/>
                <a:ea typeface="Droid Sans Mono" charset="0"/>
                <a:cs typeface="Droid Sans Mono" charset="0"/>
              </a:rPr>
              <a:t>void</a:t>
            </a:r>
            <a:r>
              <a:rPr lang="en-US" dirty="0">
                <a:latin typeface="Droid Sans Mono" charset="0"/>
                <a:ea typeface="Droid Sans Mono" charset="0"/>
                <a:cs typeface="Droid Sans Mono" charset="0"/>
              </a:rPr>
              <a:t>	</a:t>
            </a:r>
            <a:r>
              <a:rPr lang="en-US" dirty="0">
                <a:solidFill>
                  <a:srgbClr val="C00000"/>
                </a:solidFill>
                <a:latin typeface="Droid Sans Mono" charset="0"/>
                <a:ea typeface="Droid Sans Mono" charset="0"/>
                <a:cs typeface="Droid Sans Mono" charset="0"/>
              </a:rPr>
              <a:t>*</a:t>
            </a:r>
            <a:r>
              <a:rPr lang="en-US" dirty="0" err="1">
                <a:latin typeface="Droid Sans Mono" charset="0"/>
                <a:ea typeface="Droid Sans Mono" charset="0"/>
                <a:cs typeface="Droid Sans Mono" charset="0"/>
              </a:rPr>
              <a:t>eip</a:t>
            </a:r>
            <a:r>
              <a:rPr lang="en-US" dirty="0">
                <a:latin typeface="Droid Sans Mono" charset="0"/>
                <a:ea typeface="Droid Sans Mono" charset="0"/>
                <a:cs typeface="Droid Sans Mono" charset="0"/>
              </a:rPr>
              <a:t>;</a:t>
            </a:r>
          </a:p>
          <a:p>
            <a:pPr marL="0" indent="0">
              <a:buNone/>
            </a:pPr>
            <a:r>
              <a:rPr lang="en-US" dirty="0">
                <a:latin typeface="Droid Sans Mono" charset="0"/>
                <a:ea typeface="Droid Sans Mono" charset="0"/>
                <a:cs typeface="Droid Sans Mono" charset="0"/>
              </a:rPr>
              <a:t>};</a:t>
            </a:r>
          </a:p>
        </p:txBody>
      </p:sp>
    </p:spTree>
    <p:extLst>
      <p:ext uri="{BB962C8B-B14F-4D97-AF65-F5344CB8AC3E}">
        <p14:creationId xmlns:p14="http://schemas.microsoft.com/office/powerpoint/2010/main" val="203432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7195-19CE-1340-B3A5-7E74F97F7EA6}"/>
              </a:ext>
            </a:extLst>
          </p:cNvPr>
          <p:cNvSpPr>
            <a:spLocks noGrp="1"/>
          </p:cNvSpPr>
          <p:nvPr>
            <p:ph type="title"/>
          </p:nvPr>
        </p:nvSpPr>
        <p:spPr/>
        <p:txBody>
          <a:bodyPr/>
          <a:lstStyle/>
          <a:p>
            <a:r>
              <a:rPr lang="en-US" dirty="0"/>
              <a:t>Trap Handling: High level view</a:t>
            </a:r>
          </a:p>
        </p:txBody>
      </p:sp>
      <p:sp>
        <p:nvSpPr>
          <p:cNvPr id="3" name="Text Placeholder 2">
            <a:extLst>
              <a:ext uri="{FF2B5EF4-FFF2-40B4-BE49-F238E27FC236}">
                <a16:creationId xmlns:a16="http://schemas.microsoft.com/office/drawing/2014/main" id="{8711825C-0A39-2840-9301-7D4F843A9D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8890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 </a:t>
            </a:r>
            <a:r>
              <a:rPr lang="en-US" dirty="0" err="1"/>
              <a:t>PKCtxIntro</a:t>
            </a:r>
            <a:r>
              <a:rPr lang="en-US" dirty="0"/>
              <a:t> (3)</a:t>
            </a:r>
          </a:p>
        </p:txBody>
      </p:sp>
      <p:sp>
        <p:nvSpPr>
          <p:cNvPr id="3" name="Content Placeholder 2"/>
          <p:cNvSpPr>
            <a:spLocks noGrp="1"/>
          </p:cNvSpPr>
          <p:nvPr>
            <p:ph idx="1"/>
          </p:nvPr>
        </p:nvSpPr>
        <p:spPr/>
        <p:txBody>
          <a:bodyPr/>
          <a:lstStyle/>
          <a:p>
            <a:r>
              <a:rPr lang="en-US" dirty="0"/>
              <a:t>You will implement a function that creates new kernel context for a child process.</a:t>
            </a:r>
          </a:p>
          <a:p>
            <a:r>
              <a:rPr lang="en-US" dirty="0"/>
              <a:t>Allocate quota memory to child process, set ESP and EIP. </a:t>
            </a:r>
          </a:p>
          <a:p>
            <a:endParaRPr lang="en-US" dirty="0"/>
          </a:p>
        </p:txBody>
      </p:sp>
    </p:spTree>
    <p:extLst>
      <p:ext uri="{BB962C8B-B14F-4D97-AF65-F5344CB8AC3E}">
        <p14:creationId xmlns:p14="http://schemas.microsoft.com/office/powerpoint/2010/main" val="144285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 </a:t>
            </a:r>
            <a:r>
              <a:rPr lang="en-US" dirty="0" err="1"/>
              <a:t>PTCBIntro</a:t>
            </a:r>
            <a:r>
              <a:rPr lang="en-US" dirty="0"/>
              <a:t> (4)</a:t>
            </a:r>
          </a:p>
        </p:txBody>
      </p:sp>
      <p:sp>
        <p:nvSpPr>
          <p:cNvPr id="3" name="Content Placeholder 2"/>
          <p:cNvSpPr>
            <a:spLocks noGrp="1"/>
          </p:cNvSpPr>
          <p:nvPr>
            <p:ph idx="1"/>
          </p:nvPr>
        </p:nvSpPr>
        <p:spPr/>
        <p:txBody>
          <a:bodyPr/>
          <a:lstStyle/>
          <a:p>
            <a:r>
              <a:rPr lang="en-US" dirty="0"/>
              <a:t>Data structure to track the state of each thread: TCB</a:t>
            </a:r>
          </a:p>
          <a:p>
            <a:r>
              <a:rPr lang="en-US" dirty="0"/>
              <a:t>We will store a set of TCBs in doubly linked lists.</a:t>
            </a:r>
          </a:p>
          <a:p>
            <a:r>
              <a:rPr lang="en-US" dirty="0"/>
              <a:t>All the getters and setters are already implemented.</a:t>
            </a:r>
          </a:p>
          <a:p>
            <a:pPr marL="0" indent="0">
              <a:buNone/>
            </a:pPr>
            <a:r>
              <a:rPr lang="en-US" sz="2000" dirty="0" err="1">
                <a:solidFill>
                  <a:srgbClr val="C00000"/>
                </a:solidFill>
                <a:latin typeface="Droid Sans Mono" charset="0"/>
                <a:ea typeface="Droid Sans Mono" charset="0"/>
                <a:cs typeface="Droid Sans Mono" charset="0"/>
              </a:rPr>
              <a:t>struct</a:t>
            </a:r>
            <a:r>
              <a:rPr lang="en-US" sz="2000" dirty="0">
                <a:solidFill>
                  <a:srgbClr val="C00000"/>
                </a:solidFill>
                <a:latin typeface="Droid Sans Mono" charset="0"/>
                <a:ea typeface="Droid Sans Mono" charset="0"/>
                <a:cs typeface="Droid Sans Mono" charset="0"/>
              </a:rPr>
              <a:t> </a:t>
            </a:r>
            <a:r>
              <a:rPr lang="en-US" sz="2000" dirty="0">
                <a:latin typeface="Droid Sans Mono" charset="0"/>
                <a:ea typeface="Droid Sans Mono" charset="0"/>
                <a:cs typeface="Droid Sans Mono" charset="0"/>
              </a:rPr>
              <a:t>TCB {	</a:t>
            </a:r>
          </a:p>
          <a:p>
            <a:pPr marL="0" indent="0">
              <a:buNone/>
            </a:pPr>
            <a:r>
              <a:rPr lang="en-US" sz="2000" dirty="0">
                <a:latin typeface="Droid Sans Mono" charset="0"/>
                <a:ea typeface="Droid Sans Mono" charset="0"/>
                <a:cs typeface="Droid Sans Mono" charset="0"/>
              </a:rPr>
              <a:t>	</a:t>
            </a:r>
            <a:r>
              <a:rPr lang="en-US" sz="2000" dirty="0" err="1">
                <a:solidFill>
                  <a:srgbClr val="C00000"/>
                </a:solidFill>
                <a:latin typeface="Droid Sans Mono" charset="0"/>
                <a:ea typeface="Droid Sans Mono" charset="0"/>
                <a:cs typeface="Droid Sans Mono" charset="0"/>
              </a:rPr>
              <a:t>t_state</a:t>
            </a:r>
            <a:r>
              <a:rPr lang="en-US" sz="2000" dirty="0">
                <a:solidFill>
                  <a:srgbClr val="C00000"/>
                </a:solidFill>
                <a:latin typeface="Droid Sans Mono" charset="0"/>
                <a:ea typeface="Droid Sans Mono" charset="0"/>
                <a:cs typeface="Droid Sans Mono" charset="0"/>
              </a:rPr>
              <a:t> </a:t>
            </a:r>
            <a:r>
              <a:rPr lang="en-US" sz="2000" dirty="0">
                <a:latin typeface="Droid Sans Mono" charset="0"/>
                <a:ea typeface="Droid Sans Mono" charset="0"/>
                <a:cs typeface="Droid Sans Mono" charset="0"/>
              </a:rPr>
              <a:t>state; </a:t>
            </a:r>
          </a:p>
          <a:p>
            <a:pPr marL="0" indent="0">
              <a:buNone/>
            </a:pPr>
            <a:r>
              <a:rPr lang="en-US" sz="2000" dirty="0">
                <a:latin typeface="Droid Sans Mono" charset="0"/>
                <a:ea typeface="Droid Sans Mono" charset="0"/>
                <a:cs typeface="Droid Sans Mono" charset="0"/>
              </a:rPr>
              <a:t>	</a:t>
            </a:r>
            <a:r>
              <a:rPr lang="en-US" sz="2000" dirty="0">
                <a:solidFill>
                  <a:srgbClr val="C00000"/>
                </a:solidFill>
                <a:latin typeface="Droid Sans Mono" charset="0"/>
                <a:ea typeface="Droid Sans Mono" charset="0"/>
                <a:cs typeface="Droid Sans Mono" charset="0"/>
              </a:rPr>
              <a:t>unsigned </a:t>
            </a:r>
            <a:r>
              <a:rPr lang="en-US" sz="2000" dirty="0" err="1">
                <a:solidFill>
                  <a:srgbClr val="C00000"/>
                </a:solidFill>
                <a:latin typeface="Droid Sans Mono" charset="0"/>
                <a:ea typeface="Droid Sans Mono" charset="0"/>
                <a:cs typeface="Droid Sans Mono" charset="0"/>
              </a:rPr>
              <a:t>int</a:t>
            </a:r>
            <a:r>
              <a:rPr lang="en-US" sz="2000" dirty="0">
                <a:solidFill>
                  <a:srgbClr val="C00000"/>
                </a:solidFill>
                <a:latin typeface="Droid Sans Mono" charset="0"/>
                <a:ea typeface="Droid Sans Mono" charset="0"/>
                <a:cs typeface="Droid Sans Mono" charset="0"/>
              </a:rPr>
              <a:t> </a:t>
            </a:r>
            <a:r>
              <a:rPr lang="en-US" sz="2000" dirty="0" err="1">
                <a:latin typeface="Droid Sans Mono" charset="0"/>
                <a:ea typeface="Droid Sans Mono" charset="0"/>
                <a:cs typeface="Droid Sans Mono" charset="0"/>
              </a:rPr>
              <a:t>prev</a:t>
            </a:r>
            <a:r>
              <a:rPr lang="en-US" sz="2000" dirty="0">
                <a:latin typeface="Droid Sans Mono" charset="0"/>
                <a:ea typeface="Droid Sans Mono" charset="0"/>
                <a:cs typeface="Droid Sans Mono" charset="0"/>
              </a:rPr>
              <a:t>;	</a:t>
            </a:r>
          </a:p>
          <a:p>
            <a:pPr marL="0" indent="0">
              <a:buNone/>
            </a:pPr>
            <a:r>
              <a:rPr lang="en-US" sz="2000" dirty="0">
                <a:latin typeface="Droid Sans Mono" charset="0"/>
                <a:ea typeface="Droid Sans Mono" charset="0"/>
                <a:cs typeface="Droid Sans Mono" charset="0"/>
              </a:rPr>
              <a:t>	</a:t>
            </a:r>
            <a:r>
              <a:rPr lang="en-US" sz="2000" dirty="0">
                <a:solidFill>
                  <a:srgbClr val="C00000"/>
                </a:solidFill>
                <a:latin typeface="Droid Sans Mono" charset="0"/>
                <a:ea typeface="Droid Sans Mono" charset="0"/>
                <a:cs typeface="Droid Sans Mono" charset="0"/>
              </a:rPr>
              <a:t>unsigned </a:t>
            </a:r>
            <a:r>
              <a:rPr lang="en-US" sz="2000" dirty="0" err="1">
                <a:solidFill>
                  <a:srgbClr val="C00000"/>
                </a:solidFill>
                <a:latin typeface="Droid Sans Mono" charset="0"/>
                <a:ea typeface="Droid Sans Mono" charset="0"/>
                <a:cs typeface="Droid Sans Mono" charset="0"/>
              </a:rPr>
              <a:t>int</a:t>
            </a:r>
            <a:r>
              <a:rPr lang="en-US" sz="2000" dirty="0">
                <a:solidFill>
                  <a:srgbClr val="C00000"/>
                </a:solidFill>
                <a:latin typeface="Droid Sans Mono" charset="0"/>
                <a:ea typeface="Droid Sans Mono" charset="0"/>
                <a:cs typeface="Droid Sans Mono" charset="0"/>
              </a:rPr>
              <a:t> </a:t>
            </a:r>
            <a:r>
              <a:rPr lang="en-US" sz="2000" dirty="0">
                <a:latin typeface="Droid Sans Mono" charset="0"/>
                <a:ea typeface="Droid Sans Mono" charset="0"/>
                <a:cs typeface="Droid Sans Mono" charset="0"/>
              </a:rPr>
              <a:t>next;</a:t>
            </a:r>
          </a:p>
          <a:p>
            <a:pPr marL="0" indent="0">
              <a:buNone/>
            </a:pPr>
            <a:r>
              <a:rPr lang="en-US" sz="2000" dirty="0">
                <a:latin typeface="Droid Sans Mono" charset="0"/>
                <a:ea typeface="Droid Sans Mono" charset="0"/>
                <a:cs typeface="Droid Sans Mono" charset="0"/>
              </a:rPr>
              <a:t>};</a:t>
            </a:r>
          </a:p>
        </p:txBody>
      </p:sp>
      <p:grpSp>
        <p:nvGrpSpPr>
          <p:cNvPr id="4" name="Group 3"/>
          <p:cNvGrpSpPr/>
          <p:nvPr/>
        </p:nvGrpSpPr>
        <p:grpSpPr>
          <a:xfrm>
            <a:off x="7018379" y="3578198"/>
            <a:ext cx="1079353" cy="2104721"/>
            <a:chOff x="4658060" y="519667"/>
            <a:chExt cx="1079353" cy="2104721"/>
          </a:xfrm>
        </p:grpSpPr>
        <p:sp>
          <p:nvSpPr>
            <p:cNvPr id="5" name="Rectangle 4"/>
            <p:cNvSpPr/>
            <p:nvPr/>
          </p:nvSpPr>
          <p:spPr>
            <a:xfrm>
              <a:off x="4658062" y="1234570"/>
              <a:ext cx="1079351" cy="67491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p:txBody>
        </p:sp>
        <p:sp>
          <p:nvSpPr>
            <p:cNvPr id="6" name="Rectangle 5"/>
            <p:cNvSpPr/>
            <p:nvPr/>
          </p:nvSpPr>
          <p:spPr>
            <a:xfrm>
              <a:off x="4658062" y="1909486"/>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Next</a:t>
              </a:r>
            </a:p>
          </p:txBody>
        </p:sp>
        <p:sp>
          <p:nvSpPr>
            <p:cNvPr id="7" name="Rectangle 6"/>
            <p:cNvSpPr/>
            <p:nvPr/>
          </p:nvSpPr>
          <p:spPr>
            <a:xfrm>
              <a:off x="4658061" y="920805"/>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Prev</a:t>
              </a:r>
              <a:endParaRPr lang="en-US" dirty="0">
                <a:solidFill>
                  <a:sysClr val="windowText" lastClr="000000"/>
                </a:solidFill>
              </a:endParaRPr>
            </a:p>
          </p:txBody>
        </p:sp>
        <p:sp>
          <p:nvSpPr>
            <p:cNvPr id="8" name="TextBox 7"/>
            <p:cNvSpPr txBox="1"/>
            <p:nvPr/>
          </p:nvSpPr>
          <p:spPr>
            <a:xfrm>
              <a:off x="4800030" y="519667"/>
              <a:ext cx="795411" cy="276999"/>
            </a:xfrm>
            <a:prstGeom prst="rect">
              <a:avLst/>
            </a:prstGeom>
            <a:noFill/>
          </p:spPr>
          <p:txBody>
            <a:bodyPr wrap="none" rtlCol="0">
              <a:spAutoFit/>
            </a:bodyPr>
            <a:lstStyle/>
            <a:p>
              <a:r>
                <a:rPr lang="en-US" sz="1200" dirty="0"/>
                <a:t>NUM_IDS</a:t>
              </a:r>
              <a:endParaRPr lang="en-US" dirty="0"/>
            </a:p>
          </p:txBody>
        </p:sp>
        <p:sp>
          <p:nvSpPr>
            <p:cNvPr id="9" name="TextBox 8"/>
            <p:cNvSpPr txBox="1"/>
            <p:nvPr/>
          </p:nvSpPr>
          <p:spPr>
            <a:xfrm>
              <a:off x="4800030" y="2347389"/>
              <a:ext cx="795411" cy="276999"/>
            </a:xfrm>
            <a:prstGeom prst="rect">
              <a:avLst/>
            </a:prstGeom>
            <a:noFill/>
          </p:spPr>
          <p:txBody>
            <a:bodyPr wrap="none" rtlCol="0">
              <a:spAutoFit/>
            </a:bodyPr>
            <a:lstStyle/>
            <a:p>
              <a:r>
                <a:rPr lang="en-US" sz="1200" dirty="0"/>
                <a:t>NUM_IDS</a:t>
              </a:r>
              <a:endParaRPr lang="en-US" dirty="0"/>
            </a:p>
          </p:txBody>
        </p:sp>
        <p:cxnSp>
          <p:nvCxnSpPr>
            <p:cNvPr id="10" name="Elbow Connector 9"/>
            <p:cNvCxnSpPr>
              <a:stCxn id="7" idx="1"/>
              <a:endCxn id="8" idx="1"/>
            </p:cNvCxnSpPr>
            <p:nvPr/>
          </p:nvCxnSpPr>
          <p:spPr>
            <a:xfrm rot="10800000" flipH="1">
              <a:off x="4658060" y="658167"/>
              <a:ext cx="141969" cy="419520"/>
            </a:xfrm>
            <a:prstGeom prst="bentConnector3">
              <a:avLst>
                <a:gd name="adj1" fmla="val -1610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3"/>
              <a:endCxn id="10" idx="3"/>
            </p:cNvCxnSpPr>
            <p:nvPr/>
          </p:nvCxnSpPr>
          <p:spPr>
            <a:xfrm flipH="1">
              <a:off x="5595441" y="2066368"/>
              <a:ext cx="141972" cy="419521"/>
            </a:xfrm>
            <a:prstGeom prst="bentConnector3">
              <a:avLst>
                <a:gd name="adj1" fmla="val -161018"/>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6592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Management: </a:t>
            </a:r>
            <a:r>
              <a:rPr lang="en-US" dirty="0" err="1"/>
              <a:t>PTCBInit</a:t>
            </a:r>
            <a:r>
              <a:rPr lang="en-US" dirty="0"/>
              <a:t> (5)</a:t>
            </a:r>
          </a:p>
        </p:txBody>
      </p:sp>
      <p:sp>
        <p:nvSpPr>
          <p:cNvPr id="3" name="Content Placeholder 2"/>
          <p:cNvSpPr>
            <a:spLocks noGrp="1"/>
          </p:cNvSpPr>
          <p:nvPr>
            <p:ph idx="1"/>
          </p:nvPr>
        </p:nvSpPr>
        <p:spPr/>
        <p:txBody>
          <a:bodyPr/>
          <a:lstStyle/>
          <a:p>
            <a:r>
              <a:rPr lang="en-US" dirty="0"/>
              <a:t>Initializes the TCB for all NUM_IDS threads. </a:t>
            </a:r>
          </a:p>
          <a:p>
            <a:r>
              <a:rPr lang="en-US" dirty="0"/>
              <a:t>Initial state: TSTATE_DEAD</a:t>
            </a:r>
          </a:p>
          <a:p>
            <a:r>
              <a:rPr lang="en-US" dirty="0"/>
              <a:t>Initially set both the pointers to NULL. Here we will represent NULL using NUM_IDS.</a:t>
            </a:r>
          </a:p>
        </p:txBody>
      </p:sp>
    </p:spTree>
    <p:extLst>
      <p:ext uri="{BB962C8B-B14F-4D97-AF65-F5344CB8AC3E}">
        <p14:creationId xmlns:p14="http://schemas.microsoft.com/office/powerpoint/2010/main" val="1722247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 </a:t>
            </a:r>
            <a:r>
              <a:rPr lang="en-US" dirty="0" err="1"/>
              <a:t>PTQueueIntro</a:t>
            </a:r>
            <a:r>
              <a:rPr lang="en-US" dirty="0"/>
              <a:t> (6)</a:t>
            </a:r>
          </a:p>
        </p:txBody>
      </p:sp>
      <p:sp>
        <p:nvSpPr>
          <p:cNvPr id="3" name="Content Placeholder 2"/>
          <p:cNvSpPr>
            <a:spLocks noGrp="1"/>
          </p:cNvSpPr>
          <p:nvPr>
            <p:ph idx="1"/>
          </p:nvPr>
        </p:nvSpPr>
        <p:spPr/>
        <p:txBody>
          <a:bodyPr>
            <a:normAutofit fontScale="92500" lnSpcReduction="10000"/>
          </a:bodyPr>
          <a:lstStyle/>
          <a:p>
            <a:r>
              <a:rPr lang="en-US" dirty="0"/>
              <a:t>The kernel needs NUM_IDS + 1 thread queues.</a:t>
            </a:r>
          </a:p>
          <a:p>
            <a:pPr lvl="1"/>
            <a:r>
              <a:rPr lang="en-US" dirty="0"/>
              <a:t>NUM_IDS queues: As sleeping queues for each process.</a:t>
            </a:r>
          </a:p>
          <a:p>
            <a:pPr lvl="2"/>
            <a:r>
              <a:rPr lang="en-US" dirty="0"/>
              <a:t>A thread can sleep on other thread's sleeping queue, waiting for the other thread to perform some related tasks and wake it up.</a:t>
            </a:r>
          </a:p>
          <a:p>
            <a:pPr lvl="1"/>
            <a:r>
              <a:rPr lang="en-US" dirty="0"/>
              <a:t>1 extra queue: For the ready queue (All the processes ready to run on the processor)</a:t>
            </a:r>
          </a:p>
          <a:p>
            <a:pPr lvl="2"/>
            <a:r>
              <a:rPr lang="en-US" dirty="0"/>
              <a:t>This will also handle our simple round robin scheduling.</a:t>
            </a:r>
          </a:p>
          <a:p>
            <a:r>
              <a:rPr lang="en-US" dirty="0"/>
              <a:t>The </a:t>
            </a:r>
            <a:r>
              <a:rPr lang="en-US" dirty="0" err="1"/>
              <a:t>TQueue</a:t>
            </a:r>
            <a:r>
              <a:rPr lang="en-US" dirty="0"/>
              <a:t> structure will only record the head and tail index, the TCB structure is already a doubly linked list.</a:t>
            </a:r>
          </a:p>
          <a:p>
            <a:pPr marL="0" indent="0">
              <a:buNone/>
            </a:pPr>
            <a:r>
              <a:rPr lang="en-US" sz="2000" dirty="0" err="1">
                <a:solidFill>
                  <a:srgbClr val="C00000"/>
                </a:solidFill>
                <a:latin typeface="Droid Sans Mono" charset="0"/>
                <a:ea typeface="Droid Sans Mono" charset="0"/>
                <a:cs typeface="Droid Sans Mono" charset="0"/>
              </a:rPr>
              <a:t>struct</a:t>
            </a:r>
            <a:r>
              <a:rPr lang="en-US" sz="2000" dirty="0">
                <a:solidFill>
                  <a:srgbClr val="C00000"/>
                </a:solidFill>
                <a:latin typeface="Droid Sans Mono" charset="0"/>
                <a:ea typeface="Droid Sans Mono" charset="0"/>
                <a:cs typeface="Droid Sans Mono" charset="0"/>
              </a:rPr>
              <a:t> </a:t>
            </a:r>
            <a:r>
              <a:rPr lang="en-US" sz="2000" dirty="0" err="1">
                <a:latin typeface="Droid Sans Mono" charset="0"/>
                <a:ea typeface="Droid Sans Mono" charset="0"/>
                <a:cs typeface="Droid Sans Mono" charset="0"/>
              </a:rPr>
              <a:t>TQueue</a:t>
            </a:r>
            <a:r>
              <a:rPr lang="en-US" sz="2000" dirty="0">
                <a:latin typeface="Droid Sans Mono" charset="0"/>
                <a:ea typeface="Droid Sans Mono" charset="0"/>
                <a:cs typeface="Droid Sans Mono" charset="0"/>
              </a:rPr>
              <a:t> {	</a:t>
            </a:r>
          </a:p>
          <a:p>
            <a:pPr marL="0" indent="0">
              <a:buNone/>
            </a:pPr>
            <a:r>
              <a:rPr lang="en-US" sz="2000" dirty="0">
                <a:latin typeface="Droid Sans Mono" charset="0"/>
                <a:ea typeface="Droid Sans Mono" charset="0"/>
                <a:cs typeface="Droid Sans Mono" charset="0"/>
              </a:rPr>
              <a:t>	</a:t>
            </a:r>
            <a:r>
              <a:rPr lang="en-US" sz="2000" dirty="0">
                <a:solidFill>
                  <a:srgbClr val="C00000"/>
                </a:solidFill>
                <a:latin typeface="Droid Sans Mono" charset="0"/>
                <a:ea typeface="Droid Sans Mono" charset="0"/>
                <a:cs typeface="Droid Sans Mono" charset="0"/>
              </a:rPr>
              <a:t>unsigned </a:t>
            </a:r>
            <a:r>
              <a:rPr lang="en-US" sz="2000" dirty="0" err="1">
                <a:solidFill>
                  <a:srgbClr val="C00000"/>
                </a:solidFill>
                <a:latin typeface="Droid Sans Mono" charset="0"/>
                <a:ea typeface="Droid Sans Mono" charset="0"/>
                <a:cs typeface="Droid Sans Mono" charset="0"/>
              </a:rPr>
              <a:t>int</a:t>
            </a:r>
            <a:r>
              <a:rPr lang="en-US" sz="2000" dirty="0">
                <a:solidFill>
                  <a:srgbClr val="C00000"/>
                </a:solidFill>
                <a:latin typeface="Droid Sans Mono" charset="0"/>
                <a:ea typeface="Droid Sans Mono" charset="0"/>
                <a:cs typeface="Droid Sans Mono" charset="0"/>
              </a:rPr>
              <a:t> </a:t>
            </a:r>
            <a:r>
              <a:rPr lang="en-US" sz="2000" dirty="0">
                <a:latin typeface="Droid Sans Mono" charset="0"/>
                <a:ea typeface="Droid Sans Mono" charset="0"/>
                <a:cs typeface="Droid Sans Mono" charset="0"/>
              </a:rPr>
              <a:t>head;		</a:t>
            </a:r>
          </a:p>
          <a:p>
            <a:pPr marL="0" indent="0">
              <a:buNone/>
            </a:pPr>
            <a:r>
              <a:rPr lang="en-US" sz="2000" dirty="0">
                <a:latin typeface="Droid Sans Mono" charset="0"/>
                <a:ea typeface="Droid Sans Mono" charset="0"/>
                <a:cs typeface="Droid Sans Mono" charset="0"/>
              </a:rPr>
              <a:t>	</a:t>
            </a:r>
            <a:r>
              <a:rPr lang="en-US" sz="2000" dirty="0">
                <a:solidFill>
                  <a:srgbClr val="C00000"/>
                </a:solidFill>
                <a:latin typeface="Droid Sans Mono" charset="0"/>
                <a:ea typeface="Droid Sans Mono" charset="0"/>
                <a:cs typeface="Droid Sans Mono" charset="0"/>
              </a:rPr>
              <a:t>unsigned </a:t>
            </a:r>
            <a:r>
              <a:rPr lang="en-US" sz="2000" dirty="0" err="1">
                <a:solidFill>
                  <a:srgbClr val="C00000"/>
                </a:solidFill>
                <a:latin typeface="Droid Sans Mono" charset="0"/>
                <a:ea typeface="Droid Sans Mono" charset="0"/>
                <a:cs typeface="Droid Sans Mono" charset="0"/>
              </a:rPr>
              <a:t>int</a:t>
            </a:r>
            <a:r>
              <a:rPr lang="en-US" sz="2000" dirty="0">
                <a:solidFill>
                  <a:srgbClr val="C00000"/>
                </a:solidFill>
                <a:latin typeface="Droid Sans Mono" charset="0"/>
                <a:ea typeface="Droid Sans Mono" charset="0"/>
                <a:cs typeface="Droid Sans Mono" charset="0"/>
              </a:rPr>
              <a:t> </a:t>
            </a:r>
            <a:r>
              <a:rPr lang="en-US" sz="2000" dirty="0">
                <a:latin typeface="Droid Sans Mono" charset="0"/>
                <a:ea typeface="Droid Sans Mono" charset="0"/>
                <a:cs typeface="Droid Sans Mono" charset="0"/>
              </a:rPr>
              <a:t>tail;</a:t>
            </a:r>
          </a:p>
          <a:p>
            <a:pPr marL="0" indent="0">
              <a:buNone/>
            </a:pPr>
            <a:r>
              <a:rPr lang="en-US" sz="2000" dirty="0">
                <a:latin typeface="Droid Sans Mono" charset="0"/>
                <a:ea typeface="Droid Sans Mono" charset="0"/>
                <a:cs typeface="Droid Sans Mono" charset="0"/>
              </a:rPr>
              <a:t>};</a:t>
            </a:r>
          </a:p>
        </p:txBody>
      </p:sp>
    </p:spTree>
    <p:extLst>
      <p:ext uri="{BB962C8B-B14F-4D97-AF65-F5344CB8AC3E}">
        <p14:creationId xmlns:p14="http://schemas.microsoft.com/office/powerpoint/2010/main" val="2006992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819098" y="3499961"/>
            <a:ext cx="2283611" cy="621269"/>
            <a:chOff x="551027" y="2794356"/>
            <a:chExt cx="2283611" cy="621269"/>
          </a:xfrm>
        </p:grpSpPr>
        <p:grpSp>
          <p:nvGrpSpPr>
            <p:cNvPr id="45" name="Group 44"/>
            <p:cNvGrpSpPr/>
            <p:nvPr/>
          </p:nvGrpSpPr>
          <p:grpSpPr>
            <a:xfrm>
              <a:off x="1755287" y="2794356"/>
              <a:ext cx="1079351" cy="621269"/>
              <a:chOff x="1755286" y="3134945"/>
              <a:chExt cx="1079351" cy="621269"/>
            </a:xfrm>
          </p:grpSpPr>
          <p:sp>
            <p:nvSpPr>
              <p:cNvPr id="43" name="Rectangle 42"/>
              <p:cNvSpPr/>
              <p:nvPr/>
            </p:nvSpPr>
            <p:spPr>
              <a:xfrm>
                <a:off x="1755286" y="3442450"/>
                <a:ext cx="1079351" cy="31376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Tail</a:t>
                </a:r>
              </a:p>
            </p:txBody>
          </p:sp>
          <p:sp>
            <p:nvSpPr>
              <p:cNvPr id="44" name="Rectangle 43"/>
              <p:cNvSpPr/>
              <p:nvPr/>
            </p:nvSpPr>
            <p:spPr>
              <a:xfrm>
                <a:off x="1755286" y="3134945"/>
                <a:ext cx="1079351" cy="31376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Head</a:t>
                </a:r>
              </a:p>
            </p:txBody>
          </p:sp>
        </p:grpSp>
        <p:sp>
          <p:nvSpPr>
            <p:cNvPr id="53" name="Left Brace 52"/>
            <p:cNvSpPr/>
            <p:nvPr/>
          </p:nvSpPr>
          <p:spPr>
            <a:xfrm>
              <a:off x="1461247" y="2794356"/>
              <a:ext cx="143435" cy="621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51027" y="2922495"/>
              <a:ext cx="920380" cy="369332"/>
            </a:xfrm>
            <a:prstGeom prst="rect">
              <a:avLst/>
            </a:prstGeom>
            <a:noFill/>
          </p:spPr>
          <p:txBody>
            <a:bodyPr wrap="none" rtlCol="0">
              <a:spAutoFit/>
            </a:bodyPr>
            <a:lstStyle/>
            <a:p>
              <a:r>
                <a:rPr lang="en-US"/>
                <a:t>TQueue</a:t>
              </a:r>
              <a:endParaRPr lang="en-US" dirty="0"/>
            </a:p>
          </p:txBody>
        </p:sp>
      </p:grpSp>
      <p:grpSp>
        <p:nvGrpSpPr>
          <p:cNvPr id="26" name="Group 25"/>
          <p:cNvGrpSpPr/>
          <p:nvPr/>
        </p:nvGrpSpPr>
        <p:grpSpPr>
          <a:xfrm>
            <a:off x="6926132" y="2743875"/>
            <a:ext cx="1079352" cy="2133252"/>
            <a:chOff x="4658061" y="2038270"/>
            <a:chExt cx="1079352" cy="2133252"/>
          </a:xfrm>
        </p:grpSpPr>
        <p:grpSp>
          <p:nvGrpSpPr>
            <p:cNvPr id="8" name="Group 7"/>
            <p:cNvGrpSpPr/>
            <p:nvPr/>
          </p:nvGrpSpPr>
          <p:grpSpPr>
            <a:xfrm>
              <a:off x="4658061" y="2453769"/>
              <a:ext cx="1079352" cy="1302445"/>
              <a:chOff x="3474719" y="1906921"/>
              <a:chExt cx="1079352" cy="1302445"/>
            </a:xfrm>
          </p:grpSpPr>
          <p:sp>
            <p:nvSpPr>
              <p:cNvPr id="4" name="Rectangle 3"/>
              <p:cNvSpPr/>
              <p:nvPr/>
            </p:nvSpPr>
            <p:spPr>
              <a:xfrm>
                <a:off x="3474720" y="2220686"/>
                <a:ext cx="1079351" cy="67491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p:txBody>
          </p:sp>
          <p:sp>
            <p:nvSpPr>
              <p:cNvPr id="6" name="Rectangle 5"/>
              <p:cNvSpPr/>
              <p:nvPr/>
            </p:nvSpPr>
            <p:spPr>
              <a:xfrm>
                <a:off x="3474720" y="2895602"/>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Next</a:t>
                </a:r>
              </a:p>
            </p:txBody>
          </p:sp>
          <p:sp>
            <p:nvSpPr>
              <p:cNvPr id="7" name="Rectangle 6"/>
              <p:cNvSpPr/>
              <p:nvPr/>
            </p:nvSpPr>
            <p:spPr>
              <a:xfrm>
                <a:off x="3474719" y="1906921"/>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Prev</a:t>
                </a:r>
                <a:endParaRPr lang="en-US" dirty="0">
                  <a:solidFill>
                    <a:sysClr val="windowText" lastClr="000000"/>
                  </a:solidFill>
                </a:endParaRPr>
              </a:p>
            </p:txBody>
          </p:sp>
        </p:grpSp>
        <p:sp>
          <p:nvSpPr>
            <p:cNvPr id="35" name="TextBox 34"/>
            <p:cNvSpPr txBox="1"/>
            <p:nvPr/>
          </p:nvSpPr>
          <p:spPr>
            <a:xfrm>
              <a:off x="4800027" y="2038270"/>
              <a:ext cx="795411" cy="276999"/>
            </a:xfrm>
            <a:prstGeom prst="rect">
              <a:avLst/>
            </a:prstGeom>
            <a:noFill/>
          </p:spPr>
          <p:txBody>
            <a:bodyPr wrap="none" rtlCol="0">
              <a:spAutoFit/>
            </a:bodyPr>
            <a:lstStyle/>
            <a:p>
              <a:r>
                <a:rPr lang="en-US" sz="1200" dirty="0"/>
                <a:t>NUM_IDS</a:t>
              </a:r>
              <a:endParaRPr lang="en-US" dirty="0"/>
            </a:p>
          </p:txBody>
        </p:sp>
        <p:sp>
          <p:nvSpPr>
            <p:cNvPr id="36" name="TextBox 35"/>
            <p:cNvSpPr txBox="1"/>
            <p:nvPr/>
          </p:nvSpPr>
          <p:spPr>
            <a:xfrm>
              <a:off x="4800027" y="3894523"/>
              <a:ext cx="795411" cy="276999"/>
            </a:xfrm>
            <a:prstGeom prst="rect">
              <a:avLst/>
            </a:prstGeom>
            <a:noFill/>
          </p:spPr>
          <p:txBody>
            <a:bodyPr wrap="none" rtlCol="0">
              <a:spAutoFit/>
            </a:bodyPr>
            <a:lstStyle/>
            <a:p>
              <a:r>
                <a:rPr lang="en-US" sz="1200" dirty="0"/>
                <a:t>NUM_IDS</a:t>
              </a:r>
              <a:endParaRPr lang="en-US" dirty="0"/>
            </a:p>
          </p:txBody>
        </p:sp>
        <p:cxnSp>
          <p:nvCxnSpPr>
            <p:cNvPr id="3" name="Elbow Connector 2"/>
            <p:cNvCxnSpPr>
              <a:stCxn id="7" idx="1"/>
              <a:endCxn id="35" idx="1"/>
            </p:cNvCxnSpPr>
            <p:nvPr/>
          </p:nvCxnSpPr>
          <p:spPr>
            <a:xfrm rot="10800000" flipH="1">
              <a:off x="4658061" y="2176771"/>
              <a:ext cx="141966" cy="433881"/>
            </a:xfrm>
            <a:prstGeom prst="bentConnector3">
              <a:avLst>
                <a:gd name="adj1" fmla="val -161024"/>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6" idx="3"/>
              <a:endCxn id="36" idx="3"/>
            </p:cNvCxnSpPr>
            <p:nvPr/>
          </p:nvCxnSpPr>
          <p:spPr>
            <a:xfrm flipH="1">
              <a:off x="5595438" y="3599332"/>
              <a:ext cx="141975" cy="433691"/>
            </a:xfrm>
            <a:prstGeom prst="bentConnector3">
              <a:avLst>
                <a:gd name="adj1" fmla="val -161014"/>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 name="Elbow Connector 21"/>
          <p:cNvCxnSpPr>
            <a:stCxn id="44" idx="3"/>
            <a:endCxn id="4" idx="1"/>
          </p:cNvCxnSpPr>
          <p:nvPr/>
        </p:nvCxnSpPr>
        <p:spPr>
          <a:xfrm>
            <a:off x="5102709" y="3656843"/>
            <a:ext cx="1823424" cy="153753"/>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3" idx="3"/>
            <a:endCxn id="4" idx="1"/>
          </p:cNvCxnSpPr>
          <p:nvPr/>
        </p:nvCxnSpPr>
        <p:spPr>
          <a:xfrm flipV="1">
            <a:off x="5102709" y="3810596"/>
            <a:ext cx="1823424" cy="153752"/>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itle 27"/>
          <p:cNvSpPr>
            <a:spLocks noGrp="1"/>
          </p:cNvSpPr>
          <p:nvPr>
            <p:ph type="title"/>
          </p:nvPr>
        </p:nvSpPr>
        <p:spPr/>
        <p:txBody>
          <a:bodyPr/>
          <a:lstStyle/>
          <a:p>
            <a:r>
              <a:rPr lang="en-US" dirty="0"/>
              <a:t>Process Management: </a:t>
            </a:r>
            <a:r>
              <a:rPr lang="en-US" dirty="0" err="1"/>
              <a:t>PTQueueInit</a:t>
            </a:r>
            <a:r>
              <a:rPr lang="en-US" dirty="0"/>
              <a:t> (7)</a:t>
            </a:r>
          </a:p>
        </p:txBody>
      </p:sp>
      <p:sp>
        <p:nvSpPr>
          <p:cNvPr id="2" name="Content Placeholder 1"/>
          <p:cNvSpPr>
            <a:spLocks noGrp="1"/>
          </p:cNvSpPr>
          <p:nvPr>
            <p:ph idx="1"/>
          </p:nvPr>
        </p:nvSpPr>
        <p:spPr/>
        <p:txBody>
          <a:bodyPr/>
          <a:lstStyle/>
          <a:p>
            <a:r>
              <a:rPr lang="en-US" dirty="0"/>
              <a:t>Implement functions </a:t>
            </a:r>
            <a:r>
              <a:rPr lang="en-US" dirty="0" err="1"/>
              <a:t>enqueue</a:t>
            </a:r>
            <a:r>
              <a:rPr lang="en-US" dirty="0"/>
              <a:t>, </a:t>
            </a:r>
            <a:r>
              <a:rPr lang="en-US" dirty="0" err="1"/>
              <a:t>dequeue</a:t>
            </a:r>
            <a:r>
              <a:rPr lang="en-US" dirty="0"/>
              <a:t> and remove.</a:t>
            </a:r>
          </a:p>
        </p:txBody>
      </p:sp>
      <p:sp>
        <p:nvSpPr>
          <p:cNvPr id="29" name="TextBox 28"/>
          <p:cNvSpPr txBox="1"/>
          <p:nvPr/>
        </p:nvSpPr>
        <p:spPr>
          <a:xfrm>
            <a:off x="5102709" y="5842382"/>
            <a:ext cx="2018053" cy="369332"/>
          </a:xfrm>
          <a:prstGeom prst="rect">
            <a:avLst/>
          </a:prstGeom>
          <a:noFill/>
        </p:spPr>
        <p:txBody>
          <a:bodyPr wrap="none" rtlCol="0">
            <a:spAutoFit/>
          </a:bodyPr>
          <a:lstStyle/>
          <a:p>
            <a:r>
              <a:rPr lang="en-US" dirty="0" err="1"/>
              <a:t>Enqueue</a:t>
            </a:r>
            <a:r>
              <a:rPr lang="en-US" dirty="0"/>
              <a:t> 1 element</a:t>
            </a:r>
          </a:p>
        </p:txBody>
      </p:sp>
    </p:spTree>
    <p:extLst>
      <p:ext uri="{BB962C8B-B14F-4D97-AF65-F5344CB8AC3E}">
        <p14:creationId xmlns:p14="http://schemas.microsoft.com/office/powerpoint/2010/main" val="91519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err="1"/>
              <a:t>TQueue</a:t>
            </a:r>
            <a:r>
              <a:rPr lang="en-US" dirty="0"/>
              <a:t>: </a:t>
            </a:r>
            <a:r>
              <a:rPr lang="en-US" dirty="0" err="1"/>
              <a:t>Enqueue</a:t>
            </a:r>
            <a:endParaRPr lang="en-US" dirty="0"/>
          </a:p>
        </p:txBody>
      </p:sp>
      <p:grpSp>
        <p:nvGrpSpPr>
          <p:cNvPr id="27" name="Group 26"/>
          <p:cNvGrpSpPr/>
          <p:nvPr/>
        </p:nvGrpSpPr>
        <p:grpSpPr>
          <a:xfrm>
            <a:off x="2511406" y="2624318"/>
            <a:ext cx="2283611" cy="621269"/>
            <a:chOff x="551027" y="2794356"/>
            <a:chExt cx="2283611" cy="621269"/>
          </a:xfrm>
        </p:grpSpPr>
        <p:grpSp>
          <p:nvGrpSpPr>
            <p:cNvPr id="45" name="Group 44"/>
            <p:cNvGrpSpPr/>
            <p:nvPr/>
          </p:nvGrpSpPr>
          <p:grpSpPr>
            <a:xfrm>
              <a:off x="1755287" y="2794356"/>
              <a:ext cx="1079351" cy="621269"/>
              <a:chOff x="1755286" y="3134945"/>
              <a:chExt cx="1079351" cy="621269"/>
            </a:xfrm>
          </p:grpSpPr>
          <p:sp>
            <p:nvSpPr>
              <p:cNvPr id="43" name="Rectangle 42"/>
              <p:cNvSpPr/>
              <p:nvPr/>
            </p:nvSpPr>
            <p:spPr>
              <a:xfrm>
                <a:off x="1755286" y="3442450"/>
                <a:ext cx="1079351" cy="31376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Tail</a:t>
                </a:r>
              </a:p>
            </p:txBody>
          </p:sp>
          <p:sp>
            <p:nvSpPr>
              <p:cNvPr id="44" name="Rectangle 43"/>
              <p:cNvSpPr/>
              <p:nvPr/>
            </p:nvSpPr>
            <p:spPr>
              <a:xfrm>
                <a:off x="1755286" y="3134945"/>
                <a:ext cx="1079351" cy="31376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Head</a:t>
                </a:r>
              </a:p>
            </p:txBody>
          </p:sp>
        </p:grpSp>
        <p:sp>
          <p:nvSpPr>
            <p:cNvPr id="53" name="Left Brace 52"/>
            <p:cNvSpPr/>
            <p:nvPr/>
          </p:nvSpPr>
          <p:spPr>
            <a:xfrm>
              <a:off x="1461247" y="2794356"/>
              <a:ext cx="143435" cy="621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51027" y="2922495"/>
              <a:ext cx="920380" cy="369332"/>
            </a:xfrm>
            <a:prstGeom prst="rect">
              <a:avLst/>
            </a:prstGeom>
            <a:noFill/>
          </p:spPr>
          <p:txBody>
            <a:bodyPr wrap="none" rtlCol="0">
              <a:spAutoFit/>
            </a:bodyPr>
            <a:lstStyle/>
            <a:p>
              <a:r>
                <a:rPr lang="en-US"/>
                <a:t>TQueue</a:t>
              </a:r>
              <a:endParaRPr lang="en-US" dirty="0"/>
            </a:p>
          </p:txBody>
        </p:sp>
      </p:grpSp>
      <p:grpSp>
        <p:nvGrpSpPr>
          <p:cNvPr id="8" name="Group 7"/>
          <p:cNvGrpSpPr/>
          <p:nvPr/>
        </p:nvGrpSpPr>
        <p:grpSpPr>
          <a:xfrm>
            <a:off x="6618440" y="2283731"/>
            <a:ext cx="1079352" cy="1302445"/>
            <a:chOff x="3474719" y="1906921"/>
            <a:chExt cx="1079352" cy="1302445"/>
          </a:xfrm>
        </p:grpSpPr>
        <p:sp>
          <p:nvSpPr>
            <p:cNvPr id="4" name="Rectangle 3"/>
            <p:cNvSpPr/>
            <p:nvPr/>
          </p:nvSpPr>
          <p:spPr>
            <a:xfrm>
              <a:off x="3474720" y="2220686"/>
              <a:ext cx="1079351" cy="67491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p:txBody>
        </p:sp>
        <p:sp>
          <p:nvSpPr>
            <p:cNvPr id="6" name="Rectangle 5"/>
            <p:cNvSpPr/>
            <p:nvPr/>
          </p:nvSpPr>
          <p:spPr>
            <a:xfrm>
              <a:off x="3474720" y="2895602"/>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Next</a:t>
              </a:r>
            </a:p>
          </p:txBody>
        </p:sp>
        <p:sp>
          <p:nvSpPr>
            <p:cNvPr id="7" name="Rectangle 6"/>
            <p:cNvSpPr/>
            <p:nvPr/>
          </p:nvSpPr>
          <p:spPr>
            <a:xfrm>
              <a:off x="3474719" y="1906921"/>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Prev</a:t>
              </a:r>
              <a:endParaRPr lang="en-US" dirty="0">
                <a:solidFill>
                  <a:sysClr val="windowText" lastClr="000000"/>
                </a:solidFill>
              </a:endParaRPr>
            </a:p>
          </p:txBody>
        </p:sp>
      </p:grpSp>
      <p:sp>
        <p:nvSpPr>
          <p:cNvPr id="35" name="TextBox 34"/>
          <p:cNvSpPr txBox="1"/>
          <p:nvPr/>
        </p:nvSpPr>
        <p:spPr>
          <a:xfrm>
            <a:off x="6760406" y="1868232"/>
            <a:ext cx="795411" cy="276999"/>
          </a:xfrm>
          <a:prstGeom prst="rect">
            <a:avLst/>
          </a:prstGeom>
          <a:noFill/>
        </p:spPr>
        <p:txBody>
          <a:bodyPr wrap="none" rtlCol="0">
            <a:spAutoFit/>
          </a:bodyPr>
          <a:lstStyle/>
          <a:p>
            <a:r>
              <a:rPr lang="en-US" sz="1200" dirty="0"/>
              <a:t>NUM_IDS</a:t>
            </a:r>
            <a:endParaRPr lang="en-US" dirty="0"/>
          </a:p>
        </p:txBody>
      </p:sp>
      <p:sp>
        <p:nvSpPr>
          <p:cNvPr id="36" name="TextBox 35"/>
          <p:cNvSpPr txBox="1"/>
          <p:nvPr/>
        </p:nvSpPr>
        <p:spPr>
          <a:xfrm>
            <a:off x="6760406" y="3724485"/>
            <a:ext cx="795411" cy="276999"/>
          </a:xfrm>
          <a:prstGeom prst="rect">
            <a:avLst/>
          </a:prstGeom>
          <a:noFill/>
        </p:spPr>
        <p:txBody>
          <a:bodyPr wrap="none" rtlCol="0">
            <a:spAutoFit/>
          </a:bodyPr>
          <a:lstStyle/>
          <a:p>
            <a:r>
              <a:rPr lang="en-US" sz="1200" dirty="0"/>
              <a:t>NUM_IDS</a:t>
            </a:r>
            <a:endParaRPr lang="en-US" dirty="0"/>
          </a:p>
        </p:txBody>
      </p:sp>
      <p:cxnSp>
        <p:nvCxnSpPr>
          <p:cNvPr id="3" name="Elbow Connector 2"/>
          <p:cNvCxnSpPr>
            <a:stCxn id="7" idx="1"/>
            <a:endCxn id="35" idx="1"/>
          </p:cNvCxnSpPr>
          <p:nvPr/>
        </p:nvCxnSpPr>
        <p:spPr>
          <a:xfrm rot="10800000" flipH="1">
            <a:off x="6618440" y="2006733"/>
            <a:ext cx="141966" cy="433881"/>
          </a:xfrm>
          <a:prstGeom prst="bentConnector3">
            <a:avLst>
              <a:gd name="adj1" fmla="val -161024"/>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6" idx="3"/>
            <a:endCxn id="36" idx="3"/>
          </p:cNvCxnSpPr>
          <p:nvPr/>
        </p:nvCxnSpPr>
        <p:spPr>
          <a:xfrm flipH="1">
            <a:off x="7555817" y="3429294"/>
            <a:ext cx="141975" cy="433691"/>
          </a:xfrm>
          <a:prstGeom prst="bentConnector3">
            <a:avLst>
              <a:gd name="adj1" fmla="val -161014"/>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4" idx="3"/>
            <a:endCxn id="4" idx="1"/>
          </p:cNvCxnSpPr>
          <p:nvPr/>
        </p:nvCxnSpPr>
        <p:spPr>
          <a:xfrm>
            <a:off x="4795017" y="2781200"/>
            <a:ext cx="1823424" cy="153753"/>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3" idx="3"/>
            <a:endCxn id="4" idx="1"/>
          </p:cNvCxnSpPr>
          <p:nvPr/>
        </p:nvCxnSpPr>
        <p:spPr>
          <a:xfrm flipV="1">
            <a:off x="4795017" y="2934953"/>
            <a:ext cx="1823424" cy="153752"/>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618440" y="4139793"/>
            <a:ext cx="1079352" cy="1302445"/>
            <a:chOff x="3474719" y="1906921"/>
            <a:chExt cx="1079352" cy="1302445"/>
          </a:xfrm>
        </p:grpSpPr>
        <p:sp>
          <p:nvSpPr>
            <p:cNvPr id="33" name="Rectangle 32"/>
            <p:cNvSpPr/>
            <p:nvPr/>
          </p:nvSpPr>
          <p:spPr>
            <a:xfrm>
              <a:off x="3474720" y="2220686"/>
              <a:ext cx="1079351" cy="67491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p:txBody>
        </p:sp>
        <p:sp>
          <p:nvSpPr>
            <p:cNvPr id="34" name="Rectangle 33"/>
            <p:cNvSpPr/>
            <p:nvPr/>
          </p:nvSpPr>
          <p:spPr>
            <a:xfrm>
              <a:off x="3474720" y="2895602"/>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Next</a:t>
              </a:r>
            </a:p>
          </p:txBody>
        </p:sp>
        <p:sp>
          <p:nvSpPr>
            <p:cNvPr id="37" name="Rectangle 36"/>
            <p:cNvSpPr/>
            <p:nvPr/>
          </p:nvSpPr>
          <p:spPr>
            <a:xfrm>
              <a:off x="3474719" y="1906921"/>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Prev</a:t>
              </a:r>
              <a:endParaRPr lang="en-US" dirty="0">
                <a:solidFill>
                  <a:sysClr val="windowText" lastClr="000000"/>
                </a:solidFill>
              </a:endParaRPr>
            </a:p>
          </p:txBody>
        </p:sp>
      </p:grpSp>
      <p:cxnSp>
        <p:nvCxnSpPr>
          <p:cNvPr id="5" name="Elbow Connector 4"/>
          <p:cNvCxnSpPr>
            <a:stCxn id="6" idx="3"/>
            <a:endCxn id="33" idx="3"/>
          </p:cNvCxnSpPr>
          <p:nvPr/>
        </p:nvCxnSpPr>
        <p:spPr>
          <a:xfrm>
            <a:off x="7697792" y="3429294"/>
            <a:ext cx="12700" cy="1361721"/>
          </a:xfrm>
          <a:prstGeom prst="bentConnector3">
            <a:avLst>
              <a:gd name="adj1" fmla="val 18000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7" idx="1"/>
            <a:endCxn id="4" idx="1"/>
          </p:cNvCxnSpPr>
          <p:nvPr/>
        </p:nvCxnSpPr>
        <p:spPr>
          <a:xfrm rot="10800000" flipH="1">
            <a:off x="6618439" y="2934953"/>
            <a:ext cx="1" cy="1361722"/>
          </a:xfrm>
          <a:prstGeom prst="bentConnector3">
            <a:avLst>
              <a:gd name="adj1" fmla="val -228600000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60405" y="5580545"/>
            <a:ext cx="795411" cy="276999"/>
          </a:xfrm>
          <a:prstGeom prst="rect">
            <a:avLst/>
          </a:prstGeom>
          <a:noFill/>
        </p:spPr>
        <p:txBody>
          <a:bodyPr wrap="none" rtlCol="0">
            <a:spAutoFit/>
          </a:bodyPr>
          <a:lstStyle/>
          <a:p>
            <a:r>
              <a:rPr lang="en-US" sz="1200" dirty="0"/>
              <a:t>NUM_IDS</a:t>
            </a:r>
            <a:endParaRPr lang="en-US" dirty="0"/>
          </a:p>
        </p:txBody>
      </p:sp>
      <p:cxnSp>
        <p:nvCxnSpPr>
          <p:cNvPr id="13" name="Elbow Connector 12"/>
          <p:cNvCxnSpPr>
            <a:stCxn id="34" idx="3"/>
            <a:endCxn id="38" idx="3"/>
          </p:cNvCxnSpPr>
          <p:nvPr/>
        </p:nvCxnSpPr>
        <p:spPr>
          <a:xfrm flipH="1">
            <a:off x="7555816" y="5285356"/>
            <a:ext cx="141976" cy="433689"/>
          </a:xfrm>
          <a:prstGeom prst="bentConnector3">
            <a:avLst>
              <a:gd name="adj1" fmla="val -16101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3" idx="3"/>
            <a:endCxn id="33" idx="1"/>
          </p:cNvCxnSpPr>
          <p:nvPr/>
        </p:nvCxnSpPr>
        <p:spPr>
          <a:xfrm>
            <a:off x="4795017" y="3088705"/>
            <a:ext cx="1823424" cy="1702310"/>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34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subTnLst>
                                    <p:set>
                                      <p:cBhvr override="childStyle">
                                        <p:cTn dur="1" fill="hold" display="0" masterRel="sameClick" afterEffect="1">
                                          <p:stCondLst>
                                            <p:cond evt="end" delay="0">
                                              <p:tn val="27"/>
                                            </p:cond>
                                          </p:stCondLst>
                                        </p:cTn>
                                        <p:tgtEl>
                                          <p:spTgt spid="9"/>
                                        </p:tgtEl>
                                        <p:attrNameLst>
                                          <p:attrName>style.visibility</p:attrName>
                                        </p:attrNameLst>
                                      </p:cBhvr>
                                      <p:to>
                                        <p:strVal val="hidden"/>
                                      </p:to>
                                    </p:set>
                                  </p:subTnLst>
                                </p:cTn>
                              </p:par>
                              <p:par>
                                <p:cTn id="29" presetID="1" presetClass="entr" presetSubtype="0" fill="hold" grpId="1"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subTnLst>
                                    <p:set>
                                      <p:cBhvr override="childStyle">
                                        <p:cTn dur="1" fill="hold" display="0" masterRel="sameClick" afterEffect="1">
                                          <p:stCondLst>
                                            <p:cond evt="end" delay="0">
                                              <p:tn val="29"/>
                                            </p:cond>
                                          </p:stCondLst>
                                        </p:cTn>
                                        <p:tgtEl>
                                          <p:spTgt spid="36"/>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subTnLst>
                                    <p:set>
                                      <p:cBhvr override="childStyle">
                                        <p:cTn dur="1" fill="hold" display="0" masterRel="sameClick" afterEffect="1">
                                          <p:stCondLst>
                                            <p:cond evt="end" delay="0">
                                              <p:tn val="47"/>
                                            </p:cond>
                                          </p:stCondLst>
                                        </p:cTn>
                                        <p:tgtEl>
                                          <p:spTgt spid="2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6" grpId="1"/>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635214" y="2919934"/>
            <a:ext cx="1079352" cy="1302445"/>
            <a:chOff x="3474719" y="1906921"/>
            <a:chExt cx="1079352" cy="1302445"/>
          </a:xfrm>
        </p:grpSpPr>
        <p:sp>
          <p:nvSpPr>
            <p:cNvPr id="4" name="Rectangle 3"/>
            <p:cNvSpPr/>
            <p:nvPr/>
          </p:nvSpPr>
          <p:spPr>
            <a:xfrm>
              <a:off x="3474720" y="2220686"/>
              <a:ext cx="1079351" cy="67491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p:txBody>
        </p:sp>
        <p:sp>
          <p:nvSpPr>
            <p:cNvPr id="6" name="Rectangle 5"/>
            <p:cNvSpPr/>
            <p:nvPr/>
          </p:nvSpPr>
          <p:spPr>
            <a:xfrm>
              <a:off x="3474720" y="2895602"/>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Next</a:t>
              </a:r>
            </a:p>
          </p:txBody>
        </p:sp>
        <p:sp>
          <p:nvSpPr>
            <p:cNvPr id="7" name="Rectangle 6"/>
            <p:cNvSpPr/>
            <p:nvPr/>
          </p:nvSpPr>
          <p:spPr>
            <a:xfrm>
              <a:off x="3474719" y="1906921"/>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Prev</a:t>
              </a:r>
              <a:endParaRPr lang="en-US" dirty="0">
                <a:solidFill>
                  <a:sysClr val="windowText" lastClr="000000"/>
                </a:solidFill>
              </a:endParaRPr>
            </a:p>
          </p:txBody>
        </p:sp>
      </p:grpSp>
      <p:grpSp>
        <p:nvGrpSpPr>
          <p:cNvPr id="12" name="Group 11"/>
          <p:cNvGrpSpPr/>
          <p:nvPr/>
        </p:nvGrpSpPr>
        <p:grpSpPr>
          <a:xfrm>
            <a:off x="5635214" y="1386970"/>
            <a:ext cx="1079352" cy="1302445"/>
            <a:chOff x="3474719" y="1906921"/>
            <a:chExt cx="1079352" cy="1302445"/>
          </a:xfrm>
        </p:grpSpPr>
        <p:sp>
          <p:nvSpPr>
            <p:cNvPr id="13" name="Rectangle 12"/>
            <p:cNvSpPr/>
            <p:nvPr/>
          </p:nvSpPr>
          <p:spPr>
            <a:xfrm>
              <a:off x="3474720" y="2220686"/>
              <a:ext cx="1079351" cy="67491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p:txBody>
        </p:sp>
        <p:sp>
          <p:nvSpPr>
            <p:cNvPr id="14" name="Rectangle 13"/>
            <p:cNvSpPr/>
            <p:nvPr/>
          </p:nvSpPr>
          <p:spPr>
            <a:xfrm>
              <a:off x="3474720" y="2895602"/>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Next</a:t>
              </a:r>
            </a:p>
          </p:txBody>
        </p:sp>
        <p:sp>
          <p:nvSpPr>
            <p:cNvPr id="15" name="Rectangle 14"/>
            <p:cNvSpPr/>
            <p:nvPr/>
          </p:nvSpPr>
          <p:spPr>
            <a:xfrm>
              <a:off x="3474719" y="1906921"/>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Prev</a:t>
              </a:r>
              <a:endParaRPr lang="en-US" dirty="0">
                <a:solidFill>
                  <a:sysClr val="windowText" lastClr="000000"/>
                </a:solidFill>
              </a:endParaRPr>
            </a:p>
          </p:txBody>
        </p:sp>
      </p:grpSp>
      <p:grpSp>
        <p:nvGrpSpPr>
          <p:cNvPr id="18" name="Group 17"/>
          <p:cNvGrpSpPr/>
          <p:nvPr/>
        </p:nvGrpSpPr>
        <p:grpSpPr>
          <a:xfrm>
            <a:off x="5635213" y="4437850"/>
            <a:ext cx="1079352" cy="1302445"/>
            <a:chOff x="3474719" y="1906921"/>
            <a:chExt cx="1079352" cy="1302445"/>
          </a:xfrm>
        </p:grpSpPr>
        <p:sp>
          <p:nvSpPr>
            <p:cNvPr id="19" name="Rectangle 18"/>
            <p:cNvSpPr/>
            <p:nvPr/>
          </p:nvSpPr>
          <p:spPr>
            <a:xfrm>
              <a:off x="3474720" y="2220686"/>
              <a:ext cx="1079351" cy="67491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p:txBody>
        </p:sp>
        <p:sp>
          <p:nvSpPr>
            <p:cNvPr id="20" name="Rectangle 19"/>
            <p:cNvSpPr/>
            <p:nvPr/>
          </p:nvSpPr>
          <p:spPr>
            <a:xfrm>
              <a:off x="3474720" y="2895602"/>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Next</a:t>
              </a:r>
            </a:p>
          </p:txBody>
        </p:sp>
        <p:sp>
          <p:nvSpPr>
            <p:cNvPr id="21" name="Rectangle 20"/>
            <p:cNvSpPr/>
            <p:nvPr/>
          </p:nvSpPr>
          <p:spPr>
            <a:xfrm>
              <a:off x="3474719" y="1906921"/>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Prev</a:t>
              </a:r>
              <a:endParaRPr lang="en-US" dirty="0">
                <a:solidFill>
                  <a:sysClr val="windowText" lastClr="000000"/>
                </a:solidFill>
              </a:endParaRPr>
            </a:p>
          </p:txBody>
        </p:sp>
      </p:grpSp>
      <p:cxnSp>
        <p:nvCxnSpPr>
          <p:cNvPr id="25" name="Elbow Connector 24"/>
          <p:cNvCxnSpPr>
            <a:stCxn id="7" idx="1"/>
            <a:endCxn id="13" idx="1"/>
          </p:cNvCxnSpPr>
          <p:nvPr/>
        </p:nvCxnSpPr>
        <p:spPr>
          <a:xfrm rot="10800000" flipH="1">
            <a:off x="5635213" y="2038192"/>
            <a:ext cx="1" cy="1038624"/>
          </a:xfrm>
          <a:prstGeom prst="bentConnector3">
            <a:avLst>
              <a:gd name="adj1" fmla="val -228600000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1" idx="1"/>
            <a:endCxn id="4" idx="1"/>
          </p:cNvCxnSpPr>
          <p:nvPr/>
        </p:nvCxnSpPr>
        <p:spPr>
          <a:xfrm rot="10800000" flipH="1">
            <a:off x="5635213" y="3571156"/>
            <a:ext cx="2" cy="1023576"/>
          </a:xfrm>
          <a:prstGeom prst="bentConnector3">
            <a:avLst>
              <a:gd name="adj1" fmla="val -114300000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4" idx="3"/>
            <a:endCxn id="4" idx="3"/>
          </p:cNvCxnSpPr>
          <p:nvPr/>
        </p:nvCxnSpPr>
        <p:spPr>
          <a:xfrm>
            <a:off x="6714566" y="2532533"/>
            <a:ext cx="12700" cy="1038623"/>
          </a:xfrm>
          <a:prstGeom prst="bentConnector3">
            <a:avLst>
              <a:gd name="adj1" fmla="val 18000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6" idx="3"/>
            <a:endCxn id="19" idx="3"/>
          </p:cNvCxnSpPr>
          <p:nvPr/>
        </p:nvCxnSpPr>
        <p:spPr>
          <a:xfrm flipH="1">
            <a:off x="6714565" y="4065497"/>
            <a:ext cx="1" cy="1023575"/>
          </a:xfrm>
          <a:prstGeom prst="bentConnector3">
            <a:avLst>
              <a:gd name="adj1" fmla="val -228600000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77182" y="911012"/>
            <a:ext cx="795411" cy="276999"/>
          </a:xfrm>
          <a:prstGeom prst="rect">
            <a:avLst/>
          </a:prstGeom>
          <a:noFill/>
        </p:spPr>
        <p:txBody>
          <a:bodyPr wrap="none" rtlCol="0">
            <a:spAutoFit/>
          </a:bodyPr>
          <a:lstStyle/>
          <a:p>
            <a:r>
              <a:rPr lang="en-US" sz="1200" dirty="0"/>
              <a:t>NUM_IDS</a:t>
            </a:r>
            <a:endParaRPr lang="en-US" dirty="0"/>
          </a:p>
        </p:txBody>
      </p:sp>
      <p:sp>
        <p:nvSpPr>
          <p:cNvPr id="36" name="TextBox 35"/>
          <p:cNvSpPr txBox="1"/>
          <p:nvPr/>
        </p:nvSpPr>
        <p:spPr>
          <a:xfrm>
            <a:off x="5777181" y="5938476"/>
            <a:ext cx="795411" cy="276999"/>
          </a:xfrm>
          <a:prstGeom prst="rect">
            <a:avLst/>
          </a:prstGeom>
          <a:noFill/>
        </p:spPr>
        <p:txBody>
          <a:bodyPr wrap="none" rtlCol="0">
            <a:spAutoFit/>
          </a:bodyPr>
          <a:lstStyle/>
          <a:p>
            <a:r>
              <a:rPr lang="en-US" sz="1200" dirty="0"/>
              <a:t>NUM_IDS</a:t>
            </a:r>
            <a:endParaRPr lang="en-US" dirty="0"/>
          </a:p>
        </p:txBody>
      </p:sp>
      <p:cxnSp>
        <p:nvCxnSpPr>
          <p:cNvPr id="38" name="Elbow Connector 37"/>
          <p:cNvCxnSpPr>
            <a:stCxn id="15" idx="1"/>
            <a:endCxn id="35" idx="1"/>
          </p:cNvCxnSpPr>
          <p:nvPr/>
        </p:nvCxnSpPr>
        <p:spPr>
          <a:xfrm rot="10800000" flipH="1">
            <a:off x="5635214" y="1049512"/>
            <a:ext cx="141968" cy="494340"/>
          </a:xfrm>
          <a:prstGeom prst="bentConnector3">
            <a:avLst>
              <a:gd name="adj1" fmla="val -16102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36" idx="3"/>
          </p:cNvCxnSpPr>
          <p:nvPr/>
        </p:nvCxnSpPr>
        <p:spPr>
          <a:xfrm flipH="1">
            <a:off x="6572592" y="5583413"/>
            <a:ext cx="141973" cy="493563"/>
          </a:xfrm>
          <a:prstGeom prst="bentConnector3">
            <a:avLst>
              <a:gd name="adj1" fmla="val -161017"/>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732440" y="3260521"/>
            <a:ext cx="1079351" cy="621269"/>
            <a:chOff x="1755286" y="3134945"/>
            <a:chExt cx="1079351" cy="621269"/>
          </a:xfrm>
        </p:grpSpPr>
        <p:sp>
          <p:nvSpPr>
            <p:cNvPr id="43" name="Rectangle 42"/>
            <p:cNvSpPr/>
            <p:nvPr/>
          </p:nvSpPr>
          <p:spPr>
            <a:xfrm>
              <a:off x="1755286" y="3442450"/>
              <a:ext cx="1079351" cy="31376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Tail</a:t>
              </a:r>
            </a:p>
          </p:txBody>
        </p:sp>
        <p:sp>
          <p:nvSpPr>
            <p:cNvPr id="44" name="Rectangle 43"/>
            <p:cNvSpPr/>
            <p:nvPr/>
          </p:nvSpPr>
          <p:spPr>
            <a:xfrm>
              <a:off x="1755286" y="3134945"/>
              <a:ext cx="1079351" cy="31376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Head</a:t>
              </a:r>
            </a:p>
          </p:txBody>
        </p:sp>
      </p:grpSp>
      <p:cxnSp>
        <p:nvCxnSpPr>
          <p:cNvPr id="47" name="Elbow Connector 46"/>
          <p:cNvCxnSpPr>
            <a:stCxn id="44" idx="3"/>
            <a:endCxn id="13" idx="1"/>
          </p:cNvCxnSpPr>
          <p:nvPr/>
        </p:nvCxnSpPr>
        <p:spPr>
          <a:xfrm flipV="1">
            <a:off x="3811791" y="2038192"/>
            <a:ext cx="1823424" cy="1379211"/>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3"/>
            <a:endCxn id="19" idx="1"/>
          </p:cNvCxnSpPr>
          <p:nvPr/>
        </p:nvCxnSpPr>
        <p:spPr>
          <a:xfrm>
            <a:off x="3811791" y="3724908"/>
            <a:ext cx="1823423" cy="1364164"/>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Left Brace 52"/>
          <p:cNvSpPr/>
          <p:nvPr/>
        </p:nvSpPr>
        <p:spPr>
          <a:xfrm>
            <a:off x="2438400" y="3260521"/>
            <a:ext cx="143435" cy="621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1528180" y="3388660"/>
            <a:ext cx="920380" cy="369332"/>
          </a:xfrm>
          <a:prstGeom prst="rect">
            <a:avLst/>
          </a:prstGeom>
          <a:noFill/>
        </p:spPr>
        <p:txBody>
          <a:bodyPr wrap="none" rtlCol="0">
            <a:spAutoFit/>
          </a:bodyPr>
          <a:lstStyle/>
          <a:p>
            <a:r>
              <a:rPr lang="en-US"/>
              <a:t>TQueue</a:t>
            </a:r>
            <a:endParaRPr lang="en-US" dirty="0"/>
          </a:p>
        </p:txBody>
      </p:sp>
      <p:cxnSp>
        <p:nvCxnSpPr>
          <p:cNvPr id="56" name="Elbow Connector 55"/>
          <p:cNvCxnSpPr>
            <a:stCxn id="44" idx="3"/>
            <a:endCxn id="4" idx="1"/>
          </p:cNvCxnSpPr>
          <p:nvPr/>
        </p:nvCxnSpPr>
        <p:spPr>
          <a:xfrm>
            <a:off x="3811791" y="3417403"/>
            <a:ext cx="1823424" cy="153753"/>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458636" y="2394033"/>
            <a:ext cx="795411" cy="276999"/>
          </a:xfrm>
          <a:prstGeom prst="rect">
            <a:avLst/>
          </a:prstGeom>
          <a:noFill/>
        </p:spPr>
        <p:txBody>
          <a:bodyPr wrap="none" rtlCol="0">
            <a:spAutoFit/>
          </a:bodyPr>
          <a:lstStyle/>
          <a:p>
            <a:r>
              <a:rPr lang="en-US" sz="1200" dirty="0"/>
              <a:t>NUM_IDS</a:t>
            </a:r>
            <a:endParaRPr lang="en-US" dirty="0"/>
          </a:p>
        </p:txBody>
      </p:sp>
      <p:cxnSp>
        <p:nvCxnSpPr>
          <p:cNvPr id="59" name="Straight Arrow Connector 58"/>
          <p:cNvCxnSpPr>
            <a:stCxn id="14" idx="3"/>
            <a:endCxn id="57" idx="1"/>
          </p:cNvCxnSpPr>
          <p:nvPr/>
        </p:nvCxnSpPr>
        <p:spPr>
          <a:xfrm>
            <a:off x="6714566" y="2532533"/>
            <a:ext cx="744070"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713314" y="2419004"/>
            <a:ext cx="795411" cy="276999"/>
          </a:xfrm>
          <a:prstGeom prst="rect">
            <a:avLst/>
          </a:prstGeom>
          <a:noFill/>
        </p:spPr>
        <p:txBody>
          <a:bodyPr wrap="none" rtlCol="0">
            <a:spAutoFit/>
          </a:bodyPr>
          <a:lstStyle/>
          <a:p>
            <a:r>
              <a:rPr lang="en-US" sz="1200" dirty="0"/>
              <a:t>NUM_IDS</a:t>
            </a:r>
            <a:endParaRPr lang="en-US" dirty="0"/>
          </a:p>
        </p:txBody>
      </p:sp>
      <p:cxnSp>
        <p:nvCxnSpPr>
          <p:cNvPr id="62" name="Elbow Connector 61"/>
          <p:cNvCxnSpPr>
            <a:stCxn id="7" idx="1"/>
            <a:endCxn id="60" idx="2"/>
          </p:cNvCxnSpPr>
          <p:nvPr/>
        </p:nvCxnSpPr>
        <p:spPr>
          <a:xfrm rot="10800000">
            <a:off x="5111020" y="2696004"/>
            <a:ext cx="524194" cy="380813"/>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a:t>TQueue</a:t>
            </a:r>
            <a:r>
              <a:rPr lang="en-US" dirty="0"/>
              <a:t>: </a:t>
            </a:r>
            <a:r>
              <a:rPr lang="en-US" dirty="0" err="1"/>
              <a:t>Dequeue</a:t>
            </a:r>
            <a:endParaRPr lang="en-US" dirty="0"/>
          </a:p>
        </p:txBody>
      </p:sp>
    </p:spTree>
    <p:extLst>
      <p:ext uri="{BB962C8B-B14F-4D97-AF65-F5344CB8AC3E}">
        <p14:creationId xmlns:p14="http://schemas.microsoft.com/office/powerpoint/2010/main" val="13730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subTnLst>
                                    <p:set>
                                      <p:cBhvr override="childStyle">
                                        <p:cTn dur="1" fill="hold" display="0" masterRel="sameClick" afterEffect="1">
                                          <p:stCondLst>
                                            <p:cond evt="end" delay="0">
                                              <p:tn val="39"/>
                                            </p:cond>
                                          </p:stCondLst>
                                        </p:cTn>
                                        <p:tgtEl>
                                          <p:spTgt spid="47"/>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subTnLst>
                                    <p:set>
                                      <p:cBhvr override="childStyle">
                                        <p:cTn dur="1" fill="hold" display="0" masterRel="sameClick" afterEffect="1">
                                          <p:stCondLst>
                                            <p:cond evt="end" delay="0">
                                              <p:tn val="47"/>
                                            </p:cond>
                                          </p:stCondLst>
                                        </p:cTn>
                                        <p:tgtEl>
                                          <p:spTgt spid="32"/>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subTnLst>
                                    <p:set>
                                      <p:cBhvr override="childStyle">
                                        <p:cTn dur="1" fill="hold" display="0" masterRel="sameClick" afterEffect="1">
                                          <p:stCondLst>
                                            <p:cond evt="end" delay="0">
                                              <p:tn val="57"/>
                                            </p:cond>
                                          </p:stCondLst>
                                        </p:cTn>
                                        <p:tgtEl>
                                          <p:spTgt spid="25"/>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childTnLst>
                                  <p:subTnLst>
                                    <p:set>
                                      <p:cBhvr override="childStyle">
                                        <p:cTn dur="1" fill="hold" display="0" masterRel="sameClick" afterEffect="1">
                                          <p:stCondLst>
                                            <p:cond evt="end" delay="0">
                                              <p:tn val="67"/>
                                            </p:cond>
                                          </p:stCondLst>
                                        </p:cTn>
                                        <p:tgtEl>
                                          <p:spTgt spid="12"/>
                                        </p:tgtEl>
                                        <p:attrNameLst>
                                          <p:attrName>style.visibility</p:attrName>
                                        </p:attrNameLst>
                                      </p:cBhvr>
                                      <p:to>
                                        <p:strVal val="hidden"/>
                                      </p:to>
                                    </p:set>
                                  </p:subTnLst>
                                </p:cTn>
                              </p:par>
                              <p:par>
                                <p:cTn id="69" presetID="1" presetClass="entr" presetSubtype="0" fill="hold" grpId="1"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subTnLst>
                                    <p:set>
                                      <p:cBhvr override="childStyle">
                                        <p:cTn dur="1" fill="hold" display="0" masterRel="sameClick" afterEffect="1">
                                          <p:stCondLst>
                                            <p:cond evt="end" delay="0">
                                              <p:tn val="69"/>
                                            </p:cond>
                                          </p:stCondLst>
                                        </p:cTn>
                                        <p:tgtEl>
                                          <p:spTgt spid="35"/>
                                        </p:tgtEl>
                                        <p:attrNameLst>
                                          <p:attrName>style.visibility</p:attrName>
                                        </p:attrNameLst>
                                      </p:cBhvr>
                                      <p:to>
                                        <p:strVal val="hidden"/>
                                      </p:to>
                                    </p:set>
                                  </p:sub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subTnLst>
                                    <p:set>
                                      <p:cBhvr override="childStyle">
                                        <p:cTn dur="1" fill="hold" display="0" masterRel="sameClick" afterEffect="1">
                                          <p:stCondLst>
                                            <p:cond evt="end" delay="0">
                                              <p:tn val="71"/>
                                            </p:cond>
                                          </p:stCondLst>
                                        </p:cTn>
                                        <p:tgtEl>
                                          <p:spTgt spid="38"/>
                                        </p:tgtEl>
                                        <p:attrNameLst>
                                          <p:attrName>style.visibility</p:attrName>
                                        </p:attrNameLst>
                                      </p:cBhvr>
                                      <p:to>
                                        <p:strVal val="hidden"/>
                                      </p:to>
                                    </p:set>
                                  </p:subTnLst>
                                </p:cTn>
                              </p:par>
                              <p:par>
                                <p:cTn id="73" presetID="1" presetClass="entr" presetSubtype="0" fill="hold" grpId="1"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subTnLst>
                                    <p:set>
                                      <p:cBhvr override="childStyle">
                                        <p:cTn dur="1" fill="hold" display="0" masterRel="sameClick" afterEffect="1">
                                          <p:stCondLst>
                                            <p:cond evt="end" delay="0">
                                              <p:tn val="73"/>
                                            </p:cond>
                                          </p:stCondLst>
                                        </p:cTn>
                                        <p:tgtEl>
                                          <p:spTgt spid="57"/>
                                        </p:tgtEl>
                                        <p:attrNameLst>
                                          <p:attrName>style.visibility</p:attrName>
                                        </p:attrNameLst>
                                      </p:cBhvr>
                                      <p:to>
                                        <p:strVal val="hidden"/>
                                      </p:to>
                                    </p:set>
                                  </p:subTnLst>
                                </p:cTn>
                              </p:par>
                              <p:par>
                                <p:cTn id="75" presetID="1"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subTnLst>
                                    <p:set>
                                      <p:cBhvr override="childStyle">
                                        <p:cTn dur="1" fill="hold" display="0" masterRel="sameClick" afterEffect="1">
                                          <p:stCondLst>
                                            <p:cond evt="end" delay="0">
                                              <p:tn val="75"/>
                                            </p:cond>
                                          </p:stCondLst>
                                        </p:cTn>
                                        <p:tgtEl>
                                          <p:spTgt spid="5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p:bldP spid="53" grpId="0" animBg="1"/>
      <p:bldP spid="54" grpId="0"/>
      <p:bldP spid="57" grpId="0"/>
      <p:bldP spid="57" grpId="1"/>
      <p:bldP spid="6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err="1"/>
              <a:t>TQueue</a:t>
            </a:r>
            <a:r>
              <a:rPr lang="en-US" dirty="0"/>
              <a:t>: </a:t>
            </a:r>
            <a:r>
              <a:rPr lang="en-US" dirty="0" err="1"/>
              <a:t>Dequeue</a:t>
            </a:r>
            <a:endParaRPr lang="en-US" dirty="0"/>
          </a:p>
        </p:txBody>
      </p:sp>
      <p:grpSp>
        <p:nvGrpSpPr>
          <p:cNvPr id="11" name="Group 10"/>
          <p:cNvGrpSpPr/>
          <p:nvPr/>
        </p:nvGrpSpPr>
        <p:grpSpPr>
          <a:xfrm>
            <a:off x="2819098" y="3499961"/>
            <a:ext cx="2283611" cy="621269"/>
            <a:chOff x="551027" y="2794356"/>
            <a:chExt cx="2283611" cy="621269"/>
          </a:xfrm>
        </p:grpSpPr>
        <p:grpSp>
          <p:nvGrpSpPr>
            <p:cNvPr id="12" name="Group 11"/>
            <p:cNvGrpSpPr/>
            <p:nvPr/>
          </p:nvGrpSpPr>
          <p:grpSpPr>
            <a:xfrm>
              <a:off x="1755287" y="2794356"/>
              <a:ext cx="1079351" cy="621269"/>
              <a:chOff x="1755286" y="3134945"/>
              <a:chExt cx="1079351" cy="621269"/>
            </a:xfrm>
          </p:grpSpPr>
          <p:sp>
            <p:nvSpPr>
              <p:cNvPr id="16" name="Rectangle 15"/>
              <p:cNvSpPr/>
              <p:nvPr/>
            </p:nvSpPr>
            <p:spPr>
              <a:xfrm>
                <a:off x="1755286" y="3442450"/>
                <a:ext cx="1079351" cy="31376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Tail</a:t>
                </a:r>
              </a:p>
            </p:txBody>
          </p:sp>
          <p:sp>
            <p:nvSpPr>
              <p:cNvPr id="20" name="Rectangle 19"/>
              <p:cNvSpPr/>
              <p:nvPr/>
            </p:nvSpPr>
            <p:spPr>
              <a:xfrm>
                <a:off x="1755286" y="3134945"/>
                <a:ext cx="1079351" cy="31376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Head</a:t>
                </a:r>
              </a:p>
            </p:txBody>
          </p:sp>
        </p:grpSp>
        <p:sp>
          <p:nvSpPr>
            <p:cNvPr id="13" name="Left Brace 12"/>
            <p:cNvSpPr/>
            <p:nvPr/>
          </p:nvSpPr>
          <p:spPr>
            <a:xfrm>
              <a:off x="1461247" y="2794356"/>
              <a:ext cx="143435" cy="621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51027" y="2922495"/>
              <a:ext cx="920380" cy="369332"/>
            </a:xfrm>
            <a:prstGeom prst="rect">
              <a:avLst/>
            </a:prstGeom>
            <a:noFill/>
          </p:spPr>
          <p:txBody>
            <a:bodyPr wrap="none" rtlCol="0">
              <a:spAutoFit/>
            </a:bodyPr>
            <a:lstStyle/>
            <a:p>
              <a:r>
                <a:rPr lang="en-US"/>
                <a:t>TQueue</a:t>
              </a:r>
              <a:endParaRPr lang="en-US" dirty="0"/>
            </a:p>
          </p:txBody>
        </p:sp>
      </p:grpSp>
      <p:grpSp>
        <p:nvGrpSpPr>
          <p:cNvPr id="21" name="Group 20"/>
          <p:cNvGrpSpPr/>
          <p:nvPr/>
        </p:nvGrpSpPr>
        <p:grpSpPr>
          <a:xfrm>
            <a:off x="6926132" y="2743875"/>
            <a:ext cx="1079352" cy="2133252"/>
            <a:chOff x="4658061" y="2038270"/>
            <a:chExt cx="1079352" cy="2133252"/>
          </a:xfrm>
        </p:grpSpPr>
        <p:grpSp>
          <p:nvGrpSpPr>
            <p:cNvPr id="22" name="Group 21"/>
            <p:cNvGrpSpPr/>
            <p:nvPr/>
          </p:nvGrpSpPr>
          <p:grpSpPr>
            <a:xfrm>
              <a:off x="4658061" y="2453769"/>
              <a:ext cx="1079352" cy="1302445"/>
              <a:chOff x="3474719" y="1906921"/>
              <a:chExt cx="1079352" cy="1302445"/>
            </a:xfrm>
          </p:grpSpPr>
          <p:sp>
            <p:nvSpPr>
              <p:cNvPr id="27" name="Rectangle 26"/>
              <p:cNvSpPr/>
              <p:nvPr/>
            </p:nvSpPr>
            <p:spPr>
              <a:xfrm>
                <a:off x="3474720" y="2220686"/>
                <a:ext cx="1079351" cy="67491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p:txBody>
          </p:sp>
          <p:sp>
            <p:nvSpPr>
              <p:cNvPr id="28" name="Rectangle 27"/>
              <p:cNvSpPr/>
              <p:nvPr/>
            </p:nvSpPr>
            <p:spPr>
              <a:xfrm>
                <a:off x="3474720" y="2895602"/>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Next</a:t>
                </a:r>
              </a:p>
            </p:txBody>
          </p:sp>
          <p:sp>
            <p:nvSpPr>
              <p:cNvPr id="29" name="Rectangle 28"/>
              <p:cNvSpPr/>
              <p:nvPr/>
            </p:nvSpPr>
            <p:spPr>
              <a:xfrm>
                <a:off x="3474719" y="1906921"/>
                <a:ext cx="1079351" cy="313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Prev</a:t>
                </a:r>
                <a:endParaRPr lang="en-US" dirty="0">
                  <a:solidFill>
                    <a:sysClr val="windowText" lastClr="000000"/>
                  </a:solidFill>
                </a:endParaRPr>
              </a:p>
            </p:txBody>
          </p:sp>
        </p:grpSp>
        <p:sp>
          <p:nvSpPr>
            <p:cNvPr id="23" name="TextBox 22"/>
            <p:cNvSpPr txBox="1"/>
            <p:nvPr/>
          </p:nvSpPr>
          <p:spPr>
            <a:xfrm>
              <a:off x="4800027" y="2038270"/>
              <a:ext cx="795411" cy="276999"/>
            </a:xfrm>
            <a:prstGeom prst="rect">
              <a:avLst/>
            </a:prstGeom>
            <a:noFill/>
          </p:spPr>
          <p:txBody>
            <a:bodyPr wrap="none" rtlCol="0">
              <a:spAutoFit/>
            </a:bodyPr>
            <a:lstStyle/>
            <a:p>
              <a:r>
                <a:rPr lang="en-US" sz="1200" dirty="0"/>
                <a:t>NUM_IDS</a:t>
              </a:r>
              <a:endParaRPr lang="en-US" dirty="0"/>
            </a:p>
          </p:txBody>
        </p:sp>
        <p:sp>
          <p:nvSpPr>
            <p:cNvPr id="24" name="TextBox 23"/>
            <p:cNvSpPr txBox="1"/>
            <p:nvPr/>
          </p:nvSpPr>
          <p:spPr>
            <a:xfrm>
              <a:off x="4800027" y="3894523"/>
              <a:ext cx="795411" cy="276999"/>
            </a:xfrm>
            <a:prstGeom prst="rect">
              <a:avLst/>
            </a:prstGeom>
            <a:noFill/>
          </p:spPr>
          <p:txBody>
            <a:bodyPr wrap="none" rtlCol="0">
              <a:spAutoFit/>
            </a:bodyPr>
            <a:lstStyle/>
            <a:p>
              <a:r>
                <a:rPr lang="en-US" sz="1200" dirty="0"/>
                <a:t>NUM_IDS</a:t>
              </a:r>
              <a:endParaRPr lang="en-US" dirty="0"/>
            </a:p>
          </p:txBody>
        </p:sp>
        <p:cxnSp>
          <p:nvCxnSpPr>
            <p:cNvPr id="25" name="Elbow Connector 24"/>
            <p:cNvCxnSpPr>
              <a:stCxn id="20" idx="1"/>
            </p:cNvCxnSpPr>
            <p:nvPr/>
          </p:nvCxnSpPr>
          <p:spPr>
            <a:xfrm rot="10800000" flipH="1">
              <a:off x="4658061" y="2176771"/>
              <a:ext cx="141966" cy="433881"/>
            </a:xfrm>
            <a:prstGeom prst="bentConnector3">
              <a:avLst>
                <a:gd name="adj1" fmla="val -161024"/>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6" idx="3"/>
            </p:cNvCxnSpPr>
            <p:nvPr/>
          </p:nvCxnSpPr>
          <p:spPr>
            <a:xfrm flipH="1">
              <a:off x="5595438" y="3599332"/>
              <a:ext cx="141975" cy="433691"/>
            </a:xfrm>
            <a:prstGeom prst="bentConnector3">
              <a:avLst>
                <a:gd name="adj1" fmla="val -161014"/>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Elbow Connector 29"/>
          <p:cNvCxnSpPr>
            <a:endCxn id="13" idx="1"/>
          </p:cNvCxnSpPr>
          <p:nvPr/>
        </p:nvCxnSpPr>
        <p:spPr>
          <a:xfrm>
            <a:off x="5102709" y="3656843"/>
            <a:ext cx="1823424" cy="153753"/>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13" idx="1"/>
          </p:cNvCxnSpPr>
          <p:nvPr/>
        </p:nvCxnSpPr>
        <p:spPr>
          <a:xfrm flipV="1">
            <a:off x="5102709" y="3810596"/>
            <a:ext cx="1823424" cy="153752"/>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35310" y="2743875"/>
            <a:ext cx="795411" cy="276999"/>
          </a:xfrm>
          <a:prstGeom prst="rect">
            <a:avLst/>
          </a:prstGeom>
          <a:noFill/>
        </p:spPr>
        <p:txBody>
          <a:bodyPr wrap="none" rtlCol="0">
            <a:spAutoFit/>
          </a:bodyPr>
          <a:lstStyle/>
          <a:p>
            <a:r>
              <a:rPr lang="en-US" sz="1200" dirty="0"/>
              <a:t>NUM_IDS</a:t>
            </a:r>
            <a:endParaRPr lang="en-US" dirty="0"/>
          </a:p>
        </p:txBody>
      </p:sp>
      <p:sp>
        <p:nvSpPr>
          <p:cNvPr id="33" name="TextBox 32"/>
          <p:cNvSpPr txBox="1"/>
          <p:nvPr/>
        </p:nvSpPr>
        <p:spPr>
          <a:xfrm>
            <a:off x="5335310" y="4521782"/>
            <a:ext cx="795411" cy="276999"/>
          </a:xfrm>
          <a:prstGeom prst="rect">
            <a:avLst/>
          </a:prstGeom>
          <a:noFill/>
        </p:spPr>
        <p:txBody>
          <a:bodyPr wrap="none" rtlCol="0">
            <a:spAutoFit/>
          </a:bodyPr>
          <a:lstStyle/>
          <a:p>
            <a:r>
              <a:rPr lang="en-US" sz="1200" dirty="0"/>
              <a:t>NUM_IDS</a:t>
            </a:r>
            <a:endParaRPr lang="en-US" dirty="0"/>
          </a:p>
        </p:txBody>
      </p:sp>
      <p:cxnSp>
        <p:nvCxnSpPr>
          <p:cNvPr id="7" name="Elbow Connector 6"/>
          <p:cNvCxnSpPr>
            <a:stCxn id="20" idx="3"/>
            <a:endCxn id="32" idx="2"/>
          </p:cNvCxnSpPr>
          <p:nvPr/>
        </p:nvCxnSpPr>
        <p:spPr>
          <a:xfrm flipV="1">
            <a:off x="5102709" y="3020874"/>
            <a:ext cx="630307" cy="635969"/>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6" idx="3"/>
            <a:endCxn id="33" idx="0"/>
          </p:cNvCxnSpPr>
          <p:nvPr/>
        </p:nvCxnSpPr>
        <p:spPr>
          <a:xfrm>
            <a:off x="5102709" y="3964348"/>
            <a:ext cx="630307" cy="557434"/>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92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subTnLst>
                                    <p:set>
                                      <p:cBhvr override="childStyle">
                                        <p:cTn dur="1" fill="hold" display="0" masterRel="sameClick" afterEffect="1">
                                          <p:stCondLst>
                                            <p:cond evt="end" delay="0">
                                              <p:tn val="15"/>
                                            </p:cond>
                                          </p:stCondLst>
                                        </p:cTn>
                                        <p:tgtEl>
                                          <p:spTgt spid="3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subTnLst>
                                    <p:set>
                                      <p:cBhvr override="childStyle">
                                        <p:cTn dur="1" fill="hold" display="0" masterRel="sameClick" afterEffect="1">
                                          <p:stCondLst>
                                            <p:cond evt="end" delay="0">
                                              <p:tn val="25"/>
                                            </p:cond>
                                          </p:stCondLst>
                                        </p:cTn>
                                        <p:tgtEl>
                                          <p:spTgt spid="3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Process Management: </a:t>
            </a:r>
            <a:r>
              <a:rPr lang="en-US" dirty="0" err="1"/>
              <a:t>PCurID</a:t>
            </a:r>
            <a:r>
              <a:rPr lang="en-US" dirty="0"/>
              <a:t>(8)</a:t>
            </a:r>
          </a:p>
        </p:txBody>
      </p:sp>
      <p:sp>
        <p:nvSpPr>
          <p:cNvPr id="4" name="Content Placeholder 3"/>
          <p:cNvSpPr>
            <a:spLocks noGrp="1"/>
          </p:cNvSpPr>
          <p:nvPr>
            <p:ph idx="1"/>
          </p:nvPr>
        </p:nvSpPr>
        <p:spPr/>
        <p:txBody>
          <a:bodyPr/>
          <a:lstStyle/>
          <a:p>
            <a:r>
              <a:rPr lang="en-US" dirty="0"/>
              <a:t>Tracks the current running process id.</a:t>
            </a:r>
          </a:p>
        </p:txBody>
      </p:sp>
    </p:spTree>
    <p:extLst>
      <p:ext uri="{BB962C8B-B14F-4D97-AF65-F5344CB8AC3E}">
        <p14:creationId xmlns:p14="http://schemas.microsoft.com/office/powerpoint/2010/main" val="1789729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 </a:t>
            </a:r>
            <a:r>
              <a:rPr lang="en-US" dirty="0" err="1"/>
              <a:t>PThread</a:t>
            </a:r>
            <a:r>
              <a:rPr lang="en-US" dirty="0"/>
              <a:t> (9)</a:t>
            </a:r>
          </a:p>
        </p:txBody>
      </p:sp>
      <p:sp>
        <p:nvSpPr>
          <p:cNvPr id="3" name="Content Placeholder 2"/>
          <p:cNvSpPr>
            <a:spLocks noGrp="1"/>
          </p:cNvSpPr>
          <p:nvPr>
            <p:ph idx="1"/>
          </p:nvPr>
        </p:nvSpPr>
        <p:spPr/>
        <p:txBody>
          <a:bodyPr>
            <a:normAutofit fontScale="92500" lnSpcReduction="10000"/>
          </a:bodyPr>
          <a:lstStyle/>
          <a:p>
            <a:r>
              <a:rPr lang="en-US"/>
              <a:t>You </a:t>
            </a:r>
            <a:r>
              <a:rPr lang="en-US" dirty="0"/>
              <a:t>are going to implement a function to:</a:t>
            </a:r>
          </a:p>
          <a:p>
            <a:r>
              <a:rPr lang="en-US" dirty="0"/>
              <a:t>Spawn a new thread:</a:t>
            </a:r>
          </a:p>
          <a:p>
            <a:pPr lvl="1"/>
            <a:r>
              <a:rPr lang="en-US" dirty="0"/>
              <a:t>Allocate a new child thread context (</a:t>
            </a:r>
            <a:r>
              <a:rPr lang="en-US" dirty="0" err="1"/>
              <a:t>kctx_new</a:t>
            </a:r>
            <a:r>
              <a:rPr lang="en-US" dirty="0"/>
              <a:t>).</a:t>
            </a:r>
          </a:p>
          <a:p>
            <a:pPr lvl="1"/>
            <a:r>
              <a:rPr lang="en-US" dirty="0"/>
              <a:t>Set the child’s state as TSTATE_READY.</a:t>
            </a:r>
          </a:p>
          <a:p>
            <a:pPr lvl="1"/>
            <a:r>
              <a:rPr lang="en-US" dirty="0" err="1"/>
              <a:t>Enqueue</a:t>
            </a:r>
            <a:r>
              <a:rPr lang="en-US" dirty="0"/>
              <a:t> child thread into the ready queue.</a:t>
            </a:r>
          </a:p>
          <a:p>
            <a:r>
              <a:rPr lang="en-US" dirty="0"/>
              <a:t>Yield to another thread:</a:t>
            </a:r>
          </a:p>
          <a:p>
            <a:pPr lvl="1"/>
            <a:r>
              <a:rPr lang="en-US" dirty="0"/>
              <a:t>Change state of </a:t>
            </a:r>
            <a:r>
              <a:rPr lang="en-US" dirty="0" err="1"/>
              <a:t>curid</a:t>
            </a:r>
            <a:r>
              <a:rPr lang="en-US" dirty="0"/>
              <a:t> to TSTATE_READY.</a:t>
            </a:r>
          </a:p>
          <a:p>
            <a:pPr lvl="1"/>
            <a:r>
              <a:rPr lang="en-US" dirty="0" err="1"/>
              <a:t>Enqueue</a:t>
            </a:r>
            <a:r>
              <a:rPr lang="en-US" dirty="0"/>
              <a:t> </a:t>
            </a:r>
            <a:r>
              <a:rPr lang="en-US" dirty="0" err="1"/>
              <a:t>curid</a:t>
            </a:r>
            <a:r>
              <a:rPr lang="en-US" dirty="0"/>
              <a:t> to ready queue.</a:t>
            </a:r>
          </a:p>
          <a:p>
            <a:pPr lvl="1"/>
            <a:r>
              <a:rPr lang="en-US" dirty="0" err="1"/>
              <a:t>Dequeue</a:t>
            </a:r>
            <a:r>
              <a:rPr lang="en-US" dirty="0"/>
              <a:t> the ready queue to select the next process to run. (Round-robin)</a:t>
            </a:r>
          </a:p>
          <a:p>
            <a:pPr lvl="1"/>
            <a:r>
              <a:rPr lang="en-US" dirty="0"/>
              <a:t>Set </a:t>
            </a:r>
            <a:r>
              <a:rPr lang="en-US" dirty="0" err="1"/>
              <a:t>nextid’s</a:t>
            </a:r>
            <a:r>
              <a:rPr lang="en-US" dirty="0"/>
              <a:t> state to TSTATE_RUN.</a:t>
            </a:r>
          </a:p>
          <a:p>
            <a:pPr lvl="1"/>
            <a:r>
              <a:rPr lang="en-US" dirty="0"/>
              <a:t>Set </a:t>
            </a:r>
            <a:r>
              <a:rPr lang="en-US" dirty="0" err="1"/>
              <a:t>curid</a:t>
            </a:r>
            <a:r>
              <a:rPr lang="en-US" dirty="0"/>
              <a:t> to </a:t>
            </a:r>
            <a:r>
              <a:rPr lang="en-US" dirty="0" err="1"/>
              <a:t>nextid</a:t>
            </a:r>
            <a:r>
              <a:rPr lang="en-US" dirty="0"/>
              <a:t>.</a:t>
            </a:r>
          </a:p>
          <a:p>
            <a:pPr lvl="1"/>
            <a:r>
              <a:rPr lang="en-US" dirty="0"/>
              <a:t>Context switch from </a:t>
            </a:r>
            <a:r>
              <a:rPr lang="en-US" dirty="0" err="1"/>
              <a:t>curid</a:t>
            </a:r>
            <a:r>
              <a:rPr lang="en-US" dirty="0"/>
              <a:t> to </a:t>
            </a:r>
            <a:r>
              <a:rPr lang="en-US" dirty="0" err="1"/>
              <a:t>nextid</a:t>
            </a:r>
            <a:r>
              <a:rPr lang="en-US" dirty="0"/>
              <a:t>.</a:t>
            </a:r>
          </a:p>
          <a:p>
            <a:pPr lvl="1"/>
            <a:endParaRPr lang="en-US" dirty="0"/>
          </a:p>
          <a:p>
            <a:pPr lvl="1"/>
            <a:endParaRPr lang="en-US" dirty="0"/>
          </a:p>
        </p:txBody>
      </p:sp>
    </p:spTree>
    <p:extLst>
      <p:ext uri="{BB962C8B-B14F-4D97-AF65-F5344CB8AC3E}">
        <p14:creationId xmlns:p14="http://schemas.microsoft.com/office/powerpoint/2010/main" val="11086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328">
            <a:extLst>
              <a:ext uri="{FF2B5EF4-FFF2-40B4-BE49-F238E27FC236}">
                <a16:creationId xmlns:a16="http://schemas.microsoft.com/office/drawing/2014/main" id="{3761253A-30E5-7B49-978A-D7AC99CE491E}"/>
              </a:ext>
            </a:extLst>
          </p:cNvPr>
          <p:cNvGrpSpPr/>
          <p:nvPr/>
        </p:nvGrpSpPr>
        <p:grpSpPr>
          <a:xfrm>
            <a:off x="311499" y="400256"/>
            <a:ext cx="10902461" cy="6338803"/>
            <a:chOff x="311499" y="239488"/>
            <a:chExt cx="10902461" cy="6338803"/>
          </a:xfrm>
        </p:grpSpPr>
        <p:sp>
          <p:nvSpPr>
            <p:cNvPr id="2" name="Rounded Rectangle 1">
              <a:extLst>
                <a:ext uri="{FF2B5EF4-FFF2-40B4-BE49-F238E27FC236}">
                  <a16:creationId xmlns:a16="http://schemas.microsoft.com/office/drawing/2014/main" id="{C6FD30DD-99BE-B94A-AA73-3FCBC0B8232B}"/>
                </a:ext>
              </a:extLst>
            </p:cNvPr>
            <p:cNvSpPr/>
            <p:nvPr/>
          </p:nvSpPr>
          <p:spPr>
            <a:xfrm>
              <a:off x="3456632"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1</a:t>
              </a:r>
            </a:p>
          </p:txBody>
        </p:sp>
        <p:grpSp>
          <p:nvGrpSpPr>
            <p:cNvPr id="46" name="Group 45">
              <a:extLst>
                <a:ext uri="{FF2B5EF4-FFF2-40B4-BE49-F238E27FC236}">
                  <a16:creationId xmlns:a16="http://schemas.microsoft.com/office/drawing/2014/main" id="{2D2E7708-D3ED-4142-A88A-523D80EB4A1F}"/>
                </a:ext>
              </a:extLst>
            </p:cNvPr>
            <p:cNvGrpSpPr/>
            <p:nvPr/>
          </p:nvGrpSpPr>
          <p:grpSpPr>
            <a:xfrm>
              <a:off x="2522976" y="908709"/>
              <a:ext cx="3907969" cy="684770"/>
              <a:chOff x="2737757" y="1500742"/>
              <a:chExt cx="5668188" cy="684770"/>
            </a:xfrm>
          </p:grpSpPr>
          <p:sp>
            <p:nvSpPr>
              <p:cNvPr id="40" name="Rounded Rectangle 39">
                <a:extLst>
                  <a:ext uri="{FF2B5EF4-FFF2-40B4-BE49-F238E27FC236}">
                    <a16:creationId xmlns:a16="http://schemas.microsoft.com/office/drawing/2014/main" id="{05E200C0-7874-4044-B57B-E8BAAA6E4AEA}"/>
                  </a:ext>
                </a:extLst>
              </p:cNvPr>
              <p:cNvSpPr/>
              <p:nvPr/>
            </p:nvSpPr>
            <p:spPr>
              <a:xfrm>
                <a:off x="2737757" y="1500742"/>
                <a:ext cx="5668188" cy="68477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DCF01BD5-6300-C34B-90C3-08BF51924847}"/>
                  </a:ext>
                </a:extLst>
              </p:cNvPr>
              <p:cNvSpPr/>
              <p:nvPr/>
            </p:nvSpPr>
            <p:spPr>
              <a:xfrm>
                <a:off x="3456633"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sys_puts</a:t>
                </a:r>
                <a:endParaRPr lang="en-US" sz="1400" dirty="0">
                  <a:solidFill>
                    <a:schemeClr val="tx1"/>
                  </a:solidFill>
                </a:endParaRPr>
              </a:p>
            </p:txBody>
          </p:sp>
          <p:sp>
            <p:nvSpPr>
              <p:cNvPr id="6" name="Rounded Rectangle 5">
                <a:extLst>
                  <a:ext uri="{FF2B5EF4-FFF2-40B4-BE49-F238E27FC236}">
                    <a16:creationId xmlns:a16="http://schemas.microsoft.com/office/drawing/2014/main" id="{297F42C1-D416-8144-A96D-55719FEAF495}"/>
                  </a:ext>
                </a:extLst>
              </p:cNvPr>
              <p:cNvSpPr/>
              <p:nvPr/>
            </p:nvSpPr>
            <p:spPr>
              <a:xfrm>
                <a:off x="5086141"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sys_spawn</a:t>
                </a:r>
                <a:endParaRPr lang="en-US" sz="1400" dirty="0">
                  <a:solidFill>
                    <a:schemeClr val="tx1"/>
                  </a:solidFill>
                </a:endParaRPr>
              </a:p>
            </p:txBody>
          </p:sp>
          <p:sp>
            <p:nvSpPr>
              <p:cNvPr id="7" name="Rounded Rectangle 6">
                <a:extLst>
                  <a:ext uri="{FF2B5EF4-FFF2-40B4-BE49-F238E27FC236}">
                    <a16:creationId xmlns:a16="http://schemas.microsoft.com/office/drawing/2014/main" id="{BFA22B94-D6D7-EA4C-93F7-2D4253266871}"/>
                  </a:ext>
                </a:extLst>
              </p:cNvPr>
              <p:cNvSpPr/>
              <p:nvPr/>
            </p:nvSpPr>
            <p:spPr>
              <a:xfrm>
                <a:off x="6715649" y="1740039"/>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sys_yield</a:t>
                </a:r>
                <a:endParaRPr lang="en-US" sz="1400" dirty="0">
                  <a:solidFill>
                    <a:schemeClr val="tx1"/>
                  </a:solidFill>
                </a:endParaRPr>
              </a:p>
            </p:txBody>
          </p:sp>
        </p:grpSp>
        <p:sp>
          <p:nvSpPr>
            <p:cNvPr id="8" name="Rounded Rectangle 7">
              <a:extLst>
                <a:ext uri="{FF2B5EF4-FFF2-40B4-BE49-F238E27FC236}">
                  <a16:creationId xmlns:a16="http://schemas.microsoft.com/office/drawing/2014/main" id="{69F60E53-9A2A-0147-8C4C-1B263333624E}"/>
                </a:ext>
              </a:extLst>
            </p:cNvPr>
            <p:cNvSpPr/>
            <p:nvPr/>
          </p:nvSpPr>
          <p:spPr>
            <a:xfrm>
              <a:off x="5086141"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2</a:t>
              </a:r>
            </a:p>
          </p:txBody>
        </p:sp>
        <p:sp>
          <p:nvSpPr>
            <p:cNvPr id="19" name="Rectangle 18">
              <a:extLst>
                <a:ext uri="{FF2B5EF4-FFF2-40B4-BE49-F238E27FC236}">
                  <a16:creationId xmlns:a16="http://schemas.microsoft.com/office/drawing/2014/main" id="{B5F280D5-7BB9-7E41-A3CB-1AA844460A10}"/>
                </a:ext>
              </a:extLst>
            </p:cNvPr>
            <p:cNvSpPr/>
            <p:nvPr/>
          </p:nvSpPr>
          <p:spPr>
            <a:xfrm>
              <a:off x="2825261" y="1840515"/>
              <a:ext cx="5968721" cy="723482"/>
            </a:xfrm>
            <a:prstGeom prst="rect">
              <a:avLst/>
            </a:prstGeom>
            <a:solidFill>
              <a:schemeClr val="bg2">
                <a:lumMod val="75000"/>
              </a:schemeClr>
            </a:solid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Elbow Connector 20">
              <a:extLst>
                <a:ext uri="{FF2B5EF4-FFF2-40B4-BE49-F238E27FC236}">
                  <a16:creationId xmlns:a16="http://schemas.microsoft.com/office/drawing/2014/main" id="{1B283EA2-ED0E-8E47-A24C-3F93AA92F9EA}"/>
                </a:ext>
              </a:extLst>
            </p:cNvPr>
            <p:cNvCxnSpPr>
              <a:cxnSpLocks/>
              <a:stCxn id="3" idx="2"/>
              <a:endCxn id="280" idx="0"/>
            </p:cNvCxnSpPr>
            <p:nvPr/>
          </p:nvCxnSpPr>
          <p:spPr>
            <a:xfrm rot="16200000" flipH="1">
              <a:off x="4363154" y="573570"/>
              <a:ext cx="600734" cy="229220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B86FE81-E54C-C444-ADEE-212C2490EA79}"/>
                </a:ext>
              </a:extLst>
            </p:cNvPr>
            <p:cNvCxnSpPr>
              <a:cxnSpLocks/>
              <a:stCxn id="6" idx="2"/>
              <a:endCxn id="280" idx="0"/>
            </p:cNvCxnSpPr>
            <p:nvPr/>
          </p:nvCxnSpPr>
          <p:spPr>
            <a:xfrm rot="16200000" flipH="1">
              <a:off x="4924891" y="1135307"/>
              <a:ext cx="600734" cy="116873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749A7DBD-926C-274C-9A32-00DC443D6748}"/>
                </a:ext>
              </a:extLst>
            </p:cNvPr>
            <p:cNvCxnSpPr>
              <a:cxnSpLocks/>
              <a:stCxn id="7" idx="2"/>
              <a:endCxn id="280" idx="0"/>
            </p:cNvCxnSpPr>
            <p:nvPr/>
          </p:nvCxnSpPr>
          <p:spPr>
            <a:xfrm rot="16200000" flipH="1">
              <a:off x="5490815" y="1701231"/>
              <a:ext cx="592360" cy="45255"/>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0DAD6-F4C7-6D45-BC89-80F8494946FE}"/>
                </a:ext>
              </a:extLst>
            </p:cNvPr>
            <p:cNvCxnSpPr>
              <a:cxnSpLocks/>
              <a:stCxn id="19" idx="1"/>
            </p:cNvCxnSpPr>
            <p:nvPr/>
          </p:nvCxnSpPr>
          <p:spPr>
            <a:xfrm flipH="1">
              <a:off x="311499" y="2202256"/>
              <a:ext cx="251376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AAF2BA-1A8D-1D4A-81F7-EAEA46C47D3F}"/>
                </a:ext>
              </a:extLst>
            </p:cNvPr>
            <p:cNvCxnSpPr>
              <a:cxnSpLocks/>
              <a:endCxn id="19" idx="3"/>
            </p:cNvCxnSpPr>
            <p:nvPr/>
          </p:nvCxnSpPr>
          <p:spPr>
            <a:xfrm flipH="1">
              <a:off x="8793982" y="2202256"/>
              <a:ext cx="241997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1516E2-33EB-DE49-9A39-2BFF379F4A8F}"/>
                </a:ext>
              </a:extLst>
            </p:cNvPr>
            <p:cNvSpPr txBox="1"/>
            <p:nvPr/>
          </p:nvSpPr>
          <p:spPr>
            <a:xfrm>
              <a:off x="960099" y="1062163"/>
              <a:ext cx="1135247" cy="369332"/>
            </a:xfrm>
            <a:prstGeom prst="rect">
              <a:avLst/>
            </a:prstGeom>
            <a:noFill/>
          </p:spPr>
          <p:txBody>
            <a:bodyPr wrap="none" rtlCol="0">
              <a:spAutoFit/>
            </a:bodyPr>
            <a:lstStyle/>
            <a:p>
              <a:r>
                <a:rPr lang="en-US" b="1" dirty="0"/>
                <a:t>User Land</a:t>
              </a:r>
            </a:p>
          </p:txBody>
        </p:sp>
        <p:sp>
          <p:nvSpPr>
            <p:cNvPr id="48" name="Rounded Rectangle 47">
              <a:extLst>
                <a:ext uri="{FF2B5EF4-FFF2-40B4-BE49-F238E27FC236}">
                  <a16:creationId xmlns:a16="http://schemas.microsoft.com/office/drawing/2014/main" id="{34500118-AE14-B947-85B3-062485E5DF59}"/>
                </a:ext>
              </a:extLst>
            </p:cNvPr>
            <p:cNvSpPr/>
            <p:nvPr/>
          </p:nvSpPr>
          <p:spPr>
            <a:xfrm>
              <a:off x="2533024" y="2902340"/>
              <a:ext cx="6733231" cy="617969"/>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9203CA75-C07E-BD44-91A4-B650F3C355D1}"/>
                </a:ext>
              </a:extLst>
            </p:cNvPr>
            <p:cNvSpPr/>
            <p:nvPr/>
          </p:nvSpPr>
          <p:spPr>
            <a:xfrm>
              <a:off x="2753258"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Syscall</a:t>
              </a:r>
              <a:r>
                <a:rPr lang="en-US" sz="1400" dirty="0">
                  <a:solidFill>
                    <a:schemeClr val="tx1"/>
                  </a:solidFill>
                </a:rPr>
                <a:t> Handler</a:t>
              </a:r>
            </a:p>
          </p:txBody>
        </p:sp>
        <p:sp>
          <p:nvSpPr>
            <p:cNvPr id="50" name="Rounded Rectangle 49">
              <a:extLst>
                <a:ext uri="{FF2B5EF4-FFF2-40B4-BE49-F238E27FC236}">
                  <a16:creationId xmlns:a16="http://schemas.microsoft.com/office/drawing/2014/main" id="{3627EDAF-0242-D740-981E-46C82AE0C387}"/>
                </a:ext>
              </a:extLst>
            </p:cNvPr>
            <p:cNvSpPr/>
            <p:nvPr/>
          </p:nvSpPr>
          <p:spPr>
            <a:xfrm>
              <a:off x="4382766"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Divide by zero</a:t>
              </a:r>
            </a:p>
          </p:txBody>
        </p:sp>
        <p:sp>
          <p:nvSpPr>
            <p:cNvPr id="51" name="Rounded Rectangle 50">
              <a:extLst>
                <a:ext uri="{FF2B5EF4-FFF2-40B4-BE49-F238E27FC236}">
                  <a16:creationId xmlns:a16="http://schemas.microsoft.com/office/drawing/2014/main" id="{9F2238D8-C713-1F44-9A2E-D7FCA04853ED}"/>
                </a:ext>
              </a:extLst>
            </p:cNvPr>
            <p:cNvSpPr/>
            <p:nvPr/>
          </p:nvSpPr>
          <p:spPr>
            <a:xfrm>
              <a:off x="6012274" y="3084832"/>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Page fault</a:t>
              </a:r>
            </a:p>
          </p:txBody>
        </p:sp>
        <p:sp>
          <p:nvSpPr>
            <p:cNvPr id="57" name="TextBox 56">
              <a:extLst>
                <a:ext uri="{FF2B5EF4-FFF2-40B4-BE49-F238E27FC236}">
                  <a16:creationId xmlns:a16="http://schemas.microsoft.com/office/drawing/2014/main" id="{FCE855B9-DB6F-C946-A4FC-63E24FFD7EDE}"/>
                </a:ext>
              </a:extLst>
            </p:cNvPr>
            <p:cNvSpPr txBox="1"/>
            <p:nvPr/>
          </p:nvSpPr>
          <p:spPr>
            <a:xfrm>
              <a:off x="2533024" y="908710"/>
              <a:ext cx="877163" cy="261610"/>
            </a:xfrm>
            <a:prstGeom prst="rect">
              <a:avLst/>
            </a:prstGeom>
            <a:noFill/>
          </p:spPr>
          <p:txBody>
            <a:bodyPr wrap="none" rtlCol="0">
              <a:spAutoFit/>
            </a:bodyPr>
            <a:lstStyle/>
            <a:p>
              <a:r>
                <a:rPr lang="en-US" sz="1100" dirty="0"/>
                <a:t>User Library</a:t>
              </a:r>
            </a:p>
          </p:txBody>
        </p:sp>
        <p:sp>
          <p:nvSpPr>
            <p:cNvPr id="58" name="TextBox 57">
              <a:extLst>
                <a:ext uri="{FF2B5EF4-FFF2-40B4-BE49-F238E27FC236}">
                  <a16:creationId xmlns:a16="http://schemas.microsoft.com/office/drawing/2014/main" id="{3F74C709-274D-4E48-9443-10C40A699827}"/>
                </a:ext>
              </a:extLst>
            </p:cNvPr>
            <p:cNvSpPr txBox="1"/>
            <p:nvPr/>
          </p:nvSpPr>
          <p:spPr>
            <a:xfrm>
              <a:off x="9244519" y="3068209"/>
              <a:ext cx="1534972" cy="307777"/>
            </a:xfrm>
            <a:prstGeom prst="rect">
              <a:avLst/>
            </a:prstGeom>
            <a:noFill/>
          </p:spPr>
          <p:txBody>
            <a:bodyPr wrap="none" rtlCol="0">
              <a:spAutoFit/>
            </a:bodyPr>
            <a:lstStyle/>
            <a:p>
              <a:r>
                <a:rPr lang="en-US" sz="1400" dirty="0"/>
                <a:t>Interrupt Handlers</a:t>
              </a:r>
            </a:p>
          </p:txBody>
        </p:sp>
        <p:sp>
          <p:nvSpPr>
            <p:cNvPr id="59" name="TextBox 58">
              <a:extLst>
                <a:ext uri="{FF2B5EF4-FFF2-40B4-BE49-F238E27FC236}">
                  <a16:creationId xmlns:a16="http://schemas.microsoft.com/office/drawing/2014/main" id="{D2640064-0FF5-2546-A615-9F47BC334940}"/>
                </a:ext>
              </a:extLst>
            </p:cNvPr>
            <p:cNvSpPr txBox="1"/>
            <p:nvPr/>
          </p:nvSpPr>
          <p:spPr>
            <a:xfrm>
              <a:off x="960099" y="2603686"/>
              <a:ext cx="1310615" cy="369332"/>
            </a:xfrm>
            <a:prstGeom prst="rect">
              <a:avLst/>
            </a:prstGeom>
            <a:noFill/>
          </p:spPr>
          <p:txBody>
            <a:bodyPr wrap="none" rtlCol="0">
              <a:spAutoFit/>
            </a:bodyPr>
            <a:lstStyle/>
            <a:p>
              <a:r>
                <a:rPr lang="en-US" b="1" dirty="0"/>
                <a:t>Kernel Land</a:t>
              </a:r>
            </a:p>
          </p:txBody>
        </p:sp>
        <p:sp>
          <p:nvSpPr>
            <p:cNvPr id="68" name="Rounded Rectangle 67">
              <a:extLst>
                <a:ext uri="{FF2B5EF4-FFF2-40B4-BE49-F238E27FC236}">
                  <a16:creationId xmlns:a16="http://schemas.microsoft.com/office/drawing/2014/main" id="{AAE81463-157A-1440-B067-39582DF12D9A}"/>
                </a:ext>
              </a:extLst>
            </p:cNvPr>
            <p:cNvSpPr/>
            <p:nvPr/>
          </p:nvSpPr>
          <p:spPr>
            <a:xfrm>
              <a:off x="5086141" y="3737634"/>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_</a:t>
              </a:r>
              <a:r>
                <a:rPr lang="en-US" sz="1400" dirty="0" err="1">
                  <a:solidFill>
                    <a:schemeClr val="tx1"/>
                  </a:solidFill>
                </a:rPr>
                <a:t>alltraps</a:t>
              </a:r>
              <a:endParaRPr lang="en-US" sz="1400" dirty="0">
                <a:solidFill>
                  <a:schemeClr val="tx1"/>
                </a:solidFill>
              </a:endParaRPr>
            </a:p>
          </p:txBody>
        </p:sp>
        <p:sp>
          <p:nvSpPr>
            <p:cNvPr id="96" name="Rounded Rectangle 95">
              <a:extLst>
                <a:ext uri="{FF2B5EF4-FFF2-40B4-BE49-F238E27FC236}">
                  <a16:creationId xmlns:a16="http://schemas.microsoft.com/office/drawing/2014/main" id="{4454B1D6-A885-0C41-880D-F4D46B7EF6CF}"/>
                </a:ext>
              </a:extLst>
            </p:cNvPr>
            <p:cNvSpPr/>
            <p:nvPr/>
          </p:nvSpPr>
          <p:spPr>
            <a:xfrm>
              <a:off x="5086141" y="4184445"/>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trap</a:t>
              </a:r>
            </a:p>
          </p:txBody>
        </p:sp>
        <p:cxnSp>
          <p:nvCxnSpPr>
            <p:cNvPr id="98" name="Straight Arrow Connector 97">
              <a:extLst>
                <a:ext uri="{FF2B5EF4-FFF2-40B4-BE49-F238E27FC236}">
                  <a16:creationId xmlns:a16="http://schemas.microsoft.com/office/drawing/2014/main" id="{961B7A43-16FC-584B-91B5-80AEE3A568A7}"/>
                </a:ext>
              </a:extLst>
            </p:cNvPr>
            <p:cNvCxnSpPr>
              <a:stCxn id="68" idx="2"/>
              <a:endCxn id="96" idx="0"/>
            </p:cNvCxnSpPr>
            <p:nvPr/>
          </p:nvCxnSpPr>
          <p:spPr>
            <a:xfrm>
              <a:off x="5809623" y="4017307"/>
              <a:ext cx="0" cy="16713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2CEE652E-B2EC-6140-A02E-A06B2F71007D}"/>
                </a:ext>
              </a:extLst>
            </p:cNvPr>
            <p:cNvSpPr/>
            <p:nvPr/>
          </p:nvSpPr>
          <p:spPr>
            <a:xfrm>
              <a:off x="2371409"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Exceptions</a:t>
              </a:r>
            </a:p>
          </p:txBody>
        </p:sp>
        <p:sp>
          <p:nvSpPr>
            <p:cNvPr id="112" name="Rounded Rectangle 111">
              <a:extLst>
                <a:ext uri="{FF2B5EF4-FFF2-40B4-BE49-F238E27FC236}">
                  <a16:creationId xmlns:a16="http://schemas.microsoft.com/office/drawing/2014/main" id="{A3EE9CD4-4955-2F4F-BB71-78D62CF9A687}"/>
                </a:ext>
              </a:extLst>
            </p:cNvPr>
            <p:cNvSpPr/>
            <p:nvPr/>
          </p:nvSpPr>
          <p:spPr>
            <a:xfrm>
              <a:off x="4116336"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Interrupts</a:t>
              </a:r>
            </a:p>
          </p:txBody>
        </p:sp>
        <p:grpSp>
          <p:nvGrpSpPr>
            <p:cNvPr id="203" name="Group 202">
              <a:extLst>
                <a:ext uri="{FF2B5EF4-FFF2-40B4-BE49-F238E27FC236}">
                  <a16:creationId xmlns:a16="http://schemas.microsoft.com/office/drawing/2014/main" id="{08E260A6-0649-1C41-BC22-7CECF71C69B3}"/>
                </a:ext>
              </a:extLst>
            </p:cNvPr>
            <p:cNvGrpSpPr/>
            <p:nvPr/>
          </p:nvGrpSpPr>
          <p:grpSpPr>
            <a:xfrm>
              <a:off x="5925040" y="4667939"/>
              <a:ext cx="4833258" cy="957897"/>
              <a:chOff x="6641960" y="4965551"/>
              <a:chExt cx="4833258" cy="957897"/>
            </a:xfrm>
          </p:grpSpPr>
          <p:sp>
            <p:nvSpPr>
              <p:cNvPr id="113" name="Rounded Rectangle 112">
                <a:extLst>
                  <a:ext uri="{FF2B5EF4-FFF2-40B4-BE49-F238E27FC236}">
                    <a16:creationId xmlns:a16="http://schemas.microsoft.com/office/drawing/2014/main" id="{F3EF806B-4A4B-F44C-9122-0DCFB7DAFF00}"/>
                  </a:ext>
                </a:extLst>
              </p:cNvPr>
              <p:cNvSpPr/>
              <p:nvPr/>
            </p:nvSpPr>
            <p:spPr>
              <a:xfrm>
                <a:off x="6641960" y="4965551"/>
                <a:ext cx="4833258" cy="957897"/>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3" name="Rounded Rectangle 122">
                <a:extLst>
                  <a:ext uri="{FF2B5EF4-FFF2-40B4-BE49-F238E27FC236}">
                    <a16:creationId xmlns:a16="http://schemas.microsoft.com/office/drawing/2014/main" id="{9298E6B3-F95B-AB4E-B7E2-EECF37928010}"/>
                  </a:ext>
                </a:extLst>
              </p:cNvPr>
              <p:cNvSpPr/>
              <p:nvPr/>
            </p:nvSpPr>
            <p:spPr>
              <a:xfrm>
                <a:off x="6724858"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puts</a:t>
                </a:r>
              </a:p>
            </p:txBody>
          </p:sp>
          <p:sp>
            <p:nvSpPr>
              <p:cNvPr id="124" name="Rounded Rectangle 123">
                <a:extLst>
                  <a:ext uri="{FF2B5EF4-FFF2-40B4-BE49-F238E27FC236}">
                    <a16:creationId xmlns:a16="http://schemas.microsoft.com/office/drawing/2014/main" id="{FADFA812-5ADB-1943-8B5B-C9D628D2C3EF}"/>
                  </a:ext>
                </a:extLst>
              </p:cNvPr>
              <p:cNvSpPr/>
              <p:nvPr/>
            </p:nvSpPr>
            <p:spPr>
              <a:xfrm>
                <a:off x="9923584"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yield</a:t>
                </a:r>
              </a:p>
            </p:txBody>
          </p:sp>
          <p:sp>
            <p:nvSpPr>
              <p:cNvPr id="125" name="Rounded Rectangle 124">
                <a:extLst>
                  <a:ext uri="{FF2B5EF4-FFF2-40B4-BE49-F238E27FC236}">
                    <a16:creationId xmlns:a16="http://schemas.microsoft.com/office/drawing/2014/main" id="{DF7D870D-27C5-8B45-AAE8-8C124DC99FCA}"/>
                  </a:ext>
                </a:extLst>
              </p:cNvPr>
              <p:cNvSpPr/>
              <p:nvPr/>
            </p:nvSpPr>
            <p:spPr>
              <a:xfrm>
                <a:off x="8324221" y="5521573"/>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spawn</a:t>
                </a:r>
              </a:p>
            </p:txBody>
          </p:sp>
          <p:sp>
            <p:nvSpPr>
              <p:cNvPr id="149" name="TextBox 148">
                <a:extLst>
                  <a:ext uri="{FF2B5EF4-FFF2-40B4-BE49-F238E27FC236}">
                    <a16:creationId xmlns:a16="http://schemas.microsoft.com/office/drawing/2014/main" id="{F9EC6529-B136-7440-B1C1-D9039E8D8E47}"/>
                  </a:ext>
                </a:extLst>
              </p:cNvPr>
              <p:cNvSpPr txBox="1"/>
              <p:nvPr/>
            </p:nvSpPr>
            <p:spPr>
              <a:xfrm>
                <a:off x="8663077" y="5019514"/>
                <a:ext cx="769250" cy="307777"/>
              </a:xfrm>
              <a:prstGeom prst="rect">
                <a:avLst/>
              </a:prstGeom>
              <a:noFill/>
              <a:ln>
                <a:solidFill>
                  <a:schemeClr val="accent6">
                    <a:lumMod val="40000"/>
                    <a:lumOff val="60000"/>
                  </a:schemeClr>
                </a:solidFill>
              </a:ln>
            </p:spPr>
            <p:txBody>
              <a:bodyPr wrap="none" rtlCol="0">
                <a:spAutoFit/>
              </a:bodyPr>
              <a:lstStyle/>
              <a:p>
                <a:r>
                  <a:rPr lang="en-US" sz="1400" dirty="0"/>
                  <a:t>Sys calls</a:t>
                </a:r>
                <a:endParaRPr lang="en-US" dirty="0"/>
              </a:p>
            </p:txBody>
          </p:sp>
          <p:grpSp>
            <p:nvGrpSpPr>
              <p:cNvPr id="163" name="Group 162">
                <a:extLst>
                  <a:ext uri="{FF2B5EF4-FFF2-40B4-BE49-F238E27FC236}">
                    <a16:creationId xmlns:a16="http://schemas.microsoft.com/office/drawing/2014/main" id="{AC24C2F1-2E24-7445-94C4-469896300FE6}"/>
                  </a:ext>
                </a:extLst>
              </p:cNvPr>
              <p:cNvGrpSpPr/>
              <p:nvPr/>
            </p:nvGrpSpPr>
            <p:grpSpPr>
              <a:xfrm>
                <a:off x="7448341" y="5327290"/>
                <a:ext cx="3198726" cy="194283"/>
                <a:chOff x="7448341" y="5327290"/>
                <a:chExt cx="3198726" cy="194283"/>
              </a:xfrm>
            </p:grpSpPr>
            <p:cxnSp>
              <p:nvCxnSpPr>
                <p:cNvPr id="153" name="Straight Arrow Connector 152">
                  <a:extLst>
                    <a:ext uri="{FF2B5EF4-FFF2-40B4-BE49-F238E27FC236}">
                      <a16:creationId xmlns:a16="http://schemas.microsoft.com/office/drawing/2014/main" id="{431C2130-CE34-E340-85EA-6FBC641DD7C7}"/>
                    </a:ext>
                  </a:extLst>
                </p:cNvPr>
                <p:cNvCxnSpPr>
                  <a:stCxn id="149" idx="2"/>
                  <a:endCxn id="125" idx="0"/>
                </p:cNvCxnSpPr>
                <p:nvPr/>
              </p:nvCxnSpPr>
              <p:spPr>
                <a:xfrm>
                  <a:off x="9047702" y="5327291"/>
                  <a:ext cx="1" cy="19428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1FEEE80-DECB-6F4E-A163-D4EBF132B3DC}"/>
                    </a:ext>
                  </a:extLst>
                </p:cNvPr>
                <p:cNvCxnSpPr>
                  <a:stCxn id="149" idx="2"/>
                  <a:endCxn id="123" idx="0"/>
                </p:cNvCxnSpPr>
                <p:nvPr/>
              </p:nvCxnSpPr>
              <p:spPr>
                <a:xfrm rot="5400000">
                  <a:off x="8150881" y="4624750"/>
                  <a:ext cx="194281" cy="1599362"/>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D5DA980-C162-2F4F-A6DE-9DFFD6CC6D6F}"/>
                    </a:ext>
                  </a:extLst>
                </p:cNvPr>
                <p:cNvCxnSpPr>
                  <a:stCxn id="149" idx="2"/>
                  <a:endCxn id="124" idx="0"/>
                </p:cNvCxnSpPr>
                <p:nvPr/>
              </p:nvCxnSpPr>
              <p:spPr>
                <a:xfrm rot="16200000" flipH="1">
                  <a:off x="9750244" y="4624749"/>
                  <a:ext cx="194281" cy="1599364"/>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4" name="Rounded Rectangle 163">
              <a:extLst>
                <a:ext uri="{FF2B5EF4-FFF2-40B4-BE49-F238E27FC236}">
                  <a16:creationId xmlns:a16="http://schemas.microsoft.com/office/drawing/2014/main" id="{233D88EE-EAA8-A543-829F-BA71939157B3}"/>
                </a:ext>
              </a:extLst>
            </p:cNvPr>
            <p:cNvSpPr/>
            <p:nvPr/>
          </p:nvSpPr>
          <p:spPr>
            <a:xfrm>
              <a:off x="5096331" y="5892313"/>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proc_start_user</a:t>
              </a:r>
              <a:endParaRPr lang="en-US" sz="1400" dirty="0">
                <a:solidFill>
                  <a:schemeClr val="tx1"/>
                </a:solidFill>
              </a:endParaRPr>
            </a:p>
          </p:txBody>
        </p:sp>
        <p:sp>
          <p:nvSpPr>
            <p:cNvPr id="174" name="Rounded Rectangle 173">
              <a:extLst>
                <a:ext uri="{FF2B5EF4-FFF2-40B4-BE49-F238E27FC236}">
                  <a16:creationId xmlns:a16="http://schemas.microsoft.com/office/drawing/2014/main" id="{C8DC9302-53E3-8D4F-8072-23C2D220C024}"/>
                </a:ext>
              </a:extLst>
            </p:cNvPr>
            <p:cNvSpPr/>
            <p:nvPr/>
          </p:nvSpPr>
          <p:spPr>
            <a:xfrm>
              <a:off x="5092492" y="629861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trap_return</a:t>
              </a:r>
              <a:endParaRPr lang="en-US" sz="1400" dirty="0">
                <a:solidFill>
                  <a:schemeClr val="tx1"/>
                </a:solidFill>
              </a:endParaRPr>
            </a:p>
          </p:txBody>
        </p:sp>
        <p:cxnSp>
          <p:nvCxnSpPr>
            <p:cNvPr id="176" name="Straight Arrow Connector 175">
              <a:extLst>
                <a:ext uri="{FF2B5EF4-FFF2-40B4-BE49-F238E27FC236}">
                  <a16:creationId xmlns:a16="http://schemas.microsoft.com/office/drawing/2014/main" id="{DBB328BE-FF7F-6846-AB06-2FBF9EF14D72}"/>
                </a:ext>
              </a:extLst>
            </p:cNvPr>
            <p:cNvCxnSpPr>
              <a:stCxn id="164" idx="2"/>
              <a:endCxn id="174" idx="0"/>
            </p:cNvCxnSpPr>
            <p:nvPr/>
          </p:nvCxnSpPr>
          <p:spPr>
            <a:xfrm flipH="1">
              <a:off x="5815974" y="6171986"/>
              <a:ext cx="3839" cy="12663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06582608-79EE-2F48-B48E-5435F0C6D0F0}"/>
                </a:ext>
              </a:extLst>
            </p:cNvPr>
            <p:cNvGrpSpPr/>
            <p:nvPr/>
          </p:nvGrpSpPr>
          <p:grpSpPr>
            <a:xfrm>
              <a:off x="4180114" y="239489"/>
              <a:ext cx="1629508" cy="6198967"/>
              <a:chOff x="4180114" y="239489"/>
              <a:chExt cx="1629508" cy="6198967"/>
            </a:xfrm>
          </p:grpSpPr>
          <p:cxnSp>
            <p:nvCxnSpPr>
              <p:cNvPr id="179" name="Elbow Connector 178">
                <a:extLst>
                  <a:ext uri="{FF2B5EF4-FFF2-40B4-BE49-F238E27FC236}">
                    <a16:creationId xmlns:a16="http://schemas.microsoft.com/office/drawing/2014/main" id="{F296AEA8-F5E1-9D49-A550-1FF5E7662606}"/>
                  </a:ext>
                </a:extLst>
              </p:cNvPr>
              <p:cNvCxnSpPr>
                <a:cxnSpLocks/>
                <a:stCxn id="174" idx="1"/>
                <a:endCxn id="2" idx="0"/>
              </p:cNvCxnSpPr>
              <p:nvPr/>
            </p:nvCxnSpPr>
            <p:spPr>
              <a:xfrm rot="10800000">
                <a:off x="4180114" y="239489"/>
                <a:ext cx="912378" cy="6198967"/>
              </a:xfrm>
              <a:prstGeom prst="bentConnector4">
                <a:avLst>
                  <a:gd name="adj1" fmla="val 472913"/>
                  <a:gd name="adj2" fmla="val 1036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a:extLst>
                  <a:ext uri="{FF2B5EF4-FFF2-40B4-BE49-F238E27FC236}">
                    <a16:creationId xmlns:a16="http://schemas.microsoft.com/office/drawing/2014/main" id="{E290515F-B09C-3B4E-BB10-35B98C56D2D0}"/>
                  </a:ext>
                </a:extLst>
              </p:cNvPr>
              <p:cNvCxnSpPr>
                <a:stCxn id="174" idx="1"/>
                <a:endCxn id="8" idx="0"/>
              </p:cNvCxnSpPr>
              <p:nvPr/>
            </p:nvCxnSpPr>
            <p:spPr>
              <a:xfrm rot="10800000" flipH="1">
                <a:off x="5092491" y="239489"/>
                <a:ext cx="717131" cy="6198967"/>
              </a:xfrm>
              <a:prstGeom prst="bentConnector4">
                <a:avLst>
                  <a:gd name="adj1" fmla="val -601645"/>
                  <a:gd name="adj2" fmla="val 103688"/>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73777E52-F0C8-3D4D-B90D-72620C8F8C60}"/>
                </a:ext>
              </a:extLst>
            </p:cNvPr>
            <p:cNvGrpSpPr/>
            <p:nvPr/>
          </p:nvGrpSpPr>
          <p:grpSpPr>
            <a:xfrm>
              <a:off x="3094891" y="5054311"/>
              <a:ext cx="5246779" cy="838002"/>
              <a:chOff x="3094891" y="5054311"/>
              <a:chExt cx="5246779" cy="838002"/>
            </a:xfrm>
          </p:grpSpPr>
          <p:cxnSp>
            <p:nvCxnSpPr>
              <p:cNvPr id="168" name="Elbow Connector 167">
                <a:extLst>
                  <a:ext uri="{FF2B5EF4-FFF2-40B4-BE49-F238E27FC236}">
                    <a16:creationId xmlns:a16="http://schemas.microsoft.com/office/drawing/2014/main" id="{E56ED7EA-BC8B-F342-A1A9-39EE63B1B896}"/>
                  </a:ext>
                </a:extLst>
              </p:cNvPr>
              <p:cNvCxnSpPr>
                <a:stCxn id="111" idx="2"/>
                <a:endCxn id="164" idx="0"/>
              </p:cNvCxnSpPr>
              <p:nvPr/>
            </p:nvCxnSpPr>
            <p:spPr>
              <a:xfrm rot="16200000" flipH="1">
                <a:off x="4038351" y="4110851"/>
                <a:ext cx="838002" cy="272492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18D7D4DC-97D1-ED4E-A74A-40BA74ABB960}"/>
                  </a:ext>
                </a:extLst>
              </p:cNvPr>
              <p:cNvCxnSpPr>
                <a:stCxn id="113" idx="2"/>
                <a:endCxn id="164" idx="0"/>
              </p:cNvCxnSpPr>
              <p:nvPr/>
            </p:nvCxnSpPr>
            <p:spPr>
              <a:xfrm rot="5400000">
                <a:off x="6947503" y="4498146"/>
                <a:ext cx="266477" cy="252185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3DDD8773-E45B-E24A-9E0A-981D863A5789}"/>
                  </a:ext>
                </a:extLst>
              </p:cNvPr>
              <p:cNvCxnSpPr>
                <a:stCxn id="112" idx="2"/>
                <a:endCxn id="164" idx="0"/>
              </p:cNvCxnSpPr>
              <p:nvPr/>
            </p:nvCxnSpPr>
            <p:spPr>
              <a:xfrm rot="16200000" flipH="1">
                <a:off x="4910814" y="4983314"/>
                <a:ext cx="838002" cy="979995"/>
              </a:xfrm>
              <a:prstGeom prst="bentConnector3">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2A840E9F-5A26-EE46-961C-E8B704AA921D}"/>
                </a:ext>
              </a:extLst>
            </p:cNvPr>
            <p:cNvGrpSpPr/>
            <p:nvPr/>
          </p:nvGrpSpPr>
          <p:grpSpPr>
            <a:xfrm>
              <a:off x="3094891" y="4464117"/>
              <a:ext cx="5246779" cy="310522"/>
              <a:chOff x="3094891" y="4464117"/>
              <a:chExt cx="5246779" cy="310522"/>
            </a:xfrm>
          </p:grpSpPr>
          <p:cxnSp>
            <p:nvCxnSpPr>
              <p:cNvPr id="117" name="Elbow Connector 116">
                <a:extLst>
                  <a:ext uri="{FF2B5EF4-FFF2-40B4-BE49-F238E27FC236}">
                    <a16:creationId xmlns:a16="http://schemas.microsoft.com/office/drawing/2014/main" id="{9EAF4548-BB85-4545-8027-DF215E34BBE2}"/>
                  </a:ext>
                </a:extLst>
              </p:cNvPr>
              <p:cNvCxnSpPr>
                <a:stCxn id="96" idx="2"/>
                <a:endCxn id="111" idx="0"/>
              </p:cNvCxnSpPr>
              <p:nvPr/>
            </p:nvCxnSpPr>
            <p:spPr>
              <a:xfrm rot="5400000">
                <a:off x="4296997" y="3262012"/>
                <a:ext cx="310520" cy="271473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5D910C09-70AE-2448-B762-48F14EB5DC45}"/>
                  </a:ext>
                </a:extLst>
              </p:cNvPr>
              <p:cNvCxnSpPr>
                <a:cxnSpLocks/>
                <a:stCxn id="96" idx="2"/>
                <a:endCxn id="113" idx="0"/>
              </p:cNvCxnSpPr>
              <p:nvPr/>
            </p:nvCxnSpPr>
            <p:spPr>
              <a:xfrm rot="16200000" flipH="1">
                <a:off x="6973736" y="3300005"/>
                <a:ext cx="203821" cy="253204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16206AD4-7D97-4545-ADF8-8636BFEF3511}"/>
                  </a:ext>
                </a:extLst>
              </p:cNvPr>
              <p:cNvCxnSpPr>
                <a:stCxn id="96" idx="2"/>
                <a:endCxn id="112" idx="0"/>
              </p:cNvCxnSpPr>
              <p:nvPr/>
            </p:nvCxnSpPr>
            <p:spPr>
              <a:xfrm rot="5400000">
                <a:off x="5169461" y="4134476"/>
                <a:ext cx="310520" cy="969805"/>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AD08992F-2806-5C4E-BADF-B8F6A67688DD}"/>
                </a:ext>
              </a:extLst>
            </p:cNvPr>
            <p:cNvGrpSpPr/>
            <p:nvPr/>
          </p:nvGrpSpPr>
          <p:grpSpPr>
            <a:xfrm>
              <a:off x="3517419" y="480646"/>
              <a:ext cx="2246950" cy="667359"/>
              <a:chOff x="3517419" y="480646"/>
              <a:chExt cx="2246950" cy="667359"/>
            </a:xfrm>
          </p:grpSpPr>
          <p:cxnSp>
            <p:nvCxnSpPr>
              <p:cNvPr id="12" name="Elbow Connector 11">
                <a:extLst>
                  <a:ext uri="{FF2B5EF4-FFF2-40B4-BE49-F238E27FC236}">
                    <a16:creationId xmlns:a16="http://schemas.microsoft.com/office/drawing/2014/main" id="{04FEBA1A-9B25-D541-90E6-5D8983ECAD19}"/>
                  </a:ext>
                </a:extLst>
              </p:cNvPr>
              <p:cNvCxnSpPr>
                <a:stCxn id="2" idx="2"/>
                <a:endCxn id="6" idx="0"/>
              </p:cNvCxnSpPr>
              <p:nvPr/>
            </p:nvCxnSpPr>
            <p:spPr>
              <a:xfrm rot="16200000" flipH="1">
                <a:off x="4081011" y="579749"/>
                <a:ext cx="658985" cy="460779"/>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966ADC8-2C26-0843-8A12-5AD7838DCBFA}"/>
                  </a:ext>
                </a:extLst>
              </p:cNvPr>
              <p:cNvCxnSpPr>
                <a:stCxn id="2" idx="2"/>
                <a:endCxn id="7" idx="0"/>
              </p:cNvCxnSpPr>
              <p:nvPr/>
            </p:nvCxnSpPr>
            <p:spPr>
              <a:xfrm rot="16200000" flipH="1">
                <a:off x="4638562" y="22199"/>
                <a:ext cx="667359" cy="158425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Elbow Connector 213">
                <a:extLst>
                  <a:ext uri="{FF2B5EF4-FFF2-40B4-BE49-F238E27FC236}">
                    <a16:creationId xmlns:a16="http://schemas.microsoft.com/office/drawing/2014/main" id="{90097368-D71C-0F45-BE7F-05557AC95D02}"/>
                  </a:ext>
                </a:extLst>
              </p:cNvPr>
              <p:cNvCxnSpPr>
                <a:stCxn id="2" idx="2"/>
                <a:endCxn id="3" idx="0"/>
              </p:cNvCxnSpPr>
              <p:nvPr/>
            </p:nvCxnSpPr>
            <p:spPr>
              <a:xfrm rot="5400000">
                <a:off x="3519274" y="478791"/>
                <a:ext cx="658985" cy="6626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3" name="Curved Connector 272">
              <a:extLst>
                <a:ext uri="{FF2B5EF4-FFF2-40B4-BE49-F238E27FC236}">
                  <a16:creationId xmlns:a16="http://schemas.microsoft.com/office/drawing/2014/main" id="{A191A688-F0C2-FE44-BD36-B24248C9071A}"/>
                </a:ext>
              </a:extLst>
            </p:cNvPr>
            <p:cNvCxnSpPr>
              <a:cxnSpLocks/>
              <a:stCxn id="280" idx="1"/>
              <a:endCxn id="49" idx="0"/>
            </p:cNvCxnSpPr>
            <p:nvPr/>
          </p:nvCxnSpPr>
          <p:spPr>
            <a:xfrm rot="10800000" flipV="1">
              <a:off x="3476740" y="2204704"/>
              <a:ext cx="1770806" cy="871753"/>
            </a:xfrm>
            <a:prstGeom prst="curvedConnector2">
              <a:avLst/>
            </a:prstGeom>
            <a:ln w="1905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0" name="TextBox 279">
              <a:extLst>
                <a:ext uri="{FF2B5EF4-FFF2-40B4-BE49-F238E27FC236}">
                  <a16:creationId xmlns:a16="http://schemas.microsoft.com/office/drawing/2014/main" id="{46A72E7F-B429-1646-81A5-5EA30413808B}"/>
                </a:ext>
              </a:extLst>
            </p:cNvPr>
            <p:cNvSpPr txBox="1"/>
            <p:nvPr/>
          </p:nvSpPr>
          <p:spPr>
            <a:xfrm>
              <a:off x="5247546" y="2020039"/>
              <a:ext cx="1124154" cy="369332"/>
            </a:xfrm>
            <a:prstGeom prst="rect">
              <a:avLst/>
            </a:prstGeom>
            <a:solidFill>
              <a:schemeClr val="bg2">
                <a:lumMod val="75000"/>
              </a:schemeClr>
            </a:solidFill>
            <a:ln>
              <a:solidFill>
                <a:schemeClr val="bg1">
                  <a:lumMod val="75000"/>
                </a:schemeClr>
              </a:solidFill>
            </a:ln>
          </p:spPr>
          <p:txBody>
            <a:bodyPr wrap="none" rtlCol="0">
              <a:spAutoFit/>
            </a:bodyPr>
            <a:lstStyle/>
            <a:p>
              <a:r>
                <a:rPr lang="en-US" b="1" dirty="0"/>
                <a:t>Hardware</a:t>
              </a:r>
            </a:p>
          </p:txBody>
        </p:sp>
        <p:sp>
          <p:nvSpPr>
            <p:cNvPr id="293" name="Freeform 292">
              <a:extLst>
                <a:ext uri="{FF2B5EF4-FFF2-40B4-BE49-F238E27FC236}">
                  <a16:creationId xmlns:a16="http://schemas.microsoft.com/office/drawing/2014/main" id="{1054DF61-1584-174A-ADF7-6D34BB70AA4B}"/>
                </a:ext>
              </a:extLst>
            </p:cNvPr>
            <p:cNvSpPr/>
            <p:nvPr/>
          </p:nvSpPr>
          <p:spPr>
            <a:xfrm>
              <a:off x="4180113" y="489020"/>
              <a:ext cx="3689636" cy="1520649"/>
            </a:xfrm>
            <a:custGeom>
              <a:avLst/>
              <a:gdLst>
                <a:gd name="connsiteX0" fmla="*/ 0 w 3669538"/>
                <a:gd name="connsiteY0" fmla="*/ 0 h 1547446"/>
                <a:gd name="connsiteX1" fmla="*/ 3647552 w 3669538"/>
                <a:gd name="connsiteY1" fmla="*/ 592853 h 1547446"/>
                <a:gd name="connsiteX2" fmla="*/ 1617785 w 3669538"/>
                <a:gd name="connsiteY2" fmla="*/ 1547446 h 1547446"/>
              </a:gdLst>
              <a:ahLst/>
              <a:cxnLst>
                <a:cxn ang="0">
                  <a:pos x="connsiteX0" y="connsiteY0"/>
                </a:cxn>
                <a:cxn ang="0">
                  <a:pos x="connsiteX1" y="connsiteY1"/>
                </a:cxn>
                <a:cxn ang="0">
                  <a:pos x="connsiteX2" y="connsiteY2"/>
                </a:cxn>
              </a:cxnLst>
              <a:rect l="l" t="t" r="r" b="b"/>
              <a:pathLst>
                <a:path w="3669538" h="1547446">
                  <a:moveTo>
                    <a:pt x="0" y="0"/>
                  </a:moveTo>
                  <a:cubicBezTo>
                    <a:pt x="1688960" y="167472"/>
                    <a:pt x="3377921" y="334945"/>
                    <a:pt x="3647552" y="592853"/>
                  </a:cubicBezTo>
                  <a:cubicBezTo>
                    <a:pt x="3917183" y="850761"/>
                    <a:pt x="1617785" y="1547446"/>
                    <a:pt x="1617785" y="1547446"/>
                  </a:cubicBezTo>
                </a:path>
              </a:pathLst>
            </a:custGeom>
            <a:noFill/>
            <a:ln w="19050">
              <a:solidFill>
                <a:schemeClr val="accent2">
                  <a:lumMod val="7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71C0FEAA-3C75-994F-BB16-F25669E23A4F}"/>
                </a:ext>
              </a:extLst>
            </p:cNvPr>
            <p:cNvSpPr txBox="1"/>
            <p:nvPr/>
          </p:nvSpPr>
          <p:spPr>
            <a:xfrm>
              <a:off x="7827970" y="1008826"/>
              <a:ext cx="1426994" cy="261610"/>
            </a:xfrm>
            <a:prstGeom prst="rect">
              <a:avLst/>
            </a:prstGeom>
            <a:noFill/>
          </p:spPr>
          <p:txBody>
            <a:bodyPr wrap="none" rtlCol="0">
              <a:spAutoFit/>
            </a:bodyPr>
            <a:lstStyle/>
            <a:p>
              <a:r>
                <a:rPr lang="en-US" sz="1100" dirty="0"/>
                <a:t>Exceptions/Interrupts</a:t>
              </a:r>
            </a:p>
          </p:txBody>
        </p:sp>
        <p:grpSp>
          <p:nvGrpSpPr>
            <p:cNvPr id="303" name="Group 302">
              <a:extLst>
                <a:ext uri="{FF2B5EF4-FFF2-40B4-BE49-F238E27FC236}">
                  <a16:creationId xmlns:a16="http://schemas.microsoft.com/office/drawing/2014/main" id="{880EE0B9-277D-4E40-85D9-584A2D4B1F21}"/>
                </a:ext>
              </a:extLst>
            </p:cNvPr>
            <p:cNvGrpSpPr/>
            <p:nvPr/>
          </p:nvGrpSpPr>
          <p:grpSpPr>
            <a:xfrm>
              <a:off x="5106249" y="2389370"/>
              <a:ext cx="1629507" cy="695461"/>
              <a:chOff x="5106249" y="2389370"/>
              <a:chExt cx="1629507" cy="695461"/>
            </a:xfrm>
          </p:grpSpPr>
          <p:cxnSp>
            <p:nvCxnSpPr>
              <p:cNvPr id="299" name="Curved Connector 298">
                <a:extLst>
                  <a:ext uri="{FF2B5EF4-FFF2-40B4-BE49-F238E27FC236}">
                    <a16:creationId xmlns:a16="http://schemas.microsoft.com/office/drawing/2014/main" id="{3B6DA296-DC0A-494F-A707-8ED1F0A01EDE}"/>
                  </a:ext>
                </a:extLst>
              </p:cNvPr>
              <p:cNvCxnSpPr>
                <a:cxnSpLocks/>
                <a:stCxn id="280" idx="2"/>
                <a:endCxn id="50" idx="0"/>
              </p:cNvCxnSpPr>
              <p:nvPr/>
            </p:nvCxnSpPr>
            <p:spPr>
              <a:xfrm rot="5400000">
                <a:off x="5114393" y="2381227"/>
                <a:ext cx="687087" cy="703375"/>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2" name="Curved Connector 301">
                <a:extLst>
                  <a:ext uri="{FF2B5EF4-FFF2-40B4-BE49-F238E27FC236}">
                    <a16:creationId xmlns:a16="http://schemas.microsoft.com/office/drawing/2014/main" id="{A2E9EFB9-F63C-604E-AA50-7431056C5BB1}"/>
                  </a:ext>
                </a:extLst>
              </p:cNvPr>
              <p:cNvCxnSpPr>
                <a:stCxn id="280" idx="2"/>
                <a:endCxn id="51" idx="0"/>
              </p:cNvCxnSpPr>
              <p:nvPr/>
            </p:nvCxnSpPr>
            <p:spPr>
              <a:xfrm rot="16200000" flipH="1">
                <a:off x="5924959" y="2274034"/>
                <a:ext cx="695461" cy="926133"/>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04" name="Rounded Rectangle 303">
              <a:extLst>
                <a:ext uri="{FF2B5EF4-FFF2-40B4-BE49-F238E27FC236}">
                  <a16:creationId xmlns:a16="http://schemas.microsoft.com/office/drawing/2014/main" id="{8A36A6A6-B2E6-4548-B2B2-6A1FEBD128CD}"/>
                </a:ext>
              </a:extLst>
            </p:cNvPr>
            <p:cNvSpPr/>
            <p:nvPr/>
          </p:nvSpPr>
          <p:spPr>
            <a:xfrm>
              <a:off x="7609823"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Timer</a:t>
              </a:r>
            </a:p>
          </p:txBody>
        </p:sp>
        <p:grpSp>
          <p:nvGrpSpPr>
            <p:cNvPr id="317" name="Group 316">
              <a:extLst>
                <a:ext uri="{FF2B5EF4-FFF2-40B4-BE49-F238E27FC236}">
                  <a16:creationId xmlns:a16="http://schemas.microsoft.com/office/drawing/2014/main" id="{224FF94B-DE19-B740-B1C5-1B86EF46732D}"/>
                </a:ext>
              </a:extLst>
            </p:cNvPr>
            <p:cNvGrpSpPr/>
            <p:nvPr/>
          </p:nvGrpSpPr>
          <p:grpSpPr>
            <a:xfrm>
              <a:off x="3476740" y="3356130"/>
              <a:ext cx="4856566" cy="381504"/>
              <a:chOff x="3476740" y="3356130"/>
              <a:chExt cx="4856566" cy="381504"/>
            </a:xfrm>
          </p:grpSpPr>
          <p:cxnSp>
            <p:nvCxnSpPr>
              <p:cNvPr id="70" name="Elbow Connector 69">
                <a:extLst>
                  <a:ext uri="{FF2B5EF4-FFF2-40B4-BE49-F238E27FC236}">
                    <a16:creationId xmlns:a16="http://schemas.microsoft.com/office/drawing/2014/main" id="{8100EE60-EAB2-AA47-8CDB-25CDA0B7244E}"/>
                  </a:ext>
                </a:extLst>
              </p:cNvPr>
              <p:cNvCxnSpPr>
                <a:cxnSpLocks/>
                <a:stCxn id="49" idx="2"/>
                <a:endCxn id="68" idx="0"/>
              </p:cNvCxnSpPr>
              <p:nvPr/>
            </p:nvCxnSpPr>
            <p:spPr>
              <a:xfrm rot="16200000" flipH="1">
                <a:off x="4452430" y="2380440"/>
                <a:ext cx="381503" cy="2332883"/>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0877B7F0-E211-5540-BDE1-DB45E19E7E42}"/>
                  </a:ext>
                </a:extLst>
              </p:cNvPr>
              <p:cNvCxnSpPr>
                <a:cxnSpLocks/>
                <a:stCxn id="50" idx="2"/>
                <a:endCxn id="68" idx="0"/>
              </p:cNvCxnSpPr>
              <p:nvPr/>
            </p:nvCxnSpPr>
            <p:spPr>
              <a:xfrm rot="16200000" flipH="1">
                <a:off x="5267184" y="3195194"/>
                <a:ext cx="381503" cy="703375"/>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E0E6EA7-EEDC-DA46-8BC1-0160CE6922F0}"/>
                  </a:ext>
                </a:extLst>
              </p:cNvPr>
              <p:cNvCxnSpPr>
                <a:cxnSpLocks/>
                <a:stCxn id="51" idx="2"/>
                <a:endCxn id="68" idx="0"/>
              </p:cNvCxnSpPr>
              <p:nvPr/>
            </p:nvCxnSpPr>
            <p:spPr>
              <a:xfrm rot="5400000">
                <a:off x="6086126" y="3088003"/>
                <a:ext cx="373129" cy="926133"/>
              </a:xfrm>
              <a:prstGeom prst="bentConnector3">
                <a:avLst>
                  <a:gd name="adj1" fmla="val 6885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Elbow Connector 314">
                <a:extLst>
                  <a:ext uri="{FF2B5EF4-FFF2-40B4-BE49-F238E27FC236}">
                    <a16:creationId xmlns:a16="http://schemas.microsoft.com/office/drawing/2014/main" id="{3D4F1162-E044-3A49-B336-72A17FC3A766}"/>
                  </a:ext>
                </a:extLst>
              </p:cNvPr>
              <p:cNvCxnSpPr>
                <a:stCxn id="304" idx="2"/>
                <a:endCxn id="68" idx="0"/>
              </p:cNvCxnSpPr>
              <p:nvPr/>
            </p:nvCxnSpPr>
            <p:spPr>
              <a:xfrm rot="5400000">
                <a:off x="6880713" y="2285041"/>
                <a:ext cx="381503" cy="2523682"/>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6" name="Curved Connector 305">
              <a:extLst>
                <a:ext uri="{FF2B5EF4-FFF2-40B4-BE49-F238E27FC236}">
                  <a16:creationId xmlns:a16="http://schemas.microsoft.com/office/drawing/2014/main" id="{AA8918BC-9314-5B4C-867E-0177FEF17CA9}"/>
                </a:ext>
              </a:extLst>
            </p:cNvPr>
            <p:cNvCxnSpPr>
              <a:cxnSpLocks/>
              <a:stCxn id="280" idx="3"/>
              <a:endCxn id="304" idx="0"/>
            </p:cNvCxnSpPr>
            <p:nvPr/>
          </p:nvCxnSpPr>
          <p:spPr>
            <a:xfrm>
              <a:off x="6371700" y="2204705"/>
              <a:ext cx="1961605" cy="871753"/>
            </a:xfrm>
            <a:prstGeom prst="curved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5870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 </a:t>
            </a:r>
            <a:r>
              <a:rPr lang="en-US" dirty="0" err="1"/>
              <a:t>PProc</a:t>
            </a:r>
            <a:r>
              <a:rPr lang="en-US" dirty="0"/>
              <a:t> (10)</a:t>
            </a:r>
          </a:p>
        </p:txBody>
      </p:sp>
      <p:sp>
        <p:nvSpPr>
          <p:cNvPr id="3" name="Content Placeholder 2"/>
          <p:cNvSpPr>
            <a:spLocks noGrp="1"/>
          </p:cNvSpPr>
          <p:nvPr>
            <p:ph idx="1"/>
          </p:nvPr>
        </p:nvSpPr>
        <p:spPr/>
        <p:txBody>
          <a:bodyPr/>
          <a:lstStyle/>
          <a:p>
            <a:r>
              <a:rPr lang="en-US" dirty="0"/>
              <a:t>The functions to create a user level process have already been implemented in this layer.</a:t>
            </a:r>
          </a:p>
          <a:p>
            <a:pPr marL="514350" indent="-514350">
              <a:buFont typeface="+mj-lt"/>
              <a:buAutoNum type="arabicPeriod"/>
            </a:pPr>
            <a:r>
              <a:rPr lang="en-US" dirty="0"/>
              <a:t>Spawn a new thread under the current process id.</a:t>
            </a:r>
          </a:p>
          <a:p>
            <a:pPr marL="514350" indent="-514350">
              <a:buFont typeface="+mj-lt"/>
              <a:buAutoNum type="arabicPeriod"/>
            </a:pPr>
            <a:r>
              <a:rPr lang="en-US" dirty="0"/>
              <a:t>Load the elf representing the new child process.</a:t>
            </a:r>
          </a:p>
          <a:p>
            <a:pPr marL="514350" indent="-514350">
              <a:buFont typeface="+mj-lt"/>
              <a:buAutoNum type="arabicPeriod"/>
            </a:pPr>
            <a:r>
              <a:rPr lang="en-US" dirty="0"/>
              <a:t>Set the user context fields in the data structure </a:t>
            </a:r>
            <a:r>
              <a:rPr lang="en-US" dirty="0" err="1">
                <a:solidFill>
                  <a:srgbClr val="C00000"/>
                </a:solidFill>
              </a:rPr>
              <a:t>uctx_pool</a:t>
            </a:r>
            <a:r>
              <a:rPr lang="en-US" dirty="0"/>
              <a:t>.</a:t>
            </a:r>
          </a:p>
          <a:p>
            <a:pPr lvl="1"/>
            <a:r>
              <a:rPr lang="en-US" dirty="0" err="1">
                <a:solidFill>
                  <a:srgbClr val="C00000"/>
                </a:solidFill>
              </a:rPr>
              <a:t>uctx_pool</a:t>
            </a:r>
            <a:r>
              <a:rPr lang="en-US" dirty="0"/>
              <a:t>: Tracks the user level context.</a:t>
            </a:r>
          </a:p>
        </p:txBody>
      </p:sp>
    </p:spTree>
    <p:extLst>
      <p:ext uri="{BB962C8B-B14F-4D97-AF65-F5344CB8AC3E}">
        <p14:creationId xmlns:p14="http://schemas.microsoft.com/office/powerpoint/2010/main" val="1467404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Part II: Trap Handling</a:t>
            </a:r>
          </a:p>
        </p:txBody>
      </p:sp>
    </p:spTree>
    <p:extLst>
      <p:ext uri="{BB962C8B-B14F-4D97-AF65-F5344CB8AC3E}">
        <p14:creationId xmlns:p14="http://schemas.microsoft.com/office/powerpoint/2010/main" val="1591402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Handling: Basics</a:t>
            </a:r>
          </a:p>
        </p:txBody>
      </p:sp>
      <p:sp>
        <p:nvSpPr>
          <p:cNvPr id="3" name="Content Placeholder 2"/>
          <p:cNvSpPr>
            <a:spLocks noGrp="1"/>
          </p:cNvSpPr>
          <p:nvPr>
            <p:ph idx="1"/>
          </p:nvPr>
        </p:nvSpPr>
        <p:spPr/>
        <p:txBody>
          <a:bodyPr>
            <a:normAutofit fontScale="92500" lnSpcReduction="20000"/>
          </a:bodyPr>
          <a:lstStyle/>
          <a:p>
            <a:r>
              <a:rPr lang="en-US" i="1" dirty="0"/>
              <a:t>Protected Control Transfer</a:t>
            </a:r>
            <a:r>
              <a:rPr lang="en-US" dirty="0"/>
              <a:t>: Exceptions and Interrupts.</a:t>
            </a:r>
          </a:p>
          <a:p>
            <a:pPr lvl="1"/>
            <a:r>
              <a:rPr lang="en-US" dirty="0"/>
              <a:t>We will use </a:t>
            </a:r>
            <a:r>
              <a:rPr lang="en-US" dirty="0" err="1">
                <a:solidFill>
                  <a:srgbClr val="C00000"/>
                </a:solidFill>
                <a:latin typeface="Droid Sans Mono" charset="0"/>
                <a:ea typeface="Droid Sans Mono" charset="0"/>
                <a:cs typeface="Droid Sans Mono" charset="0"/>
              </a:rPr>
              <a:t>int</a:t>
            </a:r>
            <a:r>
              <a:rPr lang="en-US" dirty="0">
                <a:solidFill>
                  <a:srgbClr val="C00000"/>
                </a:solidFill>
                <a:latin typeface="Droid Sans Mono" charset="0"/>
                <a:ea typeface="Droid Sans Mono" charset="0"/>
                <a:cs typeface="Droid Sans Mono" charset="0"/>
              </a:rPr>
              <a:t> 0x30</a:t>
            </a:r>
            <a:r>
              <a:rPr lang="en-US" dirty="0"/>
              <a:t> as our system call interrupt.</a:t>
            </a:r>
          </a:p>
          <a:p>
            <a:r>
              <a:rPr lang="en-US" dirty="0"/>
              <a:t>The x86 processor ensures that interrupts and exceptions can only cause the kernel to be entered at a few specific, well-defined entry-points </a:t>
            </a:r>
            <a:r>
              <a:rPr lang="en-US" i="1" dirty="0"/>
              <a:t>determined by the kernel itself</a:t>
            </a:r>
            <a:r>
              <a:rPr lang="en-US" dirty="0"/>
              <a:t>, and not by the code running when the interrupt or exception is taken.</a:t>
            </a:r>
          </a:p>
          <a:p>
            <a:pPr lvl="1"/>
            <a:r>
              <a:rPr lang="en-US" dirty="0"/>
              <a:t>The entry point is determined by the </a:t>
            </a:r>
            <a:r>
              <a:rPr lang="en-US" i="1" dirty="0"/>
              <a:t>Interrupt Descriptor Table</a:t>
            </a:r>
            <a:r>
              <a:rPr lang="en-US" dirty="0"/>
              <a:t> (IDT).</a:t>
            </a:r>
          </a:p>
          <a:p>
            <a:r>
              <a:rPr lang="en-US" i="1" dirty="0"/>
              <a:t>Task State Segment</a:t>
            </a:r>
            <a:r>
              <a:rPr lang="en-US" dirty="0"/>
              <a:t> (TSS): The processor saves the </a:t>
            </a:r>
            <a:r>
              <a:rPr lang="en-US" i="1" dirty="0"/>
              <a:t>old</a:t>
            </a:r>
            <a:r>
              <a:rPr lang="en-US" dirty="0"/>
              <a:t> processor state before the interrupt or exception occurred (original values of EIP and CS) before the processor invoked the exception handler, so that the exception handler can later restore that old state and resume the interrupted code from where it left off. </a:t>
            </a:r>
          </a:p>
          <a:p>
            <a:pPr lvl="1"/>
            <a:r>
              <a:rPr lang="en-US" dirty="0"/>
              <a:t>This is also stored in the kernel memory to protect from the unprivileged user mode code.</a:t>
            </a:r>
          </a:p>
        </p:txBody>
      </p:sp>
    </p:spTree>
    <p:extLst>
      <p:ext uri="{BB962C8B-B14F-4D97-AF65-F5344CB8AC3E}">
        <p14:creationId xmlns:p14="http://schemas.microsoft.com/office/powerpoint/2010/main" val="1897281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Handling: Mechanism</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User-level code causes an interrupt or exception to occur.</a:t>
            </a:r>
          </a:p>
          <a:p>
            <a:pPr marL="514350" indent="-514350">
              <a:buFont typeface="+mj-lt"/>
              <a:buAutoNum type="arabicPeriod"/>
            </a:pPr>
            <a:r>
              <a:rPr lang="en-US" dirty="0"/>
              <a:t>X86 processor: </a:t>
            </a:r>
          </a:p>
          <a:p>
            <a:pPr marL="971550" lvl="1" indent="-514350">
              <a:buFont typeface="+mj-lt"/>
              <a:buAutoNum type="alphaLcPeriod"/>
            </a:pPr>
            <a:r>
              <a:rPr lang="en-US" dirty="0"/>
              <a:t>Change privilege from user mode to kernel mode.</a:t>
            </a:r>
          </a:p>
          <a:p>
            <a:pPr marL="971550" lvl="1" indent="-514350">
              <a:buFont typeface="+mj-lt"/>
              <a:buAutoNum type="alphaLcPeriod"/>
            </a:pPr>
            <a:r>
              <a:rPr lang="en-US" dirty="0"/>
              <a:t>Read the Task State Segment (TSS) which specifies the segment selectors.</a:t>
            </a:r>
          </a:p>
          <a:p>
            <a:pPr marL="914400" lvl="1" indent="-457200">
              <a:buFont typeface="+mj-lt"/>
              <a:buAutoNum type="alphaLcPeriod"/>
            </a:pPr>
            <a:r>
              <a:rPr lang="en-US" dirty="0"/>
              <a:t>Switch to the kernel stack (defined by ESP0 and SS0 fields of TSS).</a:t>
            </a:r>
          </a:p>
          <a:p>
            <a:pPr marL="914400" lvl="1" indent="-457200">
              <a:buFont typeface="+mj-lt"/>
              <a:buAutoNum type="alphaLcPeriod"/>
            </a:pPr>
            <a:r>
              <a:rPr lang="en-US" dirty="0"/>
              <a:t>Push (on the kernel stack) SS, ESP, EFLAGS, CS, EIP and optional error code.</a:t>
            </a:r>
          </a:p>
          <a:p>
            <a:pPr marL="914400" lvl="1" indent="-457200">
              <a:buFont typeface="+mj-lt"/>
              <a:buAutoNum type="alphaLcPeriod"/>
            </a:pPr>
            <a:r>
              <a:rPr lang="en-US" dirty="0"/>
              <a:t>Load CS and EIP from the interrupt descriptor.</a:t>
            </a:r>
          </a:p>
          <a:p>
            <a:pPr marL="457200" indent="-457200">
              <a:buFont typeface="+mj-lt"/>
              <a:buAutoNum type="arabicPeriod"/>
            </a:pPr>
            <a:r>
              <a:rPr lang="en-US" dirty="0"/>
              <a:t>Trap handler is then executed.</a:t>
            </a:r>
          </a:p>
          <a:p>
            <a:pPr lvl="1"/>
            <a:r>
              <a:rPr lang="en-US" dirty="0"/>
              <a:t>In our kernel, we disable the interrupt to prevent nested exceptions and interrupts. Then we transfer control to the required system call or exception handler.</a:t>
            </a:r>
          </a:p>
          <a:p>
            <a:pPr marL="457200" indent="-457200">
              <a:buFont typeface="+mj-lt"/>
              <a:buAutoNum type="arabicPeriod"/>
            </a:pPr>
            <a:r>
              <a:rPr lang="en-US" dirty="0"/>
              <a:t>Return from trap: We restore all the registers (general purpose and ESP and EIP) and return to the calling process.</a:t>
            </a:r>
          </a:p>
        </p:txBody>
      </p:sp>
    </p:spTree>
    <p:extLst>
      <p:ext uri="{BB962C8B-B14F-4D97-AF65-F5344CB8AC3E}">
        <p14:creationId xmlns:p14="http://schemas.microsoft.com/office/powerpoint/2010/main" val="96540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Handling: </a:t>
            </a:r>
            <a:r>
              <a:rPr lang="en-US" dirty="0" err="1"/>
              <a:t>TSyscallArg</a:t>
            </a:r>
            <a:r>
              <a:rPr lang="en-US" dirty="0"/>
              <a:t> (1)</a:t>
            </a:r>
          </a:p>
        </p:txBody>
      </p:sp>
      <p:sp>
        <p:nvSpPr>
          <p:cNvPr id="3" name="Content Placeholder 2"/>
          <p:cNvSpPr>
            <a:spLocks noGrp="1"/>
          </p:cNvSpPr>
          <p:nvPr>
            <p:ph idx="1"/>
          </p:nvPr>
        </p:nvSpPr>
        <p:spPr/>
        <p:txBody>
          <a:bodyPr/>
          <a:lstStyle/>
          <a:p>
            <a:r>
              <a:rPr lang="en-US" dirty="0"/>
              <a:t>Retrieve the system call arguments from </a:t>
            </a:r>
            <a:r>
              <a:rPr lang="en-US" dirty="0" err="1"/>
              <a:t>uctx_pool</a:t>
            </a:r>
            <a:r>
              <a:rPr lang="en-US" dirty="0"/>
              <a:t> that gets passed in from the current running process's system call.</a:t>
            </a:r>
          </a:p>
          <a:p>
            <a:r>
              <a:rPr lang="en-US" dirty="0"/>
              <a:t>Set the return values in </a:t>
            </a:r>
            <a:r>
              <a:rPr lang="en-US" dirty="0" err="1"/>
              <a:t>uctx_pool</a:t>
            </a:r>
            <a:r>
              <a:rPr lang="en-US" dirty="0"/>
              <a:t> which gets passed to the current running process when we return to it.</a:t>
            </a:r>
          </a:p>
        </p:txBody>
      </p:sp>
    </p:spTree>
    <p:extLst>
      <p:ext uri="{BB962C8B-B14F-4D97-AF65-F5344CB8AC3E}">
        <p14:creationId xmlns:p14="http://schemas.microsoft.com/office/powerpoint/2010/main" val="523592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Handling: </a:t>
            </a:r>
            <a:r>
              <a:rPr lang="en-US" dirty="0" err="1"/>
              <a:t>TSyscall</a:t>
            </a:r>
            <a:r>
              <a:rPr lang="en-US" dirty="0"/>
              <a:t> (2)</a:t>
            </a:r>
          </a:p>
        </p:txBody>
      </p:sp>
      <p:sp>
        <p:nvSpPr>
          <p:cNvPr id="3" name="Content Placeholder 2"/>
          <p:cNvSpPr>
            <a:spLocks noGrp="1"/>
          </p:cNvSpPr>
          <p:nvPr>
            <p:ph idx="1"/>
          </p:nvPr>
        </p:nvSpPr>
        <p:spPr/>
        <p:txBody>
          <a:bodyPr/>
          <a:lstStyle/>
          <a:p>
            <a:r>
              <a:rPr lang="en-US" dirty="0"/>
              <a:t>Since we do not yet have a file system implemented, the linker ELF addresses for the compiled binaries are statically defined. </a:t>
            </a:r>
          </a:p>
          <a:p>
            <a:r>
              <a:rPr lang="en-US" dirty="0"/>
              <a:t>We have three user processes defined in user/</a:t>
            </a:r>
            <a:r>
              <a:rPr lang="en-US" dirty="0" err="1"/>
              <a:t>pingpong</a:t>
            </a:r>
            <a:r>
              <a:rPr lang="en-US" dirty="0"/>
              <a:t>/ directory: ping, pong, and ding, corresponding to </a:t>
            </a:r>
            <a:r>
              <a:rPr lang="en-US" dirty="0" err="1"/>
              <a:t>elf_id</a:t>
            </a:r>
            <a:r>
              <a:rPr lang="en-US" dirty="0"/>
              <a:t> 1, 2 and 3 respectively.</a:t>
            </a:r>
          </a:p>
          <a:p>
            <a:r>
              <a:rPr lang="en-US" dirty="0"/>
              <a:t>Spawn a new child process (</a:t>
            </a:r>
            <a:r>
              <a:rPr lang="en-US" dirty="0" err="1"/>
              <a:t>sys_spawn</a:t>
            </a:r>
            <a:r>
              <a:rPr lang="en-US" dirty="0"/>
              <a:t>):</a:t>
            </a:r>
          </a:p>
          <a:p>
            <a:pPr marL="971550" lvl="1" indent="-514350">
              <a:buFont typeface="+mj-lt"/>
              <a:buAutoNum type="arabicPeriod"/>
            </a:pPr>
            <a:r>
              <a:rPr lang="en-US" dirty="0"/>
              <a:t>Retrieve the system call arguments </a:t>
            </a:r>
          </a:p>
          <a:p>
            <a:pPr marL="971550" lvl="1" indent="-514350">
              <a:buFont typeface="+mj-lt"/>
              <a:buAutoNum type="arabicPeriod"/>
            </a:pPr>
            <a:r>
              <a:rPr lang="en-US" dirty="0"/>
              <a:t>Create a new process corresponding to the correct elf binary based on the argument.</a:t>
            </a:r>
          </a:p>
          <a:p>
            <a:pPr marL="971550" lvl="1" indent="-514350">
              <a:buFont typeface="+mj-lt"/>
              <a:buAutoNum type="arabicPeriod"/>
            </a:pPr>
            <a:r>
              <a:rPr lang="en-US" dirty="0"/>
              <a:t>Set the return values.</a:t>
            </a:r>
          </a:p>
          <a:p>
            <a:pPr marL="514350" indent="-514350">
              <a:buFont typeface="+mj-lt"/>
              <a:buAutoNum type="arabicPeriod"/>
            </a:pPr>
            <a:endParaRPr lang="en-US" dirty="0"/>
          </a:p>
        </p:txBody>
      </p:sp>
    </p:spTree>
    <p:extLst>
      <p:ext uri="{BB962C8B-B14F-4D97-AF65-F5344CB8AC3E}">
        <p14:creationId xmlns:p14="http://schemas.microsoft.com/office/powerpoint/2010/main" val="811456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Handling: </a:t>
            </a:r>
            <a:r>
              <a:rPr lang="en-US" dirty="0" err="1"/>
              <a:t>TSyscall</a:t>
            </a:r>
            <a:r>
              <a:rPr lang="en-US" dirty="0"/>
              <a:t> (2)</a:t>
            </a:r>
          </a:p>
        </p:txBody>
      </p:sp>
      <p:sp>
        <p:nvSpPr>
          <p:cNvPr id="3" name="Content Placeholder 2"/>
          <p:cNvSpPr>
            <a:spLocks noGrp="1"/>
          </p:cNvSpPr>
          <p:nvPr>
            <p:ph idx="1"/>
          </p:nvPr>
        </p:nvSpPr>
        <p:spPr/>
        <p:txBody>
          <a:bodyPr/>
          <a:lstStyle/>
          <a:p>
            <a:r>
              <a:rPr lang="en-US" dirty="0"/>
              <a:t>Yield to another thread (</a:t>
            </a:r>
            <a:r>
              <a:rPr lang="en-US" dirty="0" err="1"/>
              <a:t>sys_yield</a:t>
            </a:r>
            <a:r>
              <a:rPr lang="en-US" dirty="0"/>
              <a:t>):</a:t>
            </a:r>
          </a:p>
          <a:p>
            <a:pPr marL="914400" lvl="1" indent="-457200">
              <a:buFont typeface="+mj-lt"/>
              <a:buAutoNum type="arabicPeriod"/>
            </a:pPr>
            <a:r>
              <a:rPr lang="en-US" dirty="0"/>
              <a:t>Simply call </a:t>
            </a:r>
            <a:r>
              <a:rPr lang="en-US" dirty="0" err="1"/>
              <a:t>thread_yield</a:t>
            </a:r>
            <a:r>
              <a:rPr lang="en-US" dirty="0"/>
              <a:t> to yield to the next ready process.</a:t>
            </a:r>
          </a:p>
          <a:p>
            <a:pPr marL="914400" lvl="1" indent="-457200">
              <a:buFont typeface="+mj-lt"/>
              <a:buAutoNum type="arabicPeriod"/>
            </a:pPr>
            <a:r>
              <a:rPr lang="en-US" dirty="0"/>
              <a:t>Set the error number to E_SUCC.</a:t>
            </a:r>
          </a:p>
        </p:txBody>
      </p:sp>
    </p:spTree>
    <p:extLst>
      <p:ext uri="{BB962C8B-B14F-4D97-AF65-F5344CB8AC3E}">
        <p14:creationId xmlns:p14="http://schemas.microsoft.com/office/powerpoint/2010/main" val="1914936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Handling: </a:t>
            </a:r>
            <a:r>
              <a:rPr lang="en-US" dirty="0" err="1"/>
              <a:t>TDispatch</a:t>
            </a:r>
            <a:r>
              <a:rPr lang="en-US" dirty="0"/>
              <a:t> (3)</a:t>
            </a:r>
          </a:p>
        </p:txBody>
      </p:sp>
      <p:sp>
        <p:nvSpPr>
          <p:cNvPr id="3" name="Content Placeholder 2"/>
          <p:cNvSpPr>
            <a:spLocks noGrp="1"/>
          </p:cNvSpPr>
          <p:nvPr>
            <p:ph idx="1"/>
          </p:nvPr>
        </p:nvSpPr>
        <p:spPr/>
        <p:txBody>
          <a:bodyPr/>
          <a:lstStyle/>
          <a:p>
            <a:r>
              <a:rPr lang="en-US" dirty="0"/>
              <a:t>Simply dispatches the system call requests to appropriate handlers based on the argument.</a:t>
            </a:r>
          </a:p>
        </p:txBody>
      </p:sp>
    </p:spTree>
    <p:extLst>
      <p:ext uri="{BB962C8B-B14F-4D97-AF65-F5344CB8AC3E}">
        <p14:creationId xmlns:p14="http://schemas.microsoft.com/office/powerpoint/2010/main" val="1490485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Handling: </a:t>
            </a:r>
            <a:r>
              <a:rPr lang="en-US" dirty="0" err="1"/>
              <a:t>TTrapHandler</a:t>
            </a:r>
            <a:r>
              <a:rPr lang="en-US" dirty="0"/>
              <a:t> (4)</a:t>
            </a:r>
          </a:p>
        </p:txBody>
      </p:sp>
      <p:sp>
        <p:nvSpPr>
          <p:cNvPr id="3" name="Content Placeholder 2"/>
          <p:cNvSpPr>
            <a:spLocks noGrp="1"/>
          </p:cNvSpPr>
          <p:nvPr>
            <p:ph idx="1"/>
          </p:nvPr>
        </p:nvSpPr>
        <p:spPr/>
        <p:txBody>
          <a:bodyPr/>
          <a:lstStyle/>
          <a:p>
            <a:r>
              <a:rPr lang="en-US" dirty="0"/>
              <a:t>Route exceptions and interrupts to the correct handlers.</a:t>
            </a:r>
          </a:p>
        </p:txBody>
      </p:sp>
    </p:spTree>
    <p:extLst>
      <p:ext uri="{BB962C8B-B14F-4D97-AF65-F5344CB8AC3E}">
        <p14:creationId xmlns:p14="http://schemas.microsoft.com/office/powerpoint/2010/main" val="1232419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56111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328">
            <a:extLst>
              <a:ext uri="{FF2B5EF4-FFF2-40B4-BE49-F238E27FC236}">
                <a16:creationId xmlns:a16="http://schemas.microsoft.com/office/drawing/2014/main" id="{3761253A-30E5-7B49-978A-D7AC99CE491E}"/>
              </a:ext>
            </a:extLst>
          </p:cNvPr>
          <p:cNvGrpSpPr/>
          <p:nvPr/>
        </p:nvGrpSpPr>
        <p:grpSpPr>
          <a:xfrm>
            <a:off x="311499" y="400256"/>
            <a:ext cx="10902461" cy="6338803"/>
            <a:chOff x="311499" y="239488"/>
            <a:chExt cx="10902461" cy="6338803"/>
          </a:xfrm>
        </p:grpSpPr>
        <p:sp>
          <p:nvSpPr>
            <p:cNvPr id="2" name="Rounded Rectangle 1">
              <a:extLst>
                <a:ext uri="{FF2B5EF4-FFF2-40B4-BE49-F238E27FC236}">
                  <a16:creationId xmlns:a16="http://schemas.microsoft.com/office/drawing/2014/main" id="{C6FD30DD-99BE-B94A-AA73-3FCBC0B8232B}"/>
                </a:ext>
              </a:extLst>
            </p:cNvPr>
            <p:cNvSpPr/>
            <p:nvPr/>
          </p:nvSpPr>
          <p:spPr>
            <a:xfrm>
              <a:off x="3456632"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1</a:t>
              </a:r>
            </a:p>
          </p:txBody>
        </p:sp>
        <p:grpSp>
          <p:nvGrpSpPr>
            <p:cNvPr id="46" name="Group 45">
              <a:extLst>
                <a:ext uri="{FF2B5EF4-FFF2-40B4-BE49-F238E27FC236}">
                  <a16:creationId xmlns:a16="http://schemas.microsoft.com/office/drawing/2014/main" id="{2D2E7708-D3ED-4142-A88A-523D80EB4A1F}"/>
                </a:ext>
              </a:extLst>
            </p:cNvPr>
            <p:cNvGrpSpPr/>
            <p:nvPr/>
          </p:nvGrpSpPr>
          <p:grpSpPr>
            <a:xfrm>
              <a:off x="2522976" y="908709"/>
              <a:ext cx="3907969" cy="684770"/>
              <a:chOff x="2737757" y="1500742"/>
              <a:chExt cx="5668188" cy="684770"/>
            </a:xfrm>
          </p:grpSpPr>
          <p:sp>
            <p:nvSpPr>
              <p:cNvPr id="40" name="Rounded Rectangle 39">
                <a:extLst>
                  <a:ext uri="{FF2B5EF4-FFF2-40B4-BE49-F238E27FC236}">
                    <a16:creationId xmlns:a16="http://schemas.microsoft.com/office/drawing/2014/main" id="{05E200C0-7874-4044-B57B-E8BAAA6E4AEA}"/>
                  </a:ext>
                </a:extLst>
              </p:cNvPr>
              <p:cNvSpPr/>
              <p:nvPr/>
            </p:nvSpPr>
            <p:spPr>
              <a:xfrm>
                <a:off x="2737757" y="1500742"/>
                <a:ext cx="5668188" cy="684770"/>
              </a:xfrm>
              <a:prstGeom prst="roundRect">
                <a:avLst/>
              </a:prstGeom>
              <a:solidFill>
                <a:schemeClr val="accent5">
                  <a:lumMod val="60000"/>
                  <a:lumOff val="40000"/>
                </a:schemeClr>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DCF01BD5-6300-C34B-90C3-08BF51924847}"/>
                  </a:ext>
                </a:extLst>
              </p:cNvPr>
              <p:cNvSpPr/>
              <p:nvPr/>
            </p:nvSpPr>
            <p:spPr>
              <a:xfrm>
                <a:off x="3456633"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sys_puts</a:t>
                </a:r>
                <a:endParaRPr lang="en-US" sz="1400" dirty="0">
                  <a:solidFill>
                    <a:schemeClr val="tx1"/>
                  </a:solidFill>
                </a:endParaRPr>
              </a:p>
            </p:txBody>
          </p:sp>
          <p:sp>
            <p:nvSpPr>
              <p:cNvPr id="6" name="Rounded Rectangle 5">
                <a:extLst>
                  <a:ext uri="{FF2B5EF4-FFF2-40B4-BE49-F238E27FC236}">
                    <a16:creationId xmlns:a16="http://schemas.microsoft.com/office/drawing/2014/main" id="{297F42C1-D416-8144-A96D-55719FEAF495}"/>
                  </a:ext>
                </a:extLst>
              </p:cNvPr>
              <p:cNvSpPr/>
              <p:nvPr/>
            </p:nvSpPr>
            <p:spPr>
              <a:xfrm>
                <a:off x="5086141"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sys_spawn</a:t>
                </a:r>
                <a:endParaRPr lang="en-US" sz="1400" dirty="0">
                  <a:solidFill>
                    <a:schemeClr val="tx1"/>
                  </a:solidFill>
                </a:endParaRPr>
              </a:p>
            </p:txBody>
          </p:sp>
          <p:sp>
            <p:nvSpPr>
              <p:cNvPr id="7" name="Rounded Rectangle 6">
                <a:extLst>
                  <a:ext uri="{FF2B5EF4-FFF2-40B4-BE49-F238E27FC236}">
                    <a16:creationId xmlns:a16="http://schemas.microsoft.com/office/drawing/2014/main" id="{BFA22B94-D6D7-EA4C-93F7-2D4253266871}"/>
                  </a:ext>
                </a:extLst>
              </p:cNvPr>
              <p:cNvSpPr/>
              <p:nvPr/>
            </p:nvSpPr>
            <p:spPr>
              <a:xfrm>
                <a:off x="6715649" y="1740039"/>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sys_yield</a:t>
                </a:r>
                <a:endParaRPr lang="en-US" sz="1400" dirty="0">
                  <a:solidFill>
                    <a:schemeClr val="tx1"/>
                  </a:solidFill>
                </a:endParaRPr>
              </a:p>
            </p:txBody>
          </p:sp>
        </p:grpSp>
        <p:sp>
          <p:nvSpPr>
            <p:cNvPr id="8" name="Rounded Rectangle 7">
              <a:extLst>
                <a:ext uri="{FF2B5EF4-FFF2-40B4-BE49-F238E27FC236}">
                  <a16:creationId xmlns:a16="http://schemas.microsoft.com/office/drawing/2014/main" id="{69F60E53-9A2A-0147-8C4C-1B263333624E}"/>
                </a:ext>
              </a:extLst>
            </p:cNvPr>
            <p:cNvSpPr/>
            <p:nvPr/>
          </p:nvSpPr>
          <p:spPr>
            <a:xfrm>
              <a:off x="5086141"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2</a:t>
              </a:r>
            </a:p>
          </p:txBody>
        </p:sp>
        <p:sp>
          <p:nvSpPr>
            <p:cNvPr id="19" name="Rectangle 18">
              <a:extLst>
                <a:ext uri="{FF2B5EF4-FFF2-40B4-BE49-F238E27FC236}">
                  <a16:creationId xmlns:a16="http://schemas.microsoft.com/office/drawing/2014/main" id="{B5F280D5-7BB9-7E41-A3CB-1AA844460A10}"/>
                </a:ext>
              </a:extLst>
            </p:cNvPr>
            <p:cNvSpPr/>
            <p:nvPr/>
          </p:nvSpPr>
          <p:spPr>
            <a:xfrm>
              <a:off x="2825261" y="1840515"/>
              <a:ext cx="5968721" cy="723482"/>
            </a:xfrm>
            <a:prstGeom prst="rect">
              <a:avLst/>
            </a:prstGeom>
            <a:solidFill>
              <a:schemeClr val="bg2">
                <a:lumMod val="75000"/>
              </a:schemeClr>
            </a:solid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Elbow Connector 20">
              <a:extLst>
                <a:ext uri="{FF2B5EF4-FFF2-40B4-BE49-F238E27FC236}">
                  <a16:creationId xmlns:a16="http://schemas.microsoft.com/office/drawing/2014/main" id="{1B283EA2-ED0E-8E47-A24C-3F93AA92F9EA}"/>
                </a:ext>
              </a:extLst>
            </p:cNvPr>
            <p:cNvCxnSpPr>
              <a:cxnSpLocks/>
              <a:stCxn id="3" idx="2"/>
              <a:endCxn id="280" idx="0"/>
            </p:cNvCxnSpPr>
            <p:nvPr/>
          </p:nvCxnSpPr>
          <p:spPr>
            <a:xfrm rot="16200000" flipH="1">
              <a:off x="4363154" y="573570"/>
              <a:ext cx="600734" cy="229220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B86FE81-E54C-C444-ADEE-212C2490EA79}"/>
                </a:ext>
              </a:extLst>
            </p:cNvPr>
            <p:cNvCxnSpPr>
              <a:cxnSpLocks/>
              <a:stCxn id="6" idx="2"/>
              <a:endCxn id="280" idx="0"/>
            </p:cNvCxnSpPr>
            <p:nvPr/>
          </p:nvCxnSpPr>
          <p:spPr>
            <a:xfrm rot="16200000" flipH="1">
              <a:off x="4924891" y="1135307"/>
              <a:ext cx="600734" cy="116873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749A7DBD-926C-274C-9A32-00DC443D6748}"/>
                </a:ext>
              </a:extLst>
            </p:cNvPr>
            <p:cNvCxnSpPr>
              <a:cxnSpLocks/>
              <a:stCxn id="7" idx="2"/>
              <a:endCxn id="280" idx="0"/>
            </p:cNvCxnSpPr>
            <p:nvPr/>
          </p:nvCxnSpPr>
          <p:spPr>
            <a:xfrm rot="16200000" flipH="1">
              <a:off x="5490815" y="1701231"/>
              <a:ext cx="592360" cy="45255"/>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0DAD6-F4C7-6D45-BC89-80F8494946FE}"/>
                </a:ext>
              </a:extLst>
            </p:cNvPr>
            <p:cNvCxnSpPr>
              <a:cxnSpLocks/>
              <a:stCxn id="19" idx="1"/>
            </p:cNvCxnSpPr>
            <p:nvPr/>
          </p:nvCxnSpPr>
          <p:spPr>
            <a:xfrm flipH="1">
              <a:off x="311499" y="2202256"/>
              <a:ext cx="251376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AAF2BA-1A8D-1D4A-81F7-EAEA46C47D3F}"/>
                </a:ext>
              </a:extLst>
            </p:cNvPr>
            <p:cNvCxnSpPr>
              <a:cxnSpLocks/>
              <a:endCxn id="19" idx="3"/>
            </p:cNvCxnSpPr>
            <p:nvPr/>
          </p:nvCxnSpPr>
          <p:spPr>
            <a:xfrm flipH="1">
              <a:off x="8793982" y="2202256"/>
              <a:ext cx="241997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1516E2-33EB-DE49-9A39-2BFF379F4A8F}"/>
                </a:ext>
              </a:extLst>
            </p:cNvPr>
            <p:cNvSpPr txBox="1"/>
            <p:nvPr/>
          </p:nvSpPr>
          <p:spPr>
            <a:xfrm>
              <a:off x="960099" y="1062163"/>
              <a:ext cx="1135247" cy="369332"/>
            </a:xfrm>
            <a:prstGeom prst="rect">
              <a:avLst/>
            </a:prstGeom>
            <a:noFill/>
          </p:spPr>
          <p:txBody>
            <a:bodyPr wrap="none" rtlCol="0">
              <a:spAutoFit/>
            </a:bodyPr>
            <a:lstStyle/>
            <a:p>
              <a:r>
                <a:rPr lang="en-US" b="1" dirty="0"/>
                <a:t>User Land</a:t>
              </a:r>
            </a:p>
          </p:txBody>
        </p:sp>
        <p:sp>
          <p:nvSpPr>
            <p:cNvPr id="48" name="Rounded Rectangle 47">
              <a:extLst>
                <a:ext uri="{FF2B5EF4-FFF2-40B4-BE49-F238E27FC236}">
                  <a16:creationId xmlns:a16="http://schemas.microsoft.com/office/drawing/2014/main" id="{34500118-AE14-B947-85B3-062485E5DF59}"/>
                </a:ext>
              </a:extLst>
            </p:cNvPr>
            <p:cNvSpPr/>
            <p:nvPr/>
          </p:nvSpPr>
          <p:spPr>
            <a:xfrm>
              <a:off x="2533024" y="2902340"/>
              <a:ext cx="6733231" cy="617969"/>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9203CA75-C07E-BD44-91A4-B650F3C355D1}"/>
                </a:ext>
              </a:extLst>
            </p:cNvPr>
            <p:cNvSpPr/>
            <p:nvPr/>
          </p:nvSpPr>
          <p:spPr>
            <a:xfrm>
              <a:off x="2753258"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Syscall</a:t>
              </a:r>
              <a:r>
                <a:rPr lang="en-US" sz="1400" dirty="0">
                  <a:solidFill>
                    <a:schemeClr val="tx1"/>
                  </a:solidFill>
                </a:rPr>
                <a:t> Handler</a:t>
              </a:r>
            </a:p>
          </p:txBody>
        </p:sp>
        <p:sp>
          <p:nvSpPr>
            <p:cNvPr id="50" name="Rounded Rectangle 49">
              <a:extLst>
                <a:ext uri="{FF2B5EF4-FFF2-40B4-BE49-F238E27FC236}">
                  <a16:creationId xmlns:a16="http://schemas.microsoft.com/office/drawing/2014/main" id="{3627EDAF-0242-D740-981E-46C82AE0C387}"/>
                </a:ext>
              </a:extLst>
            </p:cNvPr>
            <p:cNvSpPr/>
            <p:nvPr/>
          </p:nvSpPr>
          <p:spPr>
            <a:xfrm>
              <a:off x="4382766"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Divide by zero</a:t>
              </a:r>
            </a:p>
          </p:txBody>
        </p:sp>
        <p:sp>
          <p:nvSpPr>
            <p:cNvPr id="51" name="Rounded Rectangle 50">
              <a:extLst>
                <a:ext uri="{FF2B5EF4-FFF2-40B4-BE49-F238E27FC236}">
                  <a16:creationId xmlns:a16="http://schemas.microsoft.com/office/drawing/2014/main" id="{9F2238D8-C713-1F44-9A2E-D7FCA04853ED}"/>
                </a:ext>
              </a:extLst>
            </p:cNvPr>
            <p:cNvSpPr/>
            <p:nvPr/>
          </p:nvSpPr>
          <p:spPr>
            <a:xfrm>
              <a:off x="6012274" y="3084832"/>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Page fault</a:t>
              </a:r>
            </a:p>
          </p:txBody>
        </p:sp>
        <p:sp>
          <p:nvSpPr>
            <p:cNvPr id="57" name="TextBox 56">
              <a:extLst>
                <a:ext uri="{FF2B5EF4-FFF2-40B4-BE49-F238E27FC236}">
                  <a16:creationId xmlns:a16="http://schemas.microsoft.com/office/drawing/2014/main" id="{FCE855B9-DB6F-C946-A4FC-63E24FFD7EDE}"/>
                </a:ext>
              </a:extLst>
            </p:cNvPr>
            <p:cNvSpPr txBox="1"/>
            <p:nvPr/>
          </p:nvSpPr>
          <p:spPr>
            <a:xfrm>
              <a:off x="2533024" y="908710"/>
              <a:ext cx="877163" cy="261610"/>
            </a:xfrm>
            <a:prstGeom prst="rect">
              <a:avLst/>
            </a:prstGeom>
            <a:noFill/>
          </p:spPr>
          <p:txBody>
            <a:bodyPr wrap="none" rtlCol="0">
              <a:spAutoFit/>
            </a:bodyPr>
            <a:lstStyle/>
            <a:p>
              <a:r>
                <a:rPr lang="en-US" sz="1100" dirty="0"/>
                <a:t>User Library</a:t>
              </a:r>
            </a:p>
          </p:txBody>
        </p:sp>
        <p:sp>
          <p:nvSpPr>
            <p:cNvPr id="58" name="TextBox 57">
              <a:extLst>
                <a:ext uri="{FF2B5EF4-FFF2-40B4-BE49-F238E27FC236}">
                  <a16:creationId xmlns:a16="http://schemas.microsoft.com/office/drawing/2014/main" id="{3F74C709-274D-4E48-9443-10C40A699827}"/>
                </a:ext>
              </a:extLst>
            </p:cNvPr>
            <p:cNvSpPr txBox="1"/>
            <p:nvPr/>
          </p:nvSpPr>
          <p:spPr>
            <a:xfrm>
              <a:off x="9244519" y="3068209"/>
              <a:ext cx="1534972" cy="307777"/>
            </a:xfrm>
            <a:prstGeom prst="rect">
              <a:avLst/>
            </a:prstGeom>
            <a:noFill/>
          </p:spPr>
          <p:txBody>
            <a:bodyPr wrap="none" rtlCol="0">
              <a:spAutoFit/>
            </a:bodyPr>
            <a:lstStyle/>
            <a:p>
              <a:r>
                <a:rPr lang="en-US" sz="1400" dirty="0"/>
                <a:t>Interrupt Handlers</a:t>
              </a:r>
            </a:p>
          </p:txBody>
        </p:sp>
        <p:sp>
          <p:nvSpPr>
            <p:cNvPr id="59" name="TextBox 58">
              <a:extLst>
                <a:ext uri="{FF2B5EF4-FFF2-40B4-BE49-F238E27FC236}">
                  <a16:creationId xmlns:a16="http://schemas.microsoft.com/office/drawing/2014/main" id="{D2640064-0FF5-2546-A615-9F47BC334940}"/>
                </a:ext>
              </a:extLst>
            </p:cNvPr>
            <p:cNvSpPr txBox="1"/>
            <p:nvPr/>
          </p:nvSpPr>
          <p:spPr>
            <a:xfrm>
              <a:off x="960099" y="2603686"/>
              <a:ext cx="1310615" cy="369332"/>
            </a:xfrm>
            <a:prstGeom prst="rect">
              <a:avLst/>
            </a:prstGeom>
            <a:noFill/>
          </p:spPr>
          <p:txBody>
            <a:bodyPr wrap="none" rtlCol="0">
              <a:spAutoFit/>
            </a:bodyPr>
            <a:lstStyle/>
            <a:p>
              <a:r>
                <a:rPr lang="en-US" b="1" dirty="0"/>
                <a:t>Kernel Land</a:t>
              </a:r>
            </a:p>
          </p:txBody>
        </p:sp>
        <p:sp>
          <p:nvSpPr>
            <p:cNvPr id="68" name="Rounded Rectangle 67">
              <a:extLst>
                <a:ext uri="{FF2B5EF4-FFF2-40B4-BE49-F238E27FC236}">
                  <a16:creationId xmlns:a16="http://schemas.microsoft.com/office/drawing/2014/main" id="{AAE81463-157A-1440-B067-39582DF12D9A}"/>
                </a:ext>
              </a:extLst>
            </p:cNvPr>
            <p:cNvSpPr/>
            <p:nvPr/>
          </p:nvSpPr>
          <p:spPr>
            <a:xfrm>
              <a:off x="5086141" y="3737634"/>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_</a:t>
              </a:r>
              <a:r>
                <a:rPr lang="en-US" sz="1400" dirty="0" err="1">
                  <a:solidFill>
                    <a:schemeClr val="tx1"/>
                  </a:solidFill>
                </a:rPr>
                <a:t>alltraps</a:t>
              </a:r>
              <a:endParaRPr lang="en-US" sz="1400" dirty="0">
                <a:solidFill>
                  <a:schemeClr val="tx1"/>
                </a:solidFill>
              </a:endParaRPr>
            </a:p>
          </p:txBody>
        </p:sp>
        <p:sp>
          <p:nvSpPr>
            <p:cNvPr id="96" name="Rounded Rectangle 95">
              <a:extLst>
                <a:ext uri="{FF2B5EF4-FFF2-40B4-BE49-F238E27FC236}">
                  <a16:creationId xmlns:a16="http://schemas.microsoft.com/office/drawing/2014/main" id="{4454B1D6-A885-0C41-880D-F4D46B7EF6CF}"/>
                </a:ext>
              </a:extLst>
            </p:cNvPr>
            <p:cNvSpPr/>
            <p:nvPr/>
          </p:nvSpPr>
          <p:spPr>
            <a:xfrm>
              <a:off x="5086141" y="4184445"/>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trap</a:t>
              </a:r>
            </a:p>
          </p:txBody>
        </p:sp>
        <p:cxnSp>
          <p:nvCxnSpPr>
            <p:cNvPr id="98" name="Straight Arrow Connector 97">
              <a:extLst>
                <a:ext uri="{FF2B5EF4-FFF2-40B4-BE49-F238E27FC236}">
                  <a16:creationId xmlns:a16="http://schemas.microsoft.com/office/drawing/2014/main" id="{961B7A43-16FC-584B-91B5-80AEE3A568A7}"/>
                </a:ext>
              </a:extLst>
            </p:cNvPr>
            <p:cNvCxnSpPr>
              <a:stCxn id="68" idx="2"/>
              <a:endCxn id="96" idx="0"/>
            </p:cNvCxnSpPr>
            <p:nvPr/>
          </p:nvCxnSpPr>
          <p:spPr>
            <a:xfrm>
              <a:off x="5809623" y="4017307"/>
              <a:ext cx="0" cy="16713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2CEE652E-B2EC-6140-A02E-A06B2F71007D}"/>
                </a:ext>
              </a:extLst>
            </p:cNvPr>
            <p:cNvSpPr/>
            <p:nvPr/>
          </p:nvSpPr>
          <p:spPr>
            <a:xfrm>
              <a:off x="2371409"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Exceptions</a:t>
              </a:r>
            </a:p>
          </p:txBody>
        </p:sp>
        <p:sp>
          <p:nvSpPr>
            <p:cNvPr id="112" name="Rounded Rectangle 111">
              <a:extLst>
                <a:ext uri="{FF2B5EF4-FFF2-40B4-BE49-F238E27FC236}">
                  <a16:creationId xmlns:a16="http://schemas.microsoft.com/office/drawing/2014/main" id="{A3EE9CD4-4955-2F4F-BB71-78D62CF9A687}"/>
                </a:ext>
              </a:extLst>
            </p:cNvPr>
            <p:cNvSpPr/>
            <p:nvPr/>
          </p:nvSpPr>
          <p:spPr>
            <a:xfrm>
              <a:off x="4116336"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Interrupts</a:t>
              </a:r>
            </a:p>
          </p:txBody>
        </p:sp>
        <p:grpSp>
          <p:nvGrpSpPr>
            <p:cNvPr id="203" name="Group 202">
              <a:extLst>
                <a:ext uri="{FF2B5EF4-FFF2-40B4-BE49-F238E27FC236}">
                  <a16:creationId xmlns:a16="http://schemas.microsoft.com/office/drawing/2014/main" id="{08E260A6-0649-1C41-BC22-7CECF71C69B3}"/>
                </a:ext>
              </a:extLst>
            </p:cNvPr>
            <p:cNvGrpSpPr/>
            <p:nvPr/>
          </p:nvGrpSpPr>
          <p:grpSpPr>
            <a:xfrm>
              <a:off x="5925040" y="4667939"/>
              <a:ext cx="4833258" cy="957897"/>
              <a:chOff x="6641960" y="4965551"/>
              <a:chExt cx="4833258" cy="957897"/>
            </a:xfrm>
          </p:grpSpPr>
          <p:sp>
            <p:nvSpPr>
              <p:cNvPr id="113" name="Rounded Rectangle 112">
                <a:extLst>
                  <a:ext uri="{FF2B5EF4-FFF2-40B4-BE49-F238E27FC236}">
                    <a16:creationId xmlns:a16="http://schemas.microsoft.com/office/drawing/2014/main" id="{F3EF806B-4A4B-F44C-9122-0DCFB7DAFF00}"/>
                  </a:ext>
                </a:extLst>
              </p:cNvPr>
              <p:cNvSpPr/>
              <p:nvPr/>
            </p:nvSpPr>
            <p:spPr>
              <a:xfrm>
                <a:off x="6641960" y="4965551"/>
                <a:ext cx="4833258" cy="957897"/>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3" name="Rounded Rectangle 122">
                <a:extLst>
                  <a:ext uri="{FF2B5EF4-FFF2-40B4-BE49-F238E27FC236}">
                    <a16:creationId xmlns:a16="http://schemas.microsoft.com/office/drawing/2014/main" id="{9298E6B3-F95B-AB4E-B7E2-EECF37928010}"/>
                  </a:ext>
                </a:extLst>
              </p:cNvPr>
              <p:cNvSpPr/>
              <p:nvPr/>
            </p:nvSpPr>
            <p:spPr>
              <a:xfrm>
                <a:off x="6724858"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puts</a:t>
                </a:r>
              </a:p>
            </p:txBody>
          </p:sp>
          <p:sp>
            <p:nvSpPr>
              <p:cNvPr id="124" name="Rounded Rectangle 123">
                <a:extLst>
                  <a:ext uri="{FF2B5EF4-FFF2-40B4-BE49-F238E27FC236}">
                    <a16:creationId xmlns:a16="http://schemas.microsoft.com/office/drawing/2014/main" id="{FADFA812-5ADB-1943-8B5B-C9D628D2C3EF}"/>
                  </a:ext>
                </a:extLst>
              </p:cNvPr>
              <p:cNvSpPr/>
              <p:nvPr/>
            </p:nvSpPr>
            <p:spPr>
              <a:xfrm>
                <a:off x="9923584"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yield</a:t>
                </a:r>
              </a:p>
            </p:txBody>
          </p:sp>
          <p:sp>
            <p:nvSpPr>
              <p:cNvPr id="125" name="Rounded Rectangle 124">
                <a:extLst>
                  <a:ext uri="{FF2B5EF4-FFF2-40B4-BE49-F238E27FC236}">
                    <a16:creationId xmlns:a16="http://schemas.microsoft.com/office/drawing/2014/main" id="{DF7D870D-27C5-8B45-AAE8-8C124DC99FCA}"/>
                  </a:ext>
                </a:extLst>
              </p:cNvPr>
              <p:cNvSpPr/>
              <p:nvPr/>
            </p:nvSpPr>
            <p:spPr>
              <a:xfrm>
                <a:off x="8324221" y="5521573"/>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spawn</a:t>
                </a:r>
              </a:p>
            </p:txBody>
          </p:sp>
          <p:sp>
            <p:nvSpPr>
              <p:cNvPr id="149" name="TextBox 148">
                <a:extLst>
                  <a:ext uri="{FF2B5EF4-FFF2-40B4-BE49-F238E27FC236}">
                    <a16:creationId xmlns:a16="http://schemas.microsoft.com/office/drawing/2014/main" id="{F9EC6529-B136-7440-B1C1-D9039E8D8E47}"/>
                  </a:ext>
                </a:extLst>
              </p:cNvPr>
              <p:cNvSpPr txBox="1"/>
              <p:nvPr/>
            </p:nvSpPr>
            <p:spPr>
              <a:xfrm>
                <a:off x="8663077" y="5019514"/>
                <a:ext cx="769250" cy="307777"/>
              </a:xfrm>
              <a:prstGeom prst="rect">
                <a:avLst/>
              </a:prstGeom>
              <a:noFill/>
              <a:ln>
                <a:solidFill>
                  <a:schemeClr val="accent6">
                    <a:lumMod val="40000"/>
                    <a:lumOff val="60000"/>
                  </a:schemeClr>
                </a:solidFill>
              </a:ln>
            </p:spPr>
            <p:txBody>
              <a:bodyPr wrap="none" rtlCol="0">
                <a:spAutoFit/>
              </a:bodyPr>
              <a:lstStyle/>
              <a:p>
                <a:r>
                  <a:rPr lang="en-US" sz="1400" dirty="0"/>
                  <a:t>Sys calls</a:t>
                </a:r>
                <a:endParaRPr lang="en-US" dirty="0"/>
              </a:p>
            </p:txBody>
          </p:sp>
          <p:grpSp>
            <p:nvGrpSpPr>
              <p:cNvPr id="163" name="Group 162">
                <a:extLst>
                  <a:ext uri="{FF2B5EF4-FFF2-40B4-BE49-F238E27FC236}">
                    <a16:creationId xmlns:a16="http://schemas.microsoft.com/office/drawing/2014/main" id="{AC24C2F1-2E24-7445-94C4-469896300FE6}"/>
                  </a:ext>
                </a:extLst>
              </p:cNvPr>
              <p:cNvGrpSpPr/>
              <p:nvPr/>
            </p:nvGrpSpPr>
            <p:grpSpPr>
              <a:xfrm>
                <a:off x="7448341" y="5327290"/>
                <a:ext cx="3198726" cy="194283"/>
                <a:chOff x="7448341" y="5327290"/>
                <a:chExt cx="3198726" cy="194283"/>
              </a:xfrm>
            </p:grpSpPr>
            <p:cxnSp>
              <p:nvCxnSpPr>
                <p:cNvPr id="153" name="Straight Arrow Connector 152">
                  <a:extLst>
                    <a:ext uri="{FF2B5EF4-FFF2-40B4-BE49-F238E27FC236}">
                      <a16:creationId xmlns:a16="http://schemas.microsoft.com/office/drawing/2014/main" id="{431C2130-CE34-E340-85EA-6FBC641DD7C7}"/>
                    </a:ext>
                  </a:extLst>
                </p:cNvPr>
                <p:cNvCxnSpPr>
                  <a:stCxn id="149" idx="2"/>
                  <a:endCxn id="125" idx="0"/>
                </p:cNvCxnSpPr>
                <p:nvPr/>
              </p:nvCxnSpPr>
              <p:spPr>
                <a:xfrm>
                  <a:off x="9047702" y="5327291"/>
                  <a:ext cx="1" cy="19428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1FEEE80-DECB-6F4E-A163-D4EBF132B3DC}"/>
                    </a:ext>
                  </a:extLst>
                </p:cNvPr>
                <p:cNvCxnSpPr>
                  <a:stCxn id="149" idx="2"/>
                  <a:endCxn id="123" idx="0"/>
                </p:cNvCxnSpPr>
                <p:nvPr/>
              </p:nvCxnSpPr>
              <p:spPr>
                <a:xfrm rot="5400000">
                  <a:off x="8150881" y="4624750"/>
                  <a:ext cx="194281" cy="1599362"/>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D5DA980-C162-2F4F-A6DE-9DFFD6CC6D6F}"/>
                    </a:ext>
                  </a:extLst>
                </p:cNvPr>
                <p:cNvCxnSpPr>
                  <a:stCxn id="149" idx="2"/>
                  <a:endCxn id="124" idx="0"/>
                </p:cNvCxnSpPr>
                <p:nvPr/>
              </p:nvCxnSpPr>
              <p:spPr>
                <a:xfrm rot="16200000" flipH="1">
                  <a:off x="9750244" y="4624749"/>
                  <a:ext cx="194281" cy="1599364"/>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4" name="Rounded Rectangle 163">
              <a:extLst>
                <a:ext uri="{FF2B5EF4-FFF2-40B4-BE49-F238E27FC236}">
                  <a16:creationId xmlns:a16="http://schemas.microsoft.com/office/drawing/2014/main" id="{233D88EE-EAA8-A543-829F-BA71939157B3}"/>
                </a:ext>
              </a:extLst>
            </p:cNvPr>
            <p:cNvSpPr/>
            <p:nvPr/>
          </p:nvSpPr>
          <p:spPr>
            <a:xfrm>
              <a:off x="5096331" y="5892313"/>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proc_start_user</a:t>
              </a:r>
              <a:endParaRPr lang="en-US" sz="1400" dirty="0">
                <a:solidFill>
                  <a:schemeClr val="tx1"/>
                </a:solidFill>
              </a:endParaRPr>
            </a:p>
          </p:txBody>
        </p:sp>
        <p:sp>
          <p:nvSpPr>
            <p:cNvPr id="174" name="Rounded Rectangle 173">
              <a:extLst>
                <a:ext uri="{FF2B5EF4-FFF2-40B4-BE49-F238E27FC236}">
                  <a16:creationId xmlns:a16="http://schemas.microsoft.com/office/drawing/2014/main" id="{C8DC9302-53E3-8D4F-8072-23C2D220C024}"/>
                </a:ext>
              </a:extLst>
            </p:cNvPr>
            <p:cNvSpPr/>
            <p:nvPr/>
          </p:nvSpPr>
          <p:spPr>
            <a:xfrm>
              <a:off x="5092492" y="629861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trap_return</a:t>
              </a:r>
              <a:endParaRPr lang="en-US" sz="1400" dirty="0">
                <a:solidFill>
                  <a:schemeClr val="tx1"/>
                </a:solidFill>
              </a:endParaRPr>
            </a:p>
          </p:txBody>
        </p:sp>
        <p:cxnSp>
          <p:nvCxnSpPr>
            <p:cNvPr id="176" name="Straight Arrow Connector 175">
              <a:extLst>
                <a:ext uri="{FF2B5EF4-FFF2-40B4-BE49-F238E27FC236}">
                  <a16:creationId xmlns:a16="http://schemas.microsoft.com/office/drawing/2014/main" id="{DBB328BE-FF7F-6846-AB06-2FBF9EF14D72}"/>
                </a:ext>
              </a:extLst>
            </p:cNvPr>
            <p:cNvCxnSpPr>
              <a:stCxn id="164" idx="2"/>
              <a:endCxn id="174" idx="0"/>
            </p:cNvCxnSpPr>
            <p:nvPr/>
          </p:nvCxnSpPr>
          <p:spPr>
            <a:xfrm flipH="1">
              <a:off x="5815974" y="6171986"/>
              <a:ext cx="3839" cy="12663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06582608-79EE-2F48-B48E-5435F0C6D0F0}"/>
                </a:ext>
              </a:extLst>
            </p:cNvPr>
            <p:cNvGrpSpPr/>
            <p:nvPr/>
          </p:nvGrpSpPr>
          <p:grpSpPr>
            <a:xfrm>
              <a:off x="4180114" y="239489"/>
              <a:ext cx="1629508" cy="6198967"/>
              <a:chOff x="4180114" y="239489"/>
              <a:chExt cx="1629508" cy="6198967"/>
            </a:xfrm>
          </p:grpSpPr>
          <p:cxnSp>
            <p:nvCxnSpPr>
              <p:cNvPr id="179" name="Elbow Connector 178">
                <a:extLst>
                  <a:ext uri="{FF2B5EF4-FFF2-40B4-BE49-F238E27FC236}">
                    <a16:creationId xmlns:a16="http://schemas.microsoft.com/office/drawing/2014/main" id="{F296AEA8-F5E1-9D49-A550-1FF5E7662606}"/>
                  </a:ext>
                </a:extLst>
              </p:cNvPr>
              <p:cNvCxnSpPr>
                <a:cxnSpLocks/>
                <a:stCxn id="174" idx="1"/>
                <a:endCxn id="2" idx="0"/>
              </p:cNvCxnSpPr>
              <p:nvPr/>
            </p:nvCxnSpPr>
            <p:spPr>
              <a:xfrm rot="10800000">
                <a:off x="4180114" y="239489"/>
                <a:ext cx="912378" cy="6198967"/>
              </a:xfrm>
              <a:prstGeom prst="bentConnector4">
                <a:avLst>
                  <a:gd name="adj1" fmla="val 472913"/>
                  <a:gd name="adj2" fmla="val 1036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a:extLst>
                  <a:ext uri="{FF2B5EF4-FFF2-40B4-BE49-F238E27FC236}">
                    <a16:creationId xmlns:a16="http://schemas.microsoft.com/office/drawing/2014/main" id="{E290515F-B09C-3B4E-BB10-35B98C56D2D0}"/>
                  </a:ext>
                </a:extLst>
              </p:cNvPr>
              <p:cNvCxnSpPr>
                <a:stCxn id="174" idx="1"/>
                <a:endCxn id="8" idx="0"/>
              </p:cNvCxnSpPr>
              <p:nvPr/>
            </p:nvCxnSpPr>
            <p:spPr>
              <a:xfrm rot="10800000" flipH="1">
                <a:off x="5092491" y="239489"/>
                <a:ext cx="717131" cy="6198967"/>
              </a:xfrm>
              <a:prstGeom prst="bentConnector4">
                <a:avLst>
                  <a:gd name="adj1" fmla="val -601645"/>
                  <a:gd name="adj2" fmla="val 103688"/>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73777E52-F0C8-3D4D-B90D-72620C8F8C60}"/>
                </a:ext>
              </a:extLst>
            </p:cNvPr>
            <p:cNvGrpSpPr/>
            <p:nvPr/>
          </p:nvGrpSpPr>
          <p:grpSpPr>
            <a:xfrm>
              <a:off x="3094891" y="5054311"/>
              <a:ext cx="5246779" cy="838002"/>
              <a:chOff x="3094891" y="5054311"/>
              <a:chExt cx="5246779" cy="838002"/>
            </a:xfrm>
          </p:grpSpPr>
          <p:cxnSp>
            <p:nvCxnSpPr>
              <p:cNvPr id="168" name="Elbow Connector 167">
                <a:extLst>
                  <a:ext uri="{FF2B5EF4-FFF2-40B4-BE49-F238E27FC236}">
                    <a16:creationId xmlns:a16="http://schemas.microsoft.com/office/drawing/2014/main" id="{E56ED7EA-BC8B-F342-A1A9-39EE63B1B896}"/>
                  </a:ext>
                </a:extLst>
              </p:cNvPr>
              <p:cNvCxnSpPr>
                <a:stCxn id="111" idx="2"/>
                <a:endCxn id="164" idx="0"/>
              </p:cNvCxnSpPr>
              <p:nvPr/>
            </p:nvCxnSpPr>
            <p:spPr>
              <a:xfrm rot="16200000" flipH="1">
                <a:off x="4038351" y="4110851"/>
                <a:ext cx="838002" cy="272492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18D7D4DC-97D1-ED4E-A74A-40BA74ABB960}"/>
                  </a:ext>
                </a:extLst>
              </p:cNvPr>
              <p:cNvCxnSpPr>
                <a:stCxn id="113" idx="2"/>
                <a:endCxn id="164" idx="0"/>
              </p:cNvCxnSpPr>
              <p:nvPr/>
            </p:nvCxnSpPr>
            <p:spPr>
              <a:xfrm rot="5400000">
                <a:off x="6947503" y="4498146"/>
                <a:ext cx="266477" cy="252185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3DDD8773-E45B-E24A-9E0A-981D863A5789}"/>
                  </a:ext>
                </a:extLst>
              </p:cNvPr>
              <p:cNvCxnSpPr>
                <a:stCxn id="112" idx="2"/>
                <a:endCxn id="164" idx="0"/>
              </p:cNvCxnSpPr>
              <p:nvPr/>
            </p:nvCxnSpPr>
            <p:spPr>
              <a:xfrm rot="16200000" flipH="1">
                <a:off x="4910814" y="4983314"/>
                <a:ext cx="838002" cy="979995"/>
              </a:xfrm>
              <a:prstGeom prst="bentConnector3">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2A840E9F-5A26-EE46-961C-E8B704AA921D}"/>
                </a:ext>
              </a:extLst>
            </p:cNvPr>
            <p:cNvGrpSpPr/>
            <p:nvPr/>
          </p:nvGrpSpPr>
          <p:grpSpPr>
            <a:xfrm>
              <a:off x="3094891" y="4464117"/>
              <a:ext cx="5246779" cy="310522"/>
              <a:chOff x="3094891" y="4464117"/>
              <a:chExt cx="5246779" cy="310522"/>
            </a:xfrm>
          </p:grpSpPr>
          <p:cxnSp>
            <p:nvCxnSpPr>
              <p:cNvPr id="117" name="Elbow Connector 116">
                <a:extLst>
                  <a:ext uri="{FF2B5EF4-FFF2-40B4-BE49-F238E27FC236}">
                    <a16:creationId xmlns:a16="http://schemas.microsoft.com/office/drawing/2014/main" id="{9EAF4548-BB85-4545-8027-DF215E34BBE2}"/>
                  </a:ext>
                </a:extLst>
              </p:cNvPr>
              <p:cNvCxnSpPr>
                <a:stCxn id="96" idx="2"/>
                <a:endCxn id="111" idx="0"/>
              </p:cNvCxnSpPr>
              <p:nvPr/>
            </p:nvCxnSpPr>
            <p:spPr>
              <a:xfrm rot="5400000">
                <a:off x="4296997" y="3262012"/>
                <a:ext cx="310520" cy="271473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5D910C09-70AE-2448-B762-48F14EB5DC45}"/>
                  </a:ext>
                </a:extLst>
              </p:cNvPr>
              <p:cNvCxnSpPr>
                <a:cxnSpLocks/>
                <a:stCxn id="96" idx="2"/>
                <a:endCxn id="113" idx="0"/>
              </p:cNvCxnSpPr>
              <p:nvPr/>
            </p:nvCxnSpPr>
            <p:spPr>
              <a:xfrm rot="16200000" flipH="1">
                <a:off x="6973736" y="3300005"/>
                <a:ext cx="203821" cy="253204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16206AD4-7D97-4545-ADF8-8636BFEF3511}"/>
                  </a:ext>
                </a:extLst>
              </p:cNvPr>
              <p:cNvCxnSpPr>
                <a:stCxn id="96" idx="2"/>
                <a:endCxn id="112" idx="0"/>
              </p:cNvCxnSpPr>
              <p:nvPr/>
            </p:nvCxnSpPr>
            <p:spPr>
              <a:xfrm rot="5400000">
                <a:off x="5169461" y="4134476"/>
                <a:ext cx="310520" cy="969805"/>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AD08992F-2806-5C4E-BADF-B8F6A67688DD}"/>
                </a:ext>
              </a:extLst>
            </p:cNvPr>
            <p:cNvGrpSpPr/>
            <p:nvPr/>
          </p:nvGrpSpPr>
          <p:grpSpPr>
            <a:xfrm>
              <a:off x="3517419" y="480646"/>
              <a:ext cx="2246950" cy="667359"/>
              <a:chOff x="3517419" y="480646"/>
              <a:chExt cx="2246950" cy="667359"/>
            </a:xfrm>
          </p:grpSpPr>
          <p:cxnSp>
            <p:nvCxnSpPr>
              <p:cNvPr id="12" name="Elbow Connector 11">
                <a:extLst>
                  <a:ext uri="{FF2B5EF4-FFF2-40B4-BE49-F238E27FC236}">
                    <a16:creationId xmlns:a16="http://schemas.microsoft.com/office/drawing/2014/main" id="{04FEBA1A-9B25-D541-90E6-5D8983ECAD19}"/>
                  </a:ext>
                </a:extLst>
              </p:cNvPr>
              <p:cNvCxnSpPr>
                <a:stCxn id="2" idx="2"/>
                <a:endCxn id="6" idx="0"/>
              </p:cNvCxnSpPr>
              <p:nvPr/>
            </p:nvCxnSpPr>
            <p:spPr>
              <a:xfrm rot="16200000" flipH="1">
                <a:off x="4081011" y="579749"/>
                <a:ext cx="658985" cy="460779"/>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966ADC8-2C26-0843-8A12-5AD7838DCBFA}"/>
                  </a:ext>
                </a:extLst>
              </p:cNvPr>
              <p:cNvCxnSpPr>
                <a:stCxn id="2" idx="2"/>
                <a:endCxn id="7" idx="0"/>
              </p:cNvCxnSpPr>
              <p:nvPr/>
            </p:nvCxnSpPr>
            <p:spPr>
              <a:xfrm rot="16200000" flipH="1">
                <a:off x="4638562" y="22199"/>
                <a:ext cx="667359" cy="158425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Elbow Connector 213">
                <a:extLst>
                  <a:ext uri="{FF2B5EF4-FFF2-40B4-BE49-F238E27FC236}">
                    <a16:creationId xmlns:a16="http://schemas.microsoft.com/office/drawing/2014/main" id="{90097368-D71C-0F45-BE7F-05557AC95D02}"/>
                  </a:ext>
                </a:extLst>
              </p:cNvPr>
              <p:cNvCxnSpPr>
                <a:stCxn id="2" idx="2"/>
                <a:endCxn id="3" idx="0"/>
              </p:cNvCxnSpPr>
              <p:nvPr/>
            </p:nvCxnSpPr>
            <p:spPr>
              <a:xfrm rot="5400000">
                <a:off x="3519274" y="478791"/>
                <a:ext cx="658985" cy="6626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3" name="Curved Connector 272">
              <a:extLst>
                <a:ext uri="{FF2B5EF4-FFF2-40B4-BE49-F238E27FC236}">
                  <a16:creationId xmlns:a16="http://schemas.microsoft.com/office/drawing/2014/main" id="{A191A688-F0C2-FE44-BD36-B24248C9071A}"/>
                </a:ext>
              </a:extLst>
            </p:cNvPr>
            <p:cNvCxnSpPr>
              <a:cxnSpLocks/>
              <a:stCxn id="280" idx="1"/>
              <a:endCxn id="49" idx="0"/>
            </p:cNvCxnSpPr>
            <p:nvPr/>
          </p:nvCxnSpPr>
          <p:spPr>
            <a:xfrm rot="10800000" flipV="1">
              <a:off x="3476740" y="2204704"/>
              <a:ext cx="1770806" cy="871753"/>
            </a:xfrm>
            <a:prstGeom prst="curvedConnector2">
              <a:avLst/>
            </a:prstGeom>
            <a:ln w="1905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0" name="TextBox 279">
              <a:extLst>
                <a:ext uri="{FF2B5EF4-FFF2-40B4-BE49-F238E27FC236}">
                  <a16:creationId xmlns:a16="http://schemas.microsoft.com/office/drawing/2014/main" id="{46A72E7F-B429-1646-81A5-5EA30413808B}"/>
                </a:ext>
              </a:extLst>
            </p:cNvPr>
            <p:cNvSpPr txBox="1"/>
            <p:nvPr/>
          </p:nvSpPr>
          <p:spPr>
            <a:xfrm>
              <a:off x="5247546" y="2020039"/>
              <a:ext cx="1124154" cy="369332"/>
            </a:xfrm>
            <a:prstGeom prst="rect">
              <a:avLst/>
            </a:prstGeom>
            <a:solidFill>
              <a:schemeClr val="bg2">
                <a:lumMod val="75000"/>
              </a:schemeClr>
            </a:solidFill>
            <a:ln>
              <a:solidFill>
                <a:schemeClr val="bg1">
                  <a:lumMod val="75000"/>
                </a:schemeClr>
              </a:solidFill>
            </a:ln>
          </p:spPr>
          <p:txBody>
            <a:bodyPr wrap="none" rtlCol="0">
              <a:spAutoFit/>
            </a:bodyPr>
            <a:lstStyle/>
            <a:p>
              <a:r>
                <a:rPr lang="en-US" b="1" dirty="0"/>
                <a:t>Hardware</a:t>
              </a:r>
            </a:p>
          </p:txBody>
        </p:sp>
        <p:sp>
          <p:nvSpPr>
            <p:cNvPr id="293" name="Freeform 292">
              <a:extLst>
                <a:ext uri="{FF2B5EF4-FFF2-40B4-BE49-F238E27FC236}">
                  <a16:creationId xmlns:a16="http://schemas.microsoft.com/office/drawing/2014/main" id="{1054DF61-1584-174A-ADF7-6D34BB70AA4B}"/>
                </a:ext>
              </a:extLst>
            </p:cNvPr>
            <p:cNvSpPr/>
            <p:nvPr/>
          </p:nvSpPr>
          <p:spPr>
            <a:xfrm>
              <a:off x="4180113" y="489020"/>
              <a:ext cx="3689636" cy="1520649"/>
            </a:xfrm>
            <a:custGeom>
              <a:avLst/>
              <a:gdLst>
                <a:gd name="connsiteX0" fmla="*/ 0 w 3669538"/>
                <a:gd name="connsiteY0" fmla="*/ 0 h 1547446"/>
                <a:gd name="connsiteX1" fmla="*/ 3647552 w 3669538"/>
                <a:gd name="connsiteY1" fmla="*/ 592853 h 1547446"/>
                <a:gd name="connsiteX2" fmla="*/ 1617785 w 3669538"/>
                <a:gd name="connsiteY2" fmla="*/ 1547446 h 1547446"/>
              </a:gdLst>
              <a:ahLst/>
              <a:cxnLst>
                <a:cxn ang="0">
                  <a:pos x="connsiteX0" y="connsiteY0"/>
                </a:cxn>
                <a:cxn ang="0">
                  <a:pos x="connsiteX1" y="connsiteY1"/>
                </a:cxn>
                <a:cxn ang="0">
                  <a:pos x="connsiteX2" y="connsiteY2"/>
                </a:cxn>
              </a:cxnLst>
              <a:rect l="l" t="t" r="r" b="b"/>
              <a:pathLst>
                <a:path w="3669538" h="1547446">
                  <a:moveTo>
                    <a:pt x="0" y="0"/>
                  </a:moveTo>
                  <a:cubicBezTo>
                    <a:pt x="1688960" y="167472"/>
                    <a:pt x="3377921" y="334945"/>
                    <a:pt x="3647552" y="592853"/>
                  </a:cubicBezTo>
                  <a:cubicBezTo>
                    <a:pt x="3917183" y="850761"/>
                    <a:pt x="1617785" y="1547446"/>
                    <a:pt x="1617785" y="1547446"/>
                  </a:cubicBezTo>
                </a:path>
              </a:pathLst>
            </a:custGeom>
            <a:noFill/>
            <a:ln w="19050">
              <a:solidFill>
                <a:schemeClr val="accent2">
                  <a:lumMod val="7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71C0FEAA-3C75-994F-BB16-F25669E23A4F}"/>
                </a:ext>
              </a:extLst>
            </p:cNvPr>
            <p:cNvSpPr txBox="1"/>
            <p:nvPr/>
          </p:nvSpPr>
          <p:spPr>
            <a:xfrm>
              <a:off x="7827970" y="1008826"/>
              <a:ext cx="1426994" cy="261610"/>
            </a:xfrm>
            <a:prstGeom prst="rect">
              <a:avLst/>
            </a:prstGeom>
            <a:noFill/>
          </p:spPr>
          <p:txBody>
            <a:bodyPr wrap="none" rtlCol="0">
              <a:spAutoFit/>
            </a:bodyPr>
            <a:lstStyle/>
            <a:p>
              <a:r>
                <a:rPr lang="en-US" sz="1100" dirty="0"/>
                <a:t>Exceptions/Interrupts</a:t>
              </a:r>
            </a:p>
          </p:txBody>
        </p:sp>
        <p:grpSp>
          <p:nvGrpSpPr>
            <p:cNvPr id="303" name="Group 302">
              <a:extLst>
                <a:ext uri="{FF2B5EF4-FFF2-40B4-BE49-F238E27FC236}">
                  <a16:creationId xmlns:a16="http://schemas.microsoft.com/office/drawing/2014/main" id="{880EE0B9-277D-4E40-85D9-584A2D4B1F21}"/>
                </a:ext>
              </a:extLst>
            </p:cNvPr>
            <p:cNvGrpSpPr/>
            <p:nvPr/>
          </p:nvGrpSpPr>
          <p:grpSpPr>
            <a:xfrm>
              <a:off x="5106249" y="2389370"/>
              <a:ext cx="1629507" cy="695461"/>
              <a:chOff x="5106249" y="2389370"/>
              <a:chExt cx="1629507" cy="695461"/>
            </a:xfrm>
          </p:grpSpPr>
          <p:cxnSp>
            <p:nvCxnSpPr>
              <p:cNvPr id="299" name="Curved Connector 298">
                <a:extLst>
                  <a:ext uri="{FF2B5EF4-FFF2-40B4-BE49-F238E27FC236}">
                    <a16:creationId xmlns:a16="http://schemas.microsoft.com/office/drawing/2014/main" id="{3B6DA296-DC0A-494F-A707-8ED1F0A01EDE}"/>
                  </a:ext>
                </a:extLst>
              </p:cNvPr>
              <p:cNvCxnSpPr>
                <a:cxnSpLocks/>
                <a:stCxn id="280" idx="2"/>
                <a:endCxn id="50" idx="0"/>
              </p:cNvCxnSpPr>
              <p:nvPr/>
            </p:nvCxnSpPr>
            <p:spPr>
              <a:xfrm rot="5400000">
                <a:off x="5114393" y="2381227"/>
                <a:ext cx="687087" cy="703375"/>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2" name="Curved Connector 301">
                <a:extLst>
                  <a:ext uri="{FF2B5EF4-FFF2-40B4-BE49-F238E27FC236}">
                    <a16:creationId xmlns:a16="http://schemas.microsoft.com/office/drawing/2014/main" id="{A2E9EFB9-F63C-604E-AA50-7431056C5BB1}"/>
                  </a:ext>
                </a:extLst>
              </p:cNvPr>
              <p:cNvCxnSpPr>
                <a:stCxn id="280" idx="2"/>
                <a:endCxn id="51" idx="0"/>
              </p:cNvCxnSpPr>
              <p:nvPr/>
            </p:nvCxnSpPr>
            <p:spPr>
              <a:xfrm rot="16200000" flipH="1">
                <a:off x="5924959" y="2274034"/>
                <a:ext cx="695461" cy="926133"/>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04" name="Rounded Rectangle 303">
              <a:extLst>
                <a:ext uri="{FF2B5EF4-FFF2-40B4-BE49-F238E27FC236}">
                  <a16:creationId xmlns:a16="http://schemas.microsoft.com/office/drawing/2014/main" id="{8A36A6A6-B2E6-4548-B2B2-6A1FEBD128CD}"/>
                </a:ext>
              </a:extLst>
            </p:cNvPr>
            <p:cNvSpPr/>
            <p:nvPr/>
          </p:nvSpPr>
          <p:spPr>
            <a:xfrm>
              <a:off x="7609823"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Timer</a:t>
              </a:r>
            </a:p>
          </p:txBody>
        </p:sp>
        <p:grpSp>
          <p:nvGrpSpPr>
            <p:cNvPr id="317" name="Group 316">
              <a:extLst>
                <a:ext uri="{FF2B5EF4-FFF2-40B4-BE49-F238E27FC236}">
                  <a16:creationId xmlns:a16="http://schemas.microsoft.com/office/drawing/2014/main" id="{224FF94B-DE19-B740-B1C5-1B86EF46732D}"/>
                </a:ext>
              </a:extLst>
            </p:cNvPr>
            <p:cNvGrpSpPr/>
            <p:nvPr/>
          </p:nvGrpSpPr>
          <p:grpSpPr>
            <a:xfrm>
              <a:off x="3476740" y="3356130"/>
              <a:ext cx="4856566" cy="381504"/>
              <a:chOff x="3476740" y="3356130"/>
              <a:chExt cx="4856566" cy="381504"/>
            </a:xfrm>
          </p:grpSpPr>
          <p:cxnSp>
            <p:nvCxnSpPr>
              <p:cNvPr id="70" name="Elbow Connector 69">
                <a:extLst>
                  <a:ext uri="{FF2B5EF4-FFF2-40B4-BE49-F238E27FC236}">
                    <a16:creationId xmlns:a16="http://schemas.microsoft.com/office/drawing/2014/main" id="{8100EE60-EAB2-AA47-8CDB-25CDA0B7244E}"/>
                  </a:ext>
                </a:extLst>
              </p:cNvPr>
              <p:cNvCxnSpPr>
                <a:cxnSpLocks/>
                <a:stCxn id="49" idx="2"/>
                <a:endCxn id="68" idx="0"/>
              </p:cNvCxnSpPr>
              <p:nvPr/>
            </p:nvCxnSpPr>
            <p:spPr>
              <a:xfrm rot="16200000" flipH="1">
                <a:off x="4452430" y="2380440"/>
                <a:ext cx="381503" cy="2332883"/>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0877B7F0-E211-5540-BDE1-DB45E19E7E42}"/>
                  </a:ext>
                </a:extLst>
              </p:cNvPr>
              <p:cNvCxnSpPr>
                <a:cxnSpLocks/>
                <a:stCxn id="50" idx="2"/>
                <a:endCxn id="68" idx="0"/>
              </p:cNvCxnSpPr>
              <p:nvPr/>
            </p:nvCxnSpPr>
            <p:spPr>
              <a:xfrm rot="16200000" flipH="1">
                <a:off x="5267184" y="3195194"/>
                <a:ext cx="381503" cy="703375"/>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E0E6EA7-EEDC-DA46-8BC1-0160CE6922F0}"/>
                  </a:ext>
                </a:extLst>
              </p:cNvPr>
              <p:cNvCxnSpPr>
                <a:cxnSpLocks/>
                <a:stCxn id="51" idx="2"/>
                <a:endCxn id="68" idx="0"/>
              </p:cNvCxnSpPr>
              <p:nvPr/>
            </p:nvCxnSpPr>
            <p:spPr>
              <a:xfrm rot="5400000">
                <a:off x="6086126" y="3088003"/>
                <a:ext cx="373129" cy="926133"/>
              </a:xfrm>
              <a:prstGeom prst="bentConnector3">
                <a:avLst>
                  <a:gd name="adj1" fmla="val 6885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Elbow Connector 314">
                <a:extLst>
                  <a:ext uri="{FF2B5EF4-FFF2-40B4-BE49-F238E27FC236}">
                    <a16:creationId xmlns:a16="http://schemas.microsoft.com/office/drawing/2014/main" id="{3D4F1162-E044-3A49-B336-72A17FC3A766}"/>
                  </a:ext>
                </a:extLst>
              </p:cNvPr>
              <p:cNvCxnSpPr>
                <a:stCxn id="304" idx="2"/>
                <a:endCxn id="68" idx="0"/>
              </p:cNvCxnSpPr>
              <p:nvPr/>
            </p:nvCxnSpPr>
            <p:spPr>
              <a:xfrm rot="5400000">
                <a:off x="6880713" y="2285041"/>
                <a:ext cx="381503" cy="2523682"/>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6" name="Curved Connector 305">
              <a:extLst>
                <a:ext uri="{FF2B5EF4-FFF2-40B4-BE49-F238E27FC236}">
                  <a16:creationId xmlns:a16="http://schemas.microsoft.com/office/drawing/2014/main" id="{AA8918BC-9314-5B4C-867E-0177FEF17CA9}"/>
                </a:ext>
              </a:extLst>
            </p:cNvPr>
            <p:cNvCxnSpPr>
              <a:cxnSpLocks/>
              <a:stCxn id="280" idx="3"/>
              <a:endCxn id="304" idx="0"/>
            </p:cNvCxnSpPr>
            <p:nvPr/>
          </p:nvCxnSpPr>
          <p:spPr>
            <a:xfrm>
              <a:off x="6371700" y="2204705"/>
              <a:ext cx="1961605" cy="871753"/>
            </a:xfrm>
            <a:prstGeom prst="curved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63AAEAB2-FBE8-DE40-AB91-E606780BB35B}"/>
              </a:ext>
            </a:extLst>
          </p:cNvPr>
          <p:cNvSpPr txBox="1"/>
          <p:nvPr/>
        </p:nvSpPr>
        <p:spPr>
          <a:xfrm>
            <a:off x="9754210" y="1217820"/>
            <a:ext cx="1675459" cy="307777"/>
          </a:xfrm>
          <a:prstGeom prst="rect">
            <a:avLst/>
          </a:prstGeom>
          <a:solidFill>
            <a:schemeClr val="accent4">
              <a:lumMod val="40000"/>
              <a:lumOff val="60000"/>
            </a:schemeClr>
          </a:solidFill>
          <a:ln w="57150">
            <a:solidFill>
              <a:schemeClr val="accent4">
                <a:lumMod val="60000"/>
                <a:lumOff val="40000"/>
              </a:schemeClr>
            </a:solidFill>
          </a:ln>
        </p:spPr>
        <p:txBody>
          <a:bodyPr wrap="none" rtlCol="0">
            <a:spAutoFit/>
          </a:bodyPr>
          <a:lstStyle/>
          <a:p>
            <a:pPr marL="285750" indent="-285750">
              <a:buFont typeface="Arial" panose="020B0604020202020204" pitchFamily="34" charset="0"/>
              <a:buChar char="•"/>
            </a:pPr>
            <a:r>
              <a:rPr lang="en-US" sz="1400" dirty="0"/>
              <a:t>Issue: </a:t>
            </a:r>
            <a:r>
              <a:rPr lang="en-US" sz="1200" dirty="0" err="1">
                <a:latin typeface="Roboto Mono" pitchFamily="2" charset="0"/>
                <a:ea typeface="Roboto Mono" pitchFamily="2" charset="0"/>
              </a:rPr>
              <a:t>int</a:t>
            </a:r>
            <a:r>
              <a:rPr lang="en-US" sz="1200" dirty="0">
                <a:latin typeface="Roboto Mono" pitchFamily="2" charset="0"/>
                <a:ea typeface="Roboto Mono" pitchFamily="2" charset="0"/>
              </a:rPr>
              <a:t> 0x30</a:t>
            </a:r>
          </a:p>
        </p:txBody>
      </p:sp>
    </p:spTree>
    <p:extLst>
      <p:ext uri="{BB962C8B-B14F-4D97-AF65-F5344CB8AC3E}">
        <p14:creationId xmlns:p14="http://schemas.microsoft.com/office/powerpoint/2010/main" val="1175979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2D30-B264-A449-8E4E-4147A0CC84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F495AA-0C08-5F47-9767-061025A30E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5162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692E-113B-A94B-BE60-71762C64CF5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6758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328">
            <a:extLst>
              <a:ext uri="{FF2B5EF4-FFF2-40B4-BE49-F238E27FC236}">
                <a16:creationId xmlns:a16="http://schemas.microsoft.com/office/drawing/2014/main" id="{3761253A-30E5-7B49-978A-D7AC99CE491E}"/>
              </a:ext>
            </a:extLst>
          </p:cNvPr>
          <p:cNvGrpSpPr/>
          <p:nvPr/>
        </p:nvGrpSpPr>
        <p:grpSpPr>
          <a:xfrm>
            <a:off x="311499" y="400256"/>
            <a:ext cx="10902461" cy="6338803"/>
            <a:chOff x="311499" y="239488"/>
            <a:chExt cx="10902461" cy="6338803"/>
          </a:xfrm>
        </p:grpSpPr>
        <p:sp>
          <p:nvSpPr>
            <p:cNvPr id="2" name="Rounded Rectangle 1">
              <a:extLst>
                <a:ext uri="{FF2B5EF4-FFF2-40B4-BE49-F238E27FC236}">
                  <a16:creationId xmlns:a16="http://schemas.microsoft.com/office/drawing/2014/main" id="{C6FD30DD-99BE-B94A-AA73-3FCBC0B8232B}"/>
                </a:ext>
              </a:extLst>
            </p:cNvPr>
            <p:cNvSpPr/>
            <p:nvPr/>
          </p:nvSpPr>
          <p:spPr>
            <a:xfrm>
              <a:off x="3456632"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1</a:t>
              </a:r>
            </a:p>
          </p:txBody>
        </p:sp>
        <p:grpSp>
          <p:nvGrpSpPr>
            <p:cNvPr id="46" name="Group 45">
              <a:extLst>
                <a:ext uri="{FF2B5EF4-FFF2-40B4-BE49-F238E27FC236}">
                  <a16:creationId xmlns:a16="http://schemas.microsoft.com/office/drawing/2014/main" id="{2D2E7708-D3ED-4142-A88A-523D80EB4A1F}"/>
                </a:ext>
              </a:extLst>
            </p:cNvPr>
            <p:cNvGrpSpPr/>
            <p:nvPr/>
          </p:nvGrpSpPr>
          <p:grpSpPr>
            <a:xfrm>
              <a:off x="2522976" y="908709"/>
              <a:ext cx="3907969" cy="684770"/>
              <a:chOff x="2737757" y="1500742"/>
              <a:chExt cx="5668188" cy="684770"/>
            </a:xfrm>
          </p:grpSpPr>
          <p:sp>
            <p:nvSpPr>
              <p:cNvPr id="40" name="Rounded Rectangle 39">
                <a:extLst>
                  <a:ext uri="{FF2B5EF4-FFF2-40B4-BE49-F238E27FC236}">
                    <a16:creationId xmlns:a16="http://schemas.microsoft.com/office/drawing/2014/main" id="{05E200C0-7874-4044-B57B-E8BAAA6E4AEA}"/>
                  </a:ext>
                </a:extLst>
              </p:cNvPr>
              <p:cNvSpPr/>
              <p:nvPr/>
            </p:nvSpPr>
            <p:spPr>
              <a:xfrm>
                <a:off x="2737757" y="1500742"/>
                <a:ext cx="5668188" cy="68477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DCF01BD5-6300-C34B-90C3-08BF51924847}"/>
                  </a:ext>
                </a:extLst>
              </p:cNvPr>
              <p:cNvSpPr/>
              <p:nvPr/>
            </p:nvSpPr>
            <p:spPr>
              <a:xfrm>
                <a:off x="3456633"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sys_puts</a:t>
                </a:r>
                <a:endParaRPr lang="en-US" sz="1400" dirty="0">
                  <a:solidFill>
                    <a:schemeClr val="tx1"/>
                  </a:solidFill>
                </a:endParaRPr>
              </a:p>
            </p:txBody>
          </p:sp>
          <p:sp>
            <p:nvSpPr>
              <p:cNvPr id="6" name="Rounded Rectangle 5">
                <a:extLst>
                  <a:ext uri="{FF2B5EF4-FFF2-40B4-BE49-F238E27FC236}">
                    <a16:creationId xmlns:a16="http://schemas.microsoft.com/office/drawing/2014/main" id="{297F42C1-D416-8144-A96D-55719FEAF495}"/>
                  </a:ext>
                </a:extLst>
              </p:cNvPr>
              <p:cNvSpPr/>
              <p:nvPr/>
            </p:nvSpPr>
            <p:spPr>
              <a:xfrm>
                <a:off x="5086141"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sys_spawn</a:t>
                </a:r>
                <a:endParaRPr lang="en-US" sz="1400" dirty="0">
                  <a:solidFill>
                    <a:schemeClr val="tx1"/>
                  </a:solidFill>
                </a:endParaRPr>
              </a:p>
            </p:txBody>
          </p:sp>
          <p:sp>
            <p:nvSpPr>
              <p:cNvPr id="7" name="Rounded Rectangle 6">
                <a:extLst>
                  <a:ext uri="{FF2B5EF4-FFF2-40B4-BE49-F238E27FC236}">
                    <a16:creationId xmlns:a16="http://schemas.microsoft.com/office/drawing/2014/main" id="{BFA22B94-D6D7-EA4C-93F7-2D4253266871}"/>
                  </a:ext>
                </a:extLst>
              </p:cNvPr>
              <p:cNvSpPr/>
              <p:nvPr/>
            </p:nvSpPr>
            <p:spPr>
              <a:xfrm>
                <a:off x="6715649" y="1740039"/>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sys_yield</a:t>
                </a:r>
                <a:endParaRPr lang="en-US" sz="1400" dirty="0">
                  <a:solidFill>
                    <a:schemeClr val="tx1"/>
                  </a:solidFill>
                </a:endParaRPr>
              </a:p>
            </p:txBody>
          </p:sp>
        </p:grpSp>
        <p:sp>
          <p:nvSpPr>
            <p:cNvPr id="8" name="Rounded Rectangle 7">
              <a:extLst>
                <a:ext uri="{FF2B5EF4-FFF2-40B4-BE49-F238E27FC236}">
                  <a16:creationId xmlns:a16="http://schemas.microsoft.com/office/drawing/2014/main" id="{69F60E53-9A2A-0147-8C4C-1B263333624E}"/>
                </a:ext>
              </a:extLst>
            </p:cNvPr>
            <p:cNvSpPr/>
            <p:nvPr/>
          </p:nvSpPr>
          <p:spPr>
            <a:xfrm>
              <a:off x="5086141"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2</a:t>
              </a:r>
            </a:p>
          </p:txBody>
        </p:sp>
        <p:sp>
          <p:nvSpPr>
            <p:cNvPr id="19" name="Rectangle 18">
              <a:extLst>
                <a:ext uri="{FF2B5EF4-FFF2-40B4-BE49-F238E27FC236}">
                  <a16:creationId xmlns:a16="http://schemas.microsoft.com/office/drawing/2014/main" id="{B5F280D5-7BB9-7E41-A3CB-1AA844460A10}"/>
                </a:ext>
              </a:extLst>
            </p:cNvPr>
            <p:cNvSpPr/>
            <p:nvPr/>
          </p:nvSpPr>
          <p:spPr>
            <a:xfrm>
              <a:off x="2825261" y="1840515"/>
              <a:ext cx="5968721" cy="723482"/>
            </a:xfrm>
            <a:prstGeom prst="rect">
              <a:avLst/>
            </a:prstGeom>
            <a:solidFill>
              <a:schemeClr val="bg2">
                <a:lumMod val="75000"/>
              </a:schemeClr>
            </a:solidFill>
            <a:ln w="57150">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Elbow Connector 20">
              <a:extLst>
                <a:ext uri="{FF2B5EF4-FFF2-40B4-BE49-F238E27FC236}">
                  <a16:creationId xmlns:a16="http://schemas.microsoft.com/office/drawing/2014/main" id="{1B283EA2-ED0E-8E47-A24C-3F93AA92F9EA}"/>
                </a:ext>
              </a:extLst>
            </p:cNvPr>
            <p:cNvCxnSpPr>
              <a:cxnSpLocks/>
              <a:stCxn id="3" idx="2"/>
              <a:endCxn id="280" idx="0"/>
            </p:cNvCxnSpPr>
            <p:nvPr/>
          </p:nvCxnSpPr>
          <p:spPr>
            <a:xfrm rot="16200000" flipH="1">
              <a:off x="4363154" y="573570"/>
              <a:ext cx="600734" cy="229220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B86FE81-E54C-C444-ADEE-212C2490EA79}"/>
                </a:ext>
              </a:extLst>
            </p:cNvPr>
            <p:cNvCxnSpPr>
              <a:cxnSpLocks/>
              <a:stCxn id="6" idx="2"/>
              <a:endCxn id="280" idx="0"/>
            </p:cNvCxnSpPr>
            <p:nvPr/>
          </p:nvCxnSpPr>
          <p:spPr>
            <a:xfrm rot="16200000" flipH="1">
              <a:off x="4924891" y="1135307"/>
              <a:ext cx="600734" cy="116873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749A7DBD-926C-274C-9A32-00DC443D6748}"/>
                </a:ext>
              </a:extLst>
            </p:cNvPr>
            <p:cNvCxnSpPr>
              <a:cxnSpLocks/>
              <a:stCxn id="7" idx="2"/>
              <a:endCxn id="280" idx="0"/>
            </p:cNvCxnSpPr>
            <p:nvPr/>
          </p:nvCxnSpPr>
          <p:spPr>
            <a:xfrm rot="16200000" flipH="1">
              <a:off x="5490815" y="1701231"/>
              <a:ext cx="592360" cy="45255"/>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0DAD6-F4C7-6D45-BC89-80F8494946FE}"/>
                </a:ext>
              </a:extLst>
            </p:cNvPr>
            <p:cNvCxnSpPr>
              <a:cxnSpLocks/>
              <a:stCxn id="19" idx="1"/>
            </p:cNvCxnSpPr>
            <p:nvPr/>
          </p:nvCxnSpPr>
          <p:spPr>
            <a:xfrm flipH="1">
              <a:off x="311499" y="2202256"/>
              <a:ext cx="251376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AAF2BA-1A8D-1D4A-81F7-EAEA46C47D3F}"/>
                </a:ext>
              </a:extLst>
            </p:cNvPr>
            <p:cNvCxnSpPr>
              <a:cxnSpLocks/>
              <a:endCxn id="19" idx="3"/>
            </p:cNvCxnSpPr>
            <p:nvPr/>
          </p:nvCxnSpPr>
          <p:spPr>
            <a:xfrm flipH="1">
              <a:off x="8793982" y="2202256"/>
              <a:ext cx="241997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1516E2-33EB-DE49-9A39-2BFF379F4A8F}"/>
                </a:ext>
              </a:extLst>
            </p:cNvPr>
            <p:cNvSpPr txBox="1"/>
            <p:nvPr/>
          </p:nvSpPr>
          <p:spPr>
            <a:xfrm>
              <a:off x="960099" y="1062163"/>
              <a:ext cx="1135247" cy="369332"/>
            </a:xfrm>
            <a:prstGeom prst="rect">
              <a:avLst/>
            </a:prstGeom>
            <a:noFill/>
          </p:spPr>
          <p:txBody>
            <a:bodyPr wrap="none" rtlCol="0">
              <a:spAutoFit/>
            </a:bodyPr>
            <a:lstStyle/>
            <a:p>
              <a:r>
                <a:rPr lang="en-US" b="1" dirty="0"/>
                <a:t>User Land</a:t>
              </a:r>
            </a:p>
          </p:txBody>
        </p:sp>
        <p:sp>
          <p:nvSpPr>
            <p:cNvPr id="48" name="Rounded Rectangle 47">
              <a:extLst>
                <a:ext uri="{FF2B5EF4-FFF2-40B4-BE49-F238E27FC236}">
                  <a16:creationId xmlns:a16="http://schemas.microsoft.com/office/drawing/2014/main" id="{34500118-AE14-B947-85B3-062485E5DF59}"/>
                </a:ext>
              </a:extLst>
            </p:cNvPr>
            <p:cNvSpPr/>
            <p:nvPr/>
          </p:nvSpPr>
          <p:spPr>
            <a:xfrm>
              <a:off x="2533024" y="2902340"/>
              <a:ext cx="6733231" cy="617969"/>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9203CA75-C07E-BD44-91A4-B650F3C355D1}"/>
                </a:ext>
              </a:extLst>
            </p:cNvPr>
            <p:cNvSpPr/>
            <p:nvPr/>
          </p:nvSpPr>
          <p:spPr>
            <a:xfrm>
              <a:off x="2753258"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Syscall</a:t>
              </a:r>
              <a:r>
                <a:rPr lang="en-US" sz="1400" dirty="0">
                  <a:solidFill>
                    <a:schemeClr val="tx1"/>
                  </a:solidFill>
                </a:rPr>
                <a:t> Handler</a:t>
              </a:r>
            </a:p>
          </p:txBody>
        </p:sp>
        <p:sp>
          <p:nvSpPr>
            <p:cNvPr id="50" name="Rounded Rectangle 49">
              <a:extLst>
                <a:ext uri="{FF2B5EF4-FFF2-40B4-BE49-F238E27FC236}">
                  <a16:creationId xmlns:a16="http://schemas.microsoft.com/office/drawing/2014/main" id="{3627EDAF-0242-D740-981E-46C82AE0C387}"/>
                </a:ext>
              </a:extLst>
            </p:cNvPr>
            <p:cNvSpPr/>
            <p:nvPr/>
          </p:nvSpPr>
          <p:spPr>
            <a:xfrm>
              <a:off x="4382766"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Divide by zero</a:t>
              </a:r>
            </a:p>
          </p:txBody>
        </p:sp>
        <p:sp>
          <p:nvSpPr>
            <p:cNvPr id="51" name="Rounded Rectangle 50">
              <a:extLst>
                <a:ext uri="{FF2B5EF4-FFF2-40B4-BE49-F238E27FC236}">
                  <a16:creationId xmlns:a16="http://schemas.microsoft.com/office/drawing/2014/main" id="{9F2238D8-C713-1F44-9A2E-D7FCA04853ED}"/>
                </a:ext>
              </a:extLst>
            </p:cNvPr>
            <p:cNvSpPr/>
            <p:nvPr/>
          </p:nvSpPr>
          <p:spPr>
            <a:xfrm>
              <a:off x="6012274" y="3084832"/>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Page fault</a:t>
              </a:r>
            </a:p>
          </p:txBody>
        </p:sp>
        <p:sp>
          <p:nvSpPr>
            <p:cNvPr id="57" name="TextBox 56">
              <a:extLst>
                <a:ext uri="{FF2B5EF4-FFF2-40B4-BE49-F238E27FC236}">
                  <a16:creationId xmlns:a16="http://schemas.microsoft.com/office/drawing/2014/main" id="{FCE855B9-DB6F-C946-A4FC-63E24FFD7EDE}"/>
                </a:ext>
              </a:extLst>
            </p:cNvPr>
            <p:cNvSpPr txBox="1"/>
            <p:nvPr/>
          </p:nvSpPr>
          <p:spPr>
            <a:xfrm>
              <a:off x="2533024" y="908710"/>
              <a:ext cx="877163" cy="261610"/>
            </a:xfrm>
            <a:prstGeom prst="rect">
              <a:avLst/>
            </a:prstGeom>
            <a:noFill/>
          </p:spPr>
          <p:txBody>
            <a:bodyPr wrap="none" rtlCol="0">
              <a:spAutoFit/>
            </a:bodyPr>
            <a:lstStyle/>
            <a:p>
              <a:r>
                <a:rPr lang="en-US" sz="1100" dirty="0"/>
                <a:t>User Library</a:t>
              </a:r>
            </a:p>
          </p:txBody>
        </p:sp>
        <p:sp>
          <p:nvSpPr>
            <p:cNvPr id="58" name="TextBox 57">
              <a:extLst>
                <a:ext uri="{FF2B5EF4-FFF2-40B4-BE49-F238E27FC236}">
                  <a16:creationId xmlns:a16="http://schemas.microsoft.com/office/drawing/2014/main" id="{3F74C709-274D-4E48-9443-10C40A699827}"/>
                </a:ext>
              </a:extLst>
            </p:cNvPr>
            <p:cNvSpPr txBox="1"/>
            <p:nvPr/>
          </p:nvSpPr>
          <p:spPr>
            <a:xfrm>
              <a:off x="9244519" y="3068209"/>
              <a:ext cx="1534972" cy="307777"/>
            </a:xfrm>
            <a:prstGeom prst="rect">
              <a:avLst/>
            </a:prstGeom>
            <a:noFill/>
          </p:spPr>
          <p:txBody>
            <a:bodyPr wrap="none" rtlCol="0">
              <a:spAutoFit/>
            </a:bodyPr>
            <a:lstStyle/>
            <a:p>
              <a:r>
                <a:rPr lang="en-US" sz="1400" dirty="0"/>
                <a:t>Interrupt Handlers</a:t>
              </a:r>
            </a:p>
          </p:txBody>
        </p:sp>
        <p:sp>
          <p:nvSpPr>
            <p:cNvPr id="59" name="TextBox 58">
              <a:extLst>
                <a:ext uri="{FF2B5EF4-FFF2-40B4-BE49-F238E27FC236}">
                  <a16:creationId xmlns:a16="http://schemas.microsoft.com/office/drawing/2014/main" id="{D2640064-0FF5-2546-A615-9F47BC334940}"/>
                </a:ext>
              </a:extLst>
            </p:cNvPr>
            <p:cNvSpPr txBox="1"/>
            <p:nvPr/>
          </p:nvSpPr>
          <p:spPr>
            <a:xfrm>
              <a:off x="960099" y="2603686"/>
              <a:ext cx="1310615" cy="369332"/>
            </a:xfrm>
            <a:prstGeom prst="rect">
              <a:avLst/>
            </a:prstGeom>
            <a:noFill/>
          </p:spPr>
          <p:txBody>
            <a:bodyPr wrap="none" rtlCol="0">
              <a:spAutoFit/>
            </a:bodyPr>
            <a:lstStyle/>
            <a:p>
              <a:r>
                <a:rPr lang="en-US" b="1" dirty="0"/>
                <a:t>Kernel Land</a:t>
              </a:r>
            </a:p>
          </p:txBody>
        </p:sp>
        <p:sp>
          <p:nvSpPr>
            <p:cNvPr id="68" name="Rounded Rectangle 67">
              <a:extLst>
                <a:ext uri="{FF2B5EF4-FFF2-40B4-BE49-F238E27FC236}">
                  <a16:creationId xmlns:a16="http://schemas.microsoft.com/office/drawing/2014/main" id="{AAE81463-157A-1440-B067-39582DF12D9A}"/>
                </a:ext>
              </a:extLst>
            </p:cNvPr>
            <p:cNvSpPr/>
            <p:nvPr/>
          </p:nvSpPr>
          <p:spPr>
            <a:xfrm>
              <a:off x="5086141" y="3737634"/>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_</a:t>
              </a:r>
              <a:r>
                <a:rPr lang="en-US" sz="1400" dirty="0" err="1">
                  <a:solidFill>
                    <a:schemeClr val="tx1"/>
                  </a:solidFill>
                </a:rPr>
                <a:t>alltraps</a:t>
              </a:r>
              <a:endParaRPr lang="en-US" sz="1400" dirty="0">
                <a:solidFill>
                  <a:schemeClr val="tx1"/>
                </a:solidFill>
              </a:endParaRPr>
            </a:p>
          </p:txBody>
        </p:sp>
        <p:sp>
          <p:nvSpPr>
            <p:cNvPr id="96" name="Rounded Rectangle 95">
              <a:extLst>
                <a:ext uri="{FF2B5EF4-FFF2-40B4-BE49-F238E27FC236}">
                  <a16:creationId xmlns:a16="http://schemas.microsoft.com/office/drawing/2014/main" id="{4454B1D6-A885-0C41-880D-F4D46B7EF6CF}"/>
                </a:ext>
              </a:extLst>
            </p:cNvPr>
            <p:cNvSpPr/>
            <p:nvPr/>
          </p:nvSpPr>
          <p:spPr>
            <a:xfrm>
              <a:off x="5086141" y="4184445"/>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trap</a:t>
              </a:r>
            </a:p>
          </p:txBody>
        </p:sp>
        <p:cxnSp>
          <p:nvCxnSpPr>
            <p:cNvPr id="98" name="Straight Arrow Connector 97">
              <a:extLst>
                <a:ext uri="{FF2B5EF4-FFF2-40B4-BE49-F238E27FC236}">
                  <a16:creationId xmlns:a16="http://schemas.microsoft.com/office/drawing/2014/main" id="{961B7A43-16FC-584B-91B5-80AEE3A568A7}"/>
                </a:ext>
              </a:extLst>
            </p:cNvPr>
            <p:cNvCxnSpPr>
              <a:stCxn id="68" idx="2"/>
              <a:endCxn id="96" idx="0"/>
            </p:cNvCxnSpPr>
            <p:nvPr/>
          </p:nvCxnSpPr>
          <p:spPr>
            <a:xfrm>
              <a:off x="5809623" y="4017307"/>
              <a:ext cx="0" cy="16713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2CEE652E-B2EC-6140-A02E-A06B2F71007D}"/>
                </a:ext>
              </a:extLst>
            </p:cNvPr>
            <p:cNvSpPr/>
            <p:nvPr/>
          </p:nvSpPr>
          <p:spPr>
            <a:xfrm>
              <a:off x="2371409"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Exceptions</a:t>
              </a:r>
            </a:p>
          </p:txBody>
        </p:sp>
        <p:sp>
          <p:nvSpPr>
            <p:cNvPr id="112" name="Rounded Rectangle 111">
              <a:extLst>
                <a:ext uri="{FF2B5EF4-FFF2-40B4-BE49-F238E27FC236}">
                  <a16:creationId xmlns:a16="http://schemas.microsoft.com/office/drawing/2014/main" id="{A3EE9CD4-4955-2F4F-BB71-78D62CF9A687}"/>
                </a:ext>
              </a:extLst>
            </p:cNvPr>
            <p:cNvSpPr/>
            <p:nvPr/>
          </p:nvSpPr>
          <p:spPr>
            <a:xfrm>
              <a:off x="4116336"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Interrupts</a:t>
              </a:r>
            </a:p>
          </p:txBody>
        </p:sp>
        <p:grpSp>
          <p:nvGrpSpPr>
            <p:cNvPr id="203" name="Group 202">
              <a:extLst>
                <a:ext uri="{FF2B5EF4-FFF2-40B4-BE49-F238E27FC236}">
                  <a16:creationId xmlns:a16="http://schemas.microsoft.com/office/drawing/2014/main" id="{08E260A6-0649-1C41-BC22-7CECF71C69B3}"/>
                </a:ext>
              </a:extLst>
            </p:cNvPr>
            <p:cNvGrpSpPr/>
            <p:nvPr/>
          </p:nvGrpSpPr>
          <p:grpSpPr>
            <a:xfrm>
              <a:off x="5925040" y="4667939"/>
              <a:ext cx="4833258" cy="957897"/>
              <a:chOff x="6641960" y="4965551"/>
              <a:chExt cx="4833258" cy="957897"/>
            </a:xfrm>
          </p:grpSpPr>
          <p:sp>
            <p:nvSpPr>
              <p:cNvPr id="113" name="Rounded Rectangle 112">
                <a:extLst>
                  <a:ext uri="{FF2B5EF4-FFF2-40B4-BE49-F238E27FC236}">
                    <a16:creationId xmlns:a16="http://schemas.microsoft.com/office/drawing/2014/main" id="{F3EF806B-4A4B-F44C-9122-0DCFB7DAFF00}"/>
                  </a:ext>
                </a:extLst>
              </p:cNvPr>
              <p:cNvSpPr/>
              <p:nvPr/>
            </p:nvSpPr>
            <p:spPr>
              <a:xfrm>
                <a:off x="6641960" y="4965551"/>
                <a:ext cx="4833258" cy="957897"/>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3" name="Rounded Rectangle 122">
                <a:extLst>
                  <a:ext uri="{FF2B5EF4-FFF2-40B4-BE49-F238E27FC236}">
                    <a16:creationId xmlns:a16="http://schemas.microsoft.com/office/drawing/2014/main" id="{9298E6B3-F95B-AB4E-B7E2-EECF37928010}"/>
                  </a:ext>
                </a:extLst>
              </p:cNvPr>
              <p:cNvSpPr/>
              <p:nvPr/>
            </p:nvSpPr>
            <p:spPr>
              <a:xfrm>
                <a:off x="6724858"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puts</a:t>
                </a:r>
              </a:p>
            </p:txBody>
          </p:sp>
          <p:sp>
            <p:nvSpPr>
              <p:cNvPr id="124" name="Rounded Rectangle 123">
                <a:extLst>
                  <a:ext uri="{FF2B5EF4-FFF2-40B4-BE49-F238E27FC236}">
                    <a16:creationId xmlns:a16="http://schemas.microsoft.com/office/drawing/2014/main" id="{FADFA812-5ADB-1943-8B5B-C9D628D2C3EF}"/>
                  </a:ext>
                </a:extLst>
              </p:cNvPr>
              <p:cNvSpPr/>
              <p:nvPr/>
            </p:nvSpPr>
            <p:spPr>
              <a:xfrm>
                <a:off x="9923584"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yield</a:t>
                </a:r>
              </a:p>
            </p:txBody>
          </p:sp>
          <p:sp>
            <p:nvSpPr>
              <p:cNvPr id="125" name="Rounded Rectangle 124">
                <a:extLst>
                  <a:ext uri="{FF2B5EF4-FFF2-40B4-BE49-F238E27FC236}">
                    <a16:creationId xmlns:a16="http://schemas.microsoft.com/office/drawing/2014/main" id="{DF7D870D-27C5-8B45-AAE8-8C124DC99FCA}"/>
                  </a:ext>
                </a:extLst>
              </p:cNvPr>
              <p:cNvSpPr/>
              <p:nvPr/>
            </p:nvSpPr>
            <p:spPr>
              <a:xfrm>
                <a:off x="8324221" y="5521573"/>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spawn</a:t>
                </a:r>
              </a:p>
            </p:txBody>
          </p:sp>
          <p:sp>
            <p:nvSpPr>
              <p:cNvPr id="149" name="TextBox 148">
                <a:extLst>
                  <a:ext uri="{FF2B5EF4-FFF2-40B4-BE49-F238E27FC236}">
                    <a16:creationId xmlns:a16="http://schemas.microsoft.com/office/drawing/2014/main" id="{F9EC6529-B136-7440-B1C1-D9039E8D8E47}"/>
                  </a:ext>
                </a:extLst>
              </p:cNvPr>
              <p:cNvSpPr txBox="1"/>
              <p:nvPr/>
            </p:nvSpPr>
            <p:spPr>
              <a:xfrm>
                <a:off x="8663077" y="5019514"/>
                <a:ext cx="769250" cy="307777"/>
              </a:xfrm>
              <a:prstGeom prst="rect">
                <a:avLst/>
              </a:prstGeom>
              <a:noFill/>
              <a:ln>
                <a:solidFill>
                  <a:schemeClr val="accent6">
                    <a:lumMod val="40000"/>
                    <a:lumOff val="60000"/>
                  </a:schemeClr>
                </a:solidFill>
              </a:ln>
            </p:spPr>
            <p:txBody>
              <a:bodyPr wrap="none" rtlCol="0">
                <a:spAutoFit/>
              </a:bodyPr>
              <a:lstStyle/>
              <a:p>
                <a:r>
                  <a:rPr lang="en-US" sz="1400" dirty="0"/>
                  <a:t>Sys calls</a:t>
                </a:r>
                <a:endParaRPr lang="en-US" dirty="0"/>
              </a:p>
            </p:txBody>
          </p:sp>
          <p:grpSp>
            <p:nvGrpSpPr>
              <p:cNvPr id="163" name="Group 162">
                <a:extLst>
                  <a:ext uri="{FF2B5EF4-FFF2-40B4-BE49-F238E27FC236}">
                    <a16:creationId xmlns:a16="http://schemas.microsoft.com/office/drawing/2014/main" id="{AC24C2F1-2E24-7445-94C4-469896300FE6}"/>
                  </a:ext>
                </a:extLst>
              </p:cNvPr>
              <p:cNvGrpSpPr/>
              <p:nvPr/>
            </p:nvGrpSpPr>
            <p:grpSpPr>
              <a:xfrm>
                <a:off x="7448341" y="5327290"/>
                <a:ext cx="3198726" cy="194283"/>
                <a:chOff x="7448341" y="5327290"/>
                <a:chExt cx="3198726" cy="194283"/>
              </a:xfrm>
            </p:grpSpPr>
            <p:cxnSp>
              <p:nvCxnSpPr>
                <p:cNvPr id="153" name="Straight Arrow Connector 152">
                  <a:extLst>
                    <a:ext uri="{FF2B5EF4-FFF2-40B4-BE49-F238E27FC236}">
                      <a16:creationId xmlns:a16="http://schemas.microsoft.com/office/drawing/2014/main" id="{431C2130-CE34-E340-85EA-6FBC641DD7C7}"/>
                    </a:ext>
                  </a:extLst>
                </p:cNvPr>
                <p:cNvCxnSpPr>
                  <a:stCxn id="149" idx="2"/>
                  <a:endCxn id="125" idx="0"/>
                </p:cNvCxnSpPr>
                <p:nvPr/>
              </p:nvCxnSpPr>
              <p:spPr>
                <a:xfrm>
                  <a:off x="9047702" y="5327291"/>
                  <a:ext cx="1" cy="19428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1FEEE80-DECB-6F4E-A163-D4EBF132B3DC}"/>
                    </a:ext>
                  </a:extLst>
                </p:cNvPr>
                <p:cNvCxnSpPr>
                  <a:stCxn id="149" idx="2"/>
                  <a:endCxn id="123" idx="0"/>
                </p:cNvCxnSpPr>
                <p:nvPr/>
              </p:nvCxnSpPr>
              <p:spPr>
                <a:xfrm rot="5400000">
                  <a:off x="8150881" y="4624750"/>
                  <a:ext cx="194281" cy="1599362"/>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D5DA980-C162-2F4F-A6DE-9DFFD6CC6D6F}"/>
                    </a:ext>
                  </a:extLst>
                </p:cNvPr>
                <p:cNvCxnSpPr>
                  <a:stCxn id="149" idx="2"/>
                  <a:endCxn id="124" idx="0"/>
                </p:cNvCxnSpPr>
                <p:nvPr/>
              </p:nvCxnSpPr>
              <p:spPr>
                <a:xfrm rot="16200000" flipH="1">
                  <a:off x="9750244" y="4624749"/>
                  <a:ext cx="194281" cy="1599364"/>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4" name="Rounded Rectangle 163">
              <a:extLst>
                <a:ext uri="{FF2B5EF4-FFF2-40B4-BE49-F238E27FC236}">
                  <a16:creationId xmlns:a16="http://schemas.microsoft.com/office/drawing/2014/main" id="{233D88EE-EAA8-A543-829F-BA71939157B3}"/>
                </a:ext>
              </a:extLst>
            </p:cNvPr>
            <p:cNvSpPr/>
            <p:nvPr/>
          </p:nvSpPr>
          <p:spPr>
            <a:xfrm>
              <a:off x="5096331" y="5892313"/>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proc_start_user</a:t>
              </a:r>
              <a:endParaRPr lang="en-US" sz="1400" dirty="0">
                <a:solidFill>
                  <a:schemeClr val="tx1"/>
                </a:solidFill>
              </a:endParaRPr>
            </a:p>
          </p:txBody>
        </p:sp>
        <p:sp>
          <p:nvSpPr>
            <p:cNvPr id="174" name="Rounded Rectangle 173">
              <a:extLst>
                <a:ext uri="{FF2B5EF4-FFF2-40B4-BE49-F238E27FC236}">
                  <a16:creationId xmlns:a16="http://schemas.microsoft.com/office/drawing/2014/main" id="{C8DC9302-53E3-8D4F-8072-23C2D220C024}"/>
                </a:ext>
              </a:extLst>
            </p:cNvPr>
            <p:cNvSpPr/>
            <p:nvPr/>
          </p:nvSpPr>
          <p:spPr>
            <a:xfrm>
              <a:off x="5092492" y="629861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trap_return</a:t>
              </a:r>
              <a:endParaRPr lang="en-US" sz="1400" dirty="0">
                <a:solidFill>
                  <a:schemeClr val="tx1"/>
                </a:solidFill>
              </a:endParaRPr>
            </a:p>
          </p:txBody>
        </p:sp>
        <p:cxnSp>
          <p:nvCxnSpPr>
            <p:cNvPr id="176" name="Straight Arrow Connector 175">
              <a:extLst>
                <a:ext uri="{FF2B5EF4-FFF2-40B4-BE49-F238E27FC236}">
                  <a16:creationId xmlns:a16="http://schemas.microsoft.com/office/drawing/2014/main" id="{DBB328BE-FF7F-6846-AB06-2FBF9EF14D72}"/>
                </a:ext>
              </a:extLst>
            </p:cNvPr>
            <p:cNvCxnSpPr>
              <a:stCxn id="164" idx="2"/>
              <a:endCxn id="174" idx="0"/>
            </p:cNvCxnSpPr>
            <p:nvPr/>
          </p:nvCxnSpPr>
          <p:spPr>
            <a:xfrm flipH="1">
              <a:off x="5815974" y="6171986"/>
              <a:ext cx="3839" cy="12663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06582608-79EE-2F48-B48E-5435F0C6D0F0}"/>
                </a:ext>
              </a:extLst>
            </p:cNvPr>
            <p:cNvGrpSpPr/>
            <p:nvPr/>
          </p:nvGrpSpPr>
          <p:grpSpPr>
            <a:xfrm>
              <a:off x="4180114" y="239489"/>
              <a:ext cx="1629508" cy="6198967"/>
              <a:chOff x="4180114" y="239489"/>
              <a:chExt cx="1629508" cy="6198967"/>
            </a:xfrm>
          </p:grpSpPr>
          <p:cxnSp>
            <p:nvCxnSpPr>
              <p:cNvPr id="179" name="Elbow Connector 178">
                <a:extLst>
                  <a:ext uri="{FF2B5EF4-FFF2-40B4-BE49-F238E27FC236}">
                    <a16:creationId xmlns:a16="http://schemas.microsoft.com/office/drawing/2014/main" id="{F296AEA8-F5E1-9D49-A550-1FF5E7662606}"/>
                  </a:ext>
                </a:extLst>
              </p:cNvPr>
              <p:cNvCxnSpPr>
                <a:cxnSpLocks/>
                <a:stCxn id="174" idx="1"/>
                <a:endCxn id="2" idx="0"/>
              </p:cNvCxnSpPr>
              <p:nvPr/>
            </p:nvCxnSpPr>
            <p:spPr>
              <a:xfrm rot="10800000">
                <a:off x="4180114" y="239489"/>
                <a:ext cx="912378" cy="6198967"/>
              </a:xfrm>
              <a:prstGeom prst="bentConnector4">
                <a:avLst>
                  <a:gd name="adj1" fmla="val 472913"/>
                  <a:gd name="adj2" fmla="val 1036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a:extLst>
                  <a:ext uri="{FF2B5EF4-FFF2-40B4-BE49-F238E27FC236}">
                    <a16:creationId xmlns:a16="http://schemas.microsoft.com/office/drawing/2014/main" id="{E290515F-B09C-3B4E-BB10-35B98C56D2D0}"/>
                  </a:ext>
                </a:extLst>
              </p:cNvPr>
              <p:cNvCxnSpPr>
                <a:stCxn id="174" idx="1"/>
                <a:endCxn id="8" idx="0"/>
              </p:cNvCxnSpPr>
              <p:nvPr/>
            </p:nvCxnSpPr>
            <p:spPr>
              <a:xfrm rot="10800000" flipH="1">
                <a:off x="5092491" y="239489"/>
                <a:ext cx="717131" cy="6198967"/>
              </a:xfrm>
              <a:prstGeom prst="bentConnector4">
                <a:avLst>
                  <a:gd name="adj1" fmla="val -601645"/>
                  <a:gd name="adj2" fmla="val 103688"/>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73777E52-F0C8-3D4D-B90D-72620C8F8C60}"/>
                </a:ext>
              </a:extLst>
            </p:cNvPr>
            <p:cNvGrpSpPr/>
            <p:nvPr/>
          </p:nvGrpSpPr>
          <p:grpSpPr>
            <a:xfrm>
              <a:off x="3094891" y="5054311"/>
              <a:ext cx="5246779" cy="838002"/>
              <a:chOff x="3094891" y="5054311"/>
              <a:chExt cx="5246779" cy="838002"/>
            </a:xfrm>
          </p:grpSpPr>
          <p:cxnSp>
            <p:nvCxnSpPr>
              <p:cNvPr id="168" name="Elbow Connector 167">
                <a:extLst>
                  <a:ext uri="{FF2B5EF4-FFF2-40B4-BE49-F238E27FC236}">
                    <a16:creationId xmlns:a16="http://schemas.microsoft.com/office/drawing/2014/main" id="{E56ED7EA-BC8B-F342-A1A9-39EE63B1B896}"/>
                  </a:ext>
                </a:extLst>
              </p:cNvPr>
              <p:cNvCxnSpPr>
                <a:stCxn id="111" idx="2"/>
                <a:endCxn id="164" idx="0"/>
              </p:cNvCxnSpPr>
              <p:nvPr/>
            </p:nvCxnSpPr>
            <p:spPr>
              <a:xfrm rot="16200000" flipH="1">
                <a:off x="4038351" y="4110851"/>
                <a:ext cx="838002" cy="272492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18D7D4DC-97D1-ED4E-A74A-40BA74ABB960}"/>
                  </a:ext>
                </a:extLst>
              </p:cNvPr>
              <p:cNvCxnSpPr>
                <a:stCxn id="113" idx="2"/>
                <a:endCxn id="164" idx="0"/>
              </p:cNvCxnSpPr>
              <p:nvPr/>
            </p:nvCxnSpPr>
            <p:spPr>
              <a:xfrm rot="5400000">
                <a:off x="6947503" y="4498146"/>
                <a:ext cx="266477" cy="252185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3DDD8773-E45B-E24A-9E0A-981D863A5789}"/>
                  </a:ext>
                </a:extLst>
              </p:cNvPr>
              <p:cNvCxnSpPr>
                <a:stCxn id="112" idx="2"/>
                <a:endCxn id="164" idx="0"/>
              </p:cNvCxnSpPr>
              <p:nvPr/>
            </p:nvCxnSpPr>
            <p:spPr>
              <a:xfrm rot="16200000" flipH="1">
                <a:off x="4910814" y="4983314"/>
                <a:ext cx="838002" cy="979995"/>
              </a:xfrm>
              <a:prstGeom prst="bentConnector3">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2A840E9F-5A26-EE46-961C-E8B704AA921D}"/>
                </a:ext>
              </a:extLst>
            </p:cNvPr>
            <p:cNvGrpSpPr/>
            <p:nvPr/>
          </p:nvGrpSpPr>
          <p:grpSpPr>
            <a:xfrm>
              <a:off x="3094891" y="4464117"/>
              <a:ext cx="5246779" cy="310522"/>
              <a:chOff x="3094891" y="4464117"/>
              <a:chExt cx="5246779" cy="310522"/>
            </a:xfrm>
          </p:grpSpPr>
          <p:cxnSp>
            <p:nvCxnSpPr>
              <p:cNvPr id="117" name="Elbow Connector 116">
                <a:extLst>
                  <a:ext uri="{FF2B5EF4-FFF2-40B4-BE49-F238E27FC236}">
                    <a16:creationId xmlns:a16="http://schemas.microsoft.com/office/drawing/2014/main" id="{9EAF4548-BB85-4545-8027-DF215E34BBE2}"/>
                  </a:ext>
                </a:extLst>
              </p:cNvPr>
              <p:cNvCxnSpPr>
                <a:stCxn id="96" idx="2"/>
                <a:endCxn id="111" idx="0"/>
              </p:cNvCxnSpPr>
              <p:nvPr/>
            </p:nvCxnSpPr>
            <p:spPr>
              <a:xfrm rot="5400000">
                <a:off x="4296997" y="3262012"/>
                <a:ext cx="310520" cy="271473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5D910C09-70AE-2448-B762-48F14EB5DC45}"/>
                  </a:ext>
                </a:extLst>
              </p:cNvPr>
              <p:cNvCxnSpPr>
                <a:cxnSpLocks/>
                <a:stCxn id="96" idx="2"/>
                <a:endCxn id="113" idx="0"/>
              </p:cNvCxnSpPr>
              <p:nvPr/>
            </p:nvCxnSpPr>
            <p:spPr>
              <a:xfrm rot="16200000" flipH="1">
                <a:off x="6973736" y="3300005"/>
                <a:ext cx="203821" cy="253204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16206AD4-7D97-4545-ADF8-8636BFEF3511}"/>
                  </a:ext>
                </a:extLst>
              </p:cNvPr>
              <p:cNvCxnSpPr>
                <a:stCxn id="96" idx="2"/>
                <a:endCxn id="112" idx="0"/>
              </p:cNvCxnSpPr>
              <p:nvPr/>
            </p:nvCxnSpPr>
            <p:spPr>
              <a:xfrm rot="5400000">
                <a:off x="5169461" y="4134476"/>
                <a:ext cx="310520" cy="969805"/>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AD08992F-2806-5C4E-BADF-B8F6A67688DD}"/>
                </a:ext>
              </a:extLst>
            </p:cNvPr>
            <p:cNvGrpSpPr/>
            <p:nvPr/>
          </p:nvGrpSpPr>
          <p:grpSpPr>
            <a:xfrm>
              <a:off x="3517419" y="480646"/>
              <a:ext cx="2246950" cy="667359"/>
              <a:chOff x="3517419" y="480646"/>
              <a:chExt cx="2246950" cy="667359"/>
            </a:xfrm>
          </p:grpSpPr>
          <p:cxnSp>
            <p:nvCxnSpPr>
              <p:cNvPr id="12" name="Elbow Connector 11">
                <a:extLst>
                  <a:ext uri="{FF2B5EF4-FFF2-40B4-BE49-F238E27FC236}">
                    <a16:creationId xmlns:a16="http://schemas.microsoft.com/office/drawing/2014/main" id="{04FEBA1A-9B25-D541-90E6-5D8983ECAD19}"/>
                  </a:ext>
                </a:extLst>
              </p:cNvPr>
              <p:cNvCxnSpPr>
                <a:stCxn id="2" idx="2"/>
                <a:endCxn id="6" idx="0"/>
              </p:cNvCxnSpPr>
              <p:nvPr/>
            </p:nvCxnSpPr>
            <p:spPr>
              <a:xfrm rot="16200000" flipH="1">
                <a:off x="4081011" y="579749"/>
                <a:ext cx="658985" cy="460779"/>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966ADC8-2C26-0843-8A12-5AD7838DCBFA}"/>
                  </a:ext>
                </a:extLst>
              </p:cNvPr>
              <p:cNvCxnSpPr>
                <a:stCxn id="2" idx="2"/>
                <a:endCxn id="7" idx="0"/>
              </p:cNvCxnSpPr>
              <p:nvPr/>
            </p:nvCxnSpPr>
            <p:spPr>
              <a:xfrm rot="16200000" flipH="1">
                <a:off x="4638562" y="22199"/>
                <a:ext cx="667359" cy="158425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Elbow Connector 213">
                <a:extLst>
                  <a:ext uri="{FF2B5EF4-FFF2-40B4-BE49-F238E27FC236}">
                    <a16:creationId xmlns:a16="http://schemas.microsoft.com/office/drawing/2014/main" id="{90097368-D71C-0F45-BE7F-05557AC95D02}"/>
                  </a:ext>
                </a:extLst>
              </p:cNvPr>
              <p:cNvCxnSpPr>
                <a:stCxn id="2" idx="2"/>
                <a:endCxn id="3" idx="0"/>
              </p:cNvCxnSpPr>
              <p:nvPr/>
            </p:nvCxnSpPr>
            <p:spPr>
              <a:xfrm rot="5400000">
                <a:off x="3519274" y="478791"/>
                <a:ext cx="658985" cy="6626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3" name="Curved Connector 272">
              <a:extLst>
                <a:ext uri="{FF2B5EF4-FFF2-40B4-BE49-F238E27FC236}">
                  <a16:creationId xmlns:a16="http://schemas.microsoft.com/office/drawing/2014/main" id="{A191A688-F0C2-FE44-BD36-B24248C9071A}"/>
                </a:ext>
              </a:extLst>
            </p:cNvPr>
            <p:cNvCxnSpPr>
              <a:cxnSpLocks/>
              <a:stCxn id="280" idx="1"/>
              <a:endCxn id="49" idx="0"/>
            </p:cNvCxnSpPr>
            <p:nvPr/>
          </p:nvCxnSpPr>
          <p:spPr>
            <a:xfrm rot="10800000" flipV="1">
              <a:off x="3476740" y="2204704"/>
              <a:ext cx="1770806" cy="871753"/>
            </a:xfrm>
            <a:prstGeom prst="curvedConnector2">
              <a:avLst/>
            </a:prstGeom>
            <a:ln w="1905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0" name="TextBox 279">
              <a:extLst>
                <a:ext uri="{FF2B5EF4-FFF2-40B4-BE49-F238E27FC236}">
                  <a16:creationId xmlns:a16="http://schemas.microsoft.com/office/drawing/2014/main" id="{46A72E7F-B429-1646-81A5-5EA30413808B}"/>
                </a:ext>
              </a:extLst>
            </p:cNvPr>
            <p:cNvSpPr txBox="1"/>
            <p:nvPr/>
          </p:nvSpPr>
          <p:spPr>
            <a:xfrm>
              <a:off x="5247546" y="2020039"/>
              <a:ext cx="1124154" cy="369332"/>
            </a:xfrm>
            <a:prstGeom prst="rect">
              <a:avLst/>
            </a:prstGeom>
            <a:solidFill>
              <a:schemeClr val="bg2">
                <a:lumMod val="75000"/>
              </a:schemeClr>
            </a:solidFill>
            <a:ln>
              <a:solidFill>
                <a:schemeClr val="bg1">
                  <a:lumMod val="75000"/>
                </a:schemeClr>
              </a:solidFill>
            </a:ln>
          </p:spPr>
          <p:txBody>
            <a:bodyPr wrap="none" rtlCol="0">
              <a:spAutoFit/>
            </a:bodyPr>
            <a:lstStyle/>
            <a:p>
              <a:r>
                <a:rPr lang="en-US" b="1" dirty="0"/>
                <a:t>Hardware</a:t>
              </a:r>
            </a:p>
          </p:txBody>
        </p:sp>
        <p:sp>
          <p:nvSpPr>
            <p:cNvPr id="293" name="Freeform 292">
              <a:extLst>
                <a:ext uri="{FF2B5EF4-FFF2-40B4-BE49-F238E27FC236}">
                  <a16:creationId xmlns:a16="http://schemas.microsoft.com/office/drawing/2014/main" id="{1054DF61-1584-174A-ADF7-6D34BB70AA4B}"/>
                </a:ext>
              </a:extLst>
            </p:cNvPr>
            <p:cNvSpPr/>
            <p:nvPr/>
          </p:nvSpPr>
          <p:spPr>
            <a:xfrm>
              <a:off x="4180113" y="489020"/>
              <a:ext cx="3689636" cy="1520649"/>
            </a:xfrm>
            <a:custGeom>
              <a:avLst/>
              <a:gdLst>
                <a:gd name="connsiteX0" fmla="*/ 0 w 3669538"/>
                <a:gd name="connsiteY0" fmla="*/ 0 h 1547446"/>
                <a:gd name="connsiteX1" fmla="*/ 3647552 w 3669538"/>
                <a:gd name="connsiteY1" fmla="*/ 592853 h 1547446"/>
                <a:gd name="connsiteX2" fmla="*/ 1617785 w 3669538"/>
                <a:gd name="connsiteY2" fmla="*/ 1547446 h 1547446"/>
              </a:gdLst>
              <a:ahLst/>
              <a:cxnLst>
                <a:cxn ang="0">
                  <a:pos x="connsiteX0" y="connsiteY0"/>
                </a:cxn>
                <a:cxn ang="0">
                  <a:pos x="connsiteX1" y="connsiteY1"/>
                </a:cxn>
                <a:cxn ang="0">
                  <a:pos x="connsiteX2" y="connsiteY2"/>
                </a:cxn>
              </a:cxnLst>
              <a:rect l="l" t="t" r="r" b="b"/>
              <a:pathLst>
                <a:path w="3669538" h="1547446">
                  <a:moveTo>
                    <a:pt x="0" y="0"/>
                  </a:moveTo>
                  <a:cubicBezTo>
                    <a:pt x="1688960" y="167472"/>
                    <a:pt x="3377921" y="334945"/>
                    <a:pt x="3647552" y="592853"/>
                  </a:cubicBezTo>
                  <a:cubicBezTo>
                    <a:pt x="3917183" y="850761"/>
                    <a:pt x="1617785" y="1547446"/>
                    <a:pt x="1617785" y="1547446"/>
                  </a:cubicBezTo>
                </a:path>
              </a:pathLst>
            </a:custGeom>
            <a:noFill/>
            <a:ln w="19050">
              <a:solidFill>
                <a:schemeClr val="accent2">
                  <a:lumMod val="7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71C0FEAA-3C75-994F-BB16-F25669E23A4F}"/>
                </a:ext>
              </a:extLst>
            </p:cNvPr>
            <p:cNvSpPr txBox="1"/>
            <p:nvPr/>
          </p:nvSpPr>
          <p:spPr>
            <a:xfrm>
              <a:off x="7827970" y="1008826"/>
              <a:ext cx="1426994" cy="261610"/>
            </a:xfrm>
            <a:prstGeom prst="rect">
              <a:avLst/>
            </a:prstGeom>
            <a:noFill/>
          </p:spPr>
          <p:txBody>
            <a:bodyPr wrap="none" rtlCol="0">
              <a:spAutoFit/>
            </a:bodyPr>
            <a:lstStyle/>
            <a:p>
              <a:r>
                <a:rPr lang="en-US" sz="1100" dirty="0"/>
                <a:t>Exceptions/Interrupts</a:t>
              </a:r>
            </a:p>
          </p:txBody>
        </p:sp>
        <p:grpSp>
          <p:nvGrpSpPr>
            <p:cNvPr id="303" name="Group 302">
              <a:extLst>
                <a:ext uri="{FF2B5EF4-FFF2-40B4-BE49-F238E27FC236}">
                  <a16:creationId xmlns:a16="http://schemas.microsoft.com/office/drawing/2014/main" id="{880EE0B9-277D-4E40-85D9-584A2D4B1F21}"/>
                </a:ext>
              </a:extLst>
            </p:cNvPr>
            <p:cNvGrpSpPr/>
            <p:nvPr/>
          </p:nvGrpSpPr>
          <p:grpSpPr>
            <a:xfrm>
              <a:off x="5106249" y="2389370"/>
              <a:ext cx="1629507" cy="695461"/>
              <a:chOff x="5106249" y="2389370"/>
              <a:chExt cx="1629507" cy="695461"/>
            </a:xfrm>
          </p:grpSpPr>
          <p:cxnSp>
            <p:nvCxnSpPr>
              <p:cNvPr id="299" name="Curved Connector 298">
                <a:extLst>
                  <a:ext uri="{FF2B5EF4-FFF2-40B4-BE49-F238E27FC236}">
                    <a16:creationId xmlns:a16="http://schemas.microsoft.com/office/drawing/2014/main" id="{3B6DA296-DC0A-494F-A707-8ED1F0A01EDE}"/>
                  </a:ext>
                </a:extLst>
              </p:cNvPr>
              <p:cNvCxnSpPr>
                <a:cxnSpLocks/>
                <a:stCxn id="280" idx="2"/>
                <a:endCxn id="50" idx="0"/>
              </p:cNvCxnSpPr>
              <p:nvPr/>
            </p:nvCxnSpPr>
            <p:spPr>
              <a:xfrm rot="5400000">
                <a:off x="5114393" y="2381227"/>
                <a:ext cx="687087" cy="703375"/>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2" name="Curved Connector 301">
                <a:extLst>
                  <a:ext uri="{FF2B5EF4-FFF2-40B4-BE49-F238E27FC236}">
                    <a16:creationId xmlns:a16="http://schemas.microsoft.com/office/drawing/2014/main" id="{A2E9EFB9-F63C-604E-AA50-7431056C5BB1}"/>
                  </a:ext>
                </a:extLst>
              </p:cNvPr>
              <p:cNvCxnSpPr>
                <a:stCxn id="280" idx="2"/>
                <a:endCxn id="51" idx="0"/>
              </p:cNvCxnSpPr>
              <p:nvPr/>
            </p:nvCxnSpPr>
            <p:spPr>
              <a:xfrm rot="16200000" flipH="1">
                <a:off x="5924959" y="2274034"/>
                <a:ext cx="695461" cy="926133"/>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04" name="Rounded Rectangle 303">
              <a:extLst>
                <a:ext uri="{FF2B5EF4-FFF2-40B4-BE49-F238E27FC236}">
                  <a16:creationId xmlns:a16="http://schemas.microsoft.com/office/drawing/2014/main" id="{8A36A6A6-B2E6-4548-B2B2-6A1FEBD128CD}"/>
                </a:ext>
              </a:extLst>
            </p:cNvPr>
            <p:cNvSpPr/>
            <p:nvPr/>
          </p:nvSpPr>
          <p:spPr>
            <a:xfrm>
              <a:off x="7609823"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Timer</a:t>
              </a:r>
            </a:p>
          </p:txBody>
        </p:sp>
        <p:grpSp>
          <p:nvGrpSpPr>
            <p:cNvPr id="317" name="Group 316">
              <a:extLst>
                <a:ext uri="{FF2B5EF4-FFF2-40B4-BE49-F238E27FC236}">
                  <a16:creationId xmlns:a16="http://schemas.microsoft.com/office/drawing/2014/main" id="{224FF94B-DE19-B740-B1C5-1B86EF46732D}"/>
                </a:ext>
              </a:extLst>
            </p:cNvPr>
            <p:cNvGrpSpPr/>
            <p:nvPr/>
          </p:nvGrpSpPr>
          <p:grpSpPr>
            <a:xfrm>
              <a:off x="3476740" y="3356130"/>
              <a:ext cx="4856566" cy="381504"/>
              <a:chOff x="3476740" y="3356130"/>
              <a:chExt cx="4856566" cy="381504"/>
            </a:xfrm>
          </p:grpSpPr>
          <p:cxnSp>
            <p:nvCxnSpPr>
              <p:cNvPr id="70" name="Elbow Connector 69">
                <a:extLst>
                  <a:ext uri="{FF2B5EF4-FFF2-40B4-BE49-F238E27FC236}">
                    <a16:creationId xmlns:a16="http://schemas.microsoft.com/office/drawing/2014/main" id="{8100EE60-EAB2-AA47-8CDB-25CDA0B7244E}"/>
                  </a:ext>
                </a:extLst>
              </p:cNvPr>
              <p:cNvCxnSpPr>
                <a:cxnSpLocks/>
                <a:stCxn id="49" idx="2"/>
                <a:endCxn id="68" idx="0"/>
              </p:cNvCxnSpPr>
              <p:nvPr/>
            </p:nvCxnSpPr>
            <p:spPr>
              <a:xfrm rot="16200000" flipH="1">
                <a:off x="4452430" y="2380440"/>
                <a:ext cx="381503" cy="2332883"/>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0877B7F0-E211-5540-BDE1-DB45E19E7E42}"/>
                  </a:ext>
                </a:extLst>
              </p:cNvPr>
              <p:cNvCxnSpPr>
                <a:cxnSpLocks/>
                <a:stCxn id="50" idx="2"/>
                <a:endCxn id="68" idx="0"/>
              </p:cNvCxnSpPr>
              <p:nvPr/>
            </p:nvCxnSpPr>
            <p:spPr>
              <a:xfrm rot="16200000" flipH="1">
                <a:off x="5267184" y="3195194"/>
                <a:ext cx="381503" cy="703375"/>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E0E6EA7-EEDC-DA46-8BC1-0160CE6922F0}"/>
                  </a:ext>
                </a:extLst>
              </p:cNvPr>
              <p:cNvCxnSpPr>
                <a:cxnSpLocks/>
                <a:stCxn id="51" idx="2"/>
                <a:endCxn id="68" idx="0"/>
              </p:cNvCxnSpPr>
              <p:nvPr/>
            </p:nvCxnSpPr>
            <p:spPr>
              <a:xfrm rot="5400000">
                <a:off x="6086126" y="3088003"/>
                <a:ext cx="373129" cy="926133"/>
              </a:xfrm>
              <a:prstGeom prst="bentConnector3">
                <a:avLst>
                  <a:gd name="adj1" fmla="val 6885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Elbow Connector 314">
                <a:extLst>
                  <a:ext uri="{FF2B5EF4-FFF2-40B4-BE49-F238E27FC236}">
                    <a16:creationId xmlns:a16="http://schemas.microsoft.com/office/drawing/2014/main" id="{3D4F1162-E044-3A49-B336-72A17FC3A766}"/>
                  </a:ext>
                </a:extLst>
              </p:cNvPr>
              <p:cNvCxnSpPr>
                <a:stCxn id="304" idx="2"/>
                <a:endCxn id="68" idx="0"/>
              </p:cNvCxnSpPr>
              <p:nvPr/>
            </p:nvCxnSpPr>
            <p:spPr>
              <a:xfrm rot="5400000">
                <a:off x="6880713" y="2285041"/>
                <a:ext cx="381503" cy="2523682"/>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6" name="Curved Connector 305">
              <a:extLst>
                <a:ext uri="{FF2B5EF4-FFF2-40B4-BE49-F238E27FC236}">
                  <a16:creationId xmlns:a16="http://schemas.microsoft.com/office/drawing/2014/main" id="{AA8918BC-9314-5B4C-867E-0177FEF17CA9}"/>
                </a:ext>
              </a:extLst>
            </p:cNvPr>
            <p:cNvCxnSpPr>
              <a:cxnSpLocks/>
              <a:stCxn id="280" idx="3"/>
              <a:endCxn id="304" idx="0"/>
            </p:cNvCxnSpPr>
            <p:nvPr/>
          </p:nvCxnSpPr>
          <p:spPr>
            <a:xfrm>
              <a:off x="6371700" y="2204705"/>
              <a:ext cx="1961605" cy="871753"/>
            </a:xfrm>
            <a:prstGeom prst="curved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4989F10F-DD03-6D4B-8CF2-D18C4B4F186F}"/>
              </a:ext>
            </a:extLst>
          </p:cNvPr>
          <p:cNvSpPr txBox="1"/>
          <p:nvPr/>
        </p:nvSpPr>
        <p:spPr>
          <a:xfrm>
            <a:off x="9206664" y="1696946"/>
            <a:ext cx="2652481" cy="307777"/>
          </a:xfrm>
          <a:prstGeom prst="rect">
            <a:avLst/>
          </a:prstGeom>
          <a:solidFill>
            <a:schemeClr val="accent4">
              <a:lumMod val="40000"/>
              <a:lumOff val="60000"/>
            </a:schemeClr>
          </a:solidFill>
          <a:ln w="57150">
            <a:solidFill>
              <a:schemeClr val="accent4">
                <a:lumMod val="60000"/>
                <a:lumOff val="40000"/>
              </a:schemeClr>
            </a:solidFill>
          </a:ln>
        </p:spPr>
        <p:txBody>
          <a:bodyPr wrap="square" rtlCol="0">
            <a:spAutoFit/>
          </a:bodyPr>
          <a:lstStyle/>
          <a:p>
            <a:pPr marL="285750" indent="-285750">
              <a:buFont typeface="Arial" panose="020B0604020202020204" pitchFamily="34" charset="0"/>
              <a:buChar char="•"/>
            </a:pPr>
            <a:r>
              <a:rPr lang="en-US" sz="1400" dirty="0"/>
              <a:t>Switch to kernel mode</a:t>
            </a:r>
            <a:endParaRPr lang="en-US" sz="1400" dirty="0">
              <a:latin typeface="Roboto Mono" pitchFamily="2" charset="0"/>
              <a:ea typeface="Roboto Mono" pitchFamily="2" charset="0"/>
            </a:endParaRPr>
          </a:p>
        </p:txBody>
      </p:sp>
    </p:spTree>
    <p:extLst>
      <p:ext uri="{BB962C8B-B14F-4D97-AF65-F5344CB8AC3E}">
        <p14:creationId xmlns:p14="http://schemas.microsoft.com/office/powerpoint/2010/main" val="264023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8491797-5B06-1D45-B200-C24193EEF643}"/>
              </a:ext>
            </a:extLst>
          </p:cNvPr>
          <p:cNvGraphicFramePr>
            <a:graphicFrameLocks noGrp="1"/>
          </p:cNvGraphicFramePr>
          <p:nvPr>
            <p:extLst/>
          </p:nvPr>
        </p:nvGraphicFramePr>
        <p:xfrm>
          <a:off x="3782086" y="2640582"/>
          <a:ext cx="2138066" cy="3119158"/>
        </p:xfrm>
        <a:graphic>
          <a:graphicData uri="http://schemas.openxmlformats.org/drawingml/2006/table">
            <a:tbl>
              <a:tblPr firstRow="1" bandRow="1">
                <a:tableStyleId>{93296810-A885-4BE3-A3E7-6D5BEEA58F35}</a:tableStyleId>
              </a:tblPr>
              <a:tblGrid>
                <a:gridCol w="2138066">
                  <a:extLst>
                    <a:ext uri="{9D8B030D-6E8A-4147-A177-3AD203B41FA5}">
                      <a16:colId xmlns:a16="http://schemas.microsoft.com/office/drawing/2014/main" val="1261559162"/>
                    </a:ext>
                  </a:extLst>
                </a:gridCol>
              </a:tblGrid>
              <a:tr h="445594">
                <a:tc>
                  <a:txBody>
                    <a:bodyPr/>
                    <a:lstStyle/>
                    <a:p>
                      <a:pPr algn="ctr"/>
                      <a:r>
                        <a:rPr lang="en-US" sz="1600" u="sng" dirty="0"/>
                        <a:t>GDT</a:t>
                      </a:r>
                      <a:endParaRPr lang="en-US" sz="1600" b="0" u="sng" dirty="0">
                        <a:solidFill>
                          <a:schemeClr val="tx1"/>
                        </a:solidFill>
                      </a:endParaRPr>
                    </a:p>
                  </a:txBody>
                  <a:tcPr/>
                </a:tc>
                <a:extLst>
                  <a:ext uri="{0D108BD9-81ED-4DB2-BD59-A6C34878D82A}">
                    <a16:rowId xmlns:a16="http://schemas.microsoft.com/office/drawing/2014/main" val="2888142747"/>
                  </a:ext>
                </a:extLst>
              </a:tr>
              <a:tr h="445594">
                <a:tc>
                  <a:txBody>
                    <a:bodyPr/>
                    <a:lstStyle/>
                    <a:p>
                      <a:pPr algn="ctr"/>
                      <a:r>
                        <a:rPr lang="en-US" sz="1800" dirty="0"/>
                        <a:t>Null </a:t>
                      </a:r>
                      <a:r>
                        <a:rPr lang="en-US" sz="1800" dirty="0" err="1"/>
                        <a:t>Desc</a:t>
                      </a:r>
                      <a:endParaRPr lang="en-US" sz="1800" b="0" dirty="0">
                        <a:solidFill>
                          <a:schemeClr val="tx1"/>
                        </a:solidFill>
                      </a:endParaRPr>
                    </a:p>
                  </a:txBody>
                  <a:tcPr/>
                </a:tc>
                <a:extLst>
                  <a:ext uri="{0D108BD9-81ED-4DB2-BD59-A6C34878D82A}">
                    <a16:rowId xmlns:a16="http://schemas.microsoft.com/office/drawing/2014/main" val="2583638541"/>
                  </a:ext>
                </a:extLst>
              </a:tr>
              <a:tr h="445594">
                <a:tc>
                  <a:txBody>
                    <a:bodyPr/>
                    <a:lstStyle/>
                    <a:p>
                      <a:pPr algn="ctr"/>
                      <a:r>
                        <a:rPr lang="en-US" dirty="0" err="1"/>
                        <a:t>KCode</a:t>
                      </a:r>
                      <a:r>
                        <a:rPr lang="en-US" dirty="0"/>
                        <a:t> (DPL = ?)</a:t>
                      </a:r>
                    </a:p>
                  </a:txBody>
                  <a:tcPr/>
                </a:tc>
                <a:extLst>
                  <a:ext uri="{0D108BD9-81ED-4DB2-BD59-A6C34878D82A}">
                    <a16:rowId xmlns:a16="http://schemas.microsoft.com/office/drawing/2014/main" val="3602518606"/>
                  </a:ext>
                </a:extLst>
              </a:tr>
              <a:tr h="445594">
                <a:tc>
                  <a:txBody>
                    <a:bodyPr/>
                    <a:lstStyle/>
                    <a:p>
                      <a:pPr algn="ctr"/>
                      <a:r>
                        <a:rPr lang="en-US" dirty="0" err="1"/>
                        <a:t>KData</a:t>
                      </a:r>
                      <a:endParaRPr lang="en-US" dirty="0"/>
                    </a:p>
                  </a:txBody>
                  <a:tcPr/>
                </a:tc>
                <a:extLst>
                  <a:ext uri="{0D108BD9-81ED-4DB2-BD59-A6C34878D82A}">
                    <a16:rowId xmlns:a16="http://schemas.microsoft.com/office/drawing/2014/main" val="864443765"/>
                  </a:ext>
                </a:extLst>
              </a:tr>
              <a:tr h="445594">
                <a:tc>
                  <a:txBody>
                    <a:bodyPr/>
                    <a:lstStyle/>
                    <a:p>
                      <a:pPr algn="ctr"/>
                      <a:r>
                        <a:rPr lang="en-US" dirty="0" err="1"/>
                        <a:t>UCode</a:t>
                      </a:r>
                      <a:endParaRPr lang="en-US" dirty="0"/>
                    </a:p>
                  </a:txBody>
                  <a:tcPr/>
                </a:tc>
                <a:extLst>
                  <a:ext uri="{0D108BD9-81ED-4DB2-BD59-A6C34878D82A}">
                    <a16:rowId xmlns:a16="http://schemas.microsoft.com/office/drawing/2014/main" val="2534486087"/>
                  </a:ext>
                </a:extLst>
              </a:tr>
              <a:tr h="445594">
                <a:tc>
                  <a:txBody>
                    <a:bodyPr/>
                    <a:lstStyle/>
                    <a:p>
                      <a:pPr algn="ctr"/>
                      <a:r>
                        <a:rPr lang="en-US" dirty="0" err="1"/>
                        <a:t>UData</a:t>
                      </a:r>
                      <a:endParaRPr lang="en-US" dirty="0"/>
                    </a:p>
                  </a:txBody>
                  <a:tcPr/>
                </a:tc>
                <a:extLst>
                  <a:ext uri="{0D108BD9-81ED-4DB2-BD59-A6C34878D82A}">
                    <a16:rowId xmlns:a16="http://schemas.microsoft.com/office/drawing/2014/main" val="3237933665"/>
                  </a:ext>
                </a:extLst>
              </a:tr>
              <a:tr h="445594">
                <a:tc>
                  <a:txBody>
                    <a:bodyPr/>
                    <a:lstStyle/>
                    <a:p>
                      <a:pPr algn="ctr"/>
                      <a:r>
                        <a:rPr lang="en-US" dirty="0"/>
                        <a:t>TSS</a:t>
                      </a:r>
                    </a:p>
                  </a:txBody>
                  <a:tcPr/>
                </a:tc>
                <a:extLst>
                  <a:ext uri="{0D108BD9-81ED-4DB2-BD59-A6C34878D82A}">
                    <a16:rowId xmlns:a16="http://schemas.microsoft.com/office/drawing/2014/main" val="65330400"/>
                  </a:ext>
                </a:extLst>
              </a:tr>
            </a:tbl>
          </a:graphicData>
        </a:graphic>
      </p:graphicFrame>
      <p:sp>
        <p:nvSpPr>
          <p:cNvPr id="5" name="Title 4">
            <a:extLst>
              <a:ext uri="{FF2B5EF4-FFF2-40B4-BE49-F238E27FC236}">
                <a16:creationId xmlns:a16="http://schemas.microsoft.com/office/drawing/2014/main" id="{B7115BAE-194F-8D43-B2CE-382EA4371097}"/>
              </a:ext>
            </a:extLst>
          </p:cNvPr>
          <p:cNvSpPr>
            <a:spLocks noGrp="1"/>
          </p:cNvSpPr>
          <p:nvPr>
            <p:ph type="title"/>
          </p:nvPr>
        </p:nvSpPr>
        <p:spPr>
          <a:xfrm>
            <a:off x="838200" y="144061"/>
            <a:ext cx="10515600" cy="1325563"/>
          </a:xfrm>
        </p:spPr>
        <p:txBody>
          <a:bodyPr/>
          <a:lstStyle/>
          <a:p>
            <a:r>
              <a:rPr lang="en-US" dirty="0"/>
              <a:t>Hardware: Interrupt Handling</a:t>
            </a:r>
          </a:p>
        </p:txBody>
      </p:sp>
      <p:cxnSp>
        <p:nvCxnSpPr>
          <p:cNvPr id="12" name="Elbow Connector 11">
            <a:extLst>
              <a:ext uri="{FF2B5EF4-FFF2-40B4-BE49-F238E27FC236}">
                <a16:creationId xmlns:a16="http://schemas.microsoft.com/office/drawing/2014/main" id="{B3C057F2-71A2-5645-A69D-97804AD64FC3}"/>
              </a:ext>
            </a:extLst>
          </p:cNvPr>
          <p:cNvCxnSpPr>
            <a:cxnSpLocks/>
          </p:cNvCxnSpPr>
          <p:nvPr/>
        </p:nvCxnSpPr>
        <p:spPr>
          <a:xfrm>
            <a:off x="2471893" y="2381465"/>
            <a:ext cx="1310193" cy="1290456"/>
          </a:xfrm>
          <a:prstGeom prst="bentConnector3">
            <a:avLst>
              <a:gd name="adj1" fmla="val 67640"/>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D75A2227-610F-F740-988D-3AC1EC183D3C}"/>
              </a:ext>
            </a:extLst>
          </p:cNvPr>
          <p:cNvGraphicFramePr>
            <a:graphicFrameLocks noGrp="1"/>
          </p:cNvGraphicFramePr>
          <p:nvPr>
            <p:extLst/>
          </p:nvPr>
        </p:nvGraphicFramePr>
        <p:xfrm>
          <a:off x="1135463" y="1267073"/>
          <a:ext cx="1899138" cy="1782376"/>
        </p:xfrm>
        <a:graphic>
          <a:graphicData uri="http://schemas.openxmlformats.org/drawingml/2006/table">
            <a:tbl>
              <a:tblPr firstRow="1" bandRow="1">
                <a:tableStyleId>{5C22544A-7EE6-4342-B048-85BDC9FD1C3A}</a:tableStyleId>
              </a:tblPr>
              <a:tblGrid>
                <a:gridCol w="1899138">
                  <a:extLst>
                    <a:ext uri="{9D8B030D-6E8A-4147-A177-3AD203B41FA5}">
                      <a16:colId xmlns:a16="http://schemas.microsoft.com/office/drawing/2014/main" val="1261559162"/>
                    </a:ext>
                  </a:extLst>
                </a:gridCol>
              </a:tblGrid>
              <a:tr h="445594">
                <a:tc>
                  <a:txBody>
                    <a:bodyPr/>
                    <a:lstStyle/>
                    <a:p>
                      <a:pPr algn="ctr"/>
                      <a:r>
                        <a:rPr lang="en-US" u="sng" dirty="0"/>
                        <a:t>IDT</a:t>
                      </a:r>
                    </a:p>
                  </a:txBody>
                  <a:tcPr/>
                </a:tc>
                <a:extLst>
                  <a:ext uri="{0D108BD9-81ED-4DB2-BD59-A6C34878D82A}">
                    <a16:rowId xmlns:a16="http://schemas.microsoft.com/office/drawing/2014/main" val="2888142747"/>
                  </a:ext>
                </a:extLst>
              </a:tr>
              <a:tr h="445594">
                <a:tc>
                  <a:txBody>
                    <a:bodyPr/>
                    <a:lstStyle/>
                    <a:p>
                      <a:endParaRPr lang="en-US" dirty="0"/>
                    </a:p>
                  </a:txBody>
                  <a:tcPr/>
                </a:tc>
                <a:extLst>
                  <a:ext uri="{0D108BD9-81ED-4DB2-BD59-A6C34878D82A}">
                    <a16:rowId xmlns:a16="http://schemas.microsoft.com/office/drawing/2014/main" val="3602518606"/>
                  </a:ext>
                </a:extLst>
              </a:tr>
              <a:tr h="445594">
                <a:tc>
                  <a:txBody>
                    <a:bodyPr/>
                    <a:lstStyle/>
                    <a:p>
                      <a:pPr algn="ctr"/>
                      <a:r>
                        <a:rPr lang="en-US" dirty="0" err="1"/>
                        <a:t>Tsyscall</a:t>
                      </a:r>
                      <a:r>
                        <a:rPr lang="en-US" dirty="0"/>
                        <a:t> (DPL = ?)</a:t>
                      </a:r>
                    </a:p>
                  </a:txBody>
                  <a:tcPr/>
                </a:tc>
                <a:extLst>
                  <a:ext uri="{0D108BD9-81ED-4DB2-BD59-A6C34878D82A}">
                    <a16:rowId xmlns:a16="http://schemas.microsoft.com/office/drawing/2014/main" val="864443765"/>
                  </a:ext>
                </a:extLst>
              </a:tr>
              <a:tr h="445594">
                <a:tc>
                  <a:txBody>
                    <a:bodyPr/>
                    <a:lstStyle/>
                    <a:p>
                      <a:endParaRPr lang="en-US" dirty="0"/>
                    </a:p>
                  </a:txBody>
                  <a:tcPr/>
                </a:tc>
                <a:extLst>
                  <a:ext uri="{0D108BD9-81ED-4DB2-BD59-A6C34878D82A}">
                    <a16:rowId xmlns:a16="http://schemas.microsoft.com/office/drawing/2014/main" val="2534486087"/>
                  </a:ext>
                </a:extLst>
              </a:tr>
            </a:tbl>
          </a:graphicData>
        </a:graphic>
      </p:graphicFrame>
      <p:graphicFrame>
        <p:nvGraphicFramePr>
          <p:cNvPr id="20" name="Table 19">
            <a:extLst>
              <a:ext uri="{FF2B5EF4-FFF2-40B4-BE49-F238E27FC236}">
                <a16:creationId xmlns:a16="http://schemas.microsoft.com/office/drawing/2014/main" id="{D792D8B6-4CA1-294D-8815-AA55D69F25C8}"/>
              </a:ext>
            </a:extLst>
          </p:cNvPr>
          <p:cNvGraphicFramePr>
            <a:graphicFrameLocks noGrp="1"/>
          </p:cNvGraphicFramePr>
          <p:nvPr>
            <p:extLst/>
          </p:nvPr>
        </p:nvGraphicFramePr>
        <p:xfrm>
          <a:off x="9275450" y="1267073"/>
          <a:ext cx="1866336" cy="1961972"/>
        </p:xfrm>
        <a:graphic>
          <a:graphicData uri="http://schemas.openxmlformats.org/drawingml/2006/table">
            <a:tbl>
              <a:tblPr firstRow="1" bandRow="1">
                <a:tableStyleId>{00A15C55-8517-42AA-B614-E9B94910E393}</a:tableStyleId>
              </a:tblPr>
              <a:tblGrid>
                <a:gridCol w="1866336">
                  <a:extLst>
                    <a:ext uri="{9D8B030D-6E8A-4147-A177-3AD203B41FA5}">
                      <a16:colId xmlns:a16="http://schemas.microsoft.com/office/drawing/2014/main" val="1996434906"/>
                    </a:ext>
                  </a:extLst>
                </a:gridCol>
              </a:tblGrid>
              <a:tr h="523786">
                <a:tc>
                  <a:txBody>
                    <a:bodyPr/>
                    <a:lstStyle/>
                    <a:p>
                      <a:pPr algn="ctr"/>
                      <a:r>
                        <a:rPr lang="en-US" b="1" u="sng" dirty="0">
                          <a:solidFill>
                            <a:schemeClr val="tx1"/>
                          </a:solidFill>
                        </a:rPr>
                        <a:t>Kernel Code</a:t>
                      </a:r>
                    </a:p>
                  </a:txBody>
                  <a:tcPr/>
                </a:tc>
                <a:extLst>
                  <a:ext uri="{0D108BD9-81ED-4DB2-BD59-A6C34878D82A}">
                    <a16:rowId xmlns:a16="http://schemas.microsoft.com/office/drawing/2014/main" val="983486928"/>
                  </a:ext>
                </a:extLst>
              </a:tr>
              <a:tr h="523786">
                <a:tc>
                  <a:txBody>
                    <a:bodyPr/>
                    <a:lstStyle/>
                    <a:p>
                      <a:pPr algn="ctr"/>
                      <a:r>
                        <a:rPr lang="en-US" dirty="0"/>
                        <a:t>…</a:t>
                      </a:r>
                    </a:p>
                  </a:txBody>
                  <a:tcPr/>
                </a:tc>
                <a:extLst>
                  <a:ext uri="{0D108BD9-81ED-4DB2-BD59-A6C34878D82A}">
                    <a16:rowId xmlns:a16="http://schemas.microsoft.com/office/drawing/2014/main" val="790110612"/>
                  </a:ext>
                </a:extLst>
              </a:tr>
              <a:tr h="523786">
                <a:tc>
                  <a:txBody>
                    <a:bodyPr/>
                    <a:lstStyle/>
                    <a:p>
                      <a:r>
                        <a:rPr lang="en-US" u="sng" dirty="0" err="1"/>
                        <a:t>Syscall</a:t>
                      </a:r>
                      <a:r>
                        <a:rPr lang="en-US" u="sng" dirty="0"/>
                        <a:t> Handler:</a:t>
                      </a:r>
                      <a:br>
                        <a:rPr lang="en-US" dirty="0"/>
                      </a:br>
                      <a:r>
                        <a:rPr lang="en-US" dirty="0"/>
                        <a:t>// Do stuff</a:t>
                      </a:r>
                    </a:p>
                    <a:p>
                      <a:r>
                        <a:rPr lang="en-US" dirty="0"/>
                        <a:t>trap()</a:t>
                      </a:r>
                    </a:p>
                  </a:txBody>
                  <a:tcPr/>
                </a:tc>
                <a:extLst>
                  <a:ext uri="{0D108BD9-81ED-4DB2-BD59-A6C34878D82A}">
                    <a16:rowId xmlns:a16="http://schemas.microsoft.com/office/drawing/2014/main" val="1899078590"/>
                  </a:ext>
                </a:extLst>
              </a:tr>
            </a:tbl>
          </a:graphicData>
        </a:graphic>
      </p:graphicFrame>
      <p:sp>
        <p:nvSpPr>
          <p:cNvPr id="21" name="Oval 20">
            <a:extLst>
              <a:ext uri="{FF2B5EF4-FFF2-40B4-BE49-F238E27FC236}">
                <a16:creationId xmlns:a16="http://schemas.microsoft.com/office/drawing/2014/main" id="{5C2A554E-BA6E-D847-AEFA-536C2F2C9768}"/>
              </a:ext>
            </a:extLst>
          </p:cNvPr>
          <p:cNvSpPr/>
          <p:nvPr/>
        </p:nvSpPr>
        <p:spPr>
          <a:xfrm>
            <a:off x="6388377" y="2067984"/>
            <a:ext cx="633047" cy="633046"/>
          </a:xfrm>
          <a:prstGeom prst="ellipse">
            <a:avLst/>
          </a:prstGeom>
          <a:solidFill>
            <a:schemeClr val="accent3">
              <a:lumMod val="60000"/>
              <a:lumOff val="4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a:t>
            </a:r>
            <a:endParaRPr lang="en-US" b="1" dirty="0">
              <a:solidFill>
                <a:schemeClr val="tx1"/>
              </a:solidFill>
            </a:endParaRPr>
          </a:p>
        </p:txBody>
      </p:sp>
      <p:cxnSp>
        <p:nvCxnSpPr>
          <p:cNvPr id="23" name="Straight Arrow Connector 22">
            <a:extLst>
              <a:ext uri="{FF2B5EF4-FFF2-40B4-BE49-F238E27FC236}">
                <a16:creationId xmlns:a16="http://schemas.microsoft.com/office/drawing/2014/main" id="{ABE5E232-2937-4E48-BE86-DF0673361262}"/>
              </a:ext>
            </a:extLst>
          </p:cNvPr>
          <p:cNvCxnSpPr>
            <a:cxnSpLocks/>
            <a:endCxn id="21" idx="2"/>
          </p:cNvCxnSpPr>
          <p:nvPr/>
        </p:nvCxnSpPr>
        <p:spPr>
          <a:xfrm>
            <a:off x="3145132" y="2381465"/>
            <a:ext cx="3243245" cy="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159A99-E83F-B941-9379-F92DB1B2DCC6}"/>
              </a:ext>
            </a:extLst>
          </p:cNvPr>
          <p:cNvCxnSpPr>
            <a:cxnSpLocks/>
            <a:stCxn id="21" idx="6"/>
          </p:cNvCxnSpPr>
          <p:nvPr/>
        </p:nvCxnSpPr>
        <p:spPr>
          <a:xfrm flipV="1">
            <a:off x="7021424" y="2381465"/>
            <a:ext cx="2254026" cy="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8522E0-8239-D042-86AE-90E55E04C194}"/>
              </a:ext>
            </a:extLst>
          </p:cNvPr>
          <p:cNvSpPr txBox="1"/>
          <p:nvPr/>
        </p:nvSpPr>
        <p:spPr>
          <a:xfrm>
            <a:off x="11121872" y="2271250"/>
            <a:ext cx="853119" cy="369332"/>
          </a:xfrm>
          <a:prstGeom prst="rect">
            <a:avLst/>
          </a:prstGeom>
          <a:noFill/>
        </p:spPr>
        <p:txBody>
          <a:bodyPr wrap="none" rtlCol="0">
            <a:spAutoFit/>
          </a:bodyPr>
          <a:lstStyle/>
          <a:p>
            <a:r>
              <a:rPr lang="en-US" dirty="0"/>
              <a:t>CPL = ?</a:t>
            </a:r>
          </a:p>
        </p:txBody>
      </p:sp>
      <p:sp>
        <p:nvSpPr>
          <p:cNvPr id="30" name="TextBox 29">
            <a:extLst>
              <a:ext uri="{FF2B5EF4-FFF2-40B4-BE49-F238E27FC236}">
                <a16:creationId xmlns:a16="http://schemas.microsoft.com/office/drawing/2014/main" id="{D20749A6-6295-594F-81DC-7184AB2C0029}"/>
              </a:ext>
            </a:extLst>
          </p:cNvPr>
          <p:cNvSpPr txBox="1"/>
          <p:nvPr/>
        </p:nvSpPr>
        <p:spPr>
          <a:xfrm>
            <a:off x="4424559" y="2063393"/>
            <a:ext cx="753668" cy="369332"/>
          </a:xfrm>
          <a:prstGeom prst="rect">
            <a:avLst/>
          </a:prstGeom>
          <a:noFill/>
        </p:spPr>
        <p:txBody>
          <a:bodyPr wrap="none" rtlCol="0">
            <a:spAutoFit/>
          </a:bodyPr>
          <a:lstStyle/>
          <a:p>
            <a:r>
              <a:rPr lang="en-US" dirty="0"/>
              <a:t>Offset</a:t>
            </a:r>
          </a:p>
        </p:txBody>
      </p:sp>
      <p:cxnSp>
        <p:nvCxnSpPr>
          <p:cNvPr id="32" name="Elbow Connector 31">
            <a:extLst>
              <a:ext uri="{FF2B5EF4-FFF2-40B4-BE49-F238E27FC236}">
                <a16:creationId xmlns:a16="http://schemas.microsoft.com/office/drawing/2014/main" id="{0C9596F6-DAA1-0445-AE1D-478F5E28460F}"/>
              </a:ext>
            </a:extLst>
          </p:cNvPr>
          <p:cNvCxnSpPr>
            <a:cxnSpLocks/>
            <a:endCxn id="21" idx="4"/>
          </p:cNvCxnSpPr>
          <p:nvPr/>
        </p:nvCxnSpPr>
        <p:spPr>
          <a:xfrm rot="5400000" flipH="1" flipV="1">
            <a:off x="5789019" y="2832164"/>
            <a:ext cx="1047015" cy="784749"/>
          </a:xfrm>
          <a:prstGeom prst="bentConnector3">
            <a:avLst>
              <a:gd name="adj1" fmla="val 9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DB395BE-C343-794B-ABD3-0E37CC477A66}"/>
              </a:ext>
            </a:extLst>
          </p:cNvPr>
          <p:cNvSpPr txBox="1"/>
          <p:nvPr/>
        </p:nvSpPr>
        <p:spPr>
          <a:xfrm>
            <a:off x="7765960" y="1925372"/>
            <a:ext cx="764953" cy="369332"/>
          </a:xfrm>
          <a:prstGeom prst="rect">
            <a:avLst/>
          </a:prstGeom>
          <a:solidFill>
            <a:schemeClr val="bg2">
              <a:lumMod val="90000"/>
            </a:schemeClr>
          </a:solidFill>
          <a:ln>
            <a:solidFill>
              <a:schemeClr val="bg2">
                <a:lumMod val="75000"/>
              </a:schemeClr>
            </a:solidFill>
          </a:ln>
        </p:spPr>
        <p:txBody>
          <a:bodyPr wrap="none" rtlCol="0">
            <a:spAutoFit/>
          </a:bodyPr>
          <a:lstStyle/>
          <a:p>
            <a:r>
              <a:rPr lang="en-US" dirty="0"/>
              <a:t>CS:EIP</a:t>
            </a:r>
          </a:p>
        </p:txBody>
      </p:sp>
      <p:sp>
        <p:nvSpPr>
          <p:cNvPr id="38" name="TextBox 37">
            <a:extLst>
              <a:ext uri="{FF2B5EF4-FFF2-40B4-BE49-F238E27FC236}">
                <a16:creationId xmlns:a16="http://schemas.microsoft.com/office/drawing/2014/main" id="{FA608D54-C927-7F43-999A-014497106B09}"/>
              </a:ext>
            </a:extLst>
          </p:cNvPr>
          <p:cNvSpPr txBox="1"/>
          <p:nvPr/>
        </p:nvSpPr>
        <p:spPr>
          <a:xfrm>
            <a:off x="2645117" y="3186388"/>
            <a:ext cx="697370" cy="369332"/>
          </a:xfrm>
          <a:prstGeom prst="rect">
            <a:avLst/>
          </a:prstGeom>
          <a:noFill/>
        </p:spPr>
        <p:txBody>
          <a:bodyPr wrap="none" rtlCol="0">
            <a:spAutoFit/>
          </a:bodyPr>
          <a:lstStyle/>
          <a:p>
            <a:r>
              <a:rPr lang="en-US" dirty="0"/>
              <a:t>Index</a:t>
            </a:r>
          </a:p>
        </p:txBody>
      </p:sp>
      <p:graphicFrame>
        <p:nvGraphicFramePr>
          <p:cNvPr id="39" name="Table 38">
            <a:extLst>
              <a:ext uri="{FF2B5EF4-FFF2-40B4-BE49-F238E27FC236}">
                <a16:creationId xmlns:a16="http://schemas.microsoft.com/office/drawing/2014/main" id="{3C6EBF8E-EFBF-A140-A963-E7F242323627}"/>
              </a:ext>
            </a:extLst>
          </p:cNvPr>
          <p:cNvGraphicFramePr>
            <a:graphicFrameLocks noGrp="1"/>
          </p:cNvGraphicFramePr>
          <p:nvPr>
            <p:extLst/>
          </p:nvPr>
        </p:nvGraphicFramePr>
        <p:xfrm>
          <a:off x="9275450" y="3713504"/>
          <a:ext cx="1846422" cy="1571358"/>
        </p:xfrm>
        <a:graphic>
          <a:graphicData uri="http://schemas.openxmlformats.org/drawingml/2006/table">
            <a:tbl>
              <a:tblPr firstRow="1" bandRow="1">
                <a:tableStyleId>{00A15C55-8517-42AA-B614-E9B94910E393}</a:tableStyleId>
              </a:tblPr>
              <a:tblGrid>
                <a:gridCol w="1846422">
                  <a:extLst>
                    <a:ext uri="{9D8B030D-6E8A-4147-A177-3AD203B41FA5}">
                      <a16:colId xmlns:a16="http://schemas.microsoft.com/office/drawing/2014/main" val="1996434906"/>
                    </a:ext>
                  </a:extLst>
                </a:gridCol>
              </a:tblGrid>
              <a:tr h="523786">
                <a:tc>
                  <a:txBody>
                    <a:bodyPr/>
                    <a:lstStyle/>
                    <a:p>
                      <a:pPr algn="ctr"/>
                      <a:r>
                        <a:rPr lang="en-US" b="1" u="sng" dirty="0">
                          <a:solidFill>
                            <a:schemeClr val="tx1"/>
                          </a:solidFill>
                        </a:rPr>
                        <a:t>Kernel Stack</a:t>
                      </a:r>
                    </a:p>
                  </a:txBody>
                  <a:tcPr/>
                </a:tc>
                <a:extLst>
                  <a:ext uri="{0D108BD9-81ED-4DB2-BD59-A6C34878D82A}">
                    <a16:rowId xmlns:a16="http://schemas.microsoft.com/office/drawing/2014/main" val="983486928"/>
                  </a:ext>
                </a:extLst>
              </a:tr>
              <a:tr h="523786">
                <a:tc>
                  <a:txBody>
                    <a:bodyPr/>
                    <a:lstStyle/>
                    <a:p>
                      <a:pPr algn="ctr"/>
                      <a:r>
                        <a:rPr lang="en-US" dirty="0"/>
                        <a:t>…</a:t>
                      </a:r>
                    </a:p>
                  </a:txBody>
                  <a:tcPr/>
                </a:tc>
                <a:extLst>
                  <a:ext uri="{0D108BD9-81ED-4DB2-BD59-A6C34878D82A}">
                    <a16:rowId xmlns:a16="http://schemas.microsoft.com/office/drawing/2014/main" val="790110612"/>
                  </a:ext>
                </a:extLst>
              </a:tr>
              <a:tr h="523786">
                <a:tc>
                  <a:txBody>
                    <a:bodyPr/>
                    <a:lstStyle/>
                    <a:p>
                      <a:pPr algn="ctr"/>
                      <a:r>
                        <a:rPr lang="en-US" sz="1800" dirty="0"/>
                        <a:t>P1 Stack</a:t>
                      </a:r>
                    </a:p>
                  </a:txBody>
                  <a:tcPr/>
                </a:tc>
                <a:extLst>
                  <a:ext uri="{0D108BD9-81ED-4DB2-BD59-A6C34878D82A}">
                    <a16:rowId xmlns:a16="http://schemas.microsoft.com/office/drawing/2014/main" val="1899078590"/>
                  </a:ext>
                </a:extLst>
              </a:tr>
            </a:tbl>
          </a:graphicData>
        </a:graphic>
      </p:graphicFrame>
      <p:sp>
        <p:nvSpPr>
          <p:cNvPr id="41" name="TextBox 40">
            <a:extLst>
              <a:ext uri="{FF2B5EF4-FFF2-40B4-BE49-F238E27FC236}">
                <a16:creationId xmlns:a16="http://schemas.microsoft.com/office/drawing/2014/main" id="{44D688F3-60EC-094B-9D80-36DA713DDB05}"/>
              </a:ext>
            </a:extLst>
          </p:cNvPr>
          <p:cNvSpPr txBox="1"/>
          <p:nvPr/>
        </p:nvSpPr>
        <p:spPr>
          <a:xfrm>
            <a:off x="1389104" y="5329549"/>
            <a:ext cx="1391856" cy="369332"/>
          </a:xfrm>
          <a:prstGeom prst="rect">
            <a:avLst/>
          </a:prstGeom>
          <a:solidFill>
            <a:schemeClr val="bg2">
              <a:lumMod val="90000"/>
            </a:schemeClr>
          </a:solidFill>
          <a:ln>
            <a:solidFill>
              <a:schemeClr val="bg2">
                <a:lumMod val="75000"/>
              </a:schemeClr>
            </a:solidFill>
          </a:ln>
        </p:spPr>
        <p:txBody>
          <a:bodyPr wrap="none" rtlCol="0">
            <a:spAutoFit/>
          </a:bodyPr>
          <a:lstStyle/>
          <a:p>
            <a:r>
              <a:rPr lang="en-US" dirty="0"/>
              <a:t>Task Register</a:t>
            </a:r>
          </a:p>
        </p:txBody>
      </p:sp>
      <p:cxnSp>
        <p:nvCxnSpPr>
          <p:cNvPr id="43" name="Straight Arrow Connector 42">
            <a:extLst>
              <a:ext uri="{FF2B5EF4-FFF2-40B4-BE49-F238E27FC236}">
                <a16:creationId xmlns:a16="http://schemas.microsoft.com/office/drawing/2014/main" id="{0DEBD758-0C05-324D-99AE-6F5C4D131AFD}"/>
              </a:ext>
            </a:extLst>
          </p:cNvPr>
          <p:cNvCxnSpPr>
            <a:stCxn id="41" idx="3"/>
          </p:cNvCxnSpPr>
          <p:nvPr/>
        </p:nvCxnSpPr>
        <p:spPr>
          <a:xfrm>
            <a:off x="2780960" y="5514215"/>
            <a:ext cx="10011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A2913C5-13F5-D148-8973-3558CA801CE7}"/>
              </a:ext>
            </a:extLst>
          </p:cNvPr>
          <p:cNvCxnSpPr/>
          <p:nvPr/>
        </p:nvCxnSpPr>
        <p:spPr>
          <a:xfrm>
            <a:off x="5920152" y="5514215"/>
            <a:ext cx="3923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506AB75C-0705-804F-B661-636FCF587940}"/>
              </a:ext>
            </a:extLst>
          </p:cNvPr>
          <p:cNvCxnSpPr>
            <a:cxnSpLocks/>
          </p:cNvCxnSpPr>
          <p:nvPr/>
        </p:nvCxnSpPr>
        <p:spPr>
          <a:xfrm flipV="1">
            <a:off x="7556356" y="4783013"/>
            <a:ext cx="1719094" cy="1607736"/>
          </a:xfrm>
          <a:prstGeom prst="bentConnector3">
            <a:avLst>
              <a:gd name="adj1" fmla="val 68704"/>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Table 43">
            <a:extLst>
              <a:ext uri="{FF2B5EF4-FFF2-40B4-BE49-F238E27FC236}">
                <a16:creationId xmlns:a16="http://schemas.microsoft.com/office/drawing/2014/main" id="{C9BF2BC0-BB22-A34E-B024-E848F937BFD0}"/>
              </a:ext>
            </a:extLst>
          </p:cNvPr>
          <p:cNvGraphicFramePr>
            <a:graphicFrameLocks noGrp="1"/>
          </p:cNvGraphicFramePr>
          <p:nvPr>
            <p:extLst/>
          </p:nvPr>
        </p:nvGraphicFramePr>
        <p:xfrm>
          <a:off x="6312526" y="5329549"/>
          <a:ext cx="1899137" cy="1287408"/>
        </p:xfrm>
        <a:graphic>
          <a:graphicData uri="http://schemas.openxmlformats.org/drawingml/2006/table">
            <a:tbl>
              <a:tblPr firstRow="1" bandRow="1">
                <a:tableStyleId>{7DF18680-E054-41AD-8BC1-D1AEF772440D}</a:tableStyleId>
              </a:tblPr>
              <a:tblGrid>
                <a:gridCol w="1899137">
                  <a:extLst>
                    <a:ext uri="{9D8B030D-6E8A-4147-A177-3AD203B41FA5}">
                      <a16:colId xmlns:a16="http://schemas.microsoft.com/office/drawing/2014/main" val="1086387570"/>
                    </a:ext>
                  </a:extLst>
                </a:gridCol>
              </a:tblGrid>
              <a:tr h="429136">
                <a:tc>
                  <a:txBody>
                    <a:bodyPr/>
                    <a:lstStyle/>
                    <a:p>
                      <a:pPr algn="ctr"/>
                      <a:r>
                        <a:rPr lang="en-US" u="sng" dirty="0"/>
                        <a:t>P1 TSS</a:t>
                      </a:r>
                    </a:p>
                  </a:txBody>
                  <a:tcPr/>
                </a:tc>
                <a:extLst>
                  <a:ext uri="{0D108BD9-81ED-4DB2-BD59-A6C34878D82A}">
                    <a16:rowId xmlns:a16="http://schemas.microsoft.com/office/drawing/2014/main" val="4171816580"/>
                  </a:ext>
                </a:extLst>
              </a:tr>
              <a:tr h="429136">
                <a:tc>
                  <a:txBody>
                    <a:bodyPr/>
                    <a:lstStyle/>
                    <a:p>
                      <a:pPr algn="ctr"/>
                      <a:r>
                        <a:rPr lang="en-US" dirty="0"/>
                        <a:t>…</a:t>
                      </a:r>
                    </a:p>
                  </a:txBody>
                  <a:tcPr/>
                </a:tc>
                <a:extLst>
                  <a:ext uri="{0D108BD9-81ED-4DB2-BD59-A6C34878D82A}">
                    <a16:rowId xmlns:a16="http://schemas.microsoft.com/office/drawing/2014/main" val="2948614419"/>
                  </a:ext>
                </a:extLst>
              </a:tr>
              <a:tr h="429136">
                <a:tc>
                  <a:txBody>
                    <a:bodyPr/>
                    <a:lstStyle/>
                    <a:p>
                      <a:pPr algn="ctr"/>
                      <a:r>
                        <a:rPr lang="en-US" dirty="0"/>
                        <a:t>SS0:ESP0</a:t>
                      </a:r>
                    </a:p>
                  </a:txBody>
                  <a:tcPr/>
                </a:tc>
                <a:extLst>
                  <a:ext uri="{0D108BD9-81ED-4DB2-BD59-A6C34878D82A}">
                    <a16:rowId xmlns:a16="http://schemas.microsoft.com/office/drawing/2014/main" val="1106263942"/>
                  </a:ext>
                </a:extLst>
              </a:tr>
            </a:tbl>
          </a:graphicData>
        </a:graphic>
      </p:graphicFrame>
      <p:sp>
        <p:nvSpPr>
          <p:cNvPr id="57" name="TextBox 56">
            <a:extLst>
              <a:ext uri="{FF2B5EF4-FFF2-40B4-BE49-F238E27FC236}">
                <a16:creationId xmlns:a16="http://schemas.microsoft.com/office/drawing/2014/main" id="{829D4C68-14DC-6043-A058-8DEDA5058C2C}"/>
              </a:ext>
            </a:extLst>
          </p:cNvPr>
          <p:cNvSpPr txBox="1"/>
          <p:nvPr/>
        </p:nvSpPr>
        <p:spPr>
          <a:xfrm>
            <a:off x="8223346" y="4314517"/>
            <a:ext cx="793166" cy="369332"/>
          </a:xfrm>
          <a:prstGeom prst="rect">
            <a:avLst/>
          </a:prstGeom>
          <a:solidFill>
            <a:schemeClr val="bg2">
              <a:lumMod val="90000"/>
            </a:schemeClr>
          </a:solidFill>
          <a:ln>
            <a:solidFill>
              <a:schemeClr val="bg2">
                <a:lumMod val="75000"/>
              </a:schemeClr>
            </a:solidFill>
          </a:ln>
        </p:spPr>
        <p:txBody>
          <a:bodyPr wrap="none" rtlCol="0">
            <a:spAutoFit/>
          </a:bodyPr>
          <a:lstStyle/>
          <a:p>
            <a:r>
              <a:rPr lang="en-US" dirty="0"/>
              <a:t>SS:ESP</a:t>
            </a:r>
          </a:p>
        </p:txBody>
      </p:sp>
      <p:cxnSp>
        <p:nvCxnSpPr>
          <p:cNvPr id="59" name="Elbow Connector 58">
            <a:extLst>
              <a:ext uri="{FF2B5EF4-FFF2-40B4-BE49-F238E27FC236}">
                <a16:creationId xmlns:a16="http://schemas.microsoft.com/office/drawing/2014/main" id="{F9BA61C1-7EE2-564D-AE29-44E537F70EF6}"/>
              </a:ext>
            </a:extLst>
          </p:cNvPr>
          <p:cNvCxnSpPr>
            <a:cxnSpLocks/>
          </p:cNvCxnSpPr>
          <p:nvPr/>
        </p:nvCxnSpPr>
        <p:spPr>
          <a:xfrm>
            <a:off x="625471" y="1925372"/>
            <a:ext cx="509992" cy="459130"/>
          </a:xfrm>
          <a:prstGeom prst="bentConnector3">
            <a:avLst>
              <a:gd name="adj1" fmla="val 468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5F2A1F4-A244-974B-A4CA-680B2D355A52}"/>
              </a:ext>
            </a:extLst>
          </p:cNvPr>
          <p:cNvSpPr txBox="1"/>
          <p:nvPr/>
        </p:nvSpPr>
        <p:spPr>
          <a:xfrm>
            <a:off x="140677" y="1251074"/>
            <a:ext cx="1085554" cy="646331"/>
          </a:xfrm>
          <a:prstGeom prst="rect">
            <a:avLst/>
          </a:prstGeom>
          <a:noFill/>
        </p:spPr>
        <p:txBody>
          <a:bodyPr wrap="none" rtlCol="0">
            <a:spAutoFit/>
          </a:bodyPr>
          <a:lstStyle/>
          <a:p>
            <a:pPr algn="ctr"/>
            <a:r>
              <a:rPr lang="en-US" dirty="0"/>
              <a:t>P1 issues </a:t>
            </a:r>
          </a:p>
          <a:p>
            <a:pPr algn="ctr"/>
            <a:r>
              <a:rPr lang="en-US" dirty="0" err="1"/>
              <a:t>syscall</a:t>
            </a:r>
            <a:endParaRPr lang="en-US" dirty="0"/>
          </a:p>
        </p:txBody>
      </p:sp>
    </p:spTree>
    <p:extLst>
      <p:ext uri="{BB962C8B-B14F-4D97-AF65-F5344CB8AC3E}">
        <p14:creationId xmlns:p14="http://schemas.microsoft.com/office/powerpoint/2010/main" val="121077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328">
            <a:extLst>
              <a:ext uri="{FF2B5EF4-FFF2-40B4-BE49-F238E27FC236}">
                <a16:creationId xmlns:a16="http://schemas.microsoft.com/office/drawing/2014/main" id="{3761253A-30E5-7B49-978A-D7AC99CE491E}"/>
              </a:ext>
            </a:extLst>
          </p:cNvPr>
          <p:cNvGrpSpPr/>
          <p:nvPr/>
        </p:nvGrpSpPr>
        <p:grpSpPr>
          <a:xfrm>
            <a:off x="311499" y="400256"/>
            <a:ext cx="10902461" cy="6338803"/>
            <a:chOff x="311499" y="239488"/>
            <a:chExt cx="10902461" cy="6338803"/>
          </a:xfrm>
        </p:grpSpPr>
        <p:sp>
          <p:nvSpPr>
            <p:cNvPr id="2" name="Rounded Rectangle 1">
              <a:extLst>
                <a:ext uri="{FF2B5EF4-FFF2-40B4-BE49-F238E27FC236}">
                  <a16:creationId xmlns:a16="http://schemas.microsoft.com/office/drawing/2014/main" id="{C6FD30DD-99BE-B94A-AA73-3FCBC0B8232B}"/>
                </a:ext>
              </a:extLst>
            </p:cNvPr>
            <p:cNvSpPr/>
            <p:nvPr/>
          </p:nvSpPr>
          <p:spPr>
            <a:xfrm>
              <a:off x="3456632"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1</a:t>
              </a:r>
            </a:p>
          </p:txBody>
        </p:sp>
        <p:grpSp>
          <p:nvGrpSpPr>
            <p:cNvPr id="46" name="Group 45">
              <a:extLst>
                <a:ext uri="{FF2B5EF4-FFF2-40B4-BE49-F238E27FC236}">
                  <a16:creationId xmlns:a16="http://schemas.microsoft.com/office/drawing/2014/main" id="{2D2E7708-D3ED-4142-A88A-523D80EB4A1F}"/>
                </a:ext>
              </a:extLst>
            </p:cNvPr>
            <p:cNvGrpSpPr/>
            <p:nvPr/>
          </p:nvGrpSpPr>
          <p:grpSpPr>
            <a:xfrm>
              <a:off x="2522976" y="908709"/>
              <a:ext cx="3907969" cy="684770"/>
              <a:chOff x="2737757" y="1500742"/>
              <a:chExt cx="5668188" cy="684770"/>
            </a:xfrm>
          </p:grpSpPr>
          <p:sp>
            <p:nvSpPr>
              <p:cNvPr id="40" name="Rounded Rectangle 39">
                <a:extLst>
                  <a:ext uri="{FF2B5EF4-FFF2-40B4-BE49-F238E27FC236}">
                    <a16:creationId xmlns:a16="http://schemas.microsoft.com/office/drawing/2014/main" id="{05E200C0-7874-4044-B57B-E8BAAA6E4AEA}"/>
                  </a:ext>
                </a:extLst>
              </p:cNvPr>
              <p:cNvSpPr/>
              <p:nvPr/>
            </p:nvSpPr>
            <p:spPr>
              <a:xfrm>
                <a:off x="2737757" y="1500742"/>
                <a:ext cx="5668188" cy="68477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DCF01BD5-6300-C34B-90C3-08BF51924847}"/>
                  </a:ext>
                </a:extLst>
              </p:cNvPr>
              <p:cNvSpPr/>
              <p:nvPr/>
            </p:nvSpPr>
            <p:spPr>
              <a:xfrm>
                <a:off x="3456633"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sys_puts</a:t>
                </a:r>
                <a:endParaRPr lang="en-US" sz="1400" dirty="0">
                  <a:solidFill>
                    <a:schemeClr val="tx1"/>
                  </a:solidFill>
                </a:endParaRPr>
              </a:p>
            </p:txBody>
          </p:sp>
          <p:sp>
            <p:nvSpPr>
              <p:cNvPr id="6" name="Rounded Rectangle 5">
                <a:extLst>
                  <a:ext uri="{FF2B5EF4-FFF2-40B4-BE49-F238E27FC236}">
                    <a16:creationId xmlns:a16="http://schemas.microsoft.com/office/drawing/2014/main" id="{297F42C1-D416-8144-A96D-55719FEAF495}"/>
                  </a:ext>
                </a:extLst>
              </p:cNvPr>
              <p:cNvSpPr/>
              <p:nvPr/>
            </p:nvSpPr>
            <p:spPr>
              <a:xfrm>
                <a:off x="5086141"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sys_spawn</a:t>
                </a:r>
                <a:endParaRPr lang="en-US" sz="1400" dirty="0">
                  <a:solidFill>
                    <a:schemeClr val="tx1"/>
                  </a:solidFill>
                </a:endParaRPr>
              </a:p>
            </p:txBody>
          </p:sp>
          <p:sp>
            <p:nvSpPr>
              <p:cNvPr id="7" name="Rounded Rectangle 6">
                <a:extLst>
                  <a:ext uri="{FF2B5EF4-FFF2-40B4-BE49-F238E27FC236}">
                    <a16:creationId xmlns:a16="http://schemas.microsoft.com/office/drawing/2014/main" id="{BFA22B94-D6D7-EA4C-93F7-2D4253266871}"/>
                  </a:ext>
                </a:extLst>
              </p:cNvPr>
              <p:cNvSpPr/>
              <p:nvPr/>
            </p:nvSpPr>
            <p:spPr>
              <a:xfrm>
                <a:off x="6715649" y="1740039"/>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sys_yield</a:t>
                </a:r>
                <a:endParaRPr lang="en-US" sz="1400" dirty="0">
                  <a:solidFill>
                    <a:schemeClr val="tx1"/>
                  </a:solidFill>
                </a:endParaRPr>
              </a:p>
            </p:txBody>
          </p:sp>
        </p:grpSp>
        <p:sp>
          <p:nvSpPr>
            <p:cNvPr id="8" name="Rounded Rectangle 7">
              <a:extLst>
                <a:ext uri="{FF2B5EF4-FFF2-40B4-BE49-F238E27FC236}">
                  <a16:creationId xmlns:a16="http://schemas.microsoft.com/office/drawing/2014/main" id="{69F60E53-9A2A-0147-8C4C-1B263333624E}"/>
                </a:ext>
              </a:extLst>
            </p:cNvPr>
            <p:cNvSpPr/>
            <p:nvPr/>
          </p:nvSpPr>
          <p:spPr>
            <a:xfrm>
              <a:off x="5086141"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2</a:t>
              </a:r>
            </a:p>
          </p:txBody>
        </p:sp>
        <p:sp>
          <p:nvSpPr>
            <p:cNvPr id="19" name="Rectangle 18">
              <a:extLst>
                <a:ext uri="{FF2B5EF4-FFF2-40B4-BE49-F238E27FC236}">
                  <a16:creationId xmlns:a16="http://schemas.microsoft.com/office/drawing/2014/main" id="{B5F280D5-7BB9-7E41-A3CB-1AA844460A10}"/>
                </a:ext>
              </a:extLst>
            </p:cNvPr>
            <p:cNvSpPr/>
            <p:nvPr/>
          </p:nvSpPr>
          <p:spPr>
            <a:xfrm>
              <a:off x="2825261" y="1840515"/>
              <a:ext cx="5968721" cy="723482"/>
            </a:xfrm>
            <a:prstGeom prst="rect">
              <a:avLst/>
            </a:prstGeom>
            <a:solidFill>
              <a:schemeClr val="bg2">
                <a:lumMod val="75000"/>
              </a:schemeClr>
            </a:solid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Elbow Connector 20">
              <a:extLst>
                <a:ext uri="{FF2B5EF4-FFF2-40B4-BE49-F238E27FC236}">
                  <a16:creationId xmlns:a16="http://schemas.microsoft.com/office/drawing/2014/main" id="{1B283EA2-ED0E-8E47-A24C-3F93AA92F9EA}"/>
                </a:ext>
              </a:extLst>
            </p:cNvPr>
            <p:cNvCxnSpPr>
              <a:cxnSpLocks/>
              <a:stCxn id="3" idx="2"/>
              <a:endCxn id="280" idx="0"/>
            </p:cNvCxnSpPr>
            <p:nvPr/>
          </p:nvCxnSpPr>
          <p:spPr>
            <a:xfrm rot="16200000" flipH="1">
              <a:off x="4363154" y="573570"/>
              <a:ext cx="600734" cy="229220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B86FE81-E54C-C444-ADEE-212C2490EA79}"/>
                </a:ext>
              </a:extLst>
            </p:cNvPr>
            <p:cNvCxnSpPr>
              <a:cxnSpLocks/>
              <a:stCxn id="6" idx="2"/>
              <a:endCxn id="280" idx="0"/>
            </p:cNvCxnSpPr>
            <p:nvPr/>
          </p:nvCxnSpPr>
          <p:spPr>
            <a:xfrm rot="16200000" flipH="1">
              <a:off x="4924891" y="1135307"/>
              <a:ext cx="600734" cy="116873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749A7DBD-926C-274C-9A32-00DC443D6748}"/>
                </a:ext>
              </a:extLst>
            </p:cNvPr>
            <p:cNvCxnSpPr>
              <a:cxnSpLocks/>
              <a:stCxn id="7" idx="2"/>
              <a:endCxn id="280" idx="0"/>
            </p:cNvCxnSpPr>
            <p:nvPr/>
          </p:nvCxnSpPr>
          <p:spPr>
            <a:xfrm rot="16200000" flipH="1">
              <a:off x="5490815" y="1701231"/>
              <a:ext cx="592360" cy="45255"/>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0DAD6-F4C7-6D45-BC89-80F8494946FE}"/>
                </a:ext>
              </a:extLst>
            </p:cNvPr>
            <p:cNvCxnSpPr>
              <a:cxnSpLocks/>
              <a:stCxn id="19" idx="1"/>
            </p:cNvCxnSpPr>
            <p:nvPr/>
          </p:nvCxnSpPr>
          <p:spPr>
            <a:xfrm flipH="1">
              <a:off x="311499" y="2202256"/>
              <a:ext cx="251376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AAF2BA-1A8D-1D4A-81F7-EAEA46C47D3F}"/>
                </a:ext>
              </a:extLst>
            </p:cNvPr>
            <p:cNvCxnSpPr>
              <a:cxnSpLocks/>
              <a:endCxn id="19" idx="3"/>
            </p:cNvCxnSpPr>
            <p:nvPr/>
          </p:nvCxnSpPr>
          <p:spPr>
            <a:xfrm flipH="1">
              <a:off x="8793982" y="2202256"/>
              <a:ext cx="241997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1516E2-33EB-DE49-9A39-2BFF379F4A8F}"/>
                </a:ext>
              </a:extLst>
            </p:cNvPr>
            <p:cNvSpPr txBox="1"/>
            <p:nvPr/>
          </p:nvSpPr>
          <p:spPr>
            <a:xfrm>
              <a:off x="960099" y="1062163"/>
              <a:ext cx="1135247" cy="369332"/>
            </a:xfrm>
            <a:prstGeom prst="rect">
              <a:avLst/>
            </a:prstGeom>
            <a:noFill/>
          </p:spPr>
          <p:txBody>
            <a:bodyPr wrap="none" rtlCol="0">
              <a:spAutoFit/>
            </a:bodyPr>
            <a:lstStyle/>
            <a:p>
              <a:r>
                <a:rPr lang="en-US" b="1" dirty="0"/>
                <a:t>User Land</a:t>
              </a:r>
            </a:p>
          </p:txBody>
        </p:sp>
        <p:sp>
          <p:nvSpPr>
            <p:cNvPr id="48" name="Rounded Rectangle 47">
              <a:extLst>
                <a:ext uri="{FF2B5EF4-FFF2-40B4-BE49-F238E27FC236}">
                  <a16:creationId xmlns:a16="http://schemas.microsoft.com/office/drawing/2014/main" id="{34500118-AE14-B947-85B3-062485E5DF59}"/>
                </a:ext>
              </a:extLst>
            </p:cNvPr>
            <p:cNvSpPr/>
            <p:nvPr/>
          </p:nvSpPr>
          <p:spPr>
            <a:xfrm>
              <a:off x="2533024" y="2902340"/>
              <a:ext cx="6733231" cy="617969"/>
            </a:xfrm>
            <a:prstGeom prst="roundRect">
              <a:avLst/>
            </a:prstGeom>
            <a:solidFill>
              <a:schemeClr val="accent6">
                <a:lumMod val="60000"/>
                <a:lumOff val="40000"/>
              </a:schemeClr>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9203CA75-C07E-BD44-91A4-B650F3C355D1}"/>
                </a:ext>
              </a:extLst>
            </p:cNvPr>
            <p:cNvSpPr/>
            <p:nvPr/>
          </p:nvSpPr>
          <p:spPr>
            <a:xfrm>
              <a:off x="2753258"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Syscall</a:t>
              </a:r>
              <a:r>
                <a:rPr lang="en-US" sz="1400" dirty="0">
                  <a:solidFill>
                    <a:schemeClr val="tx1"/>
                  </a:solidFill>
                </a:rPr>
                <a:t> Handler</a:t>
              </a:r>
            </a:p>
          </p:txBody>
        </p:sp>
        <p:sp>
          <p:nvSpPr>
            <p:cNvPr id="50" name="Rounded Rectangle 49">
              <a:extLst>
                <a:ext uri="{FF2B5EF4-FFF2-40B4-BE49-F238E27FC236}">
                  <a16:creationId xmlns:a16="http://schemas.microsoft.com/office/drawing/2014/main" id="{3627EDAF-0242-D740-981E-46C82AE0C387}"/>
                </a:ext>
              </a:extLst>
            </p:cNvPr>
            <p:cNvSpPr/>
            <p:nvPr/>
          </p:nvSpPr>
          <p:spPr>
            <a:xfrm>
              <a:off x="4382766"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Divide by zero</a:t>
              </a:r>
            </a:p>
          </p:txBody>
        </p:sp>
        <p:sp>
          <p:nvSpPr>
            <p:cNvPr id="51" name="Rounded Rectangle 50">
              <a:extLst>
                <a:ext uri="{FF2B5EF4-FFF2-40B4-BE49-F238E27FC236}">
                  <a16:creationId xmlns:a16="http://schemas.microsoft.com/office/drawing/2014/main" id="{9F2238D8-C713-1F44-9A2E-D7FCA04853ED}"/>
                </a:ext>
              </a:extLst>
            </p:cNvPr>
            <p:cNvSpPr/>
            <p:nvPr/>
          </p:nvSpPr>
          <p:spPr>
            <a:xfrm>
              <a:off x="6012274" y="3084832"/>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Page fault</a:t>
              </a:r>
            </a:p>
          </p:txBody>
        </p:sp>
        <p:sp>
          <p:nvSpPr>
            <p:cNvPr id="57" name="TextBox 56">
              <a:extLst>
                <a:ext uri="{FF2B5EF4-FFF2-40B4-BE49-F238E27FC236}">
                  <a16:creationId xmlns:a16="http://schemas.microsoft.com/office/drawing/2014/main" id="{FCE855B9-DB6F-C946-A4FC-63E24FFD7EDE}"/>
                </a:ext>
              </a:extLst>
            </p:cNvPr>
            <p:cNvSpPr txBox="1"/>
            <p:nvPr/>
          </p:nvSpPr>
          <p:spPr>
            <a:xfrm>
              <a:off x="2533024" y="908710"/>
              <a:ext cx="877163" cy="261610"/>
            </a:xfrm>
            <a:prstGeom prst="rect">
              <a:avLst/>
            </a:prstGeom>
            <a:noFill/>
          </p:spPr>
          <p:txBody>
            <a:bodyPr wrap="none" rtlCol="0">
              <a:spAutoFit/>
            </a:bodyPr>
            <a:lstStyle/>
            <a:p>
              <a:r>
                <a:rPr lang="en-US" sz="1100" dirty="0"/>
                <a:t>User Library</a:t>
              </a:r>
            </a:p>
          </p:txBody>
        </p:sp>
        <p:sp>
          <p:nvSpPr>
            <p:cNvPr id="58" name="TextBox 57">
              <a:extLst>
                <a:ext uri="{FF2B5EF4-FFF2-40B4-BE49-F238E27FC236}">
                  <a16:creationId xmlns:a16="http://schemas.microsoft.com/office/drawing/2014/main" id="{3F74C709-274D-4E48-9443-10C40A699827}"/>
                </a:ext>
              </a:extLst>
            </p:cNvPr>
            <p:cNvSpPr txBox="1"/>
            <p:nvPr/>
          </p:nvSpPr>
          <p:spPr>
            <a:xfrm>
              <a:off x="9244519" y="3068209"/>
              <a:ext cx="1534972" cy="307777"/>
            </a:xfrm>
            <a:prstGeom prst="rect">
              <a:avLst/>
            </a:prstGeom>
            <a:noFill/>
          </p:spPr>
          <p:txBody>
            <a:bodyPr wrap="none" rtlCol="0">
              <a:spAutoFit/>
            </a:bodyPr>
            <a:lstStyle/>
            <a:p>
              <a:r>
                <a:rPr lang="en-US" sz="1400" dirty="0"/>
                <a:t>Interrupt Handlers</a:t>
              </a:r>
            </a:p>
          </p:txBody>
        </p:sp>
        <p:sp>
          <p:nvSpPr>
            <p:cNvPr id="59" name="TextBox 58">
              <a:extLst>
                <a:ext uri="{FF2B5EF4-FFF2-40B4-BE49-F238E27FC236}">
                  <a16:creationId xmlns:a16="http://schemas.microsoft.com/office/drawing/2014/main" id="{D2640064-0FF5-2546-A615-9F47BC334940}"/>
                </a:ext>
              </a:extLst>
            </p:cNvPr>
            <p:cNvSpPr txBox="1"/>
            <p:nvPr/>
          </p:nvSpPr>
          <p:spPr>
            <a:xfrm>
              <a:off x="960099" y="2603686"/>
              <a:ext cx="1310615" cy="369332"/>
            </a:xfrm>
            <a:prstGeom prst="rect">
              <a:avLst/>
            </a:prstGeom>
            <a:noFill/>
          </p:spPr>
          <p:txBody>
            <a:bodyPr wrap="none" rtlCol="0">
              <a:spAutoFit/>
            </a:bodyPr>
            <a:lstStyle/>
            <a:p>
              <a:r>
                <a:rPr lang="en-US" b="1" dirty="0"/>
                <a:t>Kernel Land</a:t>
              </a:r>
            </a:p>
          </p:txBody>
        </p:sp>
        <p:sp>
          <p:nvSpPr>
            <p:cNvPr id="68" name="Rounded Rectangle 67">
              <a:extLst>
                <a:ext uri="{FF2B5EF4-FFF2-40B4-BE49-F238E27FC236}">
                  <a16:creationId xmlns:a16="http://schemas.microsoft.com/office/drawing/2014/main" id="{AAE81463-157A-1440-B067-39582DF12D9A}"/>
                </a:ext>
              </a:extLst>
            </p:cNvPr>
            <p:cNvSpPr/>
            <p:nvPr/>
          </p:nvSpPr>
          <p:spPr>
            <a:xfrm>
              <a:off x="5086141" y="3737634"/>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_</a:t>
              </a:r>
              <a:r>
                <a:rPr lang="en-US" sz="1400" dirty="0" err="1">
                  <a:solidFill>
                    <a:schemeClr val="tx1"/>
                  </a:solidFill>
                </a:rPr>
                <a:t>alltraps</a:t>
              </a:r>
              <a:endParaRPr lang="en-US" sz="1400" dirty="0">
                <a:solidFill>
                  <a:schemeClr val="tx1"/>
                </a:solidFill>
              </a:endParaRPr>
            </a:p>
          </p:txBody>
        </p:sp>
        <p:sp>
          <p:nvSpPr>
            <p:cNvPr id="96" name="Rounded Rectangle 95">
              <a:extLst>
                <a:ext uri="{FF2B5EF4-FFF2-40B4-BE49-F238E27FC236}">
                  <a16:creationId xmlns:a16="http://schemas.microsoft.com/office/drawing/2014/main" id="{4454B1D6-A885-0C41-880D-F4D46B7EF6CF}"/>
                </a:ext>
              </a:extLst>
            </p:cNvPr>
            <p:cNvSpPr/>
            <p:nvPr/>
          </p:nvSpPr>
          <p:spPr>
            <a:xfrm>
              <a:off x="5086141" y="4184445"/>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trap</a:t>
              </a:r>
            </a:p>
          </p:txBody>
        </p:sp>
        <p:cxnSp>
          <p:nvCxnSpPr>
            <p:cNvPr id="98" name="Straight Arrow Connector 97">
              <a:extLst>
                <a:ext uri="{FF2B5EF4-FFF2-40B4-BE49-F238E27FC236}">
                  <a16:creationId xmlns:a16="http://schemas.microsoft.com/office/drawing/2014/main" id="{961B7A43-16FC-584B-91B5-80AEE3A568A7}"/>
                </a:ext>
              </a:extLst>
            </p:cNvPr>
            <p:cNvCxnSpPr>
              <a:stCxn id="68" idx="2"/>
              <a:endCxn id="96" idx="0"/>
            </p:cNvCxnSpPr>
            <p:nvPr/>
          </p:nvCxnSpPr>
          <p:spPr>
            <a:xfrm>
              <a:off x="5809623" y="4017307"/>
              <a:ext cx="0" cy="16713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2CEE652E-B2EC-6140-A02E-A06B2F71007D}"/>
                </a:ext>
              </a:extLst>
            </p:cNvPr>
            <p:cNvSpPr/>
            <p:nvPr/>
          </p:nvSpPr>
          <p:spPr>
            <a:xfrm>
              <a:off x="2371409"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Exceptions</a:t>
              </a:r>
            </a:p>
          </p:txBody>
        </p:sp>
        <p:sp>
          <p:nvSpPr>
            <p:cNvPr id="112" name="Rounded Rectangle 111">
              <a:extLst>
                <a:ext uri="{FF2B5EF4-FFF2-40B4-BE49-F238E27FC236}">
                  <a16:creationId xmlns:a16="http://schemas.microsoft.com/office/drawing/2014/main" id="{A3EE9CD4-4955-2F4F-BB71-78D62CF9A687}"/>
                </a:ext>
              </a:extLst>
            </p:cNvPr>
            <p:cNvSpPr/>
            <p:nvPr/>
          </p:nvSpPr>
          <p:spPr>
            <a:xfrm>
              <a:off x="4116336"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Interrupts</a:t>
              </a:r>
            </a:p>
          </p:txBody>
        </p:sp>
        <p:grpSp>
          <p:nvGrpSpPr>
            <p:cNvPr id="203" name="Group 202">
              <a:extLst>
                <a:ext uri="{FF2B5EF4-FFF2-40B4-BE49-F238E27FC236}">
                  <a16:creationId xmlns:a16="http://schemas.microsoft.com/office/drawing/2014/main" id="{08E260A6-0649-1C41-BC22-7CECF71C69B3}"/>
                </a:ext>
              </a:extLst>
            </p:cNvPr>
            <p:cNvGrpSpPr/>
            <p:nvPr/>
          </p:nvGrpSpPr>
          <p:grpSpPr>
            <a:xfrm>
              <a:off x="5925040" y="4667939"/>
              <a:ext cx="4833258" cy="957897"/>
              <a:chOff x="6641960" y="4965551"/>
              <a:chExt cx="4833258" cy="957897"/>
            </a:xfrm>
          </p:grpSpPr>
          <p:sp>
            <p:nvSpPr>
              <p:cNvPr id="113" name="Rounded Rectangle 112">
                <a:extLst>
                  <a:ext uri="{FF2B5EF4-FFF2-40B4-BE49-F238E27FC236}">
                    <a16:creationId xmlns:a16="http://schemas.microsoft.com/office/drawing/2014/main" id="{F3EF806B-4A4B-F44C-9122-0DCFB7DAFF00}"/>
                  </a:ext>
                </a:extLst>
              </p:cNvPr>
              <p:cNvSpPr/>
              <p:nvPr/>
            </p:nvSpPr>
            <p:spPr>
              <a:xfrm>
                <a:off x="6641960" y="4965551"/>
                <a:ext cx="4833258" cy="957897"/>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3" name="Rounded Rectangle 122">
                <a:extLst>
                  <a:ext uri="{FF2B5EF4-FFF2-40B4-BE49-F238E27FC236}">
                    <a16:creationId xmlns:a16="http://schemas.microsoft.com/office/drawing/2014/main" id="{9298E6B3-F95B-AB4E-B7E2-EECF37928010}"/>
                  </a:ext>
                </a:extLst>
              </p:cNvPr>
              <p:cNvSpPr/>
              <p:nvPr/>
            </p:nvSpPr>
            <p:spPr>
              <a:xfrm>
                <a:off x="6724858"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puts</a:t>
                </a:r>
              </a:p>
            </p:txBody>
          </p:sp>
          <p:sp>
            <p:nvSpPr>
              <p:cNvPr id="124" name="Rounded Rectangle 123">
                <a:extLst>
                  <a:ext uri="{FF2B5EF4-FFF2-40B4-BE49-F238E27FC236}">
                    <a16:creationId xmlns:a16="http://schemas.microsoft.com/office/drawing/2014/main" id="{FADFA812-5ADB-1943-8B5B-C9D628D2C3EF}"/>
                  </a:ext>
                </a:extLst>
              </p:cNvPr>
              <p:cNvSpPr/>
              <p:nvPr/>
            </p:nvSpPr>
            <p:spPr>
              <a:xfrm>
                <a:off x="9923584"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yield</a:t>
                </a:r>
              </a:p>
            </p:txBody>
          </p:sp>
          <p:sp>
            <p:nvSpPr>
              <p:cNvPr id="125" name="Rounded Rectangle 124">
                <a:extLst>
                  <a:ext uri="{FF2B5EF4-FFF2-40B4-BE49-F238E27FC236}">
                    <a16:creationId xmlns:a16="http://schemas.microsoft.com/office/drawing/2014/main" id="{DF7D870D-27C5-8B45-AAE8-8C124DC99FCA}"/>
                  </a:ext>
                </a:extLst>
              </p:cNvPr>
              <p:cNvSpPr/>
              <p:nvPr/>
            </p:nvSpPr>
            <p:spPr>
              <a:xfrm>
                <a:off x="8324221" y="5521573"/>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spawn</a:t>
                </a:r>
              </a:p>
            </p:txBody>
          </p:sp>
          <p:sp>
            <p:nvSpPr>
              <p:cNvPr id="149" name="TextBox 148">
                <a:extLst>
                  <a:ext uri="{FF2B5EF4-FFF2-40B4-BE49-F238E27FC236}">
                    <a16:creationId xmlns:a16="http://schemas.microsoft.com/office/drawing/2014/main" id="{F9EC6529-B136-7440-B1C1-D9039E8D8E47}"/>
                  </a:ext>
                </a:extLst>
              </p:cNvPr>
              <p:cNvSpPr txBox="1"/>
              <p:nvPr/>
            </p:nvSpPr>
            <p:spPr>
              <a:xfrm>
                <a:off x="8663077" y="5019514"/>
                <a:ext cx="769250" cy="307777"/>
              </a:xfrm>
              <a:prstGeom prst="rect">
                <a:avLst/>
              </a:prstGeom>
              <a:noFill/>
              <a:ln>
                <a:solidFill>
                  <a:schemeClr val="accent6">
                    <a:lumMod val="40000"/>
                    <a:lumOff val="60000"/>
                  </a:schemeClr>
                </a:solidFill>
              </a:ln>
            </p:spPr>
            <p:txBody>
              <a:bodyPr wrap="none" rtlCol="0">
                <a:spAutoFit/>
              </a:bodyPr>
              <a:lstStyle/>
              <a:p>
                <a:r>
                  <a:rPr lang="en-US" sz="1400" dirty="0"/>
                  <a:t>Sys calls</a:t>
                </a:r>
                <a:endParaRPr lang="en-US" dirty="0"/>
              </a:p>
            </p:txBody>
          </p:sp>
          <p:grpSp>
            <p:nvGrpSpPr>
              <p:cNvPr id="163" name="Group 162">
                <a:extLst>
                  <a:ext uri="{FF2B5EF4-FFF2-40B4-BE49-F238E27FC236}">
                    <a16:creationId xmlns:a16="http://schemas.microsoft.com/office/drawing/2014/main" id="{AC24C2F1-2E24-7445-94C4-469896300FE6}"/>
                  </a:ext>
                </a:extLst>
              </p:cNvPr>
              <p:cNvGrpSpPr/>
              <p:nvPr/>
            </p:nvGrpSpPr>
            <p:grpSpPr>
              <a:xfrm>
                <a:off x="7448341" y="5327290"/>
                <a:ext cx="3198726" cy="194283"/>
                <a:chOff x="7448341" y="5327290"/>
                <a:chExt cx="3198726" cy="194283"/>
              </a:xfrm>
            </p:grpSpPr>
            <p:cxnSp>
              <p:nvCxnSpPr>
                <p:cNvPr id="153" name="Straight Arrow Connector 152">
                  <a:extLst>
                    <a:ext uri="{FF2B5EF4-FFF2-40B4-BE49-F238E27FC236}">
                      <a16:creationId xmlns:a16="http://schemas.microsoft.com/office/drawing/2014/main" id="{431C2130-CE34-E340-85EA-6FBC641DD7C7}"/>
                    </a:ext>
                  </a:extLst>
                </p:cNvPr>
                <p:cNvCxnSpPr>
                  <a:stCxn id="149" idx="2"/>
                  <a:endCxn id="125" idx="0"/>
                </p:cNvCxnSpPr>
                <p:nvPr/>
              </p:nvCxnSpPr>
              <p:spPr>
                <a:xfrm>
                  <a:off x="9047702" y="5327291"/>
                  <a:ext cx="1" cy="19428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1FEEE80-DECB-6F4E-A163-D4EBF132B3DC}"/>
                    </a:ext>
                  </a:extLst>
                </p:cNvPr>
                <p:cNvCxnSpPr>
                  <a:stCxn id="149" idx="2"/>
                  <a:endCxn id="123" idx="0"/>
                </p:cNvCxnSpPr>
                <p:nvPr/>
              </p:nvCxnSpPr>
              <p:spPr>
                <a:xfrm rot="5400000">
                  <a:off x="8150881" y="4624750"/>
                  <a:ext cx="194281" cy="1599362"/>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D5DA980-C162-2F4F-A6DE-9DFFD6CC6D6F}"/>
                    </a:ext>
                  </a:extLst>
                </p:cNvPr>
                <p:cNvCxnSpPr>
                  <a:stCxn id="149" idx="2"/>
                  <a:endCxn id="124" idx="0"/>
                </p:cNvCxnSpPr>
                <p:nvPr/>
              </p:nvCxnSpPr>
              <p:spPr>
                <a:xfrm rot="16200000" flipH="1">
                  <a:off x="9750244" y="4624749"/>
                  <a:ext cx="194281" cy="1599364"/>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4" name="Rounded Rectangle 163">
              <a:extLst>
                <a:ext uri="{FF2B5EF4-FFF2-40B4-BE49-F238E27FC236}">
                  <a16:creationId xmlns:a16="http://schemas.microsoft.com/office/drawing/2014/main" id="{233D88EE-EAA8-A543-829F-BA71939157B3}"/>
                </a:ext>
              </a:extLst>
            </p:cNvPr>
            <p:cNvSpPr/>
            <p:nvPr/>
          </p:nvSpPr>
          <p:spPr>
            <a:xfrm>
              <a:off x="5096331" y="5892313"/>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proc_start_user</a:t>
              </a:r>
              <a:endParaRPr lang="en-US" sz="1400" dirty="0">
                <a:solidFill>
                  <a:schemeClr val="tx1"/>
                </a:solidFill>
              </a:endParaRPr>
            </a:p>
          </p:txBody>
        </p:sp>
        <p:sp>
          <p:nvSpPr>
            <p:cNvPr id="174" name="Rounded Rectangle 173">
              <a:extLst>
                <a:ext uri="{FF2B5EF4-FFF2-40B4-BE49-F238E27FC236}">
                  <a16:creationId xmlns:a16="http://schemas.microsoft.com/office/drawing/2014/main" id="{C8DC9302-53E3-8D4F-8072-23C2D220C024}"/>
                </a:ext>
              </a:extLst>
            </p:cNvPr>
            <p:cNvSpPr/>
            <p:nvPr/>
          </p:nvSpPr>
          <p:spPr>
            <a:xfrm>
              <a:off x="5092492" y="629861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trap_return</a:t>
              </a:r>
              <a:endParaRPr lang="en-US" sz="1400" dirty="0">
                <a:solidFill>
                  <a:schemeClr val="tx1"/>
                </a:solidFill>
              </a:endParaRPr>
            </a:p>
          </p:txBody>
        </p:sp>
        <p:cxnSp>
          <p:nvCxnSpPr>
            <p:cNvPr id="176" name="Straight Arrow Connector 175">
              <a:extLst>
                <a:ext uri="{FF2B5EF4-FFF2-40B4-BE49-F238E27FC236}">
                  <a16:creationId xmlns:a16="http://schemas.microsoft.com/office/drawing/2014/main" id="{DBB328BE-FF7F-6846-AB06-2FBF9EF14D72}"/>
                </a:ext>
              </a:extLst>
            </p:cNvPr>
            <p:cNvCxnSpPr>
              <a:stCxn id="164" idx="2"/>
              <a:endCxn id="174" idx="0"/>
            </p:cNvCxnSpPr>
            <p:nvPr/>
          </p:nvCxnSpPr>
          <p:spPr>
            <a:xfrm flipH="1">
              <a:off x="5815974" y="6171986"/>
              <a:ext cx="3839" cy="12663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06582608-79EE-2F48-B48E-5435F0C6D0F0}"/>
                </a:ext>
              </a:extLst>
            </p:cNvPr>
            <p:cNvGrpSpPr/>
            <p:nvPr/>
          </p:nvGrpSpPr>
          <p:grpSpPr>
            <a:xfrm>
              <a:off x="4180114" y="239489"/>
              <a:ext cx="1629508" cy="6198967"/>
              <a:chOff x="4180114" y="239489"/>
              <a:chExt cx="1629508" cy="6198967"/>
            </a:xfrm>
          </p:grpSpPr>
          <p:cxnSp>
            <p:nvCxnSpPr>
              <p:cNvPr id="179" name="Elbow Connector 178">
                <a:extLst>
                  <a:ext uri="{FF2B5EF4-FFF2-40B4-BE49-F238E27FC236}">
                    <a16:creationId xmlns:a16="http://schemas.microsoft.com/office/drawing/2014/main" id="{F296AEA8-F5E1-9D49-A550-1FF5E7662606}"/>
                  </a:ext>
                </a:extLst>
              </p:cNvPr>
              <p:cNvCxnSpPr>
                <a:cxnSpLocks/>
                <a:stCxn id="174" idx="1"/>
                <a:endCxn id="2" idx="0"/>
              </p:cNvCxnSpPr>
              <p:nvPr/>
            </p:nvCxnSpPr>
            <p:spPr>
              <a:xfrm rot="10800000">
                <a:off x="4180114" y="239489"/>
                <a:ext cx="912378" cy="6198967"/>
              </a:xfrm>
              <a:prstGeom prst="bentConnector4">
                <a:avLst>
                  <a:gd name="adj1" fmla="val 472913"/>
                  <a:gd name="adj2" fmla="val 1036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a:extLst>
                  <a:ext uri="{FF2B5EF4-FFF2-40B4-BE49-F238E27FC236}">
                    <a16:creationId xmlns:a16="http://schemas.microsoft.com/office/drawing/2014/main" id="{E290515F-B09C-3B4E-BB10-35B98C56D2D0}"/>
                  </a:ext>
                </a:extLst>
              </p:cNvPr>
              <p:cNvCxnSpPr>
                <a:stCxn id="174" idx="1"/>
                <a:endCxn id="8" idx="0"/>
              </p:cNvCxnSpPr>
              <p:nvPr/>
            </p:nvCxnSpPr>
            <p:spPr>
              <a:xfrm rot="10800000" flipH="1">
                <a:off x="5092491" y="239489"/>
                <a:ext cx="717131" cy="6198967"/>
              </a:xfrm>
              <a:prstGeom prst="bentConnector4">
                <a:avLst>
                  <a:gd name="adj1" fmla="val -601645"/>
                  <a:gd name="adj2" fmla="val 103688"/>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73777E52-F0C8-3D4D-B90D-72620C8F8C60}"/>
                </a:ext>
              </a:extLst>
            </p:cNvPr>
            <p:cNvGrpSpPr/>
            <p:nvPr/>
          </p:nvGrpSpPr>
          <p:grpSpPr>
            <a:xfrm>
              <a:off x="3094891" y="5054311"/>
              <a:ext cx="5246779" cy="838002"/>
              <a:chOff x="3094891" y="5054311"/>
              <a:chExt cx="5246779" cy="838002"/>
            </a:xfrm>
          </p:grpSpPr>
          <p:cxnSp>
            <p:nvCxnSpPr>
              <p:cNvPr id="168" name="Elbow Connector 167">
                <a:extLst>
                  <a:ext uri="{FF2B5EF4-FFF2-40B4-BE49-F238E27FC236}">
                    <a16:creationId xmlns:a16="http://schemas.microsoft.com/office/drawing/2014/main" id="{E56ED7EA-BC8B-F342-A1A9-39EE63B1B896}"/>
                  </a:ext>
                </a:extLst>
              </p:cNvPr>
              <p:cNvCxnSpPr>
                <a:stCxn id="111" idx="2"/>
                <a:endCxn id="164" idx="0"/>
              </p:cNvCxnSpPr>
              <p:nvPr/>
            </p:nvCxnSpPr>
            <p:spPr>
              <a:xfrm rot="16200000" flipH="1">
                <a:off x="4038351" y="4110851"/>
                <a:ext cx="838002" cy="272492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18D7D4DC-97D1-ED4E-A74A-40BA74ABB960}"/>
                  </a:ext>
                </a:extLst>
              </p:cNvPr>
              <p:cNvCxnSpPr>
                <a:stCxn id="113" idx="2"/>
                <a:endCxn id="164" idx="0"/>
              </p:cNvCxnSpPr>
              <p:nvPr/>
            </p:nvCxnSpPr>
            <p:spPr>
              <a:xfrm rot="5400000">
                <a:off x="6947503" y="4498146"/>
                <a:ext cx="266477" cy="252185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3DDD8773-E45B-E24A-9E0A-981D863A5789}"/>
                  </a:ext>
                </a:extLst>
              </p:cNvPr>
              <p:cNvCxnSpPr>
                <a:stCxn id="112" idx="2"/>
                <a:endCxn id="164" idx="0"/>
              </p:cNvCxnSpPr>
              <p:nvPr/>
            </p:nvCxnSpPr>
            <p:spPr>
              <a:xfrm rot="16200000" flipH="1">
                <a:off x="4910814" y="4983314"/>
                <a:ext cx="838002" cy="979995"/>
              </a:xfrm>
              <a:prstGeom prst="bentConnector3">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2A840E9F-5A26-EE46-961C-E8B704AA921D}"/>
                </a:ext>
              </a:extLst>
            </p:cNvPr>
            <p:cNvGrpSpPr/>
            <p:nvPr/>
          </p:nvGrpSpPr>
          <p:grpSpPr>
            <a:xfrm>
              <a:off x="3094891" y="4464117"/>
              <a:ext cx="5246779" cy="310522"/>
              <a:chOff x="3094891" y="4464117"/>
              <a:chExt cx="5246779" cy="310522"/>
            </a:xfrm>
          </p:grpSpPr>
          <p:cxnSp>
            <p:nvCxnSpPr>
              <p:cNvPr id="117" name="Elbow Connector 116">
                <a:extLst>
                  <a:ext uri="{FF2B5EF4-FFF2-40B4-BE49-F238E27FC236}">
                    <a16:creationId xmlns:a16="http://schemas.microsoft.com/office/drawing/2014/main" id="{9EAF4548-BB85-4545-8027-DF215E34BBE2}"/>
                  </a:ext>
                </a:extLst>
              </p:cNvPr>
              <p:cNvCxnSpPr>
                <a:stCxn id="96" idx="2"/>
                <a:endCxn id="111" idx="0"/>
              </p:cNvCxnSpPr>
              <p:nvPr/>
            </p:nvCxnSpPr>
            <p:spPr>
              <a:xfrm rot="5400000">
                <a:off x="4296997" y="3262012"/>
                <a:ext cx="310520" cy="271473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5D910C09-70AE-2448-B762-48F14EB5DC45}"/>
                  </a:ext>
                </a:extLst>
              </p:cNvPr>
              <p:cNvCxnSpPr>
                <a:cxnSpLocks/>
                <a:stCxn id="96" idx="2"/>
                <a:endCxn id="113" idx="0"/>
              </p:cNvCxnSpPr>
              <p:nvPr/>
            </p:nvCxnSpPr>
            <p:spPr>
              <a:xfrm rot="16200000" flipH="1">
                <a:off x="6973736" y="3300005"/>
                <a:ext cx="203821" cy="253204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16206AD4-7D97-4545-ADF8-8636BFEF3511}"/>
                  </a:ext>
                </a:extLst>
              </p:cNvPr>
              <p:cNvCxnSpPr>
                <a:stCxn id="96" idx="2"/>
                <a:endCxn id="112" idx="0"/>
              </p:cNvCxnSpPr>
              <p:nvPr/>
            </p:nvCxnSpPr>
            <p:spPr>
              <a:xfrm rot="5400000">
                <a:off x="5169461" y="4134476"/>
                <a:ext cx="310520" cy="969805"/>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AD08992F-2806-5C4E-BADF-B8F6A67688DD}"/>
                </a:ext>
              </a:extLst>
            </p:cNvPr>
            <p:cNvGrpSpPr/>
            <p:nvPr/>
          </p:nvGrpSpPr>
          <p:grpSpPr>
            <a:xfrm>
              <a:off x="3517419" y="480646"/>
              <a:ext cx="2246950" cy="667359"/>
              <a:chOff x="3517419" y="480646"/>
              <a:chExt cx="2246950" cy="667359"/>
            </a:xfrm>
          </p:grpSpPr>
          <p:cxnSp>
            <p:nvCxnSpPr>
              <p:cNvPr id="12" name="Elbow Connector 11">
                <a:extLst>
                  <a:ext uri="{FF2B5EF4-FFF2-40B4-BE49-F238E27FC236}">
                    <a16:creationId xmlns:a16="http://schemas.microsoft.com/office/drawing/2014/main" id="{04FEBA1A-9B25-D541-90E6-5D8983ECAD19}"/>
                  </a:ext>
                </a:extLst>
              </p:cNvPr>
              <p:cNvCxnSpPr>
                <a:stCxn id="2" idx="2"/>
                <a:endCxn id="6" idx="0"/>
              </p:cNvCxnSpPr>
              <p:nvPr/>
            </p:nvCxnSpPr>
            <p:spPr>
              <a:xfrm rot="16200000" flipH="1">
                <a:off x="4081011" y="579749"/>
                <a:ext cx="658985" cy="460779"/>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966ADC8-2C26-0843-8A12-5AD7838DCBFA}"/>
                  </a:ext>
                </a:extLst>
              </p:cNvPr>
              <p:cNvCxnSpPr>
                <a:stCxn id="2" idx="2"/>
                <a:endCxn id="7" idx="0"/>
              </p:cNvCxnSpPr>
              <p:nvPr/>
            </p:nvCxnSpPr>
            <p:spPr>
              <a:xfrm rot="16200000" flipH="1">
                <a:off x="4638562" y="22199"/>
                <a:ext cx="667359" cy="158425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Elbow Connector 213">
                <a:extLst>
                  <a:ext uri="{FF2B5EF4-FFF2-40B4-BE49-F238E27FC236}">
                    <a16:creationId xmlns:a16="http://schemas.microsoft.com/office/drawing/2014/main" id="{90097368-D71C-0F45-BE7F-05557AC95D02}"/>
                  </a:ext>
                </a:extLst>
              </p:cNvPr>
              <p:cNvCxnSpPr>
                <a:stCxn id="2" idx="2"/>
                <a:endCxn id="3" idx="0"/>
              </p:cNvCxnSpPr>
              <p:nvPr/>
            </p:nvCxnSpPr>
            <p:spPr>
              <a:xfrm rot="5400000">
                <a:off x="3519274" y="478791"/>
                <a:ext cx="658985" cy="6626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3" name="Curved Connector 272">
              <a:extLst>
                <a:ext uri="{FF2B5EF4-FFF2-40B4-BE49-F238E27FC236}">
                  <a16:creationId xmlns:a16="http://schemas.microsoft.com/office/drawing/2014/main" id="{A191A688-F0C2-FE44-BD36-B24248C9071A}"/>
                </a:ext>
              </a:extLst>
            </p:cNvPr>
            <p:cNvCxnSpPr>
              <a:cxnSpLocks/>
              <a:stCxn id="280" idx="1"/>
              <a:endCxn id="49" idx="0"/>
            </p:cNvCxnSpPr>
            <p:nvPr/>
          </p:nvCxnSpPr>
          <p:spPr>
            <a:xfrm rot="10800000" flipV="1">
              <a:off x="3476740" y="2204704"/>
              <a:ext cx="1770806" cy="871753"/>
            </a:xfrm>
            <a:prstGeom prst="curvedConnector2">
              <a:avLst/>
            </a:prstGeom>
            <a:ln w="1905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0" name="TextBox 279">
              <a:extLst>
                <a:ext uri="{FF2B5EF4-FFF2-40B4-BE49-F238E27FC236}">
                  <a16:creationId xmlns:a16="http://schemas.microsoft.com/office/drawing/2014/main" id="{46A72E7F-B429-1646-81A5-5EA30413808B}"/>
                </a:ext>
              </a:extLst>
            </p:cNvPr>
            <p:cNvSpPr txBox="1"/>
            <p:nvPr/>
          </p:nvSpPr>
          <p:spPr>
            <a:xfrm>
              <a:off x="5247546" y="2020039"/>
              <a:ext cx="1124154" cy="369332"/>
            </a:xfrm>
            <a:prstGeom prst="rect">
              <a:avLst/>
            </a:prstGeom>
            <a:solidFill>
              <a:schemeClr val="bg2">
                <a:lumMod val="75000"/>
              </a:schemeClr>
            </a:solidFill>
            <a:ln>
              <a:solidFill>
                <a:schemeClr val="bg1">
                  <a:lumMod val="75000"/>
                </a:schemeClr>
              </a:solidFill>
            </a:ln>
          </p:spPr>
          <p:txBody>
            <a:bodyPr wrap="none" rtlCol="0">
              <a:spAutoFit/>
            </a:bodyPr>
            <a:lstStyle/>
            <a:p>
              <a:r>
                <a:rPr lang="en-US" b="1" dirty="0"/>
                <a:t>Hardware</a:t>
              </a:r>
            </a:p>
          </p:txBody>
        </p:sp>
        <p:sp>
          <p:nvSpPr>
            <p:cNvPr id="293" name="Freeform 292">
              <a:extLst>
                <a:ext uri="{FF2B5EF4-FFF2-40B4-BE49-F238E27FC236}">
                  <a16:creationId xmlns:a16="http://schemas.microsoft.com/office/drawing/2014/main" id="{1054DF61-1584-174A-ADF7-6D34BB70AA4B}"/>
                </a:ext>
              </a:extLst>
            </p:cNvPr>
            <p:cNvSpPr/>
            <p:nvPr/>
          </p:nvSpPr>
          <p:spPr>
            <a:xfrm>
              <a:off x="4180113" y="489020"/>
              <a:ext cx="3689636" cy="1520649"/>
            </a:xfrm>
            <a:custGeom>
              <a:avLst/>
              <a:gdLst>
                <a:gd name="connsiteX0" fmla="*/ 0 w 3669538"/>
                <a:gd name="connsiteY0" fmla="*/ 0 h 1547446"/>
                <a:gd name="connsiteX1" fmla="*/ 3647552 w 3669538"/>
                <a:gd name="connsiteY1" fmla="*/ 592853 h 1547446"/>
                <a:gd name="connsiteX2" fmla="*/ 1617785 w 3669538"/>
                <a:gd name="connsiteY2" fmla="*/ 1547446 h 1547446"/>
              </a:gdLst>
              <a:ahLst/>
              <a:cxnLst>
                <a:cxn ang="0">
                  <a:pos x="connsiteX0" y="connsiteY0"/>
                </a:cxn>
                <a:cxn ang="0">
                  <a:pos x="connsiteX1" y="connsiteY1"/>
                </a:cxn>
                <a:cxn ang="0">
                  <a:pos x="connsiteX2" y="connsiteY2"/>
                </a:cxn>
              </a:cxnLst>
              <a:rect l="l" t="t" r="r" b="b"/>
              <a:pathLst>
                <a:path w="3669538" h="1547446">
                  <a:moveTo>
                    <a:pt x="0" y="0"/>
                  </a:moveTo>
                  <a:cubicBezTo>
                    <a:pt x="1688960" y="167472"/>
                    <a:pt x="3377921" y="334945"/>
                    <a:pt x="3647552" y="592853"/>
                  </a:cubicBezTo>
                  <a:cubicBezTo>
                    <a:pt x="3917183" y="850761"/>
                    <a:pt x="1617785" y="1547446"/>
                    <a:pt x="1617785" y="1547446"/>
                  </a:cubicBezTo>
                </a:path>
              </a:pathLst>
            </a:custGeom>
            <a:noFill/>
            <a:ln w="19050">
              <a:solidFill>
                <a:schemeClr val="accent2">
                  <a:lumMod val="7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71C0FEAA-3C75-994F-BB16-F25669E23A4F}"/>
                </a:ext>
              </a:extLst>
            </p:cNvPr>
            <p:cNvSpPr txBox="1"/>
            <p:nvPr/>
          </p:nvSpPr>
          <p:spPr>
            <a:xfrm>
              <a:off x="7827970" y="1008826"/>
              <a:ext cx="1426994" cy="261610"/>
            </a:xfrm>
            <a:prstGeom prst="rect">
              <a:avLst/>
            </a:prstGeom>
            <a:noFill/>
          </p:spPr>
          <p:txBody>
            <a:bodyPr wrap="none" rtlCol="0">
              <a:spAutoFit/>
            </a:bodyPr>
            <a:lstStyle/>
            <a:p>
              <a:r>
                <a:rPr lang="en-US" sz="1100" dirty="0"/>
                <a:t>Exceptions/Interrupts</a:t>
              </a:r>
            </a:p>
          </p:txBody>
        </p:sp>
        <p:grpSp>
          <p:nvGrpSpPr>
            <p:cNvPr id="303" name="Group 302">
              <a:extLst>
                <a:ext uri="{FF2B5EF4-FFF2-40B4-BE49-F238E27FC236}">
                  <a16:creationId xmlns:a16="http://schemas.microsoft.com/office/drawing/2014/main" id="{880EE0B9-277D-4E40-85D9-584A2D4B1F21}"/>
                </a:ext>
              </a:extLst>
            </p:cNvPr>
            <p:cNvGrpSpPr/>
            <p:nvPr/>
          </p:nvGrpSpPr>
          <p:grpSpPr>
            <a:xfrm>
              <a:off x="5106249" y="2389370"/>
              <a:ext cx="1629507" cy="695461"/>
              <a:chOff x="5106249" y="2389370"/>
              <a:chExt cx="1629507" cy="695461"/>
            </a:xfrm>
          </p:grpSpPr>
          <p:cxnSp>
            <p:nvCxnSpPr>
              <p:cNvPr id="299" name="Curved Connector 298">
                <a:extLst>
                  <a:ext uri="{FF2B5EF4-FFF2-40B4-BE49-F238E27FC236}">
                    <a16:creationId xmlns:a16="http://schemas.microsoft.com/office/drawing/2014/main" id="{3B6DA296-DC0A-494F-A707-8ED1F0A01EDE}"/>
                  </a:ext>
                </a:extLst>
              </p:cNvPr>
              <p:cNvCxnSpPr>
                <a:cxnSpLocks/>
                <a:stCxn id="280" idx="2"/>
                <a:endCxn id="50" idx="0"/>
              </p:cNvCxnSpPr>
              <p:nvPr/>
            </p:nvCxnSpPr>
            <p:spPr>
              <a:xfrm rot="5400000">
                <a:off x="5114393" y="2381227"/>
                <a:ext cx="687087" cy="703375"/>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2" name="Curved Connector 301">
                <a:extLst>
                  <a:ext uri="{FF2B5EF4-FFF2-40B4-BE49-F238E27FC236}">
                    <a16:creationId xmlns:a16="http://schemas.microsoft.com/office/drawing/2014/main" id="{A2E9EFB9-F63C-604E-AA50-7431056C5BB1}"/>
                  </a:ext>
                </a:extLst>
              </p:cNvPr>
              <p:cNvCxnSpPr>
                <a:stCxn id="280" idx="2"/>
                <a:endCxn id="51" idx="0"/>
              </p:cNvCxnSpPr>
              <p:nvPr/>
            </p:nvCxnSpPr>
            <p:spPr>
              <a:xfrm rot="16200000" flipH="1">
                <a:off x="5924959" y="2274034"/>
                <a:ext cx="695461" cy="926133"/>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04" name="Rounded Rectangle 303">
              <a:extLst>
                <a:ext uri="{FF2B5EF4-FFF2-40B4-BE49-F238E27FC236}">
                  <a16:creationId xmlns:a16="http://schemas.microsoft.com/office/drawing/2014/main" id="{8A36A6A6-B2E6-4548-B2B2-6A1FEBD128CD}"/>
                </a:ext>
              </a:extLst>
            </p:cNvPr>
            <p:cNvSpPr/>
            <p:nvPr/>
          </p:nvSpPr>
          <p:spPr>
            <a:xfrm>
              <a:off x="7609823"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Timer</a:t>
              </a:r>
            </a:p>
          </p:txBody>
        </p:sp>
        <p:grpSp>
          <p:nvGrpSpPr>
            <p:cNvPr id="317" name="Group 316">
              <a:extLst>
                <a:ext uri="{FF2B5EF4-FFF2-40B4-BE49-F238E27FC236}">
                  <a16:creationId xmlns:a16="http://schemas.microsoft.com/office/drawing/2014/main" id="{224FF94B-DE19-B740-B1C5-1B86EF46732D}"/>
                </a:ext>
              </a:extLst>
            </p:cNvPr>
            <p:cNvGrpSpPr/>
            <p:nvPr/>
          </p:nvGrpSpPr>
          <p:grpSpPr>
            <a:xfrm>
              <a:off x="3476740" y="3356130"/>
              <a:ext cx="4856566" cy="381504"/>
              <a:chOff x="3476740" y="3356130"/>
              <a:chExt cx="4856566" cy="381504"/>
            </a:xfrm>
          </p:grpSpPr>
          <p:cxnSp>
            <p:nvCxnSpPr>
              <p:cNvPr id="70" name="Elbow Connector 69">
                <a:extLst>
                  <a:ext uri="{FF2B5EF4-FFF2-40B4-BE49-F238E27FC236}">
                    <a16:creationId xmlns:a16="http://schemas.microsoft.com/office/drawing/2014/main" id="{8100EE60-EAB2-AA47-8CDB-25CDA0B7244E}"/>
                  </a:ext>
                </a:extLst>
              </p:cNvPr>
              <p:cNvCxnSpPr>
                <a:cxnSpLocks/>
                <a:stCxn id="49" idx="2"/>
                <a:endCxn id="68" idx="0"/>
              </p:cNvCxnSpPr>
              <p:nvPr/>
            </p:nvCxnSpPr>
            <p:spPr>
              <a:xfrm rot="16200000" flipH="1">
                <a:off x="4452430" y="2380440"/>
                <a:ext cx="381503" cy="2332883"/>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0877B7F0-E211-5540-BDE1-DB45E19E7E42}"/>
                  </a:ext>
                </a:extLst>
              </p:cNvPr>
              <p:cNvCxnSpPr>
                <a:cxnSpLocks/>
                <a:stCxn id="50" idx="2"/>
                <a:endCxn id="68" idx="0"/>
              </p:cNvCxnSpPr>
              <p:nvPr/>
            </p:nvCxnSpPr>
            <p:spPr>
              <a:xfrm rot="16200000" flipH="1">
                <a:off x="5267184" y="3195194"/>
                <a:ext cx="381503" cy="703375"/>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E0E6EA7-EEDC-DA46-8BC1-0160CE6922F0}"/>
                  </a:ext>
                </a:extLst>
              </p:cNvPr>
              <p:cNvCxnSpPr>
                <a:cxnSpLocks/>
                <a:stCxn id="51" idx="2"/>
                <a:endCxn id="68" idx="0"/>
              </p:cNvCxnSpPr>
              <p:nvPr/>
            </p:nvCxnSpPr>
            <p:spPr>
              <a:xfrm rot="5400000">
                <a:off x="6086126" y="3088003"/>
                <a:ext cx="373129" cy="926133"/>
              </a:xfrm>
              <a:prstGeom prst="bentConnector3">
                <a:avLst>
                  <a:gd name="adj1" fmla="val 6885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Elbow Connector 314">
                <a:extLst>
                  <a:ext uri="{FF2B5EF4-FFF2-40B4-BE49-F238E27FC236}">
                    <a16:creationId xmlns:a16="http://schemas.microsoft.com/office/drawing/2014/main" id="{3D4F1162-E044-3A49-B336-72A17FC3A766}"/>
                  </a:ext>
                </a:extLst>
              </p:cNvPr>
              <p:cNvCxnSpPr>
                <a:stCxn id="304" idx="2"/>
                <a:endCxn id="68" idx="0"/>
              </p:cNvCxnSpPr>
              <p:nvPr/>
            </p:nvCxnSpPr>
            <p:spPr>
              <a:xfrm rot="5400000">
                <a:off x="6880713" y="2285041"/>
                <a:ext cx="381503" cy="2523682"/>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6" name="Curved Connector 305">
              <a:extLst>
                <a:ext uri="{FF2B5EF4-FFF2-40B4-BE49-F238E27FC236}">
                  <a16:creationId xmlns:a16="http://schemas.microsoft.com/office/drawing/2014/main" id="{AA8918BC-9314-5B4C-867E-0177FEF17CA9}"/>
                </a:ext>
              </a:extLst>
            </p:cNvPr>
            <p:cNvCxnSpPr>
              <a:cxnSpLocks/>
              <a:stCxn id="280" idx="3"/>
              <a:endCxn id="304" idx="0"/>
            </p:cNvCxnSpPr>
            <p:nvPr/>
          </p:nvCxnSpPr>
          <p:spPr>
            <a:xfrm>
              <a:off x="6371700" y="2204705"/>
              <a:ext cx="1961605" cy="871753"/>
            </a:xfrm>
            <a:prstGeom prst="curved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EA51C624-33BB-FD48-90E6-B0EFB952E9BE}"/>
              </a:ext>
            </a:extLst>
          </p:cNvPr>
          <p:cNvSpPr txBox="1"/>
          <p:nvPr/>
        </p:nvSpPr>
        <p:spPr>
          <a:xfrm>
            <a:off x="9130464" y="3885687"/>
            <a:ext cx="2799896" cy="523220"/>
          </a:xfrm>
          <a:prstGeom prst="rect">
            <a:avLst/>
          </a:prstGeom>
          <a:solidFill>
            <a:schemeClr val="accent4">
              <a:lumMod val="40000"/>
              <a:lumOff val="60000"/>
            </a:schemeClr>
          </a:solidFill>
          <a:ln w="57150">
            <a:solidFill>
              <a:schemeClr val="accent4">
                <a:lumMod val="60000"/>
                <a:lumOff val="40000"/>
              </a:schemeClr>
            </a:solidFill>
          </a:ln>
        </p:spPr>
        <p:txBody>
          <a:bodyPr wrap="square" rtlCol="0">
            <a:spAutoFit/>
          </a:bodyPr>
          <a:lstStyle/>
          <a:p>
            <a:pPr marL="285750" indent="-285750">
              <a:buFont typeface="Arial" panose="020B0604020202020204" pitchFamily="34" charset="0"/>
              <a:buChar char="•"/>
            </a:pPr>
            <a:r>
              <a:rPr lang="en-US" sz="1400" dirty="0"/>
              <a:t>Push interrupt vector and error code to stack</a:t>
            </a:r>
            <a:endParaRPr lang="en-US" sz="1400" dirty="0">
              <a:latin typeface="Roboto Mono" pitchFamily="2" charset="0"/>
              <a:ea typeface="Roboto Mono" pitchFamily="2" charset="0"/>
            </a:endParaRPr>
          </a:p>
        </p:txBody>
      </p:sp>
    </p:spTree>
    <p:extLst>
      <p:ext uri="{BB962C8B-B14F-4D97-AF65-F5344CB8AC3E}">
        <p14:creationId xmlns:p14="http://schemas.microsoft.com/office/powerpoint/2010/main" val="3513014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328">
            <a:extLst>
              <a:ext uri="{FF2B5EF4-FFF2-40B4-BE49-F238E27FC236}">
                <a16:creationId xmlns:a16="http://schemas.microsoft.com/office/drawing/2014/main" id="{3761253A-30E5-7B49-978A-D7AC99CE491E}"/>
              </a:ext>
            </a:extLst>
          </p:cNvPr>
          <p:cNvGrpSpPr/>
          <p:nvPr/>
        </p:nvGrpSpPr>
        <p:grpSpPr>
          <a:xfrm>
            <a:off x="311499" y="400256"/>
            <a:ext cx="10902461" cy="6338803"/>
            <a:chOff x="311499" y="239488"/>
            <a:chExt cx="10902461" cy="6338803"/>
          </a:xfrm>
        </p:grpSpPr>
        <p:sp>
          <p:nvSpPr>
            <p:cNvPr id="2" name="Rounded Rectangle 1">
              <a:extLst>
                <a:ext uri="{FF2B5EF4-FFF2-40B4-BE49-F238E27FC236}">
                  <a16:creationId xmlns:a16="http://schemas.microsoft.com/office/drawing/2014/main" id="{C6FD30DD-99BE-B94A-AA73-3FCBC0B8232B}"/>
                </a:ext>
              </a:extLst>
            </p:cNvPr>
            <p:cNvSpPr/>
            <p:nvPr/>
          </p:nvSpPr>
          <p:spPr>
            <a:xfrm>
              <a:off x="3456632"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1</a:t>
              </a:r>
            </a:p>
          </p:txBody>
        </p:sp>
        <p:grpSp>
          <p:nvGrpSpPr>
            <p:cNvPr id="46" name="Group 45">
              <a:extLst>
                <a:ext uri="{FF2B5EF4-FFF2-40B4-BE49-F238E27FC236}">
                  <a16:creationId xmlns:a16="http://schemas.microsoft.com/office/drawing/2014/main" id="{2D2E7708-D3ED-4142-A88A-523D80EB4A1F}"/>
                </a:ext>
              </a:extLst>
            </p:cNvPr>
            <p:cNvGrpSpPr/>
            <p:nvPr/>
          </p:nvGrpSpPr>
          <p:grpSpPr>
            <a:xfrm>
              <a:off x="2522976" y="908709"/>
              <a:ext cx="3907969" cy="684770"/>
              <a:chOff x="2737757" y="1500742"/>
              <a:chExt cx="5668188" cy="684770"/>
            </a:xfrm>
          </p:grpSpPr>
          <p:sp>
            <p:nvSpPr>
              <p:cNvPr id="40" name="Rounded Rectangle 39">
                <a:extLst>
                  <a:ext uri="{FF2B5EF4-FFF2-40B4-BE49-F238E27FC236}">
                    <a16:creationId xmlns:a16="http://schemas.microsoft.com/office/drawing/2014/main" id="{05E200C0-7874-4044-B57B-E8BAAA6E4AEA}"/>
                  </a:ext>
                </a:extLst>
              </p:cNvPr>
              <p:cNvSpPr/>
              <p:nvPr/>
            </p:nvSpPr>
            <p:spPr>
              <a:xfrm>
                <a:off x="2737757" y="1500742"/>
                <a:ext cx="5668188" cy="68477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DCF01BD5-6300-C34B-90C3-08BF51924847}"/>
                  </a:ext>
                </a:extLst>
              </p:cNvPr>
              <p:cNvSpPr/>
              <p:nvPr/>
            </p:nvSpPr>
            <p:spPr>
              <a:xfrm>
                <a:off x="3456633"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sys_puts</a:t>
                </a:r>
                <a:endParaRPr lang="en-US" sz="1400" dirty="0">
                  <a:solidFill>
                    <a:schemeClr val="tx1"/>
                  </a:solidFill>
                </a:endParaRPr>
              </a:p>
            </p:txBody>
          </p:sp>
          <p:sp>
            <p:nvSpPr>
              <p:cNvPr id="6" name="Rounded Rectangle 5">
                <a:extLst>
                  <a:ext uri="{FF2B5EF4-FFF2-40B4-BE49-F238E27FC236}">
                    <a16:creationId xmlns:a16="http://schemas.microsoft.com/office/drawing/2014/main" id="{297F42C1-D416-8144-A96D-55719FEAF495}"/>
                  </a:ext>
                </a:extLst>
              </p:cNvPr>
              <p:cNvSpPr/>
              <p:nvPr/>
            </p:nvSpPr>
            <p:spPr>
              <a:xfrm>
                <a:off x="5086141"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sys_spawn</a:t>
                </a:r>
                <a:endParaRPr lang="en-US" sz="1400" dirty="0">
                  <a:solidFill>
                    <a:schemeClr val="tx1"/>
                  </a:solidFill>
                </a:endParaRPr>
              </a:p>
            </p:txBody>
          </p:sp>
          <p:sp>
            <p:nvSpPr>
              <p:cNvPr id="7" name="Rounded Rectangle 6">
                <a:extLst>
                  <a:ext uri="{FF2B5EF4-FFF2-40B4-BE49-F238E27FC236}">
                    <a16:creationId xmlns:a16="http://schemas.microsoft.com/office/drawing/2014/main" id="{BFA22B94-D6D7-EA4C-93F7-2D4253266871}"/>
                  </a:ext>
                </a:extLst>
              </p:cNvPr>
              <p:cNvSpPr/>
              <p:nvPr/>
            </p:nvSpPr>
            <p:spPr>
              <a:xfrm>
                <a:off x="6715649" y="1740039"/>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sys_yield</a:t>
                </a:r>
                <a:endParaRPr lang="en-US" sz="1400" dirty="0">
                  <a:solidFill>
                    <a:schemeClr val="tx1"/>
                  </a:solidFill>
                </a:endParaRPr>
              </a:p>
            </p:txBody>
          </p:sp>
        </p:grpSp>
        <p:sp>
          <p:nvSpPr>
            <p:cNvPr id="8" name="Rounded Rectangle 7">
              <a:extLst>
                <a:ext uri="{FF2B5EF4-FFF2-40B4-BE49-F238E27FC236}">
                  <a16:creationId xmlns:a16="http://schemas.microsoft.com/office/drawing/2014/main" id="{69F60E53-9A2A-0147-8C4C-1B263333624E}"/>
                </a:ext>
              </a:extLst>
            </p:cNvPr>
            <p:cNvSpPr/>
            <p:nvPr/>
          </p:nvSpPr>
          <p:spPr>
            <a:xfrm>
              <a:off x="5086141"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2</a:t>
              </a:r>
            </a:p>
          </p:txBody>
        </p:sp>
        <p:sp>
          <p:nvSpPr>
            <p:cNvPr id="19" name="Rectangle 18">
              <a:extLst>
                <a:ext uri="{FF2B5EF4-FFF2-40B4-BE49-F238E27FC236}">
                  <a16:creationId xmlns:a16="http://schemas.microsoft.com/office/drawing/2014/main" id="{B5F280D5-7BB9-7E41-A3CB-1AA844460A10}"/>
                </a:ext>
              </a:extLst>
            </p:cNvPr>
            <p:cNvSpPr/>
            <p:nvPr/>
          </p:nvSpPr>
          <p:spPr>
            <a:xfrm>
              <a:off x="2825261" y="1840515"/>
              <a:ext cx="5968721" cy="723482"/>
            </a:xfrm>
            <a:prstGeom prst="rect">
              <a:avLst/>
            </a:prstGeom>
            <a:solidFill>
              <a:schemeClr val="bg2">
                <a:lumMod val="75000"/>
              </a:schemeClr>
            </a:solid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Elbow Connector 20">
              <a:extLst>
                <a:ext uri="{FF2B5EF4-FFF2-40B4-BE49-F238E27FC236}">
                  <a16:creationId xmlns:a16="http://schemas.microsoft.com/office/drawing/2014/main" id="{1B283EA2-ED0E-8E47-A24C-3F93AA92F9EA}"/>
                </a:ext>
              </a:extLst>
            </p:cNvPr>
            <p:cNvCxnSpPr>
              <a:cxnSpLocks/>
              <a:stCxn id="3" idx="2"/>
              <a:endCxn id="280" idx="0"/>
            </p:cNvCxnSpPr>
            <p:nvPr/>
          </p:nvCxnSpPr>
          <p:spPr>
            <a:xfrm rot="16200000" flipH="1">
              <a:off x="4363154" y="573570"/>
              <a:ext cx="600734" cy="229220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B86FE81-E54C-C444-ADEE-212C2490EA79}"/>
                </a:ext>
              </a:extLst>
            </p:cNvPr>
            <p:cNvCxnSpPr>
              <a:cxnSpLocks/>
              <a:stCxn id="6" idx="2"/>
              <a:endCxn id="280" idx="0"/>
            </p:cNvCxnSpPr>
            <p:nvPr/>
          </p:nvCxnSpPr>
          <p:spPr>
            <a:xfrm rot="16200000" flipH="1">
              <a:off x="4924891" y="1135307"/>
              <a:ext cx="600734" cy="116873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749A7DBD-926C-274C-9A32-00DC443D6748}"/>
                </a:ext>
              </a:extLst>
            </p:cNvPr>
            <p:cNvCxnSpPr>
              <a:cxnSpLocks/>
              <a:stCxn id="7" idx="2"/>
              <a:endCxn id="280" idx="0"/>
            </p:cNvCxnSpPr>
            <p:nvPr/>
          </p:nvCxnSpPr>
          <p:spPr>
            <a:xfrm rot="16200000" flipH="1">
              <a:off x="5490815" y="1701231"/>
              <a:ext cx="592360" cy="45255"/>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0DAD6-F4C7-6D45-BC89-80F8494946FE}"/>
                </a:ext>
              </a:extLst>
            </p:cNvPr>
            <p:cNvCxnSpPr>
              <a:cxnSpLocks/>
              <a:stCxn id="19" idx="1"/>
            </p:cNvCxnSpPr>
            <p:nvPr/>
          </p:nvCxnSpPr>
          <p:spPr>
            <a:xfrm flipH="1">
              <a:off x="311499" y="2202256"/>
              <a:ext cx="251376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AAF2BA-1A8D-1D4A-81F7-EAEA46C47D3F}"/>
                </a:ext>
              </a:extLst>
            </p:cNvPr>
            <p:cNvCxnSpPr>
              <a:cxnSpLocks/>
              <a:endCxn id="19" idx="3"/>
            </p:cNvCxnSpPr>
            <p:nvPr/>
          </p:nvCxnSpPr>
          <p:spPr>
            <a:xfrm flipH="1">
              <a:off x="8793982" y="2202256"/>
              <a:ext cx="241997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1516E2-33EB-DE49-9A39-2BFF379F4A8F}"/>
                </a:ext>
              </a:extLst>
            </p:cNvPr>
            <p:cNvSpPr txBox="1"/>
            <p:nvPr/>
          </p:nvSpPr>
          <p:spPr>
            <a:xfrm>
              <a:off x="960099" y="1062163"/>
              <a:ext cx="1135247" cy="369332"/>
            </a:xfrm>
            <a:prstGeom prst="rect">
              <a:avLst/>
            </a:prstGeom>
            <a:noFill/>
          </p:spPr>
          <p:txBody>
            <a:bodyPr wrap="none" rtlCol="0">
              <a:spAutoFit/>
            </a:bodyPr>
            <a:lstStyle/>
            <a:p>
              <a:r>
                <a:rPr lang="en-US" b="1" dirty="0"/>
                <a:t>User Land</a:t>
              </a:r>
            </a:p>
          </p:txBody>
        </p:sp>
        <p:sp>
          <p:nvSpPr>
            <p:cNvPr id="48" name="Rounded Rectangle 47">
              <a:extLst>
                <a:ext uri="{FF2B5EF4-FFF2-40B4-BE49-F238E27FC236}">
                  <a16:creationId xmlns:a16="http://schemas.microsoft.com/office/drawing/2014/main" id="{34500118-AE14-B947-85B3-062485E5DF59}"/>
                </a:ext>
              </a:extLst>
            </p:cNvPr>
            <p:cNvSpPr/>
            <p:nvPr/>
          </p:nvSpPr>
          <p:spPr>
            <a:xfrm>
              <a:off x="2533024" y="2902340"/>
              <a:ext cx="6733231" cy="617969"/>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9203CA75-C07E-BD44-91A4-B650F3C355D1}"/>
                </a:ext>
              </a:extLst>
            </p:cNvPr>
            <p:cNvSpPr/>
            <p:nvPr/>
          </p:nvSpPr>
          <p:spPr>
            <a:xfrm>
              <a:off x="2753258"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Syscall</a:t>
              </a:r>
              <a:r>
                <a:rPr lang="en-US" sz="1400" dirty="0">
                  <a:solidFill>
                    <a:schemeClr val="tx1"/>
                  </a:solidFill>
                </a:rPr>
                <a:t> Handler</a:t>
              </a:r>
            </a:p>
          </p:txBody>
        </p:sp>
        <p:sp>
          <p:nvSpPr>
            <p:cNvPr id="50" name="Rounded Rectangle 49">
              <a:extLst>
                <a:ext uri="{FF2B5EF4-FFF2-40B4-BE49-F238E27FC236}">
                  <a16:creationId xmlns:a16="http://schemas.microsoft.com/office/drawing/2014/main" id="{3627EDAF-0242-D740-981E-46C82AE0C387}"/>
                </a:ext>
              </a:extLst>
            </p:cNvPr>
            <p:cNvSpPr/>
            <p:nvPr/>
          </p:nvSpPr>
          <p:spPr>
            <a:xfrm>
              <a:off x="4382766"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Divide by zero</a:t>
              </a:r>
            </a:p>
          </p:txBody>
        </p:sp>
        <p:sp>
          <p:nvSpPr>
            <p:cNvPr id="51" name="Rounded Rectangle 50">
              <a:extLst>
                <a:ext uri="{FF2B5EF4-FFF2-40B4-BE49-F238E27FC236}">
                  <a16:creationId xmlns:a16="http://schemas.microsoft.com/office/drawing/2014/main" id="{9F2238D8-C713-1F44-9A2E-D7FCA04853ED}"/>
                </a:ext>
              </a:extLst>
            </p:cNvPr>
            <p:cNvSpPr/>
            <p:nvPr/>
          </p:nvSpPr>
          <p:spPr>
            <a:xfrm>
              <a:off x="6012274" y="3084832"/>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Page fault</a:t>
              </a:r>
            </a:p>
          </p:txBody>
        </p:sp>
        <p:sp>
          <p:nvSpPr>
            <p:cNvPr id="57" name="TextBox 56">
              <a:extLst>
                <a:ext uri="{FF2B5EF4-FFF2-40B4-BE49-F238E27FC236}">
                  <a16:creationId xmlns:a16="http://schemas.microsoft.com/office/drawing/2014/main" id="{FCE855B9-DB6F-C946-A4FC-63E24FFD7EDE}"/>
                </a:ext>
              </a:extLst>
            </p:cNvPr>
            <p:cNvSpPr txBox="1"/>
            <p:nvPr/>
          </p:nvSpPr>
          <p:spPr>
            <a:xfrm>
              <a:off x="2533024" y="908710"/>
              <a:ext cx="877163" cy="261610"/>
            </a:xfrm>
            <a:prstGeom prst="rect">
              <a:avLst/>
            </a:prstGeom>
            <a:noFill/>
          </p:spPr>
          <p:txBody>
            <a:bodyPr wrap="none" rtlCol="0">
              <a:spAutoFit/>
            </a:bodyPr>
            <a:lstStyle/>
            <a:p>
              <a:r>
                <a:rPr lang="en-US" sz="1100" dirty="0"/>
                <a:t>User Library</a:t>
              </a:r>
            </a:p>
          </p:txBody>
        </p:sp>
        <p:sp>
          <p:nvSpPr>
            <p:cNvPr id="58" name="TextBox 57">
              <a:extLst>
                <a:ext uri="{FF2B5EF4-FFF2-40B4-BE49-F238E27FC236}">
                  <a16:creationId xmlns:a16="http://schemas.microsoft.com/office/drawing/2014/main" id="{3F74C709-274D-4E48-9443-10C40A699827}"/>
                </a:ext>
              </a:extLst>
            </p:cNvPr>
            <p:cNvSpPr txBox="1"/>
            <p:nvPr/>
          </p:nvSpPr>
          <p:spPr>
            <a:xfrm>
              <a:off x="9244519" y="3068209"/>
              <a:ext cx="1534972" cy="307777"/>
            </a:xfrm>
            <a:prstGeom prst="rect">
              <a:avLst/>
            </a:prstGeom>
            <a:noFill/>
          </p:spPr>
          <p:txBody>
            <a:bodyPr wrap="none" rtlCol="0">
              <a:spAutoFit/>
            </a:bodyPr>
            <a:lstStyle/>
            <a:p>
              <a:r>
                <a:rPr lang="en-US" sz="1400" dirty="0"/>
                <a:t>Interrupt Handlers</a:t>
              </a:r>
            </a:p>
          </p:txBody>
        </p:sp>
        <p:sp>
          <p:nvSpPr>
            <p:cNvPr id="59" name="TextBox 58">
              <a:extLst>
                <a:ext uri="{FF2B5EF4-FFF2-40B4-BE49-F238E27FC236}">
                  <a16:creationId xmlns:a16="http://schemas.microsoft.com/office/drawing/2014/main" id="{D2640064-0FF5-2546-A615-9F47BC334940}"/>
                </a:ext>
              </a:extLst>
            </p:cNvPr>
            <p:cNvSpPr txBox="1"/>
            <p:nvPr/>
          </p:nvSpPr>
          <p:spPr>
            <a:xfrm>
              <a:off x="960099" y="2603686"/>
              <a:ext cx="1310615" cy="369332"/>
            </a:xfrm>
            <a:prstGeom prst="rect">
              <a:avLst/>
            </a:prstGeom>
            <a:noFill/>
          </p:spPr>
          <p:txBody>
            <a:bodyPr wrap="none" rtlCol="0">
              <a:spAutoFit/>
            </a:bodyPr>
            <a:lstStyle/>
            <a:p>
              <a:r>
                <a:rPr lang="en-US" b="1" dirty="0"/>
                <a:t>Kernel Land</a:t>
              </a:r>
            </a:p>
          </p:txBody>
        </p:sp>
        <p:sp>
          <p:nvSpPr>
            <p:cNvPr id="68" name="Rounded Rectangle 67">
              <a:extLst>
                <a:ext uri="{FF2B5EF4-FFF2-40B4-BE49-F238E27FC236}">
                  <a16:creationId xmlns:a16="http://schemas.microsoft.com/office/drawing/2014/main" id="{AAE81463-157A-1440-B067-39582DF12D9A}"/>
                </a:ext>
              </a:extLst>
            </p:cNvPr>
            <p:cNvSpPr/>
            <p:nvPr/>
          </p:nvSpPr>
          <p:spPr>
            <a:xfrm>
              <a:off x="5086141" y="3737634"/>
              <a:ext cx="1446963" cy="279673"/>
            </a:xfrm>
            <a:prstGeom prst="roundRect">
              <a:avLst/>
            </a:prstGeom>
            <a:solidFill>
              <a:schemeClr val="accent6">
                <a:lumMod val="60000"/>
                <a:lumOff val="40000"/>
              </a:schemeClr>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_</a:t>
              </a:r>
              <a:r>
                <a:rPr lang="en-US" sz="1400" dirty="0" err="1">
                  <a:solidFill>
                    <a:schemeClr val="tx1"/>
                  </a:solidFill>
                </a:rPr>
                <a:t>alltraps</a:t>
              </a:r>
              <a:endParaRPr lang="en-US" sz="1400" dirty="0">
                <a:solidFill>
                  <a:schemeClr val="tx1"/>
                </a:solidFill>
              </a:endParaRPr>
            </a:p>
          </p:txBody>
        </p:sp>
        <p:sp>
          <p:nvSpPr>
            <p:cNvPr id="96" name="Rounded Rectangle 95">
              <a:extLst>
                <a:ext uri="{FF2B5EF4-FFF2-40B4-BE49-F238E27FC236}">
                  <a16:creationId xmlns:a16="http://schemas.microsoft.com/office/drawing/2014/main" id="{4454B1D6-A885-0C41-880D-F4D46B7EF6CF}"/>
                </a:ext>
              </a:extLst>
            </p:cNvPr>
            <p:cNvSpPr/>
            <p:nvPr/>
          </p:nvSpPr>
          <p:spPr>
            <a:xfrm>
              <a:off x="5086141" y="4184445"/>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trap</a:t>
              </a:r>
            </a:p>
          </p:txBody>
        </p:sp>
        <p:cxnSp>
          <p:nvCxnSpPr>
            <p:cNvPr id="98" name="Straight Arrow Connector 97">
              <a:extLst>
                <a:ext uri="{FF2B5EF4-FFF2-40B4-BE49-F238E27FC236}">
                  <a16:creationId xmlns:a16="http://schemas.microsoft.com/office/drawing/2014/main" id="{961B7A43-16FC-584B-91B5-80AEE3A568A7}"/>
                </a:ext>
              </a:extLst>
            </p:cNvPr>
            <p:cNvCxnSpPr>
              <a:stCxn id="68" idx="2"/>
              <a:endCxn id="96" idx="0"/>
            </p:cNvCxnSpPr>
            <p:nvPr/>
          </p:nvCxnSpPr>
          <p:spPr>
            <a:xfrm>
              <a:off x="5809623" y="4017307"/>
              <a:ext cx="0" cy="16713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2CEE652E-B2EC-6140-A02E-A06B2F71007D}"/>
                </a:ext>
              </a:extLst>
            </p:cNvPr>
            <p:cNvSpPr/>
            <p:nvPr/>
          </p:nvSpPr>
          <p:spPr>
            <a:xfrm>
              <a:off x="2371409"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Exceptions</a:t>
              </a:r>
            </a:p>
          </p:txBody>
        </p:sp>
        <p:sp>
          <p:nvSpPr>
            <p:cNvPr id="112" name="Rounded Rectangle 111">
              <a:extLst>
                <a:ext uri="{FF2B5EF4-FFF2-40B4-BE49-F238E27FC236}">
                  <a16:creationId xmlns:a16="http://schemas.microsoft.com/office/drawing/2014/main" id="{A3EE9CD4-4955-2F4F-BB71-78D62CF9A687}"/>
                </a:ext>
              </a:extLst>
            </p:cNvPr>
            <p:cNvSpPr/>
            <p:nvPr/>
          </p:nvSpPr>
          <p:spPr>
            <a:xfrm>
              <a:off x="4116336"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Interrupts</a:t>
              </a:r>
            </a:p>
          </p:txBody>
        </p:sp>
        <p:grpSp>
          <p:nvGrpSpPr>
            <p:cNvPr id="203" name="Group 202">
              <a:extLst>
                <a:ext uri="{FF2B5EF4-FFF2-40B4-BE49-F238E27FC236}">
                  <a16:creationId xmlns:a16="http://schemas.microsoft.com/office/drawing/2014/main" id="{08E260A6-0649-1C41-BC22-7CECF71C69B3}"/>
                </a:ext>
              </a:extLst>
            </p:cNvPr>
            <p:cNvGrpSpPr/>
            <p:nvPr/>
          </p:nvGrpSpPr>
          <p:grpSpPr>
            <a:xfrm>
              <a:off x="5925040" y="4667939"/>
              <a:ext cx="4833258" cy="957897"/>
              <a:chOff x="6641960" y="4965551"/>
              <a:chExt cx="4833258" cy="957897"/>
            </a:xfrm>
          </p:grpSpPr>
          <p:sp>
            <p:nvSpPr>
              <p:cNvPr id="113" name="Rounded Rectangle 112">
                <a:extLst>
                  <a:ext uri="{FF2B5EF4-FFF2-40B4-BE49-F238E27FC236}">
                    <a16:creationId xmlns:a16="http://schemas.microsoft.com/office/drawing/2014/main" id="{F3EF806B-4A4B-F44C-9122-0DCFB7DAFF00}"/>
                  </a:ext>
                </a:extLst>
              </p:cNvPr>
              <p:cNvSpPr/>
              <p:nvPr/>
            </p:nvSpPr>
            <p:spPr>
              <a:xfrm>
                <a:off x="6641960" y="4965551"/>
                <a:ext cx="4833258" cy="957897"/>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3" name="Rounded Rectangle 122">
                <a:extLst>
                  <a:ext uri="{FF2B5EF4-FFF2-40B4-BE49-F238E27FC236}">
                    <a16:creationId xmlns:a16="http://schemas.microsoft.com/office/drawing/2014/main" id="{9298E6B3-F95B-AB4E-B7E2-EECF37928010}"/>
                  </a:ext>
                </a:extLst>
              </p:cNvPr>
              <p:cNvSpPr/>
              <p:nvPr/>
            </p:nvSpPr>
            <p:spPr>
              <a:xfrm>
                <a:off x="6724858"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puts</a:t>
                </a:r>
              </a:p>
            </p:txBody>
          </p:sp>
          <p:sp>
            <p:nvSpPr>
              <p:cNvPr id="124" name="Rounded Rectangle 123">
                <a:extLst>
                  <a:ext uri="{FF2B5EF4-FFF2-40B4-BE49-F238E27FC236}">
                    <a16:creationId xmlns:a16="http://schemas.microsoft.com/office/drawing/2014/main" id="{FADFA812-5ADB-1943-8B5B-C9D628D2C3EF}"/>
                  </a:ext>
                </a:extLst>
              </p:cNvPr>
              <p:cNvSpPr/>
              <p:nvPr/>
            </p:nvSpPr>
            <p:spPr>
              <a:xfrm>
                <a:off x="9923584"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yield</a:t>
                </a:r>
              </a:p>
            </p:txBody>
          </p:sp>
          <p:sp>
            <p:nvSpPr>
              <p:cNvPr id="125" name="Rounded Rectangle 124">
                <a:extLst>
                  <a:ext uri="{FF2B5EF4-FFF2-40B4-BE49-F238E27FC236}">
                    <a16:creationId xmlns:a16="http://schemas.microsoft.com/office/drawing/2014/main" id="{DF7D870D-27C5-8B45-AAE8-8C124DC99FCA}"/>
                  </a:ext>
                </a:extLst>
              </p:cNvPr>
              <p:cNvSpPr/>
              <p:nvPr/>
            </p:nvSpPr>
            <p:spPr>
              <a:xfrm>
                <a:off x="8324221" y="5521573"/>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spawn</a:t>
                </a:r>
              </a:p>
            </p:txBody>
          </p:sp>
          <p:sp>
            <p:nvSpPr>
              <p:cNvPr id="149" name="TextBox 148">
                <a:extLst>
                  <a:ext uri="{FF2B5EF4-FFF2-40B4-BE49-F238E27FC236}">
                    <a16:creationId xmlns:a16="http://schemas.microsoft.com/office/drawing/2014/main" id="{F9EC6529-B136-7440-B1C1-D9039E8D8E47}"/>
                  </a:ext>
                </a:extLst>
              </p:cNvPr>
              <p:cNvSpPr txBox="1"/>
              <p:nvPr/>
            </p:nvSpPr>
            <p:spPr>
              <a:xfrm>
                <a:off x="8663077" y="5019514"/>
                <a:ext cx="769250" cy="307777"/>
              </a:xfrm>
              <a:prstGeom prst="rect">
                <a:avLst/>
              </a:prstGeom>
              <a:noFill/>
              <a:ln>
                <a:solidFill>
                  <a:schemeClr val="accent6">
                    <a:lumMod val="40000"/>
                    <a:lumOff val="60000"/>
                  </a:schemeClr>
                </a:solidFill>
              </a:ln>
            </p:spPr>
            <p:txBody>
              <a:bodyPr wrap="none" rtlCol="0">
                <a:spAutoFit/>
              </a:bodyPr>
              <a:lstStyle/>
              <a:p>
                <a:r>
                  <a:rPr lang="en-US" sz="1400" dirty="0"/>
                  <a:t>Sys calls</a:t>
                </a:r>
                <a:endParaRPr lang="en-US" dirty="0"/>
              </a:p>
            </p:txBody>
          </p:sp>
          <p:grpSp>
            <p:nvGrpSpPr>
              <p:cNvPr id="163" name="Group 162">
                <a:extLst>
                  <a:ext uri="{FF2B5EF4-FFF2-40B4-BE49-F238E27FC236}">
                    <a16:creationId xmlns:a16="http://schemas.microsoft.com/office/drawing/2014/main" id="{AC24C2F1-2E24-7445-94C4-469896300FE6}"/>
                  </a:ext>
                </a:extLst>
              </p:cNvPr>
              <p:cNvGrpSpPr/>
              <p:nvPr/>
            </p:nvGrpSpPr>
            <p:grpSpPr>
              <a:xfrm>
                <a:off x="7448341" y="5327290"/>
                <a:ext cx="3198726" cy="194283"/>
                <a:chOff x="7448341" y="5327290"/>
                <a:chExt cx="3198726" cy="194283"/>
              </a:xfrm>
            </p:grpSpPr>
            <p:cxnSp>
              <p:nvCxnSpPr>
                <p:cNvPr id="153" name="Straight Arrow Connector 152">
                  <a:extLst>
                    <a:ext uri="{FF2B5EF4-FFF2-40B4-BE49-F238E27FC236}">
                      <a16:creationId xmlns:a16="http://schemas.microsoft.com/office/drawing/2014/main" id="{431C2130-CE34-E340-85EA-6FBC641DD7C7}"/>
                    </a:ext>
                  </a:extLst>
                </p:cNvPr>
                <p:cNvCxnSpPr>
                  <a:stCxn id="149" idx="2"/>
                  <a:endCxn id="125" idx="0"/>
                </p:cNvCxnSpPr>
                <p:nvPr/>
              </p:nvCxnSpPr>
              <p:spPr>
                <a:xfrm>
                  <a:off x="9047702" y="5327291"/>
                  <a:ext cx="1" cy="19428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1FEEE80-DECB-6F4E-A163-D4EBF132B3DC}"/>
                    </a:ext>
                  </a:extLst>
                </p:cNvPr>
                <p:cNvCxnSpPr>
                  <a:stCxn id="149" idx="2"/>
                  <a:endCxn id="123" idx="0"/>
                </p:cNvCxnSpPr>
                <p:nvPr/>
              </p:nvCxnSpPr>
              <p:spPr>
                <a:xfrm rot="5400000">
                  <a:off x="8150881" y="4624750"/>
                  <a:ext cx="194281" cy="1599362"/>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D5DA980-C162-2F4F-A6DE-9DFFD6CC6D6F}"/>
                    </a:ext>
                  </a:extLst>
                </p:cNvPr>
                <p:cNvCxnSpPr>
                  <a:stCxn id="149" idx="2"/>
                  <a:endCxn id="124" idx="0"/>
                </p:cNvCxnSpPr>
                <p:nvPr/>
              </p:nvCxnSpPr>
              <p:spPr>
                <a:xfrm rot="16200000" flipH="1">
                  <a:off x="9750244" y="4624749"/>
                  <a:ext cx="194281" cy="1599364"/>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4" name="Rounded Rectangle 163">
              <a:extLst>
                <a:ext uri="{FF2B5EF4-FFF2-40B4-BE49-F238E27FC236}">
                  <a16:creationId xmlns:a16="http://schemas.microsoft.com/office/drawing/2014/main" id="{233D88EE-EAA8-A543-829F-BA71939157B3}"/>
                </a:ext>
              </a:extLst>
            </p:cNvPr>
            <p:cNvSpPr/>
            <p:nvPr/>
          </p:nvSpPr>
          <p:spPr>
            <a:xfrm>
              <a:off x="5096331" y="5892313"/>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proc_start_user</a:t>
              </a:r>
              <a:endParaRPr lang="en-US" sz="1400" dirty="0">
                <a:solidFill>
                  <a:schemeClr val="tx1"/>
                </a:solidFill>
              </a:endParaRPr>
            </a:p>
          </p:txBody>
        </p:sp>
        <p:sp>
          <p:nvSpPr>
            <p:cNvPr id="174" name="Rounded Rectangle 173">
              <a:extLst>
                <a:ext uri="{FF2B5EF4-FFF2-40B4-BE49-F238E27FC236}">
                  <a16:creationId xmlns:a16="http://schemas.microsoft.com/office/drawing/2014/main" id="{C8DC9302-53E3-8D4F-8072-23C2D220C024}"/>
                </a:ext>
              </a:extLst>
            </p:cNvPr>
            <p:cNvSpPr/>
            <p:nvPr/>
          </p:nvSpPr>
          <p:spPr>
            <a:xfrm>
              <a:off x="5092492" y="629861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trap_return</a:t>
              </a:r>
              <a:endParaRPr lang="en-US" sz="1400" dirty="0">
                <a:solidFill>
                  <a:schemeClr val="tx1"/>
                </a:solidFill>
              </a:endParaRPr>
            </a:p>
          </p:txBody>
        </p:sp>
        <p:cxnSp>
          <p:nvCxnSpPr>
            <p:cNvPr id="176" name="Straight Arrow Connector 175">
              <a:extLst>
                <a:ext uri="{FF2B5EF4-FFF2-40B4-BE49-F238E27FC236}">
                  <a16:creationId xmlns:a16="http://schemas.microsoft.com/office/drawing/2014/main" id="{DBB328BE-FF7F-6846-AB06-2FBF9EF14D72}"/>
                </a:ext>
              </a:extLst>
            </p:cNvPr>
            <p:cNvCxnSpPr>
              <a:stCxn id="164" idx="2"/>
              <a:endCxn id="174" idx="0"/>
            </p:cNvCxnSpPr>
            <p:nvPr/>
          </p:nvCxnSpPr>
          <p:spPr>
            <a:xfrm flipH="1">
              <a:off x="5815974" y="6171986"/>
              <a:ext cx="3839" cy="12663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06582608-79EE-2F48-B48E-5435F0C6D0F0}"/>
                </a:ext>
              </a:extLst>
            </p:cNvPr>
            <p:cNvGrpSpPr/>
            <p:nvPr/>
          </p:nvGrpSpPr>
          <p:grpSpPr>
            <a:xfrm>
              <a:off x="4180114" y="239489"/>
              <a:ext cx="1629508" cy="6198967"/>
              <a:chOff x="4180114" y="239489"/>
              <a:chExt cx="1629508" cy="6198967"/>
            </a:xfrm>
          </p:grpSpPr>
          <p:cxnSp>
            <p:nvCxnSpPr>
              <p:cNvPr id="179" name="Elbow Connector 178">
                <a:extLst>
                  <a:ext uri="{FF2B5EF4-FFF2-40B4-BE49-F238E27FC236}">
                    <a16:creationId xmlns:a16="http://schemas.microsoft.com/office/drawing/2014/main" id="{F296AEA8-F5E1-9D49-A550-1FF5E7662606}"/>
                  </a:ext>
                </a:extLst>
              </p:cNvPr>
              <p:cNvCxnSpPr>
                <a:cxnSpLocks/>
                <a:stCxn id="174" idx="1"/>
                <a:endCxn id="2" idx="0"/>
              </p:cNvCxnSpPr>
              <p:nvPr/>
            </p:nvCxnSpPr>
            <p:spPr>
              <a:xfrm rot="10800000">
                <a:off x="4180114" y="239489"/>
                <a:ext cx="912378" cy="6198967"/>
              </a:xfrm>
              <a:prstGeom prst="bentConnector4">
                <a:avLst>
                  <a:gd name="adj1" fmla="val 472913"/>
                  <a:gd name="adj2" fmla="val 1036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a:extLst>
                  <a:ext uri="{FF2B5EF4-FFF2-40B4-BE49-F238E27FC236}">
                    <a16:creationId xmlns:a16="http://schemas.microsoft.com/office/drawing/2014/main" id="{E290515F-B09C-3B4E-BB10-35B98C56D2D0}"/>
                  </a:ext>
                </a:extLst>
              </p:cNvPr>
              <p:cNvCxnSpPr>
                <a:stCxn id="174" idx="1"/>
                <a:endCxn id="8" idx="0"/>
              </p:cNvCxnSpPr>
              <p:nvPr/>
            </p:nvCxnSpPr>
            <p:spPr>
              <a:xfrm rot="10800000" flipH="1">
                <a:off x="5092491" y="239489"/>
                <a:ext cx="717131" cy="6198967"/>
              </a:xfrm>
              <a:prstGeom prst="bentConnector4">
                <a:avLst>
                  <a:gd name="adj1" fmla="val -601645"/>
                  <a:gd name="adj2" fmla="val 103688"/>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73777E52-F0C8-3D4D-B90D-72620C8F8C60}"/>
                </a:ext>
              </a:extLst>
            </p:cNvPr>
            <p:cNvGrpSpPr/>
            <p:nvPr/>
          </p:nvGrpSpPr>
          <p:grpSpPr>
            <a:xfrm>
              <a:off x="3094891" y="5054311"/>
              <a:ext cx="5246779" cy="838002"/>
              <a:chOff x="3094891" y="5054311"/>
              <a:chExt cx="5246779" cy="838002"/>
            </a:xfrm>
          </p:grpSpPr>
          <p:cxnSp>
            <p:nvCxnSpPr>
              <p:cNvPr id="168" name="Elbow Connector 167">
                <a:extLst>
                  <a:ext uri="{FF2B5EF4-FFF2-40B4-BE49-F238E27FC236}">
                    <a16:creationId xmlns:a16="http://schemas.microsoft.com/office/drawing/2014/main" id="{E56ED7EA-BC8B-F342-A1A9-39EE63B1B896}"/>
                  </a:ext>
                </a:extLst>
              </p:cNvPr>
              <p:cNvCxnSpPr>
                <a:stCxn id="111" idx="2"/>
                <a:endCxn id="164" idx="0"/>
              </p:cNvCxnSpPr>
              <p:nvPr/>
            </p:nvCxnSpPr>
            <p:spPr>
              <a:xfrm rot="16200000" flipH="1">
                <a:off x="4038351" y="4110851"/>
                <a:ext cx="838002" cy="272492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18D7D4DC-97D1-ED4E-A74A-40BA74ABB960}"/>
                  </a:ext>
                </a:extLst>
              </p:cNvPr>
              <p:cNvCxnSpPr>
                <a:stCxn id="113" idx="2"/>
                <a:endCxn id="164" idx="0"/>
              </p:cNvCxnSpPr>
              <p:nvPr/>
            </p:nvCxnSpPr>
            <p:spPr>
              <a:xfrm rot="5400000">
                <a:off x="6947503" y="4498146"/>
                <a:ext cx="266477" cy="252185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3DDD8773-E45B-E24A-9E0A-981D863A5789}"/>
                  </a:ext>
                </a:extLst>
              </p:cNvPr>
              <p:cNvCxnSpPr>
                <a:stCxn id="112" idx="2"/>
                <a:endCxn id="164" idx="0"/>
              </p:cNvCxnSpPr>
              <p:nvPr/>
            </p:nvCxnSpPr>
            <p:spPr>
              <a:xfrm rot="16200000" flipH="1">
                <a:off x="4910814" y="4983314"/>
                <a:ext cx="838002" cy="979995"/>
              </a:xfrm>
              <a:prstGeom prst="bentConnector3">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2A840E9F-5A26-EE46-961C-E8B704AA921D}"/>
                </a:ext>
              </a:extLst>
            </p:cNvPr>
            <p:cNvGrpSpPr/>
            <p:nvPr/>
          </p:nvGrpSpPr>
          <p:grpSpPr>
            <a:xfrm>
              <a:off x="3094891" y="4464117"/>
              <a:ext cx="5246779" cy="310522"/>
              <a:chOff x="3094891" y="4464117"/>
              <a:chExt cx="5246779" cy="310522"/>
            </a:xfrm>
          </p:grpSpPr>
          <p:cxnSp>
            <p:nvCxnSpPr>
              <p:cNvPr id="117" name="Elbow Connector 116">
                <a:extLst>
                  <a:ext uri="{FF2B5EF4-FFF2-40B4-BE49-F238E27FC236}">
                    <a16:creationId xmlns:a16="http://schemas.microsoft.com/office/drawing/2014/main" id="{9EAF4548-BB85-4545-8027-DF215E34BBE2}"/>
                  </a:ext>
                </a:extLst>
              </p:cNvPr>
              <p:cNvCxnSpPr>
                <a:stCxn id="96" idx="2"/>
                <a:endCxn id="111" idx="0"/>
              </p:cNvCxnSpPr>
              <p:nvPr/>
            </p:nvCxnSpPr>
            <p:spPr>
              <a:xfrm rot="5400000">
                <a:off x="4296997" y="3262012"/>
                <a:ext cx="310520" cy="271473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5D910C09-70AE-2448-B762-48F14EB5DC45}"/>
                  </a:ext>
                </a:extLst>
              </p:cNvPr>
              <p:cNvCxnSpPr>
                <a:cxnSpLocks/>
                <a:stCxn id="96" idx="2"/>
                <a:endCxn id="113" idx="0"/>
              </p:cNvCxnSpPr>
              <p:nvPr/>
            </p:nvCxnSpPr>
            <p:spPr>
              <a:xfrm rot="16200000" flipH="1">
                <a:off x="6973736" y="3300005"/>
                <a:ext cx="203821" cy="253204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16206AD4-7D97-4545-ADF8-8636BFEF3511}"/>
                  </a:ext>
                </a:extLst>
              </p:cNvPr>
              <p:cNvCxnSpPr>
                <a:stCxn id="96" idx="2"/>
                <a:endCxn id="112" idx="0"/>
              </p:cNvCxnSpPr>
              <p:nvPr/>
            </p:nvCxnSpPr>
            <p:spPr>
              <a:xfrm rot="5400000">
                <a:off x="5169461" y="4134476"/>
                <a:ext cx="310520" cy="969805"/>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AD08992F-2806-5C4E-BADF-B8F6A67688DD}"/>
                </a:ext>
              </a:extLst>
            </p:cNvPr>
            <p:cNvGrpSpPr/>
            <p:nvPr/>
          </p:nvGrpSpPr>
          <p:grpSpPr>
            <a:xfrm>
              <a:off x="3517419" y="480646"/>
              <a:ext cx="2246950" cy="667359"/>
              <a:chOff x="3517419" y="480646"/>
              <a:chExt cx="2246950" cy="667359"/>
            </a:xfrm>
          </p:grpSpPr>
          <p:cxnSp>
            <p:nvCxnSpPr>
              <p:cNvPr id="12" name="Elbow Connector 11">
                <a:extLst>
                  <a:ext uri="{FF2B5EF4-FFF2-40B4-BE49-F238E27FC236}">
                    <a16:creationId xmlns:a16="http://schemas.microsoft.com/office/drawing/2014/main" id="{04FEBA1A-9B25-D541-90E6-5D8983ECAD19}"/>
                  </a:ext>
                </a:extLst>
              </p:cNvPr>
              <p:cNvCxnSpPr>
                <a:stCxn id="2" idx="2"/>
                <a:endCxn id="6" idx="0"/>
              </p:cNvCxnSpPr>
              <p:nvPr/>
            </p:nvCxnSpPr>
            <p:spPr>
              <a:xfrm rot="16200000" flipH="1">
                <a:off x="4081011" y="579749"/>
                <a:ext cx="658985" cy="460779"/>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966ADC8-2C26-0843-8A12-5AD7838DCBFA}"/>
                  </a:ext>
                </a:extLst>
              </p:cNvPr>
              <p:cNvCxnSpPr>
                <a:stCxn id="2" idx="2"/>
                <a:endCxn id="7" idx="0"/>
              </p:cNvCxnSpPr>
              <p:nvPr/>
            </p:nvCxnSpPr>
            <p:spPr>
              <a:xfrm rot="16200000" flipH="1">
                <a:off x="4638562" y="22199"/>
                <a:ext cx="667359" cy="158425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Elbow Connector 213">
                <a:extLst>
                  <a:ext uri="{FF2B5EF4-FFF2-40B4-BE49-F238E27FC236}">
                    <a16:creationId xmlns:a16="http://schemas.microsoft.com/office/drawing/2014/main" id="{90097368-D71C-0F45-BE7F-05557AC95D02}"/>
                  </a:ext>
                </a:extLst>
              </p:cNvPr>
              <p:cNvCxnSpPr>
                <a:stCxn id="2" idx="2"/>
                <a:endCxn id="3" idx="0"/>
              </p:cNvCxnSpPr>
              <p:nvPr/>
            </p:nvCxnSpPr>
            <p:spPr>
              <a:xfrm rot="5400000">
                <a:off x="3519274" y="478791"/>
                <a:ext cx="658985" cy="6626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3" name="Curved Connector 272">
              <a:extLst>
                <a:ext uri="{FF2B5EF4-FFF2-40B4-BE49-F238E27FC236}">
                  <a16:creationId xmlns:a16="http://schemas.microsoft.com/office/drawing/2014/main" id="{A191A688-F0C2-FE44-BD36-B24248C9071A}"/>
                </a:ext>
              </a:extLst>
            </p:cNvPr>
            <p:cNvCxnSpPr>
              <a:cxnSpLocks/>
              <a:stCxn id="280" idx="1"/>
              <a:endCxn id="49" idx="0"/>
            </p:cNvCxnSpPr>
            <p:nvPr/>
          </p:nvCxnSpPr>
          <p:spPr>
            <a:xfrm rot="10800000" flipV="1">
              <a:off x="3476740" y="2204704"/>
              <a:ext cx="1770806" cy="871753"/>
            </a:xfrm>
            <a:prstGeom prst="curvedConnector2">
              <a:avLst/>
            </a:prstGeom>
            <a:ln w="1905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0" name="TextBox 279">
              <a:extLst>
                <a:ext uri="{FF2B5EF4-FFF2-40B4-BE49-F238E27FC236}">
                  <a16:creationId xmlns:a16="http://schemas.microsoft.com/office/drawing/2014/main" id="{46A72E7F-B429-1646-81A5-5EA30413808B}"/>
                </a:ext>
              </a:extLst>
            </p:cNvPr>
            <p:cNvSpPr txBox="1"/>
            <p:nvPr/>
          </p:nvSpPr>
          <p:spPr>
            <a:xfrm>
              <a:off x="5247546" y="2020039"/>
              <a:ext cx="1124154" cy="369332"/>
            </a:xfrm>
            <a:prstGeom prst="rect">
              <a:avLst/>
            </a:prstGeom>
            <a:solidFill>
              <a:schemeClr val="bg2">
                <a:lumMod val="75000"/>
              </a:schemeClr>
            </a:solidFill>
            <a:ln>
              <a:solidFill>
                <a:schemeClr val="bg1">
                  <a:lumMod val="75000"/>
                </a:schemeClr>
              </a:solidFill>
            </a:ln>
          </p:spPr>
          <p:txBody>
            <a:bodyPr wrap="none" rtlCol="0">
              <a:spAutoFit/>
            </a:bodyPr>
            <a:lstStyle/>
            <a:p>
              <a:r>
                <a:rPr lang="en-US" b="1" dirty="0"/>
                <a:t>Hardware</a:t>
              </a:r>
            </a:p>
          </p:txBody>
        </p:sp>
        <p:sp>
          <p:nvSpPr>
            <p:cNvPr id="293" name="Freeform 292">
              <a:extLst>
                <a:ext uri="{FF2B5EF4-FFF2-40B4-BE49-F238E27FC236}">
                  <a16:creationId xmlns:a16="http://schemas.microsoft.com/office/drawing/2014/main" id="{1054DF61-1584-174A-ADF7-6D34BB70AA4B}"/>
                </a:ext>
              </a:extLst>
            </p:cNvPr>
            <p:cNvSpPr/>
            <p:nvPr/>
          </p:nvSpPr>
          <p:spPr>
            <a:xfrm>
              <a:off x="4180113" y="489020"/>
              <a:ext cx="3689636" cy="1520649"/>
            </a:xfrm>
            <a:custGeom>
              <a:avLst/>
              <a:gdLst>
                <a:gd name="connsiteX0" fmla="*/ 0 w 3669538"/>
                <a:gd name="connsiteY0" fmla="*/ 0 h 1547446"/>
                <a:gd name="connsiteX1" fmla="*/ 3647552 w 3669538"/>
                <a:gd name="connsiteY1" fmla="*/ 592853 h 1547446"/>
                <a:gd name="connsiteX2" fmla="*/ 1617785 w 3669538"/>
                <a:gd name="connsiteY2" fmla="*/ 1547446 h 1547446"/>
              </a:gdLst>
              <a:ahLst/>
              <a:cxnLst>
                <a:cxn ang="0">
                  <a:pos x="connsiteX0" y="connsiteY0"/>
                </a:cxn>
                <a:cxn ang="0">
                  <a:pos x="connsiteX1" y="connsiteY1"/>
                </a:cxn>
                <a:cxn ang="0">
                  <a:pos x="connsiteX2" y="connsiteY2"/>
                </a:cxn>
              </a:cxnLst>
              <a:rect l="l" t="t" r="r" b="b"/>
              <a:pathLst>
                <a:path w="3669538" h="1547446">
                  <a:moveTo>
                    <a:pt x="0" y="0"/>
                  </a:moveTo>
                  <a:cubicBezTo>
                    <a:pt x="1688960" y="167472"/>
                    <a:pt x="3377921" y="334945"/>
                    <a:pt x="3647552" y="592853"/>
                  </a:cubicBezTo>
                  <a:cubicBezTo>
                    <a:pt x="3917183" y="850761"/>
                    <a:pt x="1617785" y="1547446"/>
                    <a:pt x="1617785" y="1547446"/>
                  </a:cubicBezTo>
                </a:path>
              </a:pathLst>
            </a:custGeom>
            <a:noFill/>
            <a:ln w="19050">
              <a:solidFill>
                <a:schemeClr val="accent2">
                  <a:lumMod val="7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71C0FEAA-3C75-994F-BB16-F25669E23A4F}"/>
                </a:ext>
              </a:extLst>
            </p:cNvPr>
            <p:cNvSpPr txBox="1"/>
            <p:nvPr/>
          </p:nvSpPr>
          <p:spPr>
            <a:xfrm>
              <a:off x="7827970" y="1008826"/>
              <a:ext cx="1426994" cy="261610"/>
            </a:xfrm>
            <a:prstGeom prst="rect">
              <a:avLst/>
            </a:prstGeom>
            <a:noFill/>
          </p:spPr>
          <p:txBody>
            <a:bodyPr wrap="none" rtlCol="0">
              <a:spAutoFit/>
            </a:bodyPr>
            <a:lstStyle/>
            <a:p>
              <a:r>
                <a:rPr lang="en-US" sz="1100" dirty="0"/>
                <a:t>Exceptions/Interrupts</a:t>
              </a:r>
            </a:p>
          </p:txBody>
        </p:sp>
        <p:grpSp>
          <p:nvGrpSpPr>
            <p:cNvPr id="303" name="Group 302">
              <a:extLst>
                <a:ext uri="{FF2B5EF4-FFF2-40B4-BE49-F238E27FC236}">
                  <a16:creationId xmlns:a16="http://schemas.microsoft.com/office/drawing/2014/main" id="{880EE0B9-277D-4E40-85D9-584A2D4B1F21}"/>
                </a:ext>
              </a:extLst>
            </p:cNvPr>
            <p:cNvGrpSpPr/>
            <p:nvPr/>
          </p:nvGrpSpPr>
          <p:grpSpPr>
            <a:xfrm>
              <a:off x="5106249" y="2389370"/>
              <a:ext cx="1629507" cy="695461"/>
              <a:chOff x="5106249" y="2389370"/>
              <a:chExt cx="1629507" cy="695461"/>
            </a:xfrm>
          </p:grpSpPr>
          <p:cxnSp>
            <p:nvCxnSpPr>
              <p:cNvPr id="299" name="Curved Connector 298">
                <a:extLst>
                  <a:ext uri="{FF2B5EF4-FFF2-40B4-BE49-F238E27FC236}">
                    <a16:creationId xmlns:a16="http://schemas.microsoft.com/office/drawing/2014/main" id="{3B6DA296-DC0A-494F-A707-8ED1F0A01EDE}"/>
                  </a:ext>
                </a:extLst>
              </p:cNvPr>
              <p:cNvCxnSpPr>
                <a:cxnSpLocks/>
                <a:stCxn id="280" idx="2"/>
                <a:endCxn id="50" idx="0"/>
              </p:cNvCxnSpPr>
              <p:nvPr/>
            </p:nvCxnSpPr>
            <p:spPr>
              <a:xfrm rot="5400000">
                <a:off x="5114393" y="2381227"/>
                <a:ext cx="687087" cy="703375"/>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2" name="Curved Connector 301">
                <a:extLst>
                  <a:ext uri="{FF2B5EF4-FFF2-40B4-BE49-F238E27FC236}">
                    <a16:creationId xmlns:a16="http://schemas.microsoft.com/office/drawing/2014/main" id="{A2E9EFB9-F63C-604E-AA50-7431056C5BB1}"/>
                  </a:ext>
                </a:extLst>
              </p:cNvPr>
              <p:cNvCxnSpPr>
                <a:stCxn id="280" idx="2"/>
                <a:endCxn id="51" idx="0"/>
              </p:cNvCxnSpPr>
              <p:nvPr/>
            </p:nvCxnSpPr>
            <p:spPr>
              <a:xfrm rot="16200000" flipH="1">
                <a:off x="5924959" y="2274034"/>
                <a:ext cx="695461" cy="926133"/>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04" name="Rounded Rectangle 303">
              <a:extLst>
                <a:ext uri="{FF2B5EF4-FFF2-40B4-BE49-F238E27FC236}">
                  <a16:creationId xmlns:a16="http://schemas.microsoft.com/office/drawing/2014/main" id="{8A36A6A6-B2E6-4548-B2B2-6A1FEBD128CD}"/>
                </a:ext>
              </a:extLst>
            </p:cNvPr>
            <p:cNvSpPr/>
            <p:nvPr/>
          </p:nvSpPr>
          <p:spPr>
            <a:xfrm>
              <a:off x="7609823"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Timer</a:t>
              </a:r>
            </a:p>
          </p:txBody>
        </p:sp>
        <p:grpSp>
          <p:nvGrpSpPr>
            <p:cNvPr id="317" name="Group 316">
              <a:extLst>
                <a:ext uri="{FF2B5EF4-FFF2-40B4-BE49-F238E27FC236}">
                  <a16:creationId xmlns:a16="http://schemas.microsoft.com/office/drawing/2014/main" id="{224FF94B-DE19-B740-B1C5-1B86EF46732D}"/>
                </a:ext>
              </a:extLst>
            </p:cNvPr>
            <p:cNvGrpSpPr/>
            <p:nvPr/>
          </p:nvGrpSpPr>
          <p:grpSpPr>
            <a:xfrm>
              <a:off x="3476740" y="3356130"/>
              <a:ext cx="4856566" cy="381504"/>
              <a:chOff x="3476740" y="3356130"/>
              <a:chExt cx="4856566" cy="381504"/>
            </a:xfrm>
          </p:grpSpPr>
          <p:cxnSp>
            <p:nvCxnSpPr>
              <p:cNvPr id="70" name="Elbow Connector 69">
                <a:extLst>
                  <a:ext uri="{FF2B5EF4-FFF2-40B4-BE49-F238E27FC236}">
                    <a16:creationId xmlns:a16="http://schemas.microsoft.com/office/drawing/2014/main" id="{8100EE60-EAB2-AA47-8CDB-25CDA0B7244E}"/>
                  </a:ext>
                </a:extLst>
              </p:cNvPr>
              <p:cNvCxnSpPr>
                <a:cxnSpLocks/>
                <a:stCxn id="49" idx="2"/>
                <a:endCxn id="68" idx="0"/>
              </p:cNvCxnSpPr>
              <p:nvPr/>
            </p:nvCxnSpPr>
            <p:spPr>
              <a:xfrm rot="16200000" flipH="1">
                <a:off x="4452430" y="2380440"/>
                <a:ext cx="381503" cy="2332883"/>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0877B7F0-E211-5540-BDE1-DB45E19E7E42}"/>
                  </a:ext>
                </a:extLst>
              </p:cNvPr>
              <p:cNvCxnSpPr>
                <a:cxnSpLocks/>
                <a:stCxn id="50" idx="2"/>
                <a:endCxn id="68" idx="0"/>
              </p:cNvCxnSpPr>
              <p:nvPr/>
            </p:nvCxnSpPr>
            <p:spPr>
              <a:xfrm rot="16200000" flipH="1">
                <a:off x="5267184" y="3195194"/>
                <a:ext cx="381503" cy="703375"/>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E0E6EA7-EEDC-DA46-8BC1-0160CE6922F0}"/>
                  </a:ext>
                </a:extLst>
              </p:cNvPr>
              <p:cNvCxnSpPr>
                <a:cxnSpLocks/>
                <a:stCxn id="51" idx="2"/>
                <a:endCxn id="68" idx="0"/>
              </p:cNvCxnSpPr>
              <p:nvPr/>
            </p:nvCxnSpPr>
            <p:spPr>
              <a:xfrm rot="5400000">
                <a:off x="6086126" y="3088003"/>
                <a:ext cx="373129" cy="926133"/>
              </a:xfrm>
              <a:prstGeom prst="bentConnector3">
                <a:avLst>
                  <a:gd name="adj1" fmla="val 6885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Elbow Connector 314">
                <a:extLst>
                  <a:ext uri="{FF2B5EF4-FFF2-40B4-BE49-F238E27FC236}">
                    <a16:creationId xmlns:a16="http://schemas.microsoft.com/office/drawing/2014/main" id="{3D4F1162-E044-3A49-B336-72A17FC3A766}"/>
                  </a:ext>
                </a:extLst>
              </p:cNvPr>
              <p:cNvCxnSpPr>
                <a:stCxn id="304" idx="2"/>
                <a:endCxn id="68" idx="0"/>
              </p:cNvCxnSpPr>
              <p:nvPr/>
            </p:nvCxnSpPr>
            <p:spPr>
              <a:xfrm rot="5400000">
                <a:off x="6880713" y="2285041"/>
                <a:ext cx="381503" cy="2523682"/>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6" name="Curved Connector 305">
              <a:extLst>
                <a:ext uri="{FF2B5EF4-FFF2-40B4-BE49-F238E27FC236}">
                  <a16:creationId xmlns:a16="http://schemas.microsoft.com/office/drawing/2014/main" id="{AA8918BC-9314-5B4C-867E-0177FEF17CA9}"/>
                </a:ext>
              </a:extLst>
            </p:cNvPr>
            <p:cNvCxnSpPr>
              <a:cxnSpLocks/>
              <a:stCxn id="280" idx="3"/>
              <a:endCxn id="304" idx="0"/>
            </p:cNvCxnSpPr>
            <p:nvPr/>
          </p:nvCxnSpPr>
          <p:spPr>
            <a:xfrm>
              <a:off x="6371700" y="2204705"/>
              <a:ext cx="1961605" cy="871753"/>
            </a:xfrm>
            <a:prstGeom prst="curved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91E54D7F-18CD-1F44-BC20-A092EC730CE8}"/>
              </a:ext>
            </a:extLst>
          </p:cNvPr>
          <p:cNvSpPr txBox="1"/>
          <p:nvPr/>
        </p:nvSpPr>
        <p:spPr>
          <a:xfrm>
            <a:off x="8715407" y="3885560"/>
            <a:ext cx="2627386" cy="307777"/>
          </a:xfrm>
          <a:prstGeom prst="rect">
            <a:avLst/>
          </a:prstGeom>
          <a:solidFill>
            <a:schemeClr val="accent4">
              <a:lumMod val="40000"/>
              <a:lumOff val="60000"/>
            </a:schemeClr>
          </a:solidFill>
          <a:ln w="57150">
            <a:solidFill>
              <a:schemeClr val="accent4">
                <a:lumMod val="60000"/>
                <a:lumOff val="40000"/>
              </a:schemeClr>
            </a:solidFill>
          </a:ln>
        </p:spPr>
        <p:txBody>
          <a:bodyPr wrap="none" rtlCol="0">
            <a:spAutoFit/>
          </a:bodyPr>
          <a:lstStyle/>
          <a:p>
            <a:pPr marL="285750" indent="-285750">
              <a:buFont typeface="Arial" panose="020B0604020202020204" pitchFamily="34" charset="0"/>
              <a:buChar char="•"/>
            </a:pPr>
            <a:r>
              <a:rPr lang="en-US" sz="1400" dirty="0"/>
              <a:t>Build trap frame on the stack.</a:t>
            </a:r>
            <a:endParaRPr lang="en-US" sz="1400" dirty="0">
              <a:latin typeface="Roboto Mono" pitchFamily="2" charset="0"/>
              <a:ea typeface="Roboto Mono" pitchFamily="2" charset="0"/>
            </a:endParaRPr>
          </a:p>
        </p:txBody>
      </p:sp>
    </p:spTree>
    <p:extLst>
      <p:ext uri="{BB962C8B-B14F-4D97-AF65-F5344CB8AC3E}">
        <p14:creationId xmlns:p14="http://schemas.microsoft.com/office/powerpoint/2010/main" val="239408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328">
            <a:extLst>
              <a:ext uri="{FF2B5EF4-FFF2-40B4-BE49-F238E27FC236}">
                <a16:creationId xmlns:a16="http://schemas.microsoft.com/office/drawing/2014/main" id="{3761253A-30E5-7B49-978A-D7AC99CE491E}"/>
              </a:ext>
            </a:extLst>
          </p:cNvPr>
          <p:cNvGrpSpPr/>
          <p:nvPr/>
        </p:nvGrpSpPr>
        <p:grpSpPr>
          <a:xfrm>
            <a:off x="311499" y="400256"/>
            <a:ext cx="10902461" cy="6338803"/>
            <a:chOff x="311499" y="239488"/>
            <a:chExt cx="10902461" cy="6338803"/>
          </a:xfrm>
        </p:grpSpPr>
        <p:sp>
          <p:nvSpPr>
            <p:cNvPr id="2" name="Rounded Rectangle 1">
              <a:extLst>
                <a:ext uri="{FF2B5EF4-FFF2-40B4-BE49-F238E27FC236}">
                  <a16:creationId xmlns:a16="http://schemas.microsoft.com/office/drawing/2014/main" id="{C6FD30DD-99BE-B94A-AA73-3FCBC0B8232B}"/>
                </a:ext>
              </a:extLst>
            </p:cNvPr>
            <p:cNvSpPr/>
            <p:nvPr/>
          </p:nvSpPr>
          <p:spPr>
            <a:xfrm>
              <a:off x="3456632"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1</a:t>
              </a:r>
            </a:p>
          </p:txBody>
        </p:sp>
        <p:grpSp>
          <p:nvGrpSpPr>
            <p:cNvPr id="46" name="Group 45">
              <a:extLst>
                <a:ext uri="{FF2B5EF4-FFF2-40B4-BE49-F238E27FC236}">
                  <a16:creationId xmlns:a16="http://schemas.microsoft.com/office/drawing/2014/main" id="{2D2E7708-D3ED-4142-A88A-523D80EB4A1F}"/>
                </a:ext>
              </a:extLst>
            </p:cNvPr>
            <p:cNvGrpSpPr/>
            <p:nvPr/>
          </p:nvGrpSpPr>
          <p:grpSpPr>
            <a:xfrm>
              <a:off x="2522976" y="908709"/>
              <a:ext cx="3907969" cy="684770"/>
              <a:chOff x="2737757" y="1500742"/>
              <a:chExt cx="5668188" cy="684770"/>
            </a:xfrm>
          </p:grpSpPr>
          <p:sp>
            <p:nvSpPr>
              <p:cNvPr id="40" name="Rounded Rectangle 39">
                <a:extLst>
                  <a:ext uri="{FF2B5EF4-FFF2-40B4-BE49-F238E27FC236}">
                    <a16:creationId xmlns:a16="http://schemas.microsoft.com/office/drawing/2014/main" id="{05E200C0-7874-4044-B57B-E8BAAA6E4AEA}"/>
                  </a:ext>
                </a:extLst>
              </p:cNvPr>
              <p:cNvSpPr/>
              <p:nvPr/>
            </p:nvSpPr>
            <p:spPr>
              <a:xfrm>
                <a:off x="2737757" y="1500742"/>
                <a:ext cx="5668188" cy="68477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DCF01BD5-6300-C34B-90C3-08BF51924847}"/>
                  </a:ext>
                </a:extLst>
              </p:cNvPr>
              <p:cNvSpPr/>
              <p:nvPr/>
            </p:nvSpPr>
            <p:spPr>
              <a:xfrm>
                <a:off x="3456633"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sys_puts</a:t>
                </a:r>
                <a:endParaRPr lang="en-US" sz="1400" dirty="0">
                  <a:solidFill>
                    <a:schemeClr val="tx1"/>
                  </a:solidFill>
                </a:endParaRPr>
              </a:p>
            </p:txBody>
          </p:sp>
          <p:sp>
            <p:nvSpPr>
              <p:cNvPr id="6" name="Rounded Rectangle 5">
                <a:extLst>
                  <a:ext uri="{FF2B5EF4-FFF2-40B4-BE49-F238E27FC236}">
                    <a16:creationId xmlns:a16="http://schemas.microsoft.com/office/drawing/2014/main" id="{297F42C1-D416-8144-A96D-55719FEAF495}"/>
                  </a:ext>
                </a:extLst>
              </p:cNvPr>
              <p:cNvSpPr/>
              <p:nvPr/>
            </p:nvSpPr>
            <p:spPr>
              <a:xfrm>
                <a:off x="5086141" y="1731665"/>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sys_spawn</a:t>
                </a:r>
                <a:endParaRPr lang="en-US" sz="1400" dirty="0">
                  <a:solidFill>
                    <a:schemeClr val="tx1"/>
                  </a:solidFill>
                </a:endParaRPr>
              </a:p>
            </p:txBody>
          </p:sp>
          <p:sp>
            <p:nvSpPr>
              <p:cNvPr id="7" name="Rounded Rectangle 6">
                <a:extLst>
                  <a:ext uri="{FF2B5EF4-FFF2-40B4-BE49-F238E27FC236}">
                    <a16:creationId xmlns:a16="http://schemas.microsoft.com/office/drawing/2014/main" id="{BFA22B94-D6D7-EA4C-93F7-2D4253266871}"/>
                  </a:ext>
                </a:extLst>
              </p:cNvPr>
              <p:cNvSpPr/>
              <p:nvPr/>
            </p:nvSpPr>
            <p:spPr>
              <a:xfrm>
                <a:off x="6715649" y="1740039"/>
                <a:ext cx="1446963" cy="279673"/>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sys_yield</a:t>
                </a:r>
                <a:endParaRPr lang="en-US" sz="1400" dirty="0">
                  <a:solidFill>
                    <a:schemeClr val="tx1"/>
                  </a:solidFill>
                </a:endParaRPr>
              </a:p>
            </p:txBody>
          </p:sp>
        </p:grpSp>
        <p:sp>
          <p:nvSpPr>
            <p:cNvPr id="8" name="Rounded Rectangle 7">
              <a:extLst>
                <a:ext uri="{FF2B5EF4-FFF2-40B4-BE49-F238E27FC236}">
                  <a16:creationId xmlns:a16="http://schemas.microsoft.com/office/drawing/2014/main" id="{69F60E53-9A2A-0147-8C4C-1B263333624E}"/>
                </a:ext>
              </a:extLst>
            </p:cNvPr>
            <p:cNvSpPr/>
            <p:nvPr/>
          </p:nvSpPr>
          <p:spPr>
            <a:xfrm>
              <a:off x="5086141" y="239488"/>
              <a:ext cx="1446963" cy="24115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User Process 2</a:t>
              </a:r>
            </a:p>
          </p:txBody>
        </p:sp>
        <p:sp>
          <p:nvSpPr>
            <p:cNvPr id="19" name="Rectangle 18">
              <a:extLst>
                <a:ext uri="{FF2B5EF4-FFF2-40B4-BE49-F238E27FC236}">
                  <a16:creationId xmlns:a16="http://schemas.microsoft.com/office/drawing/2014/main" id="{B5F280D5-7BB9-7E41-A3CB-1AA844460A10}"/>
                </a:ext>
              </a:extLst>
            </p:cNvPr>
            <p:cNvSpPr/>
            <p:nvPr/>
          </p:nvSpPr>
          <p:spPr>
            <a:xfrm>
              <a:off x="2825261" y="1840515"/>
              <a:ext cx="5968721" cy="723482"/>
            </a:xfrm>
            <a:prstGeom prst="rect">
              <a:avLst/>
            </a:prstGeom>
            <a:solidFill>
              <a:schemeClr val="bg2">
                <a:lumMod val="75000"/>
              </a:schemeClr>
            </a:solid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Elbow Connector 20">
              <a:extLst>
                <a:ext uri="{FF2B5EF4-FFF2-40B4-BE49-F238E27FC236}">
                  <a16:creationId xmlns:a16="http://schemas.microsoft.com/office/drawing/2014/main" id="{1B283EA2-ED0E-8E47-A24C-3F93AA92F9EA}"/>
                </a:ext>
              </a:extLst>
            </p:cNvPr>
            <p:cNvCxnSpPr>
              <a:cxnSpLocks/>
              <a:stCxn id="3" idx="2"/>
              <a:endCxn id="280" idx="0"/>
            </p:cNvCxnSpPr>
            <p:nvPr/>
          </p:nvCxnSpPr>
          <p:spPr>
            <a:xfrm rot="16200000" flipH="1">
              <a:off x="4363154" y="573570"/>
              <a:ext cx="600734" cy="229220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B86FE81-E54C-C444-ADEE-212C2490EA79}"/>
                </a:ext>
              </a:extLst>
            </p:cNvPr>
            <p:cNvCxnSpPr>
              <a:cxnSpLocks/>
              <a:stCxn id="6" idx="2"/>
              <a:endCxn id="280" idx="0"/>
            </p:cNvCxnSpPr>
            <p:nvPr/>
          </p:nvCxnSpPr>
          <p:spPr>
            <a:xfrm rot="16200000" flipH="1">
              <a:off x="4924891" y="1135307"/>
              <a:ext cx="600734" cy="116873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749A7DBD-926C-274C-9A32-00DC443D6748}"/>
                </a:ext>
              </a:extLst>
            </p:cNvPr>
            <p:cNvCxnSpPr>
              <a:cxnSpLocks/>
              <a:stCxn id="7" idx="2"/>
              <a:endCxn id="280" idx="0"/>
            </p:cNvCxnSpPr>
            <p:nvPr/>
          </p:nvCxnSpPr>
          <p:spPr>
            <a:xfrm rot="16200000" flipH="1">
              <a:off x="5490815" y="1701231"/>
              <a:ext cx="592360" cy="45255"/>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0DAD6-F4C7-6D45-BC89-80F8494946FE}"/>
                </a:ext>
              </a:extLst>
            </p:cNvPr>
            <p:cNvCxnSpPr>
              <a:cxnSpLocks/>
              <a:stCxn id="19" idx="1"/>
            </p:cNvCxnSpPr>
            <p:nvPr/>
          </p:nvCxnSpPr>
          <p:spPr>
            <a:xfrm flipH="1">
              <a:off x="311499" y="2202256"/>
              <a:ext cx="251376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AAF2BA-1A8D-1D4A-81F7-EAEA46C47D3F}"/>
                </a:ext>
              </a:extLst>
            </p:cNvPr>
            <p:cNvCxnSpPr>
              <a:cxnSpLocks/>
              <a:endCxn id="19" idx="3"/>
            </p:cNvCxnSpPr>
            <p:nvPr/>
          </p:nvCxnSpPr>
          <p:spPr>
            <a:xfrm flipH="1">
              <a:off x="8793982" y="2202256"/>
              <a:ext cx="241997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1516E2-33EB-DE49-9A39-2BFF379F4A8F}"/>
                </a:ext>
              </a:extLst>
            </p:cNvPr>
            <p:cNvSpPr txBox="1"/>
            <p:nvPr/>
          </p:nvSpPr>
          <p:spPr>
            <a:xfrm>
              <a:off x="960099" y="1062163"/>
              <a:ext cx="1135247" cy="369332"/>
            </a:xfrm>
            <a:prstGeom prst="rect">
              <a:avLst/>
            </a:prstGeom>
            <a:noFill/>
          </p:spPr>
          <p:txBody>
            <a:bodyPr wrap="none" rtlCol="0">
              <a:spAutoFit/>
            </a:bodyPr>
            <a:lstStyle/>
            <a:p>
              <a:r>
                <a:rPr lang="en-US" b="1" dirty="0"/>
                <a:t>User Land</a:t>
              </a:r>
            </a:p>
          </p:txBody>
        </p:sp>
        <p:sp>
          <p:nvSpPr>
            <p:cNvPr id="48" name="Rounded Rectangle 47">
              <a:extLst>
                <a:ext uri="{FF2B5EF4-FFF2-40B4-BE49-F238E27FC236}">
                  <a16:creationId xmlns:a16="http://schemas.microsoft.com/office/drawing/2014/main" id="{34500118-AE14-B947-85B3-062485E5DF59}"/>
                </a:ext>
              </a:extLst>
            </p:cNvPr>
            <p:cNvSpPr/>
            <p:nvPr/>
          </p:nvSpPr>
          <p:spPr>
            <a:xfrm>
              <a:off x="2533024" y="2902340"/>
              <a:ext cx="6733231" cy="617969"/>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9203CA75-C07E-BD44-91A4-B650F3C355D1}"/>
                </a:ext>
              </a:extLst>
            </p:cNvPr>
            <p:cNvSpPr/>
            <p:nvPr/>
          </p:nvSpPr>
          <p:spPr>
            <a:xfrm>
              <a:off x="2753258"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Syscall</a:t>
              </a:r>
              <a:r>
                <a:rPr lang="en-US" sz="1400" dirty="0">
                  <a:solidFill>
                    <a:schemeClr val="tx1"/>
                  </a:solidFill>
                </a:rPr>
                <a:t> Handler</a:t>
              </a:r>
            </a:p>
          </p:txBody>
        </p:sp>
        <p:sp>
          <p:nvSpPr>
            <p:cNvPr id="50" name="Rounded Rectangle 49">
              <a:extLst>
                <a:ext uri="{FF2B5EF4-FFF2-40B4-BE49-F238E27FC236}">
                  <a16:creationId xmlns:a16="http://schemas.microsoft.com/office/drawing/2014/main" id="{3627EDAF-0242-D740-981E-46C82AE0C387}"/>
                </a:ext>
              </a:extLst>
            </p:cNvPr>
            <p:cNvSpPr/>
            <p:nvPr/>
          </p:nvSpPr>
          <p:spPr>
            <a:xfrm>
              <a:off x="4382766"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Divide by zero</a:t>
              </a:r>
            </a:p>
          </p:txBody>
        </p:sp>
        <p:sp>
          <p:nvSpPr>
            <p:cNvPr id="51" name="Rounded Rectangle 50">
              <a:extLst>
                <a:ext uri="{FF2B5EF4-FFF2-40B4-BE49-F238E27FC236}">
                  <a16:creationId xmlns:a16="http://schemas.microsoft.com/office/drawing/2014/main" id="{9F2238D8-C713-1F44-9A2E-D7FCA04853ED}"/>
                </a:ext>
              </a:extLst>
            </p:cNvPr>
            <p:cNvSpPr/>
            <p:nvPr/>
          </p:nvSpPr>
          <p:spPr>
            <a:xfrm>
              <a:off x="6012274" y="3084832"/>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Page fault</a:t>
              </a:r>
            </a:p>
          </p:txBody>
        </p:sp>
        <p:sp>
          <p:nvSpPr>
            <p:cNvPr id="57" name="TextBox 56">
              <a:extLst>
                <a:ext uri="{FF2B5EF4-FFF2-40B4-BE49-F238E27FC236}">
                  <a16:creationId xmlns:a16="http://schemas.microsoft.com/office/drawing/2014/main" id="{FCE855B9-DB6F-C946-A4FC-63E24FFD7EDE}"/>
                </a:ext>
              </a:extLst>
            </p:cNvPr>
            <p:cNvSpPr txBox="1"/>
            <p:nvPr/>
          </p:nvSpPr>
          <p:spPr>
            <a:xfrm>
              <a:off x="2533024" y="908710"/>
              <a:ext cx="877163" cy="261610"/>
            </a:xfrm>
            <a:prstGeom prst="rect">
              <a:avLst/>
            </a:prstGeom>
            <a:noFill/>
          </p:spPr>
          <p:txBody>
            <a:bodyPr wrap="none" rtlCol="0">
              <a:spAutoFit/>
            </a:bodyPr>
            <a:lstStyle/>
            <a:p>
              <a:r>
                <a:rPr lang="en-US" sz="1100" dirty="0"/>
                <a:t>User Library</a:t>
              </a:r>
            </a:p>
          </p:txBody>
        </p:sp>
        <p:sp>
          <p:nvSpPr>
            <p:cNvPr id="58" name="TextBox 57">
              <a:extLst>
                <a:ext uri="{FF2B5EF4-FFF2-40B4-BE49-F238E27FC236}">
                  <a16:creationId xmlns:a16="http://schemas.microsoft.com/office/drawing/2014/main" id="{3F74C709-274D-4E48-9443-10C40A699827}"/>
                </a:ext>
              </a:extLst>
            </p:cNvPr>
            <p:cNvSpPr txBox="1"/>
            <p:nvPr/>
          </p:nvSpPr>
          <p:spPr>
            <a:xfrm>
              <a:off x="9244519" y="3068209"/>
              <a:ext cx="1534972" cy="307777"/>
            </a:xfrm>
            <a:prstGeom prst="rect">
              <a:avLst/>
            </a:prstGeom>
            <a:noFill/>
          </p:spPr>
          <p:txBody>
            <a:bodyPr wrap="none" rtlCol="0">
              <a:spAutoFit/>
            </a:bodyPr>
            <a:lstStyle/>
            <a:p>
              <a:r>
                <a:rPr lang="en-US" sz="1400" dirty="0"/>
                <a:t>Interrupt Handlers</a:t>
              </a:r>
            </a:p>
          </p:txBody>
        </p:sp>
        <p:sp>
          <p:nvSpPr>
            <p:cNvPr id="59" name="TextBox 58">
              <a:extLst>
                <a:ext uri="{FF2B5EF4-FFF2-40B4-BE49-F238E27FC236}">
                  <a16:creationId xmlns:a16="http://schemas.microsoft.com/office/drawing/2014/main" id="{D2640064-0FF5-2546-A615-9F47BC334940}"/>
                </a:ext>
              </a:extLst>
            </p:cNvPr>
            <p:cNvSpPr txBox="1"/>
            <p:nvPr/>
          </p:nvSpPr>
          <p:spPr>
            <a:xfrm>
              <a:off x="960099" y="2603686"/>
              <a:ext cx="1310615" cy="369332"/>
            </a:xfrm>
            <a:prstGeom prst="rect">
              <a:avLst/>
            </a:prstGeom>
            <a:noFill/>
          </p:spPr>
          <p:txBody>
            <a:bodyPr wrap="none" rtlCol="0">
              <a:spAutoFit/>
            </a:bodyPr>
            <a:lstStyle/>
            <a:p>
              <a:r>
                <a:rPr lang="en-US" b="1" dirty="0"/>
                <a:t>Kernel Land</a:t>
              </a:r>
            </a:p>
          </p:txBody>
        </p:sp>
        <p:sp>
          <p:nvSpPr>
            <p:cNvPr id="68" name="Rounded Rectangle 67">
              <a:extLst>
                <a:ext uri="{FF2B5EF4-FFF2-40B4-BE49-F238E27FC236}">
                  <a16:creationId xmlns:a16="http://schemas.microsoft.com/office/drawing/2014/main" id="{AAE81463-157A-1440-B067-39582DF12D9A}"/>
                </a:ext>
              </a:extLst>
            </p:cNvPr>
            <p:cNvSpPr/>
            <p:nvPr/>
          </p:nvSpPr>
          <p:spPr>
            <a:xfrm>
              <a:off x="5086141" y="3737634"/>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_</a:t>
              </a:r>
              <a:r>
                <a:rPr lang="en-US" sz="1400" dirty="0" err="1">
                  <a:solidFill>
                    <a:schemeClr val="tx1"/>
                  </a:solidFill>
                </a:rPr>
                <a:t>alltraps</a:t>
              </a:r>
              <a:endParaRPr lang="en-US" sz="1400" dirty="0">
                <a:solidFill>
                  <a:schemeClr val="tx1"/>
                </a:solidFill>
              </a:endParaRPr>
            </a:p>
          </p:txBody>
        </p:sp>
        <p:sp>
          <p:nvSpPr>
            <p:cNvPr id="96" name="Rounded Rectangle 95">
              <a:extLst>
                <a:ext uri="{FF2B5EF4-FFF2-40B4-BE49-F238E27FC236}">
                  <a16:creationId xmlns:a16="http://schemas.microsoft.com/office/drawing/2014/main" id="{4454B1D6-A885-0C41-880D-F4D46B7EF6CF}"/>
                </a:ext>
              </a:extLst>
            </p:cNvPr>
            <p:cNvSpPr/>
            <p:nvPr/>
          </p:nvSpPr>
          <p:spPr>
            <a:xfrm>
              <a:off x="5086141" y="4184445"/>
              <a:ext cx="1446963" cy="279673"/>
            </a:xfrm>
            <a:prstGeom prst="roundRect">
              <a:avLst/>
            </a:prstGeom>
            <a:solidFill>
              <a:schemeClr val="accent6">
                <a:lumMod val="60000"/>
                <a:lumOff val="40000"/>
              </a:schemeClr>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trap</a:t>
              </a:r>
            </a:p>
          </p:txBody>
        </p:sp>
        <p:cxnSp>
          <p:nvCxnSpPr>
            <p:cNvPr id="98" name="Straight Arrow Connector 97">
              <a:extLst>
                <a:ext uri="{FF2B5EF4-FFF2-40B4-BE49-F238E27FC236}">
                  <a16:creationId xmlns:a16="http://schemas.microsoft.com/office/drawing/2014/main" id="{961B7A43-16FC-584B-91B5-80AEE3A568A7}"/>
                </a:ext>
              </a:extLst>
            </p:cNvPr>
            <p:cNvCxnSpPr>
              <a:stCxn id="68" idx="2"/>
              <a:endCxn id="96" idx="0"/>
            </p:cNvCxnSpPr>
            <p:nvPr/>
          </p:nvCxnSpPr>
          <p:spPr>
            <a:xfrm>
              <a:off x="5809623" y="4017307"/>
              <a:ext cx="0" cy="16713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2CEE652E-B2EC-6140-A02E-A06B2F71007D}"/>
                </a:ext>
              </a:extLst>
            </p:cNvPr>
            <p:cNvSpPr/>
            <p:nvPr/>
          </p:nvSpPr>
          <p:spPr>
            <a:xfrm>
              <a:off x="2371409"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Exceptions</a:t>
              </a:r>
            </a:p>
          </p:txBody>
        </p:sp>
        <p:sp>
          <p:nvSpPr>
            <p:cNvPr id="112" name="Rounded Rectangle 111">
              <a:extLst>
                <a:ext uri="{FF2B5EF4-FFF2-40B4-BE49-F238E27FC236}">
                  <a16:creationId xmlns:a16="http://schemas.microsoft.com/office/drawing/2014/main" id="{A3EE9CD4-4955-2F4F-BB71-78D62CF9A687}"/>
                </a:ext>
              </a:extLst>
            </p:cNvPr>
            <p:cNvSpPr/>
            <p:nvPr/>
          </p:nvSpPr>
          <p:spPr>
            <a:xfrm>
              <a:off x="4116336" y="477463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Interrupts</a:t>
              </a:r>
            </a:p>
          </p:txBody>
        </p:sp>
        <p:grpSp>
          <p:nvGrpSpPr>
            <p:cNvPr id="203" name="Group 202">
              <a:extLst>
                <a:ext uri="{FF2B5EF4-FFF2-40B4-BE49-F238E27FC236}">
                  <a16:creationId xmlns:a16="http://schemas.microsoft.com/office/drawing/2014/main" id="{08E260A6-0649-1C41-BC22-7CECF71C69B3}"/>
                </a:ext>
              </a:extLst>
            </p:cNvPr>
            <p:cNvGrpSpPr/>
            <p:nvPr/>
          </p:nvGrpSpPr>
          <p:grpSpPr>
            <a:xfrm>
              <a:off x="5925040" y="4667939"/>
              <a:ext cx="4833258" cy="957897"/>
              <a:chOff x="6641960" y="4965551"/>
              <a:chExt cx="4833258" cy="957897"/>
            </a:xfrm>
          </p:grpSpPr>
          <p:sp>
            <p:nvSpPr>
              <p:cNvPr id="113" name="Rounded Rectangle 112">
                <a:extLst>
                  <a:ext uri="{FF2B5EF4-FFF2-40B4-BE49-F238E27FC236}">
                    <a16:creationId xmlns:a16="http://schemas.microsoft.com/office/drawing/2014/main" id="{F3EF806B-4A4B-F44C-9122-0DCFB7DAFF00}"/>
                  </a:ext>
                </a:extLst>
              </p:cNvPr>
              <p:cNvSpPr/>
              <p:nvPr/>
            </p:nvSpPr>
            <p:spPr>
              <a:xfrm>
                <a:off x="6641960" y="4965551"/>
                <a:ext cx="4833258" cy="957897"/>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3" name="Rounded Rectangle 122">
                <a:extLst>
                  <a:ext uri="{FF2B5EF4-FFF2-40B4-BE49-F238E27FC236}">
                    <a16:creationId xmlns:a16="http://schemas.microsoft.com/office/drawing/2014/main" id="{9298E6B3-F95B-AB4E-B7E2-EECF37928010}"/>
                  </a:ext>
                </a:extLst>
              </p:cNvPr>
              <p:cNvSpPr/>
              <p:nvPr/>
            </p:nvSpPr>
            <p:spPr>
              <a:xfrm>
                <a:off x="6724858"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puts</a:t>
                </a:r>
              </a:p>
            </p:txBody>
          </p:sp>
          <p:sp>
            <p:nvSpPr>
              <p:cNvPr id="124" name="Rounded Rectangle 123">
                <a:extLst>
                  <a:ext uri="{FF2B5EF4-FFF2-40B4-BE49-F238E27FC236}">
                    <a16:creationId xmlns:a16="http://schemas.microsoft.com/office/drawing/2014/main" id="{FADFA812-5ADB-1943-8B5B-C9D628D2C3EF}"/>
                  </a:ext>
                </a:extLst>
              </p:cNvPr>
              <p:cNvSpPr/>
              <p:nvPr/>
            </p:nvSpPr>
            <p:spPr>
              <a:xfrm>
                <a:off x="9923584" y="5521572"/>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yield</a:t>
                </a:r>
              </a:p>
            </p:txBody>
          </p:sp>
          <p:sp>
            <p:nvSpPr>
              <p:cNvPr id="125" name="Rounded Rectangle 124">
                <a:extLst>
                  <a:ext uri="{FF2B5EF4-FFF2-40B4-BE49-F238E27FC236}">
                    <a16:creationId xmlns:a16="http://schemas.microsoft.com/office/drawing/2014/main" id="{DF7D870D-27C5-8B45-AAE8-8C124DC99FCA}"/>
                  </a:ext>
                </a:extLst>
              </p:cNvPr>
              <p:cNvSpPr/>
              <p:nvPr/>
            </p:nvSpPr>
            <p:spPr>
              <a:xfrm>
                <a:off x="8324221" y="5521573"/>
                <a:ext cx="1446963" cy="279673"/>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spawn</a:t>
                </a:r>
              </a:p>
            </p:txBody>
          </p:sp>
          <p:sp>
            <p:nvSpPr>
              <p:cNvPr id="149" name="TextBox 148">
                <a:extLst>
                  <a:ext uri="{FF2B5EF4-FFF2-40B4-BE49-F238E27FC236}">
                    <a16:creationId xmlns:a16="http://schemas.microsoft.com/office/drawing/2014/main" id="{F9EC6529-B136-7440-B1C1-D9039E8D8E47}"/>
                  </a:ext>
                </a:extLst>
              </p:cNvPr>
              <p:cNvSpPr txBox="1"/>
              <p:nvPr/>
            </p:nvSpPr>
            <p:spPr>
              <a:xfrm>
                <a:off x="8663077" y="5019514"/>
                <a:ext cx="769250" cy="307777"/>
              </a:xfrm>
              <a:prstGeom prst="rect">
                <a:avLst/>
              </a:prstGeom>
              <a:noFill/>
              <a:ln>
                <a:solidFill>
                  <a:schemeClr val="accent6">
                    <a:lumMod val="40000"/>
                    <a:lumOff val="60000"/>
                  </a:schemeClr>
                </a:solidFill>
              </a:ln>
            </p:spPr>
            <p:txBody>
              <a:bodyPr wrap="none" rtlCol="0">
                <a:spAutoFit/>
              </a:bodyPr>
              <a:lstStyle/>
              <a:p>
                <a:r>
                  <a:rPr lang="en-US" sz="1400" dirty="0"/>
                  <a:t>Sys calls</a:t>
                </a:r>
                <a:endParaRPr lang="en-US" dirty="0"/>
              </a:p>
            </p:txBody>
          </p:sp>
          <p:grpSp>
            <p:nvGrpSpPr>
              <p:cNvPr id="163" name="Group 162">
                <a:extLst>
                  <a:ext uri="{FF2B5EF4-FFF2-40B4-BE49-F238E27FC236}">
                    <a16:creationId xmlns:a16="http://schemas.microsoft.com/office/drawing/2014/main" id="{AC24C2F1-2E24-7445-94C4-469896300FE6}"/>
                  </a:ext>
                </a:extLst>
              </p:cNvPr>
              <p:cNvGrpSpPr/>
              <p:nvPr/>
            </p:nvGrpSpPr>
            <p:grpSpPr>
              <a:xfrm>
                <a:off x="7448341" y="5327290"/>
                <a:ext cx="3198726" cy="194283"/>
                <a:chOff x="7448341" y="5327290"/>
                <a:chExt cx="3198726" cy="194283"/>
              </a:xfrm>
            </p:grpSpPr>
            <p:cxnSp>
              <p:nvCxnSpPr>
                <p:cNvPr id="153" name="Straight Arrow Connector 152">
                  <a:extLst>
                    <a:ext uri="{FF2B5EF4-FFF2-40B4-BE49-F238E27FC236}">
                      <a16:creationId xmlns:a16="http://schemas.microsoft.com/office/drawing/2014/main" id="{431C2130-CE34-E340-85EA-6FBC641DD7C7}"/>
                    </a:ext>
                  </a:extLst>
                </p:cNvPr>
                <p:cNvCxnSpPr>
                  <a:stCxn id="149" idx="2"/>
                  <a:endCxn id="125" idx="0"/>
                </p:cNvCxnSpPr>
                <p:nvPr/>
              </p:nvCxnSpPr>
              <p:spPr>
                <a:xfrm>
                  <a:off x="9047702" y="5327291"/>
                  <a:ext cx="1" cy="19428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1FEEE80-DECB-6F4E-A163-D4EBF132B3DC}"/>
                    </a:ext>
                  </a:extLst>
                </p:cNvPr>
                <p:cNvCxnSpPr>
                  <a:stCxn id="149" idx="2"/>
                  <a:endCxn id="123" idx="0"/>
                </p:cNvCxnSpPr>
                <p:nvPr/>
              </p:nvCxnSpPr>
              <p:spPr>
                <a:xfrm rot="5400000">
                  <a:off x="8150881" y="4624750"/>
                  <a:ext cx="194281" cy="1599362"/>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D5DA980-C162-2F4F-A6DE-9DFFD6CC6D6F}"/>
                    </a:ext>
                  </a:extLst>
                </p:cNvPr>
                <p:cNvCxnSpPr>
                  <a:stCxn id="149" idx="2"/>
                  <a:endCxn id="124" idx="0"/>
                </p:cNvCxnSpPr>
                <p:nvPr/>
              </p:nvCxnSpPr>
              <p:spPr>
                <a:xfrm rot="16200000" flipH="1">
                  <a:off x="9750244" y="4624749"/>
                  <a:ext cx="194281" cy="1599364"/>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4" name="Rounded Rectangle 163">
              <a:extLst>
                <a:ext uri="{FF2B5EF4-FFF2-40B4-BE49-F238E27FC236}">
                  <a16:creationId xmlns:a16="http://schemas.microsoft.com/office/drawing/2014/main" id="{233D88EE-EAA8-A543-829F-BA71939157B3}"/>
                </a:ext>
              </a:extLst>
            </p:cNvPr>
            <p:cNvSpPr/>
            <p:nvPr/>
          </p:nvSpPr>
          <p:spPr>
            <a:xfrm>
              <a:off x="5096331" y="5892313"/>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proc_start_user</a:t>
              </a:r>
              <a:endParaRPr lang="en-US" sz="1400" dirty="0">
                <a:solidFill>
                  <a:schemeClr val="tx1"/>
                </a:solidFill>
              </a:endParaRPr>
            </a:p>
          </p:txBody>
        </p:sp>
        <p:sp>
          <p:nvSpPr>
            <p:cNvPr id="174" name="Rounded Rectangle 173">
              <a:extLst>
                <a:ext uri="{FF2B5EF4-FFF2-40B4-BE49-F238E27FC236}">
                  <a16:creationId xmlns:a16="http://schemas.microsoft.com/office/drawing/2014/main" id="{C8DC9302-53E3-8D4F-8072-23C2D220C024}"/>
                </a:ext>
              </a:extLst>
            </p:cNvPr>
            <p:cNvSpPr/>
            <p:nvPr/>
          </p:nvSpPr>
          <p:spPr>
            <a:xfrm>
              <a:off x="5092492" y="6298618"/>
              <a:ext cx="1446963" cy="279673"/>
            </a:xfrm>
            <a:prstGeom prst="roundRect">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trap_return</a:t>
              </a:r>
              <a:endParaRPr lang="en-US" sz="1400" dirty="0">
                <a:solidFill>
                  <a:schemeClr val="tx1"/>
                </a:solidFill>
              </a:endParaRPr>
            </a:p>
          </p:txBody>
        </p:sp>
        <p:cxnSp>
          <p:nvCxnSpPr>
            <p:cNvPr id="176" name="Straight Arrow Connector 175">
              <a:extLst>
                <a:ext uri="{FF2B5EF4-FFF2-40B4-BE49-F238E27FC236}">
                  <a16:creationId xmlns:a16="http://schemas.microsoft.com/office/drawing/2014/main" id="{DBB328BE-FF7F-6846-AB06-2FBF9EF14D72}"/>
                </a:ext>
              </a:extLst>
            </p:cNvPr>
            <p:cNvCxnSpPr>
              <a:stCxn id="164" idx="2"/>
              <a:endCxn id="174" idx="0"/>
            </p:cNvCxnSpPr>
            <p:nvPr/>
          </p:nvCxnSpPr>
          <p:spPr>
            <a:xfrm flipH="1">
              <a:off x="5815974" y="6171986"/>
              <a:ext cx="3839" cy="12663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06582608-79EE-2F48-B48E-5435F0C6D0F0}"/>
                </a:ext>
              </a:extLst>
            </p:cNvPr>
            <p:cNvGrpSpPr/>
            <p:nvPr/>
          </p:nvGrpSpPr>
          <p:grpSpPr>
            <a:xfrm>
              <a:off x="4180114" y="239489"/>
              <a:ext cx="1629508" cy="6198967"/>
              <a:chOff x="4180114" y="239489"/>
              <a:chExt cx="1629508" cy="6198967"/>
            </a:xfrm>
          </p:grpSpPr>
          <p:cxnSp>
            <p:nvCxnSpPr>
              <p:cNvPr id="179" name="Elbow Connector 178">
                <a:extLst>
                  <a:ext uri="{FF2B5EF4-FFF2-40B4-BE49-F238E27FC236}">
                    <a16:creationId xmlns:a16="http://schemas.microsoft.com/office/drawing/2014/main" id="{F296AEA8-F5E1-9D49-A550-1FF5E7662606}"/>
                  </a:ext>
                </a:extLst>
              </p:cNvPr>
              <p:cNvCxnSpPr>
                <a:cxnSpLocks/>
                <a:stCxn id="174" idx="1"/>
                <a:endCxn id="2" idx="0"/>
              </p:cNvCxnSpPr>
              <p:nvPr/>
            </p:nvCxnSpPr>
            <p:spPr>
              <a:xfrm rot="10800000">
                <a:off x="4180114" y="239489"/>
                <a:ext cx="912378" cy="6198967"/>
              </a:xfrm>
              <a:prstGeom prst="bentConnector4">
                <a:avLst>
                  <a:gd name="adj1" fmla="val 472913"/>
                  <a:gd name="adj2" fmla="val 1036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a:extLst>
                  <a:ext uri="{FF2B5EF4-FFF2-40B4-BE49-F238E27FC236}">
                    <a16:creationId xmlns:a16="http://schemas.microsoft.com/office/drawing/2014/main" id="{E290515F-B09C-3B4E-BB10-35B98C56D2D0}"/>
                  </a:ext>
                </a:extLst>
              </p:cNvPr>
              <p:cNvCxnSpPr>
                <a:stCxn id="174" idx="1"/>
                <a:endCxn id="8" idx="0"/>
              </p:cNvCxnSpPr>
              <p:nvPr/>
            </p:nvCxnSpPr>
            <p:spPr>
              <a:xfrm rot="10800000" flipH="1">
                <a:off x="5092491" y="239489"/>
                <a:ext cx="717131" cy="6198967"/>
              </a:xfrm>
              <a:prstGeom prst="bentConnector4">
                <a:avLst>
                  <a:gd name="adj1" fmla="val -601645"/>
                  <a:gd name="adj2" fmla="val 103688"/>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73777E52-F0C8-3D4D-B90D-72620C8F8C60}"/>
                </a:ext>
              </a:extLst>
            </p:cNvPr>
            <p:cNvGrpSpPr/>
            <p:nvPr/>
          </p:nvGrpSpPr>
          <p:grpSpPr>
            <a:xfrm>
              <a:off x="3094891" y="5054311"/>
              <a:ext cx="5246779" cy="838002"/>
              <a:chOff x="3094891" y="5054311"/>
              <a:chExt cx="5246779" cy="838002"/>
            </a:xfrm>
          </p:grpSpPr>
          <p:cxnSp>
            <p:nvCxnSpPr>
              <p:cNvPr id="168" name="Elbow Connector 167">
                <a:extLst>
                  <a:ext uri="{FF2B5EF4-FFF2-40B4-BE49-F238E27FC236}">
                    <a16:creationId xmlns:a16="http://schemas.microsoft.com/office/drawing/2014/main" id="{E56ED7EA-BC8B-F342-A1A9-39EE63B1B896}"/>
                  </a:ext>
                </a:extLst>
              </p:cNvPr>
              <p:cNvCxnSpPr>
                <a:stCxn id="111" idx="2"/>
                <a:endCxn id="164" idx="0"/>
              </p:cNvCxnSpPr>
              <p:nvPr/>
            </p:nvCxnSpPr>
            <p:spPr>
              <a:xfrm rot="16200000" flipH="1">
                <a:off x="4038351" y="4110851"/>
                <a:ext cx="838002" cy="272492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18D7D4DC-97D1-ED4E-A74A-40BA74ABB960}"/>
                  </a:ext>
                </a:extLst>
              </p:cNvPr>
              <p:cNvCxnSpPr>
                <a:stCxn id="113" idx="2"/>
                <a:endCxn id="164" idx="0"/>
              </p:cNvCxnSpPr>
              <p:nvPr/>
            </p:nvCxnSpPr>
            <p:spPr>
              <a:xfrm rot="5400000">
                <a:off x="6947503" y="4498146"/>
                <a:ext cx="266477" cy="252185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3DDD8773-E45B-E24A-9E0A-981D863A5789}"/>
                  </a:ext>
                </a:extLst>
              </p:cNvPr>
              <p:cNvCxnSpPr>
                <a:stCxn id="112" idx="2"/>
                <a:endCxn id="164" idx="0"/>
              </p:cNvCxnSpPr>
              <p:nvPr/>
            </p:nvCxnSpPr>
            <p:spPr>
              <a:xfrm rot="16200000" flipH="1">
                <a:off x="4910814" y="4983314"/>
                <a:ext cx="838002" cy="979995"/>
              </a:xfrm>
              <a:prstGeom prst="bentConnector3">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2A840E9F-5A26-EE46-961C-E8B704AA921D}"/>
                </a:ext>
              </a:extLst>
            </p:cNvPr>
            <p:cNvGrpSpPr/>
            <p:nvPr/>
          </p:nvGrpSpPr>
          <p:grpSpPr>
            <a:xfrm>
              <a:off x="3094891" y="4464117"/>
              <a:ext cx="5246779" cy="310522"/>
              <a:chOff x="3094891" y="4464117"/>
              <a:chExt cx="5246779" cy="310522"/>
            </a:xfrm>
          </p:grpSpPr>
          <p:cxnSp>
            <p:nvCxnSpPr>
              <p:cNvPr id="117" name="Elbow Connector 116">
                <a:extLst>
                  <a:ext uri="{FF2B5EF4-FFF2-40B4-BE49-F238E27FC236}">
                    <a16:creationId xmlns:a16="http://schemas.microsoft.com/office/drawing/2014/main" id="{9EAF4548-BB85-4545-8027-DF215E34BBE2}"/>
                  </a:ext>
                </a:extLst>
              </p:cNvPr>
              <p:cNvCxnSpPr>
                <a:stCxn id="96" idx="2"/>
                <a:endCxn id="111" idx="0"/>
              </p:cNvCxnSpPr>
              <p:nvPr/>
            </p:nvCxnSpPr>
            <p:spPr>
              <a:xfrm rot="5400000">
                <a:off x="4296997" y="3262012"/>
                <a:ext cx="310520" cy="271473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5D910C09-70AE-2448-B762-48F14EB5DC45}"/>
                  </a:ext>
                </a:extLst>
              </p:cNvPr>
              <p:cNvCxnSpPr>
                <a:cxnSpLocks/>
                <a:stCxn id="96" idx="2"/>
                <a:endCxn id="113" idx="0"/>
              </p:cNvCxnSpPr>
              <p:nvPr/>
            </p:nvCxnSpPr>
            <p:spPr>
              <a:xfrm rot="16200000" flipH="1">
                <a:off x="6973736" y="3300005"/>
                <a:ext cx="203821" cy="253204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16206AD4-7D97-4545-ADF8-8636BFEF3511}"/>
                  </a:ext>
                </a:extLst>
              </p:cNvPr>
              <p:cNvCxnSpPr>
                <a:stCxn id="96" idx="2"/>
                <a:endCxn id="112" idx="0"/>
              </p:cNvCxnSpPr>
              <p:nvPr/>
            </p:nvCxnSpPr>
            <p:spPr>
              <a:xfrm rot="5400000">
                <a:off x="5169461" y="4134476"/>
                <a:ext cx="310520" cy="969805"/>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AD08992F-2806-5C4E-BADF-B8F6A67688DD}"/>
                </a:ext>
              </a:extLst>
            </p:cNvPr>
            <p:cNvGrpSpPr/>
            <p:nvPr/>
          </p:nvGrpSpPr>
          <p:grpSpPr>
            <a:xfrm>
              <a:off x="3517419" y="480646"/>
              <a:ext cx="2246950" cy="667359"/>
              <a:chOff x="3517419" y="480646"/>
              <a:chExt cx="2246950" cy="667359"/>
            </a:xfrm>
          </p:grpSpPr>
          <p:cxnSp>
            <p:nvCxnSpPr>
              <p:cNvPr id="12" name="Elbow Connector 11">
                <a:extLst>
                  <a:ext uri="{FF2B5EF4-FFF2-40B4-BE49-F238E27FC236}">
                    <a16:creationId xmlns:a16="http://schemas.microsoft.com/office/drawing/2014/main" id="{04FEBA1A-9B25-D541-90E6-5D8983ECAD19}"/>
                  </a:ext>
                </a:extLst>
              </p:cNvPr>
              <p:cNvCxnSpPr>
                <a:stCxn id="2" idx="2"/>
                <a:endCxn id="6" idx="0"/>
              </p:cNvCxnSpPr>
              <p:nvPr/>
            </p:nvCxnSpPr>
            <p:spPr>
              <a:xfrm rot="16200000" flipH="1">
                <a:off x="4081011" y="579749"/>
                <a:ext cx="658985" cy="460779"/>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966ADC8-2C26-0843-8A12-5AD7838DCBFA}"/>
                  </a:ext>
                </a:extLst>
              </p:cNvPr>
              <p:cNvCxnSpPr>
                <a:stCxn id="2" idx="2"/>
                <a:endCxn id="7" idx="0"/>
              </p:cNvCxnSpPr>
              <p:nvPr/>
            </p:nvCxnSpPr>
            <p:spPr>
              <a:xfrm rot="16200000" flipH="1">
                <a:off x="4638562" y="22199"/>
                <a:ext cx="667359" cy="1584254"/>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Elbow Connector 213">
                <a:extLst>
                  <a:ext uri="{FF2B5EF4-FFF2-40B4-BE49-F238E27FC236}">
                    <a16:creationId xmlns:a16="http://schemas.microsoft.com/office/drawing/2014/main" id="{90097368-D71C-0F45-BE7F-05557AC95D02}"/>
                  </a:ext>
                </a:extLst>
              </p:cNvPr>
              <p:cNvCxnSpPr>
                <a:stCxn id="2" idx="2"/>
                <a:endCxn id="3" idx="0"/>
              </p:cNvCxnSpPr>
              <p:nvPr/>
            </p:nvCxnSpPr>
            <p:spPr>
              <a:xfrm rot="5400000">
                <a:off x="3519274" y="478791"/>
                <a:ext cx="658985" cy="6626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3" name="Curved Connector 272">
              <a:extLst>
                <a:ext uri="{FF2B5EF4-FFF2-40B4-BE49-F238E27FC236}">
                  <a16:creationId xmlns:a16="http://schemas.microsoft.com/office/drawing/2014/main" id="{A191A688-F0C2-FE44-BD36-B24248C9071A}"/>
                </a:ext>
              </a:extLst>
            </p:cNvPr>
            <p:cNvCxnSpPr>
              <a:cxnSpLocks/>
              <a:stCxn id="280" idx="1"/>
              <a:endCxn id="49" idx="0"/>
            </p:cNvCxnSpPr>
            <p:nvPr/>
          </p:nvCxnSpPr>
          <p:spPr>
            <a:xfrm rot="10800000" flipV="1">
              <a:off x="3476740" y="2204704"/>
              <a:ext cx="1770806" cy="871753"/>
            </a:xfrm>
            <a:prstGeom prst="curvedConnector2">
              <a:avLst/>
            </a:prstGeom>
            <a:ln w="1905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0" name="TextBox 279">
              <a:extLst>
                <a:ext uri="{FF2B5EF4-FFF2-40B4-BE49-F238E27FC236}">
                  <a16:creationId xmlns:a16="http://schemas.microsoft.com/office/drawing/2014/main" id="{46A72E7F-B429-1646-81A5-5EA30413808B}"/>
                </a:ext>
              </a:extLst>
            </p:cNvPr>
            <p:cNvSpPr txBox="1"/>
            <p:nvPr/>
          </p:nvSpPr>
          <p:spPr>
            <a:xfrm>
              <a:off x="5247546" y="2020039"/>
              <a:ext cx="1124154" cy="369332"/>
            </a:xfrm>
            <a:prstGeom prst="rect">
              <a:avLst/>
            </a:prstGeom>
            <a:solidFill>
              <a:schemeClr val="bg2">
                <a:lumMod val="75000"/>
              </a:schemeClr>
            </a:solidFill>
            <a:ln>
              <a:solidFill>
                <a:schemeClr val="bg1">
                  <a:lumMod val="75000"/>
                </a:schemeClr>
              </a:solidFill>
            </a:ln>
          </p:spPr>
          <p:txBody>
            <a:bodyPr wrap="none" rtlCol="0">
              <a:spAutoFit/>
            </a:bodyPr>
            <a:lstStyle/>
            <a:p>
              <a:r>
                <a:rPr lang="en-US" b="1" dirty="0"/>
                <a:t>Hardware</a:t>
              </a:r>
            </a:p>
          </p:txBody>
        </p:sp>
        <p:sp>
          <p:nvSpPr>
            <p:cNvPr id="293" name="Freeform 292">
              <a:extLst>
                <a:ext uri="{FF2B5EF4-FFF2-40B4-BE49-F238E27FC236}">
                  <a16:creationId xmlns:a16="http://schemas.microsoft.com/office/drawing/2014/main" id="{1054DF61-1584-174A-ADF7-6D34BB70AA4B}"/>
                </a:ext>
              </a:extLst>
            </p:cNvPr>
            <p:cNvSpPr/>
            <p:nvPr/>
          </p:nvSpPr>
          <p:spPr>
            <a:xfrm>
              <a:off x="4180113" y="489020"/>
              <a:ext cx="3689636" cy="1520649"/>
            </a:xfrm>
            <a:custGeom>
              <a:avLst/>
              <a:gdLst>
                <a:gd name="connsiteX0" fmla="*/ 0 w 3669538"/>
                <a:gd name="connsiteY0" fmla="*/ 0 h 1547446"/>
                <a:gd name="connsiteX1" fmla="*/ 3647552 w 3669538"/>
                <a:gd name="connsiteY1" fmla="*/ 592853 h 1547446"/>
                <a:gd name="connsiteX2" fmla="*/ 1617785 w 3669538"/>
                <a:gd name="connsiteY2" fmla="*/ 1547446 h 1547446"/>
              </a:gdLst>
              <a:ahLst/>
              <a:cxnLst>
                <a:cxn ang="0">
                  <a:pos x="connsiteX0" y="connsiteY0"/>
                </a:cxn>
                <a:cxn ang="0">
                  <a:pos x="connsiteX1" y="connsiteY1"/>
                </a:cxn>
                <a:cxn ang="0">
                  <a:pos x="connsiteX2" y="connsiteY2"/>
                </a:cxn>
              </a:cxnLst>
              <a:rect l="l" t="t" r="r" b="b"/>
              <a:pathLst>
                <a:path w="3669538" h="1547446">
                  <a:moveTo>
                    <a:pt x="0" y="0"/>
                  </a:moveTo>
                  <a:cubicBezTo>
                    <a:pt x="1688960" y="167472"/>
                    <a:pt x="3377921" y="334945"/>
                    <a:pt x="3647552" y="592853"/>
                  </a:cubicBezTo>
                  <a:cubicBezTo>
                    <a:pt x="3917183" y="850761"/>
                    <a:pt x="1617785" y="1547446"/>
                    <a:pt x="1617785" y="1547446"/>
                  </a:cubicBezTo>
                </a:path>
              </a:pathLst>
            </a:custGeom>
            <a:noFill/>
            <a:ln w="19050">
              <a:solidFill>
                <a:schemeClr val="accent2">
                  <a:lumMod val="7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71C0FEAA-3C75-994F-BB16-F25669E23A4F}"/>
                </a:ext>
              </a:extLst>
            </p:cNvPr>
            <p:cNvSpPr txBox="1"/>
            <p:nvPr/>
          </p:nvSpPr>
          <p:spPr>
            <a:xfrm>
              <a:off x="7827970" y="1008826"/>
              <a:ext cx="1426994" cy="261610"/>
            </a:xfrm>
            <a:prstGeom prst="rect">
              <a:avLst/>
            </a:prstGeom>
            <a:noFill/>
          </p:spPr>
          <p:txBody>
            <a:bodyPr wrap="none" rtlCol="0">
              <a:spAutoFit/>
            </a:bodyPr>
            <a:lstStyle/>
            <a:p>
              <a:r>
                <a:rPr lang="en-US" sz="1100" dirty="0"/>
                <a:t>Exceptions/Interrupts</a:t>
              </a:r>
            </a:p>
          </p:txBody>
        </p:sp>
        <p:grpSp>
          <p:nvGrpSpPr>
            <p:cNvPr id="303" name="Group 302">
              <a:extLst>
                <a:ext uri="{FF2B5EF4-FFF2-40B4-BE49-F238E27FC236}">
                  <a16:creationId xmlns:a16="http://schemas.microsoft.com/office/drawing/2014/main" id="{880EE0B9-277D-4E40-85D9-584A2D4B1F21}"/>
                </a:ext>
              </a:extLst>
            </p:cNvPr>
            <p:cNvGrpSpPr/>
            <p:nvPr/>
          </p:nvGrpSpPr>
          <p:grpSpPr>
            <a:xfrm>
              <a:off x="5106249" y="2389370"/>
              <a:ext cx="1629507" cy="695461"/>
              <a:chOff x="5106249" y="2389370"/>
              <a:chExt cx="1629507" cy="695461"/>
            </a:xfrm>
          </p:grpSpPr>
          <p:cxnSp>
            <p:nvCxnSpPr>
              <p:cNvPr id="299" name="Curved Connector 298">
                <a:extLst>
                  <a:ext uri="{FF2B5EF4-FFF2-40B4-BE49-F238E27FC236}">
                    <a16:creationId xmlns:a16="http://schemas.microsoft.com/office/drawing/2014/main" id="{3B6DA296-DC0A-494F-A707-8ED1F0A01EDE}"/>
                  </a:ext>
                </a:extLst>
              </p:cNvPr>
              <p:cNvCxnSpPr>
                <a:cxnSpLocks/>
                <a:stCxn id="280" idx="2"/>
                <a:endCxn id="50" idx="0"/>
              </p:cNvCxnSpPr>
              <p:nvPr/>
            </p:nvCxnSpPr>
            <p:spPr>
              <a:xfrm rot="5400000">
                <a:off x="5114393" y="2381227"/>
                <a:ext cx="687087" cy="703375"/>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2" name="Curved Connector 301">
                <a:extLst>
                  <a:ext uri="{FF2B5EF4-FFF2-40B4-BE49-F238E27FC236}">
                    <a16:creationId xmlns:a16="http://schemas.microsoft.com/office/drawing/2014/main" id="{A2E9EFB9-F63C-604E-AA50-7431056C5BB1}"/>
                  </a:ext>
                </a:extLst>
              </p:cNvPr>
              <p:cNvCxnSpPr>
                <a:stCxn id="280" idx="2"/>
                <a:endCxn id="51" idx="0"/>
              </p:cNvCxnSpPr>
              <p:nvPr/>
            </p:nvCxnSpPr>
            <p:spPr>
              <a:xfrm rot="16200000" flipH="1">
                <a:off x="5924959" y="2274034"/>
                <a:ext cx="695461" cy="926133"/>
              </a:xfrm>
              <a:prstGeom prst="curvedConnector3">
                <a:avLst/>
              </a:prstGeom>
              <a:ln w="19050">
                <a:solidFill>
                  <a:schemeClr val="accent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304" name="Rounded Rectangle 303">
              <a:extLst>
                <a:ext uri="{FF2B5EF4-FFF2-40B4-BE49-F238E27FC236}">
                  <a16:creationId xmlns:a16="http://schemas.microsoft.com/office/drawing/2014/main" id="{8A36A6A6-B2E6-4548-B2B2-6A1FEBD128CD}"/>
                </a:ext>
              </a:extLst>
            </p:cNvPr>
            <p:cNvSpPr/>
            <p:nvPr/>
          </p:nvSpPr>
          <p:spPr>
            <a:xfrm>
              <a:off x="7609823" y="3076458"/>
              <a:ext cx="1446963" cy="27967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Timer</a:t>
              </a:r>
            </a:p>
          </p:txBody>
        </p:sp>
        <p:grpSp>
          <p:nvGrpSpPr>
            <p:cNvPr id="317" name="Group 316">
              <a:extLst>
                <a:ext uri="{FF2B5EF4-FFF2-40B4-BE49-F238E27FC236}">
                  <a16:creationId xmlns:a16="http://schemas.microsoft.com/office/drawing/2014/main" id="{224FF94B-DE19-B740-B1C5-1B86EF46732D}"/>
                </a:ext>
              </a:extLst>
            </p:cNvPr>
            <p:cNvGrpSpPr/>
            <p:nvPr/>
          </p:nvGrpSpPr>
          <p:grpSpPr>
            <a:xfrm>
              <a:off x="3476740" y="3356130"/>
              <a:ext cx="4856566" cy="381504"/>
              <a:chOff x="3476740" y="3356130"/>
              <a:chExt cx="4856566" cy="381504"/>
            </a:xfrm>
          </p:grpSpPr>
          <p:cxnSp>
            <p:nvCxnSpPr>
              <p:cNvPr id="70" name="Elbow Connector 69">
                <a:extLst>
                  <a:ext uri="{FF2B5EF4-FFF2-40B4-BE49-F238E27FC236}">
                    <a16:creationId xmlns:a16="http://schemas.microsoft.com/office/drawing/2014/main" id="{8100EE60-EAB2-AA47-8CDB-25CDA0B7244E}"/>
                  </a:ext>
                </a:extLst>
              </p:cNvPr>
              <p:cNvCxnSpPr>
                <a:cxnSpLocks/>
                <a:stCxn id="49" idx="2"/>
                <a:endCxn id="68" idx="0"/>
              </p:cNvCxnSpPr>
              <p:nvPr/>
            </p:nvCxnSpPr>
            <p:spPr>
              <a:xfrm rot="16200000" flipH="1">
                <a:off x="4452430" y="2380440"/>
                <a:ext cx="381503" cy="2332883"/>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0877B7F0-E211-5540-BDE1-DB45E19E7E42}"/>
                  </a:ext>
                </a:extLst>
              </p:cNvPr>
              <p:cNvCxnSpPr>
                <a:cxnSpLocks/>
                <a:stCxn id="50" idx="2"/>
                <a:endCxn id="68" idx="0"/>
              </p:cNvCxnSpPr>
              <p:nvPr/>
            </p:nvCxnSpPr>
            <p:spPr>
              <a:xfrm rot="16200000" flipH="1">
                <a:off x="5267184" y="3195194"/>
                <a:ext cx="381503" cy="703375"/>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E0E6EA7-EEDC-DA46-8BC1-0160CE6922F0}"/>
                  </a:ext>
                </a:extLst>
              </p:cNvPr>
              <p:cNvCxnSpPr>
                <a:cxnSpLocks/>
                <a:stCxn id="51" idx="2"/>
                <a:endCxn id="68" idx="0"/>
              </p:cNvCxnSpPr>
              <p:nvPr/>
            </p:nvCxnSpPr>
            <p:spPr>
              <a:xfrm rot="5400000">
                <a:off x="6086126" y="3088003"/>
                <a:ext cx="373129" cy="926133"/>
              </a:xfrm>
              <a:prstGeom prst="bentConnector3">
                <a:avLst>
                  <a:gd name="adj1" fmla="val 6885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Elbow Connector 314">
                <a:extLst>
                  <a:ext uri="{FF2B5EF4-FFF2-40B4-BE49-F238E27FC236}">
                    <a16:creationId xmlns:a16="http://schemas.microsoft.com/office/drawing/2014/main" id="{3D4F1162-E044-3A49-B336-72A17FC3A766}"/>
                  </a:ext>
                </a:extLst>
              </p:cNvPr>
              <p:cNvCxnSpPr>
                <a:stCxn id="304" idx="2"/>
                <a:endCxn id="68" idx="0"/>
              </p:cNvCxnSpPr>
              <p:nvPr/>
            </p:nvCxnSpPr>
            <p:spPr>
              <a:xfrm rot="5400000">
                <a:off x="6880713" y="2285041"/>
                <a:ext cx="381503" cy="2523682"/>
              </a:xfrm>
              <a:prstGeom prst="bentConnector3">
                <a:avLst>
                  <a:gd name="adj1" fmla="val 68437"/>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6" name="Curved Connector 305">
              <a:extLst>
                <a:ext uri="{FF2B5EF4-FFF2-40B4-BE49-F238E27FC236}">
                  <a16:creationId xmlns:a16="http://schemas.microsoft.com/office/drawing/2014/main" id="{AA8918BC-9314-5B4C-867E-0177FEF17CA9}"/>
                </a:ext>
              </a:extLst>
            </p:cNvPr>
            <p:cNvCxnSpPr>
              <a:cxnSpLocks/>
              <a:stCxn id="280" idx="3"/>
              <a:endCxn id="304" idx="0"/>
            </p:cNvCxnSpPr>
            <p:nvPr/>
          </p:nvCxnSpPr>
          <p:spPr>
            <a:xfrm>
              <a:off x="6371700" y="2204705"/>
              <a:ext cx="1961605" cy="871753"/>
            </a:xfrm>
            <a:prstGeom prst="curvedConnector2">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8E409246-3F7A-E848-830E-52B912242408}"/>
              </a:ext>
            </a:extLst>
          </p:cNvPr>
          <p:cNvSpPr txBox="1"/>
          <p:nvPr/>
        </p:nvSpPr>
        <p:spPr>
          <a:xfrm>
            <a:off x="8554221" y="3878431"/>
            <a:ext cx="3533941" cy="738664"/>
          </a:xfrm>
          <a:prstGeom prst="rect">
            <a:avLst/>
          </a:prstGeom>
          <a:solidFill>
            <a:schemeClr val="accent4">
              <a:lumMod val="40000"/>
              <a:lumOff val="60000"/>
            </a:schemeClr>
          </a:solidFill>
          <a:ln w="57150">
            <a:solidFill>
              <a:schemeClr val="accent4">
                <a:lumMod val="60000"/>
                <a:lumOff val="40000"/>
              </a:schemeClr>
            </a:solidFill>
          </a:ln>
        </p:spPr>
        <p:txBody>
          <a:bodyPr wrap="square" rtlCol="0">
            <a:spAutoFit/>
          </a:bodyPr>
          <a:lstStyle/>
          <a:p>
            <a:pPr marL="285750" indent="-285750">
              <a:buFont typeface="Arial" panose="020B0604020202020204" pitchFamily="34" charset="0"/>
              <a:buChar char="•"/>
            </a:pPr>
            <a:r>
              <a:rPr lang="en-US" sz="1400" dirty="0"/>
              <a:t>Save trap frame in </a:t>
            </a:r>
            <a:r>
              <a:rPr lang="en-US" sz="1400" dirty="0" err="1"/>
              <a:t>uctx_pool</a:t>
            </a:r>
            <a:endParaRPr lang="en-US" sz="1400" dirty="0"/>
          </a:p>
          <a:p>
            <a:pPr marL="285750" indent="-285750">
              <a:buFont typeface="Arial" panose="020B0604020202020204" pitchFamily="34" charset="0"/>
              <a:buChar char="•"/>
            </a:pPr>
            <a:r>
              <a:rPr lang="en-US" sz="1400" dirty="0">
                <a:ea typeface="Roboto Mono" pitchFamily="2" charset="0"/>
              </a:rPr>
              <a:t>Switch page structure</a:t>
            </a:r>
          </a:p>
          <a:p>
            <a:pPr marL="285750" indent="-285750">
              <a:buFont typeface="Arial" panose="020B0604020202020204" pitchFamily="34" charset="0"/>
              <a:buChar char="•"/>
            </a:pPr>
            <a:r>
              <a:rPr lang="en-US" sz="1400" dirty="0">
                <a:ea typeface="Roboto Mono" pitchFamily="2" charset="0"/>
              </a:rPr>
              <a:t>Dispatch to appropriate handlers</a:t>
            </a:r>
          </a:p>
        </p:txBody>
      </p:sp>
    </p:spTree>
    <p:extLst>
      <p:ext uri="{BB962C8B-B14F-4D97-AF65-F5344CB8AC3E}">
        <p14:creationId xmlns:p14="http://schemas.microsoft.com/office/powerpoint/2010/main" val="627237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TotalTime>
  <Words>2077</Words>
  <Application>Microsoft Macintosh PowerPoint</Application>
  <PresentationFormat>Widescreen</PresentationFormat>
  <Paragraphs>477</Paragraphs>
  <Slides>41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Droid Sans Mono</vt:lpstr>
      <vt:lpstr>Roboto Mono</vt:lpstr>
      <vt:lpstr>Office Theme</vt:lpstr>
      <vt:lpstr>COP 6611: Operating Systems  Project 2</vt:lpstr>
      <vt:lpstr>Trap Handling: High level view</vt:lpstr>
      <vt:lpstr>PowerPoint Presentation</vt:lpstr>
      <vt:lpstr>PowerPoint Presentation</vt:lpstr>
      <vt:lpstr>PowerPoint Presentation</vt:lpstr>
      <vt:lpstr>Hardware: Interrupt Handling</vt:lpstr>
      <vt:lpstr>PowerPoint Presentation</vt:lpstr>
      <vt:lpstr>PowerPoint Presentation</vt:lpstr>
      <vt:lpstr>PowerPoint Presentation</vt:lpstr>
      <vt:lpstr>PowerPoint Presentation</vt:lpstr>
      <vt:lpstr>PowerPoint Presentation</vt:lpstr>
      <vt:lpstr>PowerPoint Presentation</vt:lpstr>
      <vt:lpstr>Project 1: What was accomplished? (1)</vt:lpstr>
      <vt:lpstr>Project 1: What was accomplished? (2)</vt:lpstr>
      <vt:lpstr>Project 2</vt:lpstr>
      <vt:lpstr>Project 2: Goals</vt:lpstr>
      <vt:lpstr>Part I: Process Management</vt:lpstr>
      <vt:lpstr>Process Management: PKCtxIntro (1)</vt:lpstr>
      <vt:lpstr>Process Management: PKCtxIntro (2)</vt:lpstr>
      <vt:lpstr>Process Management: PKCtxIntro (3)</vt:lpstr>
      <vt:lpstr>Process Management: PTCBIntro (4)</vt:lpstr>
      <vt:lpstr>Process Management: PTCBInit (5)</vt:lpstr>
      <vt:lpstr>Process Management: PTQueueIntro (6)</vt:lpstr>
      <vt:lpstr>Process Management: PTQueueInit (7)</vt:lpstr>
      <vt:lpstr>TQueue: Enqueue</vt:lpstr>
      <vt:lpstr>TQueue: Dequeue</vt:lpstr>
      <vt:lpstr>TQueue: Dequeue</vt:lpstr>
      <vt:lpstr>Process Management: PCurID(8)</vt:lpstr>
      <vt:lpstr>Process Management: PThread (9)</vt:lpstr>
      <vt:lpstr>Process Management: PProc (10)</vt:lpstr>
      <vt:lpstr>Part II: Trap Handling</vt:lpstr>
      <vt:lpstr>Trap Handling: Basics</vt:lpstr>
      <vt:lpstr>Trap Handling: Mechanism</vt:lpstr>
      <vt:lpstr>Trap Handling: TSyscallArg (1)</vt:lpstr>
      <vt:lpstr>Trap Handling: TSyscall (2)</vt:lpstr>
      <vt:lpstr>Trap Handling: TSyscall (2)</vt:lpstr>
      <vt:lpstr>Trap Handling: TDispatch (3)</vt:lpstr>
      <vt:lpstr>Trap Handling: TTrapHandler (4)</vt:lpstr>
      <vt:lpstr>DEMO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Tuladhar, Anwesh</dc:creator>
  <cp:lastModifiedBy>Tuladhar, Anwesh</cp:lastModifiedBy>
  <cp:revision>135</cp:revision>
  <dcterms:created xsi:type="dcterms:W3CDTF">2017-10-24T15:20:01Z</dcterms:created>
  <dcterms:modified xsi:type="dcterms:W3CDTF">2019-03-21T12:36:25Z</dcterms:modified>
</cp:coreProperties>
</file>